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62" r:id="rId2"/>
    <p:sldId id="656" r:id="rId3"/>
    <p:sldId id="659" r:id="rId4"/>
    <p:sldId id="322" r:id="rId5"/>
    <p:sldId id="658" r:id="rId6"/>
    <p:sldId id="660" r:id="rId7"/>
    <p:sldId id="675" r:id="rId8"/>
    <p:sldId id="663" r:id="rId9"/>
    <p:sldId id="664" r:id="rId10"/>
    <p:sldId id="665" r:id="rId11"/>
    <p:sldId id="666" r:id="rId12"/>
    <p:sldId id="667" r:id="rId13"/>
    <p:sldId id="668" r:id="rId14"/>
    <p:sldId id="661" r:id="rId15"/>
    <p:sldId id="670" r:id="rId16"/>
    <p:sldId id="671" r:id="rId17"/>
    <p:sldId id="672" r:id="rId18"/>
    <p:sldId id="673" r:id="rId19"/>
    <p:sldId id="6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4FF"/>
    <a:srgbClr val="0E36B6"/>
    <a:srgbClr val="97BAFF"/>
    <a:srgbClr val="FFFFFF"/>
    <a:srgbClr val="F8CED9"/>
    <a:srgbClr val="42AFB6"/>
    <a:srgbClr val="3DA1A9"/>
    <a:srgbClr val="007A7D"/>
    <a:srgbClr val="FCB414"/>
    <a:srgbClr val="282F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46" autoAdjust="0"/>
    <p:restoredTop sz="94669" autoAdjust="0"/>
  </p:normalViewPr>
  <p:slideViewPr>
    <p:cSldViewPr snapToGrid="0">
      <p:cViewPr varScale="1">
        <p:scale>
          <a:sx n="58" d="100"/>
          <a:sy n="58" d="100"/>
        </p:scale>
        <p:origin x="16" y="30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C0160-46BC-454C-B79D-31F32746D0C4}"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fr-FR"/>
        </a:p>
      </dgm:t>
    </dgm:pt>
    <dgm:pt modelId="{E66B2334-09F2-4A1C-AE6F-2B1C6DA43DB3}">
      <dgm:prSet phldrT="[Texte]"/>
      <dgm:spPr/>
      <dgm:t>
        <a:bodyPr/>
        <a:lstStyle/>
        <a:p>
          <a:r>
            <a:rPr lang="fr-FR" b="1" dirty="0" smtClean="0"/>
            <a:t>Entraîner le réseau neuronal, en utilisant le package ‘</a:t>
          </a:r>
          <a:r>
            <a:rPr lang="fr-FR" b="1" dirty="0" err="1" smtClean="0"/>
            <a:t>neuralnet</a:t>
          </a:r>
          <a:r>
            <a:rPr lang="fr-FR" b="1" dirty="0" smtClean="0"/>
            <a:t>’ pour entraîner le réseau neuronal, et définissez le nombre de couches cachées et de nœuds en fonction de la complexité du jeu de données.</a:t>
          </a:r>
          <a:endParaRPr lang="fr-FR" b="1" dirty="0"/>
        </a:p>
      </dgm:t>
    </dgm:pt>
    <dgm:pt modelId="{2475422F-80F9-46BB-8D9E-52F69EAF7DC1}" type="parTrans" cxnId="{3111A7B0-A980-4DFF-9830-83FC653671A4}">
      <dgm:prSet/>
      <dgm:spPr/>
      <dgm:t>
        <a:bodyPr/>
        <a:lstStyle/>
        <a:p>
          <a:endParaRPr lang="fr-FR"/>
        </a:p>
      </dgm:t>
    </dgm:pt>
    <dgm:pt modelId="{ABE2207B-0CCB-4AAA-AEAA-42FE9EE7D20F}" type="sibTrans" cxnId="{3111A7B0-A980-4DFF-9830-83FC653671A4}">
      <dgm:prSet/>
      <dgm:spPr/>
      <dgm:t>
        <a:bodyPr/>
        <a:lstStyle/>
        <a:p>
          <a:endParaRPr lang="fr-FR"/>
        </a:p>
      </dgm:t>
    </dgm:pt>
    <dgm:pt modelId="{FEE0F7AC-D306-466C-9736-54C5610803A7}">
      <dgm:prSet phldrT="[Texte]"/>
      <dgm:spPr/>
      <dgm:t>
        <a:bodyPr/>
        <a:lstStyle/>
        <a:p>
          <a:r>
            <a:rPr lang="fr-FR" b="1" dirty="0" smtClean="0"/>
            <a:t>Évaluer le modèle en utilisant la fonction ‘</a:t>
          </a:r>
          <a:r>
            <a:rPr lang="fr-FR" b="1" dirty="0" err="1" smtClean="0"/>
            <a:t>compute</a:t>
          </a:r>
          <a:r>
            <a:rPr lang="fr-FR" b="1" dirty="0" smtClean="0"/>
            <a:t>’ pour évaluer la précision du modèle sur le jeu de test.</a:t>
          </a:r>
          <a:endParaRPr lang="fr-FR" b="1" dirty="0"/>
        </a:p>
      </dgm:t>
    </dgm:pt>
    <dgm:pt modelId="{37726597-45F5-4DAF-B118-694395E56A42}" type="parTrans" cxnId="{A778EB6F-0577-46BA-A498-4253DF0C5550}">
      <dgm:prSet/>
      <dgm:spPr/>
      <dgm:t>
        <a:bodyPr/>
        <a:lstStyle/>
        <a:p>
          <a:endParaRPr lang="fr-FR"/>
        </a:p>
      </dgm:t>
    </dgm:pt>
    <dgm:pt modelId="{2A09F05E-A684-4D79-8084-EB1EDFB57701}" type="sibTrans" cxnId="{A778EB6F-0577-46BA-A498-4253DF0C5550}">
      <dgm:prSet/>
      <dgm:spPr/>
      <dgm:t>
        <a:bodyPr/>
        <a:lstStyle/>
        <a:p>
          <a:endParaRPr lang="fr-FR"/>
        </a:p>
      </dgm:t>
    </dgm:pt>
    <dgm:pt modelId="{D085867C-912D-4A21-AEB4-33B20A727D09}">
      <dgm:prSet/>
      <dgm:spPr/>
      <dgm:t>
        <a:bodyPr/>
        <a:lstStyle/>
        <a:p>
          <a:r>
            <a:rPr lang="fr-FR" b="1" dirty="0" smtClean="0"/>
            <a:t>Gérer les valeurs manquantes et la valeurs aberrantes </a:t>
          </a:r>
          <a:endParaRPr lang="fr-FR" b="1" dirty="0"/>
        </a:p>
      </dgm:t>
    </dgm:pt>
    <dgm:pt modelId="{10A74E30-7DA8-4032-A7FB-7586BCF7BD80}" type="parTrans" cxnId="{717612D9-6619-47DB-AB90-01C5DFEFE2CD}">
      <dgm:prSet/>
      <dgm:spPr/>
      <dgm:t>
        <a:bodyPr/>
        <a:lstStyle/>
        <a:p>
          <a:endParaRPr lang="fr-FR"/>
        </a:p>
      </dgm:t>
    </dgm:pt>
    <dgm:pt modelId="{256EEE3A-7551-4353-B3DF-813BC54C8A3B}" type="sibTrans" cxnId="{717612D9-6619-47DB-AB90-01C5DFEFE2CD}">
      <dgm:prSet/>
      <dgm:spPr/>
      <dgm:t>
        <a:bodyPr/>
        <a:lstStyle/>
        <a:p>
          <a:endParaRPr lang="fr-FR"/>
        </a:p>
      </dgm:t>
    </dgm:pt>
    <dgm:pt modelId="{85B4A2C9-558A-48FE-B95C-B9ED60C05B25}">
      <dgm:prSet/>
      <dgm:spPr/>
      <dgm:t>
        <a:bodyPr/>
        <a:lstStyle/>
        <a:p>
          <a:r>
            <a:rPr lang="fr-FR" b="1" dirty="0" smtClean="0"/>
            <a:t>Normaliser les données à l'aide de la normalisation </a:t>
          </a:r>
          <a:r>
            <a:rPr lang="fr-FR" b="1" dirty="0" err="1" smtClean="0"/>
            <a:t>min-max</a:t>
          </a:r>
          <a:r>
            <a:rPr lang="fr-FR" b="1" dirty="0" smtClean="0"/>
            <a:t> pour garantir que toutes les fonctionnalités sont sur une échelle similaire.</a:t>
          </a:r>
          <a:endParaRPr lang="fr-FR" b="1" dirty="0"/>
        </a:p>
      </dgm:t>
    </dgm:pt>
    <dgm:pt modelId="{B55EB039-934A-4C46-B91B-427CB8E0DEB1}" type="parTrans" cxnId="{1255E46E-93AF-442C-AB96-9FB8151811F7}">
      <dgm:prSet/>
      <dgm:spPr/>
      <dgm:t>
        <a:bodyPr/>
        <a:lstStyle/>
        <a:p>
          <a:endParaRPr lang="fr-FR"/>
        </a:p>
      </dgm:t>
    </dgm:pt>
    <dgm:pt modelId="{D4336564-D8C4-4D20-8AD2-1544E0C82E74}" type="sibTrans" cxnId="{1255E46E-93AF-442C-AB96-9FB8151811F7}">
      <dgm:prSet/>
      <dgm:spPr/>
      <dgm:t>
        <a:bodyPr/>
        <a:lstStyle/>
        <a:p>
          <a:endParaRPr lang="fr-FR"/>
        </a:p>
      </dgm:t>
    </dgm:pt>
    <dgm:pt modelId="{FAC52DD1-E0F7-4E8C-94A5-3F8AAADD03B0}">
      <dgm:prSet/>
      <dgm:spPr/>
      <dgm:t>
        <a:bodyPr/>
        <a:lstStyle/>
        <a:p>
          <a:r>
            <a:rPr lang="fr-FR" b="1" dirty="0" smtClean="0"/>
            <a:t>Diviser le jeu de données en jeux d'entraînement et de test  (Cross Validation)</a:t>
          </a:r>
          <a:endParaRPr lang="fr-FR" b="1" dirty="0"/>
        </a:p>
      </dgm:t>
    </dgm:pt>
    <dgm:pt modelId="{E359B9FC-A8F4-435E-8A63-87A34C5F9B7C}" type="parTrans" cxnId="{2C2DCD17-620B-46CE-8D65-83A02286578C}">
      <dgm:prSet/>
      <dgm:spPr/>
      <dgm:t>
        <a:bodyPr/>
        <a:lstStyle/>
        <a:p>
          <a:endParaRPr lang="fr-FR"/>
        </a:p>
      </dgm:t>
    </dgm:pt>
    <dgm:pt modelId="{93A5C475-7200-4DBB-82AA-835E140B3378}" type="sibTrans" cxnId="{2C2DCD17-620B-46CE-8D65-83A02286578C}">
      <dgm:prSet/>
      <dgm:spPr/>
      <dgm:t>
        <a:bodyPr/>
        <a:lstStyle/>
        <a:p>
          <a:endParaRPr lang="fr-FR"/>
        </a:p>
      </dgm:t>
    </dgm:pt>
    <dgm:pt modelId="{DDB1956C-3423-4C62-8F0D-139ABF1CCF75}">
      <dgm:prSet/>
      <dgm:spPr/>
      <dgm:t>
        <a:bodyPr/>
        <a:lstStyle/>
        <a:p>
          <a:r>
            <a:rPr lang="fr-FR" b="1" dirty="0" smtClean="0"/>
            <a:t>Convertir les variables catégorielles en variables facteurs à l’aide de la fonction </a:t>
          </a:r>
          <a:r>
            <a:rPr lang="fr-FR" b="1" dirty="0" err="1" smtClean="0"/>
            <a:t>as.factor</a:t>
          </a:r>
          <a:endParaRPr lang="fr-FR" b="1" dirty="0"/>
        </a:p>
      </dgm:t>
    </dgm:pt>
    <dgm:pt modelId="{999CB940-85F1-4322-9B84-8F763A844911}" type="parTrans" cxnId="{F4D96C79-613F-45F0-84CE-1743B1543606}">
      <dgm:prSet/>
      <dgm:spPr/>
      <dgm:t>
        <a:bodyPr/>
        <a:lstStyle/>
        <a:p>
          <a:endParaRPr lang="fr-FR"/>
        </a:p>
      </dgm:t>
    </dgm:pt>
    <dgm:pt modelId="{521975F1-DD0A-4023-9D6D-DFD632134B23}" type="sibTrans" cxnId="{F4D96C79-613F-45F0-84CE-1743B1543606}">
      <dgm:prSet/>
      <dgm:spPr/>
      <dgm:t>
        <a:bodyPr/>
        <a:lstStyle/>
        <a:p>
          <a:endParaRPr lang="fr-FR"/>
        </a:p>
      </dgm:t>
    </dgm:pt>
    <dgm:pt modelId="{612BEFC5-3DE2-4EF2-A82E-E2D45BA429AD}" type="pres">
      <dgm:prSet presAssocID="{1A1C0160-46BC-454C-B79D-31F32746D0C4}" presName="Name0" presStyleCnt="0">
        <dgm:presLayoutVars>
          <dgm:chMax val="7"/>
          <dgm:chPref val="7"/>
          <dgm:dir/>
        </dgm:presLayoutVars>
      </dgm:prSet>
      <dgm:spPr/>
      <dgm:t>
        <a:bodyPr/>
        <a:lstStyle/>
        <a:p>
          <a:endParaRPr lang="fr-FR"/>
        </a:p>
      </dgm:t>
    </dgm:pt>
    <dgm:pt modelId="{4D5F29ED-5CED-4749-A808-A100432C81E5}" type="pres">
      <dgm:prSet presAssocID="{1A1C0160-46BC-454C-B79D-31F32746D0C4}" presName="Name1" presStyleCnt="0"/>
      <dgm:spPr/>
    </dgm:pt>
    <dgm:pt modelId="{616609D7-507B-4FA3-AFD2-CBE261238769}" type="pres">
      <dgm:prSet presAssocID="{1A1C0160-46BC-454C-B79D-31F32746D0C4}" presName="cycle" presStyleCnt="0"/>
      <dgm:spPr/>
    </dgm:pt>
    <dgm:pt modelId="{1FAD31F3-B9BE-4B03-BAE9-56822D542FB0}" type="pres">
      <dgm:prSet presAssocID="{1A1C0160-46BC-454C-B79D-31F32746D0C4}" presName="srcNode" presStyleLbl="node1" presStyleIdx="0" presStyleCnt="6"/>
      <dgm:spPr/>
    </dgm:pt>
    <dgm:pt modelId="{D472E3F0-3525-4C2A-83F6-4A7C63EA148B}" type="pres">
      <dgm:prSet presAssocID="{1A1C0160-46BC-454C-B79D-31F32746D0C4}" presName="conn" presStyleLbl="parChTrans1D2" presStyleIdx="0" presStyleCnt="1"/>
      <dgm:spPr/>
      <dgm:t>
        <a:bodyPr/>
        <a:lstStyle/>
        <a:p>
          <a:endParaRPr lang="fr-FR"/>
        </a:p>
      </dgm:t>
    </dgm:pt>
    <dgm:pt modelId="{751C3EC7-F38B-49D8-8812-E5C8D913DB4E}" type="pres">
      <dgm:prSet presAssocID="{1A1C0160-46BC-454C-B79D-31F32746D0C4}" presName="extraNode" presStyleLbl="node1" presStyleIdx="0" presStyleCnt="6"/>
      <dgm:spPr/>
    </dgm:pt>
    <dgm:pt modelId="{0337A5BD-1134-491A-8FE1-6808C7C2F4B3}" type="pres">
      <dgm:prSet presAssocID="{1A1C0160-46BC-454C-B79D-31F32746D0C4}" presName="dstNode" presStyleLbl="node1" presStyleIdx="0" presStyleCnt="6"/>
      <dgm:spPr/>
    </dgm:pt>
    <dgm:pt modelId="{5335BC0D-8945-4284-A20F-3D72F2C6E9F2}" type="pres">
      <dgm:prSet presAssocID="{D085867C-912D-4A21-AEB4-33B20A727D09}" presName="text_1" presStyleLbl="node1" presStyleIdx="0" presStyleCnt="6">
        <dgm:presLayoutVars>
          <dgm:bulletEnabled val="1"/>
        </dgm:presLayoutVars>
      </dgm:prSet>
      <dgm:spPr/>
      <dgm:t>
        <a:bodyPr/>
        <a:lstStyle/>
        <a:p>
          <a:endParaRPr lang="fr-FR"/>
        </a:p>
      </dgm:t>
    </dgm:pt>
    <dgm:pt modelId="{40C91D1D-9BE8-40D2-A8DD-07C460D7AA0B}" type="pres">
      <dgm:prSet presAssocID="{D085867C-912D-4A21-AEB4-33B20A727D09}" presName="accent_1" presStyleCnt="0"/>
      <dgm:spPr/>
    </dgm:pt>
    <dgm:pt modelId="{44C030E2-8594-4391-9C6F-2AE8C83FD263}" type="pres">
      <dgm:prSet presAssocID="{D085867C-912D-4A21-AEB4-33B20A727D09}" presName="accentRepeatNode" presStyleLbl="solidFgAcc1" presStyleIdx="0" presStyleCnt="6"/>
      <dgm:spPr/>
    </dgm:pt>
    <dgm:pt modelId="{E846E27B-D995-4DE6-97D9-A394364A4761}" type="pres">
      <dgm:prSet presAssocID="{85B4A2C9-558A-48FE-B95C-B9ED60C05B25}" presName="text_2" presStyleLbl="node1" presStyleIdx="1" presStyleCnt="6">
        <dgm:presLayoutVars>
          <dgm:bulletEnabled val="1"/>
        </dgm:presLayoutVars>
      </dgm:prSet>
      <dgm:spPr/>
      <dgm:t>
        <a:bodyPr/>
        <a:lstStyle/>
        <a:p>
          <a:endParaRPr lang="fr-FR"/>
        </a:p>
      </dgm:t>
    </dgm:pt>
    <dgm:pt modelId="{5C66B206-AADE-471D-BB54-42F4A6A37431}" type="pres">
      <dgm:prSet presAssocID="{85B4A2C9-558A-48FE-B95C-B9ED60C05B25}" presName="accent_2" presStyleCnt="0"/>
      <dgm:spPr/>
    </dgm:pt>
    <dgm:pt modelId="{065425B7-2AFD-4106-A41A-16E7D7EEE608}" type="pres">
      <dgm:prSet presAssocID="{85B4A2C9-558A-48FE-B95C-B9ED60C05B25}" presName="accentRepeatNode" presStyleLbl="solidFgAcc1" presStyleIdx="1" presStyleCnt="6"/>
      <dgm:spPr/>
    </dgm:pt>
    <dgm:pt modelId="{E2F62068-1549-4E3D-B082-7408A71D0236}" type="pres">
      <dgm:prSet presAssocID="{FAC52DD1-E0F7-4E8C-94A5-3F8AAADD03B0}" presName="text_3" presStyleLbl="node1" presStyleIdx="2" presStyleCnt="6">
        <dgm:presLayoutVars>
          <dgm:bulletEnabled val="1"/>
        </dgm:presLayoutVars>
      </dgm:prSet>
      <dgm:spPr/>
      <dgm:t>
        <a:bodyPr/>
        <a:lstStyle/>
        <a:p>
          <a:endParaRPr lang="fr-FR"/>
        </a:p>
      </dgm:t>
    </dgm:pt>
    <dgm:pt modelId="{39805A27-5439-4606-8B60-CBE1EC12A18F}" type="pres">
      <dgm:prSet presAssocID="{FAC52DD1-E0F7-4E8C-94A5-3F8AAADD03B0}" presName="accent_3" presStyleCnt="0"/>
      <dgm:spPr/>
    </dgm:pt>
    <dgm:pt modelId="{A9B1D60F-FA78-448D-A150-5E547CD8B11D}" type="pres">
      <dgm:prSet presAssocID="{FAC52DD1-E0F7-4E8C-94A5-3F8AAADD03B0}" presName="accentRepeatNode" presStyleLbl="solidFgAcc1" presStyleIdx="2" presStyleCnt="6"/>
      <dgm:spPr/>
    </dgm:pt>
    <dgm:pt modelId="{9AE4107C-89CC-412C-9969-FC611E3355B4}" type="pres">
      <dgm:prSet presAssocID="{DDB1956C-3423-4C62-8F0D-139ABF1CCF75}" presName="text_4" presStyleLbl="node1" presStyleIdx="3" presStyleCnt="6">
        <dgm:presLayoutVars>
          <dgm:bulletEnabled val="1"/>
        </dgm:presLayoutVars>
      </dgm:prSet>
      <dgm:spPr/>
      <dgm:t>
        <a:bodyPr/>
        <a:lstStyle/>
        <a:p>
          <a:endParaRPr lang="fr-FR"/>
        </a:p>
      </dgm:t>
    </dgm:pt>
    <dgm:pt modelId="{FDE53AE3-D6FB-4FBC-8E5A-F36539D311AD}" type="pres">
      <dgm:prSet presAssocID="{DDB1956C-3423-4C62-8F0D-139ABF1CCF75}" presName="accent_4" presStyleCnt="0"/>
      <dgm:spPr/>
    </dgm:pt>
    <dgm:pt modelId="{3F422F52-CEDC-4554-9C83-998B4208A90C}" type="pres">
      <dgm:prSet presAssocID="{DDB1956C-3423-4C62-8F0D-139ABF1CCF75}" presName="accentRepeatNode" presStyleLbl="solidFgAcc1" presStyleIdx="3" presStyleCnt="6"/>
      <dgm:spPr/>
    </dgm:pt>
    <dgm:pt modelId="{6C8F683C-C8D7-4732-AB45-76F9267EA256}" type="pres">
      <dgm:prSet presAssocID="{E66B2334-09F2-4A1C-AE6F-2B1C6DA43DB3}" presName="text_5" presStyleLbl="node1" presStyleIdx="4" presStyleCnt="6">
        <dgm:presLayoutVars>
          <dgm:bulletEnabled val="1"/>
        </dgm:presLayoutVars>
      </dgm:prSet>
      <dgm:spPr/>
      <dgm:t>
        <a:bodyPr/>
        <a:lstStyle/>
        <a:p>
          <a:endParaRPr lang="fr-FR"/>
        </a:p>
      </dgm:t>
    </dgm:pt>
    <dgm:pt modelId="{D090FD4D-D2DE-499D-A607-BB17EEA629D6}" type="pres">
      <dgm:prSet presAssocID="{E66B2334-09F2-4A1C-AE6F-2B1C6DA43DB3}" presName="accent_5" presStyleCnt="0"/>
      <dgm:spPr/>
    </dgm:pt>
    <dgm:pt modelId="{E614E17F-3587-406F-8F25-B8F754745D74}" type="pres">
      <dgm:prSet presAssocID="{E66B2334-09F2-4A1C-AE6F-2B1C6DA43DB3}" presName="accentRepeatNode" presStyleLbl="solidFgAcc1" presStyleIdx="4" presStyleCnt="6"/>
      <dgm:spPr/>
    </dgm:pt>
    <dgm:pt modelId="{740C48DB-28A0-498D-98C2-524481115BA5}" type="pres">
      <dgm:prSet presAssocID="{FEE0F7AC-D306-466C-9736-54C5610803A7}" presName="text_6" presStyleLbl="node1" presStyleIdx="5" presStyleCnt="6">
        <dgm:presLayoutVars>
          <dgm:bulletEnabled val="1"/>
        </dgm:presLayoutVars>
      </dgm:prSet>
      <dgm:spPr/>
      <dgm:t>
        <a:bodyPr/>
        <a:lstStyle/>
        <a:p>
          <a:endParaRPr lang="fr-FR"/>
        </a:p>
      </dgm:t>
    </dgm:pt>
    <dgm:pt modelId="{28FEB475-E8CE-4D26-BE55-3E501B94C90B}" type="pres">
      <dgm:prSet presAssocID="{FEE0F7AC-D306-466C-9736-54C5610803A7}" presName="accent_6" presStyleCnt="0"/>
      <dgm:spPr/>
    </dgm:pt>
    <dgm:pt modelId="{184289DE-BF13-4E8B-B66A-0A5A3DB73EBA}" type="pres">
      <dgm:prSet presAssocID="{FEE0F7AC-D306-466C-9736-54C5610803A7}" presName="accentRepeatNode" presStyleLbl="solidFgAcc1" presStyleIdx="5" presStyleCnt="6"/>
      <dgm:spPr/>
    </dgm:pt>
  </dgm:ptLst>
  <dgm:cxnLst>
    <dgm:cxn modelId="{2C2DCD17-620B-46CE-8D65-83A02286578C}" srcId="{1A1C0160-46BC-454C-B79D-31F32746D0C4}" destId="{FAC52DD1-E0F7-4E8C-94A5-3F8AAADD03B0}" srcOrd="2" destOrd="0" parTransId="{E359B9FC-A8F4-435E-8A63-87A34C5F9B7C}" sibTransId="{93A5C475-7200-4DBB-82AA-835E140B3378}"/>
    <dgm:cxn modelId="{ABEB99DA-0508-4F21-8E88-B6E6C99EAECC}" type="presOf" srcId="{256EEE3A-7551-4353-B3DF-813BC54C8A3B}" destId="{D472E3F0-3525-4C2A-83F6-4A7C63EA148B}" srcOrd="0" destOrd="0" presId="urn:microsoft.com/office/officeart/2008/layout/VerticalCurvedList"/>
    <dgm:cxn modelId="{734F1631-9394-44AA-A9B2-AF8AB274DE0F}" type="presOf" srcId="{1A1C0160-46BC-454C-B79D-31F32746D0C4}" destId="{612BEFC5-3DE2-4EF2-A82E-E2D45BA429AD}" srcOrd="0" destOrd="0" presId="urn:microsoft.com/office/officeart/2008/layout/VerticalCurvedList"/>
    <dgm:cxn modelId="{717612D9-6619-47DB-AB90-01C5DFEFE2CD}" srcId="{1A1C0160-46BC-454C-B79D-31F32746D0C4}" destId="{D085867C-912D-4A21-AEB4-33B20A727D09}" srcOrd="0" destOrd="0" parTransId="{10A74E30-7DA8-4032-A7FB-7586BCF7BD80}" sibTransId="{256EEE3A-7551-4353-B3DF-813BC54C8A3B}"/>
    <dgm:cxn modelId="{8B4E68A4-3FB5-48B0-94F0-B3DBD0ABC889}" type="presOf" srcId="{FEE0F7AC-D306-466C-9736-54C5610803A7}" destId="{740C48DB-28A0-498D-98C2-524481115BA5}" srcOrd="0" destOrd="0" presId="urn:microsoft.com/office/officeart/2008/layout/VerticalCurvedList"/>
    <dgm:cxn modelId="{BF4F327D-F48D-4B84-813F-08CB96808062}" type="presOf" srcId="{E66B2334-09F2-4A1C-AE6F-2B1C6DA43DB3}" destId="{6C8F683C-C8D7-4732-AB45-76F9267EA256}" srcOrd="0" destOrd="0" presId="urn:microsoft.com/office/officeart/2008/layout/VerticalCurvedList"/>
    <dgm:cxn modelId="{1255E46E-93AF-442C-AB96-9FB8151811F7}" srcId="{1A1C0160-46BC-454C-B79D-31F32746D0C4}" destId="{85B4A2C9-558A-48FE-B95C-B9ED60C05B25}" srcOrd="1" destOrd="0" parTransId="{B55EB039-934A-4C46-B91B-427CB8E0DEB1}" sibTransId="{D4336564-D8C4-4D20-8AD2-1544E0C82E74}"/>
    <dgm:cxn modelId="{F4D96C79-613F-45F0-84CE-1743B1543606}" srcId="{1A1C0160-46BC-454C-B79D-31F32746D0C4}" destId="{DDB1956C-3423-4C62-8F0D-139ABF1CCF75}" srcOrd="3" destOrd="0" parTransId="{999CB940-85F1-4322-9B84-8F763A844911}" sibTransId="{521975F1-DD0A-4023-9D6D-DFD632134B23}"/>
    <dgm:cxn modelId="{7C84E0A4-946B-4E54-B7D7-87EE4BF6F6B3}" type="presOf" srcId="{D085867C-912D-4A21-AEB4-33B20A727D09}" destId="{5335BC0D-8945-4284-A20F-3D72F2C6E9F2}" srcOrd="0" destOrd="0" presId="urn:microsoft.com/office/officeart/2008/layout/VerticalCurvedList"/>
    <dgm:cxn modelId="{0CEEC5FD-6DDD-4BD4-AC96-2A0DB019EF87}" type="presOf" srcId="{DDB1956C-3423-4C62-8F0D-139ABF1CCF75}" destId="{9AE4107C-89CC-412C-9969-FC611E3355B4}" srcOrd="0" destOrd="0" presId="urn:microsoft.com/office/officeart/2008/layout/VerticalCurvedList"/>
    <dgm:cxn modelId="{0B44CC50-28EA-40F2-B498-DFBAAD3E4A15}" type="presOf" srcId="{85B4A2C9-558A-48FE-B95C-B9ED60C05B25}" destId="{E846E27B-D995-4DE6-97D9-A394364A4761}" srcOrd="0" destOrd="0" presId="urn:microsoft.com/office/officeart/2008/layout/VerticalCurvedList"/>
    <dgm:cxn modelId="{A778EB6F-0577-46BA-A498-4253DF0C5550}" srcId="{1A1C0160-46BC-454C-B79D-31F32746D0C4}" destId="{FEE0F7AC-D306-466C-9736-54C5610803A7}" srcOrd="5" destOrd="0" parTransId="{37726597-45F5-4DAF-B118-694395E56A42}" sibTransId="{2A09F05E-A684-4D79-8084-EB1EDFB57701}"/>
    <dgm:cxn modelId="{3111A7B0-A980-4DFF-9830-83FC653671A4}" srcId="{1A1C0160-46BC-454C-B79D-31F32746D0C4}" destId="{E66B2334-09F2-4A1C-AE6F-2B1C6DA43DB3}" srcOrd="4" destOrd="0" parTransId="{2475422F-80F9-46BB-8D9E-52F69EAF7DC1}" sibTransId="{ABE2207B-0CCB-4AAA-AEAA-42FE9EE7D20F}"/>
    <dgm:cxn modelId="{8B46C76A-98E4-421B-99B4-7B6F5ECB5770}" type="presOf" srcId="{FAC52DD1-E0F7-4E8C-94A5-3F8AAADD03B0}" destId="{E2F62068-1549-4E3D-B082-7408A71D0236}" srcOrd="0" destOrd="0" presId="urn:microsoft.com/office/officeart/2008/layout/VerticalCurvedList"/>
    <dgm:cxn modelId="{0D8EFE08-4288-4C83-98F9-DF1ECFD0D47C}" type="presParOf" srcId="{612BEFC5-3DE2-4EF2-A82E-E2D45BA429AD}" destId="{4D5F29ED-5CED-4749-A808-A100432C81E5}" srcOrd="0" destOrd="0" presId="urn:microsoft.com/office/officeart/2008/layout/VerticalCurvedList"/>
    <dgm:cxn modelId="{647989EA-28B5-44D6-A35A-AD2E9F11DB8C}" type="presParOf" srcId="{4D5F29ED-5CED-4749-A808-A100432C81E5}" destId="{616609D7-507B-4FA3-AFD2-CBE261238769}" srcOrd="0" destOrd="0" presId="urn:microsoft.com/office/officeart/2008/layout/VerticalCurvedList"/>
    <dgm:cxn modelId="{6217821A-7332-4D9E-81E4-58E151F0D3BE}" type="presParOf" srcId="{616609D7-507B-4FA3-AFD2-CBE261238769}" destId="{1FAD31F3-B9BE-4B03-BAE9-56822D542FB0}" srcOrd="0" destOrd="0" presId="urn:microsoft.com/office/officeart/2008/layout/VerticalCurvedList"/>
    <dgm:cxn modelId="{3FEAEE91-E7F2-4BBC-9F79-0C62D4E1A3E4}" type="presParOf" srcId="{616609D7-507B-4FA3-AFD2-CBE261238769}" destId="{D472E3F0-3525-4C2A-83F6-4A7C63EA148B}" srcOrd="1" destOrd="0" presId="urn:microsoft.com/office/officeart/2008/layout/VerticalCurvedList"/>
    <dgm:cxn modelId="{EB144951-3F12-48FD-94C4-51D8DEA92888}" type="presParOf" srcId="{616609D7-507B-4FA3-AFD2-CBE261238769}" destId="{751C3EC7-F38B-49D8-8812-E5C8D913DB4E}" srcOrd="2" destOrd="0" presId="urn:microsoft.com/office/officeart/2008/layout/VerticalCurvedList"/>
    <dgm:cxn modelId="{73406E42-5579-44C7-828A-55B1672B20F9}" type="presParOf" srcId="{616609D7-507B-4FA3-AFD2-CBE261238769}" destId="{0337A5BD-1134-491A-8FE1-6808C7C2F4B3}" srcOrd="3" destOrd="0" presId="urn:microsoft.com/office/officeart/2008/layout/VerticalCurvedList"/>
    <dgm:cxn modelId="{ED58E14F-ACFF-457B-A069-F861DAEC685C}" type="presParOf" srcId="{4D5F29ED-5CED-4749-A808-A100432C81E5}" destId="{5335BC0D-8945-4284-A20F-3D72F2C6E9F2}" srcOrd="1" destOrd="0" presId="urn:microsoft.com/office/officeart/2008/layout/VerticalCurvedList"/>
    <dgm:cxn modelId="{2718D738-80B1-4EE9-BDBF-CD7387A3FCC7}" type="presParOf" srcId="{4D5F29ED-5CED-4749-A808-A100432C81E5}" destId="{40C91D1D-9BE8-40D2-A8DD-07C460D7AA0B}" srcOrd="2" destOrd="0" presId="urn:microsoft.com/office/officeart/2008/layout/VerticalCurvedList"/>
    <dgm:cxn modelId="{1997D0E0-F1A3-46F3-871E-4851DC2118B6}" type="presParOf" srcId="{40C91D1D-9BE8-40D2-A8DD-07C460D7AA0B}" destId="{44C030E2-8594-4391-9C6F-2AE8C83FD263}" srcOrd="0" destOrd="0" presId="urn:microsoft.com/office/officeart/2008/layout/VerticalCurvedList"/>
    <dgm:cxn modelId="{DC6DAD08-6242-4D26-9E04-F7EE3906A7EE}" type="presParOf" srcId="{4D5F29ED-5CED-4749-A808-A100432C81E5}" destId="{E846E27B-D995-4DE6-97D9-A394364A4761}" srcOrd="3" destOrd="0" presId="urn:microsoft.com/office/officeart/2008/layout/VerticalCurvedList"/>
    <dgm:cxn modelId="{644A6A5A-E254-4BA3-876E-54C08243244E}" type="presParOf" srcId="{4D5F29ED-5CED-4749-A808-A100432C81E5}" destId="{5C66B206-AADE-471D-BB54-42F4A6A37431}" srcOrd="4" destOrd="0" presId="urn:microsoft.com/office/officeart/2008/layout/VerticalCurvedList"/>
    <dgm:cxn modelId="{F4C6FDA0-A1BF-4D93-8329-521E5065FF1A}" type="presParOf" srcId="{5C66B206-AADE-471D-BB54-42F4A6A37431}" destId="{065425B7-2AFD-4106-A41A-16E7D7EEE608}" srcOrd="0" destOrd="0" presId="urn:microsoft.com/office/officeart/2008/layout/VerticalCurvedList"/>
    <dgm:cxn modelId="{3561314D-AC69-4A97-AB6C-8866FDB0A060}" type="presParOf" srcId="{4D5F29ED-5CED-4749-A808-A100432C81E5}" destId="{E2F62068-1549-4E3D-B082-7408A71D0236}" srcOrd="5" destOrd="0" presId="urn:microsoft.com/office/officeart/2008/layout/VerticalCurvedList"/>
    <dgm:cxn modelId="{2C5868E7-155D-4FC2-8503-B292AD17B20C}" type="presParOf" srcId="{4D5F29ED-5CED-4749-A808-A100432C81E5}" destId="{39805A27-5439-4606-8B60-CBE1EC12A18F}" srcOrd="6" destOrd="0" presId="urn:microsoft.com/office/officeart/2008/layout/VerticalCurvedList"/>
    <dgm:cxn modelId="{5C6CAA8F-85AA-44CC-B918-9523F4C2EA59}" type="presParOf" srcId="{39805A27-5439-4606-8B60-CBE1EC12A18F}" destId="{A9B1D60F-FA78-448D-A150-5E547CD8B11D}" srcOrd="0" destOrd="0" presId="urn:microsoft.com/office/officeart/2008/layout/VerticalCurvedList"/>
    <dgm:cxn modelId="{670B4CD4-92C2-4173-A98E-0CB04B924C20}" type="presParOf" srcId="{4D5F29ED-5CED-4749-A808-A100432C81E5}" destId="{9AE4107C-89CC-412C-9969-FC611E3355B4}" srcOrd="7" destOrd="0" presId="urn:microsoft.com/office/officeart/2008/layout/VerticalCurvedList"/>
    <dgm:cxn modelId="{8A3F7610-6C82-4BB9-A5FA-902B85A904DF}" type="presParOf" srcId="{4D5F29ED-5CED-4749-A808-A100432C81E5}" destId="{FDE53AE3-D6FB-4FBC-8E5A-F36539D311AD}" srcOrd="8" destOrd="0" presId="urn:microsoft.com/office/officeart/2008/layout/VerticalCurvedList"/>
    <dgm:cxn modelId="{4C9D92B5-A73C-4866-B3BF-49D7AB2F0E34}" type="presParOf" srcId="{FDE53AE3-D6FB-4FBC-8E5A-F36539D311AD}" destId="{3F422F52-CEDC-4554-9C83-998B4208A90C}" srcOrd="0" destOrd="0" presId="urn:microsoft.com/office/officeart/2008/layout/VerticalCurvedList"/>
    <dgm:cxn modelId="{0879A09B-F49F-433F-A6E4-1D3C4039D74F}" type="presParOf" srcId="{4D5F29ED-5CED-4749-A808-A100432C81E5}" destId="{6C8F683C-C8D7-4732-AB45-76F9267EA256}" srcOrd="9" destOrd="0" presId="urn:microsoft.com/office/officeart/2008/layout/VerticalCurvedList"/>
    <dgm:cxn modelId="{731B6990-8601-4B00-BE46-CA3DA382108B}" type="presParOf" srcId="{4D5F29ED-5CED-4749-A808-A100432C81E5}" destId="{D090FD4D-D2DE-499D-A607-BB17EEA629D6}" srcOrd="10" destOrd="0" presId="urn:microsoft.com/office/officeart/2008/layout/VerticalCurvedList"/>
    <dgm:cxn modelId="{408A1DA9-759C-44F5-BEAA-27056039BC82}" type="presParOf" srcId="{D090FD4D-D2DE-499D-A607-BB17EEA629D6}" destId="{E614E17F-3587-406F-8F25-B8F754745D74}" srcOrd="0" destOrd="0" presId="urn:microsoft.com/office/officeart/2008/layout/VerticalCurvedList"/>
    <dgm:cxn modelId="{8DA6DF4B-27E2-46CF-B680-7897A8705C4D}" type="presParOf" srcId="{4D5F29ED-5CED-4749-A808-A100432C81E5}" destId="{740C48DB-28A0-498D-98C2-524481115BA5}" srcOrd="11" destOrd="0" presId="urn:microsoft.com/office/officeart/2008/layout/VerticalCurvedList"/>
    <dgm:cxn modelId="{515C3E48-D16E-46A7-A70F-173D91746156}" type="presParOf" srcId="{4D5F29ED-5CED-4749-A808-A100432C81E5}" destId="{28FEB475-E8CE-4D26-BE55-3E501B94C90B}" srcOrd="12" destOrd="0" presId="urn:microsoft.com/office/officeart/2008/layout/VerticalCurvedList"/>
    <dgm:cxn modelId="{76AA1322-B343-45DD-92E0-C4EAE0FBF5D3}" type="presParOf" srcId="{28FEB475-E8CE-4D26-BE55-3E501B94C90B}" destId="{184289DE-BF13-4E8B-B66A-0A5A3DB73EB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2E3F0-3525-4C2A-83F6-4A7C63EA148B}">
      <dsp:nvSpPr>
        <dsp:cNvPr id="0" name=""/>
        <dsp:cNvSpPr/>
      </dsp:nvSpPr>
      <dsp:spPr>
        <a:xfrm>
          <a:off x="-6464968" y="-988793"/>
          <a:ext cx="7694992" cy="7694992"/>
        </a:xfrm>
        <a:prstGeom prst="blockArc">
          <a:avLst>
            <a:gd name="adj1" fmla="val 18900000"/>
            <a:gd name="adj2" fmla="val 2700000"/>
            <a:gd name="adj3" fmla="val 281"/>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35BC0D-8945-4284-A20F-3D72F2C6E9F2}">
      <dsp:nvSpPr>
        <dsp:cNvPr id="0" name=""/>
        <dsp:cNvSpPr/>
      </dsp:nvSpPr>
      <dsp:spPr>
        <a:xfrm>
          <a:off x="457850" y="301078"/>
          <a:ext cx="9710684" cy="60192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781" tIns="40640" rIns="40640" bIns="40640" numCol="1" spcCol="1270" anchor="ctr" anchorCtr="0">
          <a:noAutofit/>
        </a:bodyPr>
        <a:lstStyle/>
        <a:p>
          <a:pPr lvl="0" algn="l" defTabSz="711200">
            <a:lnSpc>
              <a:spcPct val="90000"/>
            </a:lnSpc>
            <a:spcBef>
              <a:spcPct val="0"/>
            </a:spcBef>
            <a:spcAft>
              <a:spcPct val="35000"/>
            </a:spcAft>
          </a:pPr>
          <a:r>
            <a:rPr lang="fr-FR" sz="1600" b="1" kern="1200" dirty="0" smtClean="0"/>
            <a:t>Gérer les valeurs manquantes et la valeurs aberrantes </a:t>
          </a:r>
          <a:endParaRPr lang="fr-FR" sz="1600" b="1" kern="1200" dirty="0"/>
        </a:p>
      </dsp:txBody>
      <dsp:txXfrm>
        <a:off x="457850" y="301078"/>
        <a:ext cx="9710684" cy="601928"/>
      </dsp:txXfrm>
    </dsp:sp>
    <dsp:sp modelId="{44C030E2-8594-4391-9C6F-2AE8C83FD263}">
      <dsp:nvSpPr>
        <dsp:cNvPr id="0" name=""/>
        <dsp:cNvSpPr/>
      </dsp:nvSpPr>
      <dsp:spPr>
        <a:xfrm>
          <a:off x="81645" y="225837"/>
          <a:ext cx="752410" cy="7524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46E27B-D995-4DE6-97D9-A394364A4761}">
      <dsp:nvSpPr>
        <dsp:cNvPr id="0" name=""/>
        <dsp:cNvSpPr/>
      </dsp:nvSpPr>
      <dsp:spPr>
        <a:xfrm>
          <a:off x="952978" y="1203856"/>
          <a:ext cx="9215557" cy="60192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781" tIns="40640" rIns="40640" bIns="40640" numCol="1" spcCol="1270" anchor="ctr" anchorCtr="0">
          <a:noAutofit/>
        </a:bodyPr>
        <a:lstStyle/>
        <a:p>
          <a:pPr lvl="0" algn="l" defTabSz="711200">
            <a:lnSpc>
              <a:spcPct val="90000"/>
            </a:lnSpc>
            <a:spcBef>
              <a:spcPct val="0"/>
            </a:spcBef>
            <a:spcAft>
              <a:spcPct val="35000"/>
            </a:spcAft>
          </a:pPr>
          <a:r>
            <a:rPr lang="fr-FR" sz="1600" b="1" kern="1200" dirty="0" smtClean="0"/>
            <a:t>Normaliser les données à l'aide de la normalisation </a:t>
          </a:r>
          <a:r>
            <a:rPr lang="fr-FR" sz="1600" b="1" kern="1200" dirty="0" err="1" smtClean="0"/>
            <a:t>min-max</a:t>
          </a:r>
          <a:r>
            <a:rPr lang="fr-FR" sz="1600" b="1" kern="1200" dirty="0" smtClean="0"/>
            <a:t> pour garantir que toutes les fonctionnalités sont sur une échelle similaire.</a:t>
          </a:r>
          <a:endParaRPr lang="fr-FR" sz="1600" b="1" kern="1200" dirty="0"/>
        </a:p>
      </dsp:txBody>
      <dsp:txXfrm>
        <a:off x="952978" y="1203856"/>
        <a:ext cx="9215557" cy="601928"/>
      </dsp:txXfrm>
    </dsp:sp>
    <dsp:sp modelId="{065425B7-2AFD-4106-A41A-16E7D7EEE608}">
      <dsp:nvSpPr>
        <dsp:cNvPr id="0" name=""/>
        <dsp:cNvSpPr/>
      </dsp:nvSpPr>
      <dsp:spPr>
        <a:xfrm>
          <a:off x="576772" y="1128615"/>
          <a:ext cx="752410" cy="75241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62068-1549-4E3D-B082-7408A71D0236}">
      <dsp:nvSpPr>
        <dsp:cNvPr id="0" name=""/>
        <dsp:cNvSpPr/>
      </dsp:nvSpPr>
      <dsp:spPr>
        <a:xfrm>
          <a:off x="1179387" y="2106635"/>
          <a:ext cx="8989148" cy="60192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781" tIns="40640" rIns="40640" bIns="40640" numCol="1" spcCol="1270" anchor="ctr" anchorCtr="0">
          <a:noAutofit/>
        </a:bodyPr>
        <a:lstStyle/>
        <a:p>
          <a:pPr lvl="0" algn="l" defTabSz="711200">
            <a:lnSpc>
              <a:spcPct val="90000"/>
            </a:lnSpc>
            <a:spcBef>
              <a:spcPct val="0"/>
            </a:spcBef>
            <a:spcAft>
              <a:spcPct val="35000"/>
            </a:spcAft>
          </a:pPr>
          <a:r>
            <a:rPr lang="fr-FR" sz="1600" b="1" kern="1200" dirty="0" smtClean="0"/>
            <a:t>Diviser le jeu de données en jeux d'entraînement et de test  (Cross Validation)</a:t>
          </a:r>
          <a:endParaRPr lang="fr-FR" sz="1600" b="1" kern="1200" dirty="0"/>
        </a:p>
      </dsp:txBody>
      <dsp:txXfrm>
        <a:off x="1179387" y="2106635"/>
        <a:ext cx="8989148" cy="601928"/>
      </dsp:txXfrm>
    </dsp:sp>
    <dsp:sp modelId="{A9B1D60F-FA78-448D-A150-5E547CD8B11D}">
      <dsp:nvSpPr>
        <dsp:cNvPr id="0" name=""/>
        <dsp:cNvSpPr/>
      </dsp:nvSpPr>
      <dsp:spPr>
        <a:xfrm>
          <a:off x="803182" y="2031393"/>
          <a:ext cx="752410" cy="75241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E4107C-89CC-412C-9969-FC611E3355B4}">
      <dsp:nvSpPr>
        <dsp:cNvPr id="0" name=""/>
        <dsp:cNvSpPr/>
      </dsp:nvSpPr>
      <dsp:spPr>
        <a:xfrm>
          <a:off x="1179387" y="3008841"/>
          <a:ext cx="8989148" cy="60192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781" tIns="40640" rIns="40640" bIns="40640" numCol="1" spcCol="1270" anchor="ctr" anchorCtr="0">
          <a:noAutofit/>
        </a:bodyPr>
        <a:lstStyle/>
        <a:p>
          <a:pPr lvl="0" algn="l" defTabSz="711200">
            <a:lnSpc>
              <a:spcPct val="90000"/>
            </a:lnSpc>
            <a:spcBef>
              <a:spcPct val="0"/>
            </a:spcBef>
            <a:spcAft>
              <a:spcPct val="35000"/>
            </a:spcAft>
          </a:pPr>
          <a:r>
            <a:rPr lang="fr-FR" sz="1600" b="1" kern="1200" dirty="0" smtClean="0"/>
            <a:t>Convertir les variables catégorielles en variables facteurs à l’aide de la fonction </a:t>
          </a:r>
          <a:r>
            <a:rPr lang="fr-FR" sz="1600" b="1" kern="1200" dirty="0" err="1" smtClean="0"/>
            <a:t>as.factor</a:t>
          </a:r>
          <a:endParaRPr lang="fr-FR" sz="1600" b="1" kern="1200" dirty="0"/>
        </a:p>
      </dsp:txBody>
      <dsp:txXfrm>
        <a:off x="1179387" y="3008841"/>
        <a:ext cx="8989148" cy="601928"/>
      </dsp:txXfrm>
    </dsp:sp>
    <dsp:sp modelId="{3F422F52-CEDC-4554-9C83-998B4208A90C}">
      <dsp:nvSpPr>
        <dsp:cNvPr id="0" name=""/>
        <dsp:cNvSpPr/>
      </dsp:nvSpPr>
      <dsp:spPr>
        <a:xfrm>
          <a:off x="803182" y="2933600"/>
          <a:ext cx="752410" cy="75241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8F683C-C8D7-4732-AB45-76F9267EA256}">
      <dsp:nvSpPr>
        <dsp:cNvPr id="0" name=""/>
        <dsp:cNvSpPr/>
      </dsp:nvSpPr>
      <dsp:spPr>
        <a:xfrm>
          <a:off x="952978" y="3911619"/>
          <a:ext cx="9215557" cy="6019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781" tIns="40640" rIns="40640" bIns="40640" numCol="1" spcCol="1270" anchor="ctr" anchorCtr="0">
          <a:noAutofit/>
        </a:bodyPr>
        <a:lstStyle/>
        <a:p>
          <a:pPr lvl="0" algn="l" defTabSz="711200">
            <a:lnSpc>
              <a:spcPct val="90000"/>
            </a:lnSpc>
            <a:spcBef>
              <a:spcPct val="0"/>
            </a:spcBef>
            <a:spcAft>
              <a:spcPct val="35000"/>
            </a:spcAft>
          </a:pPr>
          <a:r>
            <a:rPr lang="fr-FR" sz="1600" b="1" kern="1200" dirty="0" smtClean="0"/>
            <a:t>Entraîner le réseau neuronal, en utilisant le package ‘</a:t>
          </a:r>
          <a:r>
            <a:rPr lang="fr-FR" sz="1600" b="1" kern="1200" dirty="0" err="1" smtClean="0"/>
            <a:t>neuralnet</a:t>
          </a:r>
          <a:r>
            <a:rPr lang="fr-FR" sz="1600" b="1" kern="1200" dirty="0" smtClean="0"/>
            <a:t>’ pour entraîner le réseau neuronal, et définissez le nombre de couches cachées et de nœuds en fonction de la complexité du jeu de données.</a:t>
          </a:r>
          <a:endParaRPr lang="fr-FR" sz="1600" b="1" kern="1200" dirty="0"/>
        </a:p>
      </dsp:txBody>
      <dsp:txXfrm>
        <a:off x="952978" y="3911619"/>
        <a:ext cx="9215557" cy="601928"/>
      </dsp:txXfrm>
    </dsp:sp>
    <dsp:sp modelId="{E614E17F-3587-406F-8F25-B8F754745D74}">
      <dsp:nvSpPr>
        <dsp:cNvPr id="0" name=""/>
        <dsp:cNvSpPr/>
      </dsp:nvSpPr>
      <dsp:spPr>
        <a:xfrm>
          <a:off x="576772" y="3836378"/>
          <a:ext cx="752410" cy="75241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0C48DB-28A0-498D-98C2-524481115BA5}">
      <dsp:nvSpPr>
        <dsp:cNvPr id="0" name=""/>
        <dsp:cNvSpPr/>
      </dsp:nvSpPr>
      <dsp:spPr>
        <a:xfrm>
          <a:off x="457850" y="4814398"/>
          <a:ext cx="9710684" cy="60192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781" tIns="40640" rIns="40640" bIns="40640" numCol="1" spcCol="1270" anchor="ctr" anchorCtr="0">
          <a:noAutofit/>
        </a:bodyPr>
        <a:lstStyle/>
        <a:p>
          <a:pPr lvl="0" algn="l" defTabSz="711200">
            <a:lnSpc>
              <a:spcPct val="90000"/>
            </a:lnSpc>
            <a:spcBef>
              <a:spcPct val="0"/>
            </a:spcBef>
            <a:spcAft>
              <a:spcPct val="35000"/>
            </a:spcAft>
          </a:pPr>
          <a:r>
            <a:rPr lang="fr-FR" sz="1600" b="1" kern="1200" dirty="0" smtClean="0"/>
            <a:t>Évaluer le modèle en utilisant la fonction ‘</a:t>
          </a:r>
          <a:r>
            <a:rPr lang="fr-FR" sz="1600" b="1" kern="1200" dirty="0" err="1" smtClean="0"/>
            <a:t>compute</a:t>
          </a:r>
          <a:r>
            <a:rPr lang="fr-FR" sz="1600" b="1" kern="1200" dirty="0" smtClean="0"/>
            <a:t>’ pour évaluer la précision du modèle sur le jeu de test.</a:t>
          </a:r>
          <a:endParaRPr lang="fr-FR" sz="1600" b="1" kern="1200" dirty="0"/>
        </a:p>
      </dsp:txBody>
      <dsp:txXfrm>
        <a:off x="457850" y="4814398"/>
        <a:ext cx="9710684" cy="601928"/>
      </dsp:txXfrm>
    </dsp:sp>
    <dsp:sp modelId="{184289DE-BF13-4E8B-B66A-0A5A3DB73EBA}">
      <dsp:nvSpPr>
        <dsp:cNvPr id="0" name=""/>
        <dsp:cNvSpPr/>
      </dsp:nvSpPr>
      <dsp:spPr>
        <a:xfrm>
          <a:off x="81645" y="4739157"/>
          <a:ext cx="752410" cy="7524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5" name="Footer Placeholder 4">
            <a:extLst>
              <a:ext uri="{FF2B5EF4-FFF2-40B4-BE49-F238E27FC236}">
                <a16:creationId xmlns=""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5" name="Footer Placeholder 4">
            <a:extLst>
              <a:ext uri="{FF2B5EF4-FFF2-40B4-BE49-F238E27FC236}">
                <a16:creationId xmlns=""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5" name="Footer Placeholder 4">
            <a:extLst>
              <a:ext uri="{FF2B5EF4-FFF2-40B4-BE49-F238E27FC236}">
                <a16:creationId xmlns=""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5" name="Footer Placeholder 4">
            <a:extLst>
              <a:ext uri="{FF2B5EF4-FFF2-40B4-BE49-F238E27FC236}">
                <a16:creationId xmlns=""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5" name="Footer Placeholder 4">
            <a:extLst>
              <a:ext uri="{FF2B5EF4-FFF2-40B4-BE49-F238E27FC236}">
                <a16:creationId xmlns=""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6" name="Footer Placeholder 5">
            <a:extLst>
              <a:ext uri="{FF2B5EF4-FFF2-40B4-BE49-F238E27FC236}">
                <a16:creationId xmlns=""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8" name="Footer Placeholder 7">
            <a:extLst>
              <a:ext uri="{FF2B5EF4-FFF2-40B4-BE49-F238E27FC236}">
                <a16:creationId xmlns=""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4" name="Footer Placeholder 3">
            <a:extLst>
              <a:ext uri="{FF2B5EF4-FFF2-40B4-BE49-F238E27FC236}">
                <a16:creationId xmlns=""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3" name="Footer Placeholder 2">
            <a:extLst>
              <a:ext uri="{FF2B5EF4-FFF2-40B4-BE49-F238E27FC236}">
                <a16:creationId xmlns=""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6" name="Footer Placeholder 5">
            <a:extLst>
              <a:ext uri="{FF2B5EF4-FFF2-40B4-BE49-F238E27FC236}">
                <a16:creationId xmlns=""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30/01/2023</a:t>
            </a:fld>
            <a:endParaRPr lang="en-GB"/>
          </a:p>
        </p:txBody>
      </p:sp>
      <p:sp>
        <p:nvSpPr>
          <p:cNvPr id="6" name="Footer Placeholder 5">
            <a:extLst>
              <a:ext uri="{FF2B5EF4-FFF2-40B4-BE49-F238E27FC236}">
                <a16:creationId xmlns=""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30/01/2023</a:t>
            </a:fld>
            <a:endParaRPr lang="en-GB"/>
          </a:p>
        </p:txBody>
      </p:sp>
      <p:sp>
        <p:nvSpPr>
          <p:cNvPr id="5" name="Footer Placeholder 4">
            <a:extLst>
              <a:ext uri="{FF2B5EF4-FFF2-40B4-BE49-F238E27FC236}">
                <a16:creationId xmlns=""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1298133" y="295555"/>
            <a:ext cx="104267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noProof="0" dirty="0" err="1" smtClean="0">
                <a:solidFill>
                  <a:srgbClr val="FFFFFF"/>
                </a:solidFill>
                <a:latin typeface="Noto Sans" panose="020B0502040504020204" pitchFamily="34"/>
                <a:ea typeface="Noto Sans" panose="020B0502040504020204" pitchFamily="34"/>
                <a:cs typeface="Noto Sans" panose="020B0502040504020204" pitchFamily="34"/>
              </a:rPr>
              <a:t>Réseaux</a:t>
            </a:r>
            <a:r>
              <a:rPr lang="en-US" sz="5000" noProof="0" dirty="0" smtClean="0">
                <a:solidFill>
                  <a:srgbClr val="FFFFFF"/>
                </a:solidFill>
                <a:latin typeface="Noto Sans" panose="020B0502040504020204" pitchFamily="34"/>
                <a:ea typeface="Noto Sans" panose="020B0502040504020204" pitchFamily="34"/>
                <a:cs typeface="Noto Sans" panose="020B0502040504020204" pitchFamily="34"/>
              </a:rPr>
              <a:t> de </a:t>
            </a:r>
            <a:r>
              <a:rPr lang="en-US" sz="5000" noProof="0" dirty="0" err="1" smtClean="0">
                <a:solidFill>
                  <a:srgbClr val="FFFFFF"/>
                </a:solidFill>
                <a:latin typeface="Noto Sans" panose="020B0502040504020204" pitchFamily="34"/>
                <a:ea typeface="Noto Sans" panose="020B0502040504020204" pitchFamily="34"/>
                <a:cs typeface="Noto Sans" panose="020B0502040504020204" pitchFamily="34"/>
              </a:rPr>
              <a:t>Neurones</a:t>
            </a:r>
            <a:r>
              <a:rPr lang="en-US" sz="5000" noProof="0" dirty="0" smtClean="0">
                <a:solidFill>
                  <a:srgbClr val="FFFFFF"/>
                </a:solidFill>
                <a:latin typeface="Noto Sans" panose="020B0502040504020204" pitchFamily="34"/>
                <a:ea typeface="Noto Sans" panose="020B0502040504020204" pitchFamily="34"/>
                <a:cs typeface="Noto Sans" panose="020B0502040504020204" pitchFamily="34"/>
              </a:rPr>
              <a:t>- Classification</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 xmlns:a16="http://schemas.microsoft.com/office/drawing/2014/main" id="{7C0092CC-314E-489E-9B25-13D774E264E8}"/>
              </a:ext>
            </a:extLst>
          </p:cNvPr>
          <p:cNvSpPr txBox="1"/>
          <p:nvPr/>
        </p:nvSpPr>
        <p:spPr>
          <a:xfrm>
            <a:off x="3977180" y="1140073"/>
            <a:ext cx="413013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Mobile Price</a:t>
            </a:r>
            <a:r>
              <a:rPr kumimoji="0" lang="en-GB" sz="20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Prediction</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10" name="Group 509">
            <a:extLst>
              <a:ext uri="{FF2B5EF4-FFF2-40B4-BE49-F238E27FC236}">
                <a16:creationId xmlns="" xmlns:a16="http://schemas.microsoft.com/office/drawing/2014/main" id="{6B6C453E-5405-4C26-8062-837ABAA0B06A}"/>
              </a:ext>
            </a:extLst>
          </p:cNvPr>
          <p:cNvGrpSpPr/>
          <p:nvPr/>
        </p:nvGrpSpPr>
        <p:grpSpPr>
          <a:xfrm>
            <a:off x="3294769" y="1735061"/>
            <a:ext cx="5138785" cy="4199007"/>
            <a:chOff x="6268975" y="1629754"/>
            <a:chExt cx="5138785" cy="4199007"/>
          </a:xfrm>
        </p:grpSpPr>
        <p:sp>
          <p:nvSpPr>
            <p:cNvPr id="442" name="Freeform 421">
              <a:extLst>
                <a:ext uri="{FF2B5EF4-FFF2-40B4-BE49-F238E27FC236}">
                  <a16:creationId xmlns="" xmlns:a16="http://schemas.microsoft.com/office/drawing/2014/main" id="{58B15234-B17C-4D92-B0E2-06A5748866FF}"/>
                </a:ext>
              </a:extLst>
            </p:cNvPr>
            <p:cNvSpPr>
              <a:spLocks/>
            </p:cNvSpPr>
            <p:nvPr/>
          </p:nvSpPr>
          <p:spPr bwMode="auto">
            <a:xfrm>
              <a:off x="8738392" y="2399573"/>
              <a:ext cx="2055514" cy="2831330"/>
            </a:xfrm>
            <a:custGeom>
              <a:avLst/>
              <a:gdLst>
                <a:gd name="T0" fmla="*/ 327 w 513"/>
                <a:gd name="T1" fmla="*/ 561 h 706"/>
                <a:gd name="T2" fmla="*/ 346 w 513"/>
                <a:gd name="T3" fmla="*/ 491 h 706"/>
                <a:gd name="T4" fmla="*/ 275 w 513"/>
                <a:gd name="T5" fmla="*/ 628 h 706"/>
                <a:gd name="T6" fmla="*/ 335 w 513"/>
                <a:gd name="T7" fmla="*/ 480 h 706"/>
                <a:gd name="T8" fmla="*/ 329 w 513"/>
                <a:gd name="T9" fmla="*/ 453 h 706"/>
                <a:gd name="T10" fmla="*/ 323 w 513"/>
                <a:gd name="T11" fmla="*/ 440 h 706"/>
                <a:gd name="T12" fmla="*/ 339 w 513"/>
                <a:gd name="T13" fmla="*/ 337 h 706"/>
                <a:gd name="T14" fmla="*/ 313 w 513"/>
                <a:gd name="T15" fmla="*/ 437 h 706"/>
                <a:gd name="T16" fmla="*/ 181 w 513"/>
                <a:gd name="T17" fmla="*/ 388 h 706"/>
                <a:gd name="T18" fmla="*/ 250 w 513"/>
                <a:gd name="T19" fmla="*/ 333 h 706"/>
                <a:gd name="T20" fmla="*/ 184 w 513"/>
                <a:gd name="T21" fmla="*/ 337 h 706"/>
                <a:gd name="T22" fmla="*/ 253 w 513"/>
                <a:gd name="T23" fmla="*/ 182 h 706"/>
                <a:gd name="T24" fmla="*/ 335 w 513"/>
                <a:gd name="T25" fmla="*/ 273 h 706"/>
                <a:gd name="T26" fmla="*/ 313 w 513"/>
                <a:gd name="T27" fmla="*/ 115 h 706"/>
                <a:gd name="T28" fmla="*/ 375 w 513"/>
                <a:gd name="T29" fmla="*/ 187 h 706"/>
                <a:gd name="T30" fmla="*/ 366 w 513"/>
                <a:gd name="T31" fmla="*/ 265 h 706"/>
                <a:gd name="T32" fmla="*/ 436 w 513"/>
                <a:gd name="T33" fmla="*/ 133 h 706"/>
                <a:gd name="T34" fmla="*/ 401 w 513"/>
                <a:gd name="T35" fmla="*/ 117 h 706"/>
                <a:gd name="T36" fmla="*/ 415 w 513"/>
                <a:gd name="T37" fmla="*/ 10 h 706"/>
                <a:gd name="T38" fmla="*/ 323 w 513"/>
                <a:gd name="T39" fmla="*/ 103 h 706"/>
                <a:gd name="T40" fmla="*/ 400 w 513"/>
                <a:gd name="T41" fmla="*/ 0 h 706"/>
                <a:gd name="T42" fmla="*/ 266 w 513"/>
                <a:gd name="T43" fmla="*/ 93 h 706"/>
                <a:gd name="T44" fmla="*/ 229 w 513"/>
                <a:gd name="T45" fmla="*/ 96 h 706"/>
                <a:gd name="T46" fmla="*/ 242 w 513"/>
                <a:gd name="T47" fmla="*/ 146 h 706"/>
                <a:gd name="T48" fmla="*/ 212 w 513"/>
                <a:gd name="T49" fmla="*/ 121 h 706"/>
                <a:gd name="T50" fmla="*/ 192 w 513"/>
                <a:gd name="T51" fmla="*/ 163 h 706"/>
                <a:gd name="T52" fmla="*/ 184 w 513"/>
                <a:gd name="T53" fmla="*/ 118 h 706"/>
                <a:gd name="T54" fmla="*/ 176 w 513"/>
                <a:gd name="T55" fmla="*/ 256 h 706"/>
                <a:gd name="T56" fmla="*/ 119 w 513"/>
                <a:gd name="T57" fmla="*/ 335 h 706"/>
                <a:gd name="T58" fmla="*/ 170 w 513"/>
                <a:gd name="T59" fmla="*/ 340 h 706"/>
                <a:gd name="T60" fmla="*/ 126 w 513"/>
                <a:gd name="T61" fmla="*/ 360 h 706"/>
                <a:gd name="T62" fmla="*/ 148 w 513"/>
                <a:gd name="T63" fmla="*/ 379 h 706"/>
                <a:gd name="T64" fmla="*/ 121 w 513"/>
                <a:gd name="T65" fmla="*/ 380 h 706"/>
                <a:gd name="T66" fmla="*/ 165 w 513"/>
                <a:gd name="T67" fmla="*/ 510 h 706"/>
                <a:gd name="T68" fmla="*/ 180 w 513"/>
                <a:gd name="T69" fmla="*/ 401 h 706"/>
                <a:gd name="T70" fmla="*/ 231 w 513"/>
                <a:gd name="T71" fmla="*/ 513 h 706"/>
                <a:gd name="T72" fmla="*/ 274 w 513"/>
                <a:gd name="T73" fmla="*/ 505 h 706"/>
                <a:gd name="T74" fmla="*/ 201 w 513"/>
                <a:gd name="T75" fmla="*/ 614 h 706"/>
                <a:gd name="T76" fmla="*/ 177 w 513"/>
                <a:gd name="T77" fmla="*/ 582 h 706"/>
                <a:gd name="T78" fmla="*/ 36 w 513"/>
                <a:gd name="T79" fmla="*/ 582 h 706"/>
                <a:gd name="T80" fmla="*/ 73 w 513"/>
                <a:gd name="T81" fmla="*/ 599 h 706"/>
                <a:gd name="T82" fmla="*/ 212 w 513"/>
                <a:gd name="T83" fmla="*/ 671 h 706"/>
                <a:gd name="T84" fmla="*/ 205 w 513"/>
                <a:gd name="T85" fmla="*/ 627 h 706"/>
                <a:gd name="T86" fmla="*/ 247 w 513"/>
                <a:gd name="T87" fmla="*/ 699 h 706"/>
                <a:gd name="T88" fmla="*/ 273 w 513"/>
                <a:gd name="T89" fmla="*/ 637 h 706"/>
                <a:gd name="T90" fmla="*/ 265 w 513"/>
                <a:gd name="T91" fmla="*/ 706 h 706"/>
                <a:gd name="T92" fmla="*/ 401 w 513"/>
                <a:gd name="T93" fmla="*/ 662 h 706"/>
                <a:gd name="T94" fmla="*/ 417 w 513"/>
                <a:gd name="T95" fmla="*/ 655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3" h="706">
                  <a:moveTo>
                    <a:pt x="353" y="643"/>
                  </a:moveTo>
                  <a:cubicBezTo>
                    <a:pt x="336" y="639"/>
                    <a:pt x="319" y="636"/>
                    <a:pt x="302" y="633"/>
                  </a:cubicBezTo>
                  <a:cubicBezTo>
                    <a:pt x="300" y="633"/>
                    <a:pt x="298" y="632"/>
                    <a:pt x="296" y="632"/>
                  </a:cubicBezTo>
                  <a:cubicBezTo>
                    <a:pt x="306" y="608"/>
                    <a:pt x="316" y="584"/>
                    <a:pt x="327" y="561"/>
                  </a:cubicBezTo>
                  <a:cubicBezTo>
                    <a:pt x="336" y="539"/>
                    <a:pt x="345" y="518"/>
                    <a:pt x="354" y="497"/>
                  </a:cubicBezTo>
                  <a:cubicBezTo>
                    <a:pt x="354" y="496"/>
                    <a:pt x="354" y="495"/>
                    <a:pt x="355" y="495"/>
                  </a:cubicBezTo>
                  <a:cubicBezTo>
                    <a:pt x="352" y="494"/>
                    <a:pt x="349" y="492"/>
                    <a:pt x="346" y="491"/>
                  </a:cubicBezTo>
                  <a:cubicBezTo>
                    <a:pt x="346" y="491"/>
                    <a:pt x="346" y="491"/>
                    <a:pt x="346" y="491"/>
                  </a:cubicBezTo>
                  <a:cubicBezTo>
                    <a:pt x="339" y="506"/>
                    <a:pt x="333" y="521"/>
                    <a:pt x="327" y="536"/>
                  </a:cubicBezTo>
                  <a:cubicBezTo>
                    <a:pt x="317" y="558"/>
                    <a:pt x="308" y="580"/>
                    <a:pt x="299" y="602"/>
                  </a:cubicBezTo>
                  <a:cubicBezTo>
                    <a:pt x="295" y="610"/>
                    <a:pt x="286" y="630"/>
                    <a:pt x="286" y="630"/>
                  </a:cubicBezTo>
                  <a:cubicBezTo>
                    <a:pt x="286" y="630"/>
                    <a:pt x="278" y="628"/>
                    <a:pt x="275" y="628"/>
                  </a:cubicBezTo>
                  <a:cubicBezTo>
                    <a:pt x="278" y="618"/>
                    <a:pt x="280" y="609"/>
                    <a:pt x="282" y="599"/>
                  </a:cubicBezTo>
                  <a:cubicBezTo>
                    <a:pt x="287" y="581"/>
                    <a:pt x="291" y="563"/>
                    <a:pt x="296" y="544"/>
                  </a:cubicBezTo>
                  <a:cubicBezTo>
                    <a:pt x="299" y="535"/>
                    <a:pt x="311" y="491"/>
                    <a:pt x="311" y="491"/>
                  </a:cubicBezTo>
                  <a:cubicBezTo>
                    <a:pt x="311" y="491"/>
                    <a:pt x="332" y="480"/>
                    <a:pt x="335" y="480"/>
                  </a:cubicBezTo>
                  <a:cubicBezTo>
                    <a:pt x="333" y="477"/>
                    <a:pt x="331" y="473"/>
                    <a:pt x="330" y="470"/>
                  </a:cubicBezTo>
                  <a:cubicBezTo>
                    <a:pt x="325" y="472"/>
                    <a:pt x="320" y="474"/>
                    <a:pt x="314" y="477"/>
                  </a:cubicBezTo>
                  <a:cubicBezTo>
                    <a:pt x="316" y="467"/>
                    <a:pt x="318" y="459"/>
                    <a:pt x="320" y="450"/>
                  </a:cubicBezTo>
                  <a:cubicBezTo>
                    <a:pt x="324" y="451"/>
                    <a:pt x="326" y="452"/>
                    <a:pt x="329" y="453"/>
                  </a:cubicBezTo>
                  <a:cubicBezTo>
                    <a:pt x="329" y="453"/>
                    <a:pt x="329" y="453"/>
                    <a:pt x="330" y="453"/>
                  </a:cubicBezTo>
                  <a:cubicBezTo>
                    <a:pt x="330" y="450"/>
                    <a:pt x="331" y="447"/>
                    <a:pt x="333" y="444"/>
                  </a:cubicBezTo>
                  <a:cubicBezTo>
                    <a:pt x="332" y="444"/>
                    <a:pt x="331" y="444"/>
                    <a:pt x="330" y="443"/>
                  </a:cubicBezTo>
                  <a:cubicBezTo>
                    <a:pt x="328" y="442"/>
                    <a:pt x="326" y="441"/>
                    <a:pt x="323" y="440"/>
                  </a:cubicBezTo>
                  <a:cubicBezTo>
                    <a:pt x="325" y="433"/>
                    <a:pt x="327" y="425"/>
                    <a:pt x="328" y="418"/>
                  </a:cubicBezTo>
                  <a:cubicBezTo>
                    <a:pt x="335" y="393"/>
                    <a:pt x="341" y="367"/>
                    <a:pt x="348" y="342"/>
                  </a:cubicBezTo>
                  <a:cubicBezTo>
                    <a:pt x="348" y="341"/>
                    <a:pt x="349" y="340"/>
                    <a:pt x="349" y="340"/>
                  </a:cubicBezTo>
                  <a:cubicBezTo>
                    <a:pt x="346" y="339"/>
                    <a:pt x="342" y="338"/>
                    <a:pt x="339" y="337"/>
                  </a:cubicBezTo>
                  <a:cubicBezTo>
                    <a:pt x="339" y="338"/>
                    <a:pt x="339" y="339"/>
                    <a:pt x="339" y="340"/>
                  </a:cubicBezTo>
                  <a:cubicBezTo>
                    <a:pt x="334" y="357"/>
                    <a:pt x="330" y="375"/>
                    <a:pt x="325" y="392"/>
                  </a:cubicBezTo>
                  <a:cubicBezTo>
                    <a:pt x="322" y="406"/>
                    <a:pt x="318" y="420"/>
                    <a:pt x="315" y="434"/>
                  </a:cubicBezTo>
                  <a:cubicBezTo>
                    <a:pt x="314" y="435"/>
                    <a:pt x="314" y="436"/>
                    <a:pt x="313" y="437"/>
                  </a:cubicBezTo>
                  <a:cubicBezTo>
                    <a:pt x="305" y="434"/>
                    <a:pt x="296" y="431"/>
                    <a:pt x="288" y="428"/>
                  </a:cubicBezTo>
                  <a:cubicBezTo>
                    <a:pt x="269" y="422"/>
                    <a:pt x="250" y="415"/>
                    <a:pt x="231" y="409"/>
                  </a:cubicBezTo>
                  <a:cubicBezTo>
                    <a:pt x="215" y="403"/>
                    <a:pt x="199" y="397"/>
                    <a:pt x="183" y="391"/>
                  </a:cubicBezTo>
                  <a:cubicBezTo>
                    <a:pt x="182" y="391"/>
                    <a:pt x="181" y="389"/>
                    <a:pt x="181" y="388"/>
                  </a:cubicBezTo>
                  <a:cubicBezTo>
                    <a:pt x="181" y="375"/>
                    <a:pt x="182" y="363"/>
                    <a:pt x="183" y="350"/>
                  </a:cubicBezTo>
                  <a:cubicBezTo>
                    <a:pt x="183" y="349"/>
                    <a:pt x="184" y="347"/>
                    <a:pt x="186" y="347"/>
                  </a:cubicBezTo>
                  <a:cubicBezTo>
                    <a:pt x="196" y="344"/>
                    <a:pt x="206" y="342"/>
                    <a:pt x="216" y="340"/>
                  </a:cubicBezTo>
                  <a:cubicBezTo>
                    <a:pt x="227" y="338"/>
                    <a:pt x="239" y="335"/>
                    <a:pt x="250" y="333"/>
                  </a:cubicBezTo>
                  <a:cubicBezTo>
                    <a:pt x="267" y="329"/>
                    <a:pt x="284" y="325"/>
                    <a:pt x="302" y="321"/>
                  </a:cubicBezTo>
                  <a:cubicBezTo>
                    <a:pt x="308" y="320"/>
                    <a:pt x="314" y="319"/>
                    <a:pt x="320" y="317"/>
                  </a:cubicBezTo>
                  <a:cubicBezTo>
                    <a:pt x="319" y="314"/>
                    <a:pt x="318" y="311"/>
                    <a:pt x="317" y="308"/>
                  </a:cubicBezTo>
                  <a:cubicBezTo>
                    <a:pt x="273" y="318"/>
                    <a:pt x="228" y="328"/>
                    <a:pt x="184" y="337"/>
                  </a:cubicBezTo>
                  <a:cubicBezTo>
                    <a:pt x="184" y="329"/>
                    <a:pt x="184" y="320"/>
                    <a:pt x="184" y="312"/>
                  </a:cubicBezTo>
                  <a:cubicBezTo>
                    <a:pt x="185" y="296"/>
                    <a:pt x="186" y="280"/>
                    <a:pt x="187" y="264"/>
                  </a:cubicBezTo>
                  <a:cubicBezTo>
                    <a:pt x="187" y="260"/>
                    <a:pt x="188" y="257"/>
                    <a:pt x="190" y="254"/>
                  </a:cubicBezTo>
                  <a:cubicBezTo>
                    <a:pt x="211" y="230"/>
                    <a:pt x="232" y="206"/>
                    <a:pt x="253" y="182"/>
                  </a:cubicBezTo>
                  <a:cubicBezTo>
                    <a:pt x="254" y="182"/>
                    <a:pt x="254" y="181"/>
                    <a:pt x="255" y="180"/>
                  </a:cubicBezTo>
                  <a:cubicBezTo>
                    <a:pt x="265" y="194"/>
                    <a:pt x="318" y="266"/>
                    <a:pt x="327" y="279"/>
                  </a:cubicBezTo>
                  <a:cubicBezTo>
                    <a:pt x="327" y="279"/>
                    <a:pt x="327" y="279"/>
                    <a:pt x="327" y="279"/>
                  </a:cubicBezTo>
                  <a:cubicBezTo>
                    <a:pt x="330" y="277"/>
                    <a:pt x="332" y="275"/>
                    <a:pt x="335" y="273"/>
                  </a:cubicBezTo>
                  <a:cubicBezTo>
                    <a:pt x="322" y="256"/>
                    <a:pt x="286" y="205"/>
                    <a:pt x="279" y="197"/>
                  </a:cubicBezTo>
                  <a:cubicBezTo>
                    <a:pt x="273" y="189"/>
                    <a:pt x="268" y="181"/>
                    <a:pt x="262" y="173"/>
                  </a:cubicBezTo>
                  <a:cubicBezTo>
                    <a:pt x="270" y="163"/>
                    <a:pt x="279" y="153"/>
                    <a:pt x="287" y="143"/>
                  </a:cubicBezTo>
                  <a:cubicBezTo>
                    <a:pt x="296" y="134"/>
                    <a:pt x="304" y="124"/>
                    <a:pt x="313" y="115"/>
                  </a:cubicBezTo>
                  <a:cubicBezTo>
                    <a:pt x="314" y="113"/>
                    <a:pt x="317" y="112"/>
                    <a:pt x="318" y="112"/>
                  </a:cubicBezTo>
                  <a:cubicBezTo>
                    <a:pt x="328" y="114"/>
                    <a:pt x="338" y="116"/>
                    <a:pt x="347" y="117"/>
                  </a:cubicBezTo>
                  <a:cubicBezTo>
                    <a:pt x="359" y="119"/>
                    <a:pt x="389" y="125"/>
                    <a:pt x="389" y="125"/>
                  </a:cubicBezTo>
                  <a:cubicBezTo>
                    <a:pt x="389" y="125"/>
                    <a:pt x="377" y="178"/>
                    <a:pt x="375" y="187"/>
                  </a:cubicBezTo>
                  <a:cubicBezTo>
                    <a:pt x="369" y="210"/>
                    <a:pt x="364" y="233"/>
                    <a:pt x="359" y="256"/>
                  </a:cubicBezTo>
                  <a:cubicBezTo>
                    <a:pt x="358" y="260"/>
                    <a:pt x="357" y="264"/>
                    <a:pt x="356" y="268"/>
                  </a:cubicBezTo>
                  <a:cubicBezTo>
                    <a:pt x="359" y="269"/>
                    <a:pt x="362" y="269"/>
                    <a:pt x="365" y="270"/>
                  </a:cubicBezTo>
                  <a:cubicBezTo>
                    <a:pt x="366" y="269"/>
                    <a:pt x="366" y="268"/>
                    <a:pt x="366" y="265"/>
                  </a:cubicBezTo>
                  <a:cubicBezTo>
                    <a:pt x="372" y="241"/>
                    <a:pt x="377" y="217"/>
                    <a:pt x="383" y="193"/>
                  </a:cubicBezTo>
                  <a:cubicBezTo>
                    <a:pt x="384" y="187"/>
                    <a:pt x="386" y="180"/>
                    <a:pt x="387" y="174"/>
                  </a:cubicBezTo>
                  <a:cubicBezTo>
                    <a:pt x="388" y="172"/>
                    <a:pt x="398" y="127"/>
                    <a:pt x="398" y="127"/>
                  </a:cubicBezTo>
                  <a:cubicBezTo>
                    <a:pt x="404" y="128"/>
                    <a:pt x="431" y="132"/>
                    <a:pt x="436" y="133"/>
                  </a:cubicBezTo>
                  <a:cubicBezTo>
                    <a:pt x="457" y="137"/>
                    <a:pt x="478" y="140"/>
                    <a:pt x="499" y="144"/>
                  </a:cubicBezTo>
                  <a:cubicBezTo>
                    <a:pt x="503" y="145"/>
                    <a:pt x="508" y="146"/>
                    <a:pt x="512" y="147"/>
                  </a:cubicBezTo>
                  <a:cubicBezTo>
                    <a:pt x="512" y="144"/>
                    <a:pt x="512" y="140"/>
                    <a:pt x="513" y="137"/>
                  </a:cubicBezTo>
                  <a:cubicBezTo>
                    <a:pt x="489" y="133"/>
                    <a:pt x="401" y="117"/>
                    <a:pt x="401" y="117"/>
                  </a:cubicBezTo>
                  <a:cubicBezTo>
                    <a:pt x="401" y="117"/>
                    <a:pt x="407" y="88"/>
                    <a:pt x="410" y="75"/>
                  </a:cubicBezTo>
                  <a:cubicBezTo>
                    <a:pt x="415" y="55"/>
                    <a:pt x="419" y="34"/>
                    <a:pt x="424" y="13"/>
                  </a:cubicBezTo>
                  <a:cubicBezTo>
                    <a:pt x="424" y="13"/>
                    <a:pt x="424" y="13"/>
                    <a:pt x="424" y="12"/>
                  </a:cubicBezTo>
                  <a:cubicBezTo>
                    <a:pt x="421" y="12"/>
                    <a:pt x="418" y="11"/>
                    <a:pt x="415" y="10"/>
                  </a:cubicBezTo>
                  <a:cubicBezTo>
                    <a:pt x="415" y="11"/>
                    <a:pt x="415" y="11"/>
                    <a:pt x="415" y="11"/>
                  </a:cubicBezTo>
                  <a:cubicBezTo>
                    <a:pt x="408" y="38"/>
                    <a:pt x="403" y="65"/>
                    <a:pt x="396" y="92"/>
                  </a:cubicBezTo>
                  <a:cubicBezTo>
                    <a:pt x="395" y="100"/>
                    <a:pt x="393" y="107"/>
                    <a:pt x="391" y="115"/>
                  </a:cubicBezTo>
                  <a:cubicBezTo>
                    <a:pt x="369" y="111"/>
                    <a:pt x="346" y="107"/>
                    <a:pt x="323" y="103"/>
                  </a:cubicBezTo>
                  <a:cubicBezTo>
                    <a:pt x="328" y="97"/>
                    <a:pt x="332" y="92"/>
                    <a:pt x="337" y="87"/>
                  </a:cubicBezTo>
                  <a:cubicBezTo>
                    <a:pt x="360" y="60"/>
                    <a:pt x="383" y="34"/>
                    <a:pt x="407" y="7"/>
                  </a:cubicBezTo>
                  <a:cubicBezTo>
                    <a:pt x="407" y="7"/>
                    <a:pt x="407" y="7"/>
                    <a:pt x="408" y="7"/>
                  </a:cubicBezTo>
                  <a:cubicBezTo>
                    <a:pt x="405" y="5"/>
                    <a:pt x="403" y="3"/>
                    <a:pt x="400" y="0"/>
                  </a:cubicBezTo>
                  <a:cubicBezTo>
                    <a:pt x="388" y="15"/>
                    <a:pt x="375" y="30"/>
                    <a:pt x="361" y="45"/>
                  </a:cubicBezTo>
                  <a:cubicBezTo>
                    <a:pt x="346" y="62"/>
                    <a:pt x="331" y="80"/>
                    <a:pt x="315" y="97"/>
                  </a:cubicBezTo>
                  <a:cubicBezTo>
                    <a:pt x="313" y="100"/>
                    <a:pt x="310" y="101"/>
                    <a:pt x="307" y="101"/>
                  </a:cubicBezTo>
                  <a:cubicBezTo>
                    <a:pt x="293" y="98"/>
                    <a:pt x="280" y="95"/>
                    <a:pt x="266" y="93"/>
                  </a:cubicBezTo>
                  <a:cubicBezTo>
                    <a:pt x="253" y="91"/>
                    <a:pt x="241" y="89"/>
                    <a:pt x="228" y="86"/>
                  </a:cubicBezTo>
                  <a:cubicBezTo>
                    <a:pt x="228" y="86"/>
                    <a:pt x="228" y="86"/>
                    <a:pt x="228" y="86"/>
                  </a:cubicBezTo>
                  <a:cubicBezTo>
                    <a:pt x="227" y="89"/>
                    <a:pt x="227" y="92"/>
                    <a:pt x="226" y="95"/>
                  </a:cubicBezTo>
                  <a:cubicBezTo>
                    <a:pt x="227" y="95"/>
                    <a:pt x="228" y="96"/>
                    <a:pt x="229" y="96"/>
                  </a:cubicBezTo>
                  <a:cubicBezTo>
                    <a:pt x="249" y="100"/>
                    <a:pt x="269" y="103"/>
                    <a:pt x="289" y="107"/>
                  </a:cubicBezTo>
                  <a:cubicBezTo>
                    <a:pt x="294" y="108"/>
                    <a:pt x="299" y="109"/>
                    <a:pt x="304" y="110"/>
                  </a:cubicBezTo>
                  <a:cubicBezTo>
                    <a:pt x="288" y="128"/>
                    <a:pt x="272" y="146"/>
                    <a:pt x="256" y="165"/>
                  </a:cubicBezTo>
                  <a:cubicBezTo>
                    <a:pt x="251" y="158"/>
                    <a:pt x="246" y="152"/>
                    <a:pt x="242" y="146"/>
                  </a:cubicBezTo>
                  <a:cubicBezTo>
                    <a:pt x="233" y="134"/>
                    <a:pt x="225" y="123"/>
                    <a:pt x="217" y="112"/>
                  </a:cubicBezTo>
                  <a:cubicBezTo>
                    <a:pt x="216" y="111"/>
                    <a:pt x="216" y="111"/>
                    <a:pt x="216" y="110"/>
                  </a:cubicBezTo>
                  <a:cubicBezTo>
                    <a:pt x="213" y="112"/>
                    <a:pt x="210" y="114"/>
                    <a:pt x="207" y="116"/>
                  </a:cubicBezTo>
                  <a:cubicBezTo>
                    <a:pt x="209" y="116"/>
                    <a:pt x="210" y="118"/>
                    <a:pt x="212" y="121"/>
                  </a:cubicBezTo>
                  <a:cubicBezTo>
                    <a:pt x="225" y="138"/>
                    <a:pt x="237" y="155"/>
                    <a:pt x="249" y="172"/>
                  </a:cubicBezTo>
                  <a:cubicBezTo>
                    <a:pt x="229" y="195"/>
                    <a:pt x="209" y="218"/>
                    <a:pt x="188" y="242"/>
                  </a:cubicBezTo>
                  <a:cubicBezTo>
                    <a:pt x="189" y="227"/>
                    <a:pt x="189" y="213"/>
                    <a:pt x="190" y="199"/>
                  </a:cubicBezTo>
                  <a:cubicBezTo>
                    <a:pt x="191" y="187"/>
                    <a:pt x="191" y="175"/>
                    <a:pt x="192" y="163"/>
                  </a:cubicBezTo>
                  <a:cubicBezTo>
                    <a:pt x="193" y="149"/>
                    <a:pt x="194" y="136"/>
                    <a:pt x="194" y="122"/>
                  </a:cubicBezTo>
                  <a:cubicBezTo>
                    <a:pt x="194" y="121"/>
                    <a:pt x="194" y="120"/>
                    <a:pt x="195" y="119"/>
                  </a:cubicBezTo>
                  <a:cubicBezTo>
                    <a:pt x="194" y="119"/>
                    <a:pt x="193" y="119"/>
                    <a:pt x="192" y="119"/>
                  </a:cubicBezTo>
                  <a:cubicBezTo>
                    <a:pt x="189" y="119"/>
                    <a:pt x="187" y="119"/>
                    <a:pt x="184" y="118"/>
                  </a:cubicBezTo>
                  <a:cubicBezTo>
                    <a:pt x="185" y="120"/>
                    <a:pt x="185" y="121"/>
                    <a:pt x="185" y="123"/>
                  </a:cubicBezTo>
                  <a:cubicBezTo>
                    <a:pt x="183" y="150"/>
                    <a:pt x="182" y="178"/>
                    <a:pt x="180" y="205"/>
                  </a:cubicBezTo>
                  <a:cubicBezTo>
                    <a:pt x="180" y="220"/>
                    <a:pt x="179" y="236"/>
                    <a:pt x="178" y="251"/>
                  </a:cubicBezTo>
                  <a:cubicBezTo>
                    <a:pt x="178" y="253"/>
                    <a:pt x="177" y="255"/>
                    <a:pt x="176" y="256"/>
                  </a:cubicBezTo>
                  <a:cubicBezTo>
                    <a:pt x="154" y="282"/>
                    <a:pt x="131" y="307"/>
                    <a:pt x="108" y="333"/>
                  </a:cubicBezTo>
                  <a:cubicBezTo>
                    <a:pt x="108" y="333"/>
                    <a:pt x="108" y="333"/>
                    <a:pt x="107" y="334"/>
                  </a:cubicBezTo>
                  <a:cubicBezTo>
                    <a:pt x="110" y="336"/>
                    <a:pt x="113" y="338"/>
                    <a:pt x="115" y="341"/>
                  </a:cubicBezTo>
                  <a:cubicBezTo>
                    <a:pt x="115" y="339"/>
                    <a:pt x="117" y="338"/>
                    <a:pt x="119" y="335"/>
                  </a:cubicBezTo>
                  <a:cubicBezTo>
                    <a:pt x="138" y="314"/>
                    <a:pt x="157" y="292"/>
                    <a:pt x="176" y="270"/>
                  </a:cubicBezTo>
                  <a:cubicBezTo>
                    <a:pt x="176" y="275"/>
                    <a:pt x="176" y="280"/>
                    <a:pt x="176" y="284"/>
                  </a:cubicBezTo>
                  <a:cubicBezTo>
                    <a:pt x="175" y="301"/>
                    <a:pt x="174" y="318"/>
                    <a:pt x="174" y="335"/>
                  </a:cubicBezTo>
                  <a:cubicBezTo>
                    <a:pt x="173" y="338"/>
                    <a:pt x="173" y="340"/>
                    <a:pt x="170" y="340"/>
                  </a:cubicBezTo>
                  <a:cubicBezTo>
                    <a:pt x="154" y="344"/>
                    <a:pt x="138" y="348"/>
                    <a:pt x="122" y="351"/>
                  </a:cubicBezTo>
                  <a:cubicBezTo>
                    <a:pt x="122" y="351"/>
                    <a:pt x="121" y="351"/>
                    <a:pt x="121" y="351"/>
                  </a:cubicBezTo>
                  <a:cubicBezTo>
                    <a:pt x="122" y="354"/>
                    <a:pt x="123" y="357"/>
                    <a:pt x="123" y="361"/>
                  </a:cubicBezTo>
                  <a:cubicBezTo>
                    <a:pt x="124" y="360"/>
                    <a:pt x="125" y="360"/>
                    <a:pt x="126" y="360"/>
                  </a:cubicBezTo>
                  <a:cubicBezTo>
                    <a:pt x="137" y="358"/>
                    <a:pt x="149" y="355"/>
                    <a:pt x="160" y="352"/>
                  </a:cubicBezTo>
                  <a:cubicBezTo>
                    <a:pt x="164" y="351"/>
                    <a:pt x="168" y="351"/>
                    <a:pt x="173" y="350"/>
                  </a:cubicBezTo>
                  <a:cubicBezTo>
                    <a:pt x="172" y="363"/>
                    <a:pt x="172" y="374"/>
                    <a:pt x="171" y="387"/>
                  </a:cubicBezTo>
                  <a:cubicBezTo>
                    <a:pt x="163" y="384"/>
                    <a:pt x="156" y="382"/>
                    <a:pt x="148" y="379"/>
                  </a:cubicBezTo>
                  <a:cubicBezTo>
                    <a:pt x="140" y="377"/>
                    <a:pt x="133" y="374"/>
                    <a:pt x="125" y="371"/>
                  </a:cubicBezTo>
                  <a:cubicBezTo>
                    <a:pt x="124" y="371"/>
                    <a:pt x="123" y="371"/>
                    <a:pt x="123" y="370"/>
                  </a:cubicBezTo>
                  <a:cubicBezTo>
                    <a:pt x="122" y="374"/>
                    <a:pt x="121" y="377"/>
                    <a:pt x="119" y="380"/>
                  </a:cubicBezTo>
                  <a:cubicBezTo>
                    <a:pt x="120" y="380"/>
                    <a:pt x="120" y="380"/>
                    <a:pt x="121" y="380"/>
                  </a:cubicBezTo>
                  <a:cubicBezTo>
                    <a:pt x="136" y="385"/>
                    <a:pt x="151" y="391"/>
                    <a:pt x="167" y="396"/>
                  </a:cubicBezTo>
                  <a:cubicBezTo>
                    <a:pt x="170" y="397"/>
                    <a:pt x="170" y="399"/>
                    <a:pt x="170" y="401"/>
                  </a:cubicBezTo>
                  <a:cubicBezTo>
                    <a:pt x="168" y="437"/>
                    <a:pt x="166" y="473"/>
                    <a:pt x="165" y="509"/>
                  </a:cubicBezTo>
                  <a:cubicBezTo>
                    <a:pt x="165" y="509"/>
                    <a:pt x="165" y="510"/>
                    <a:pt x="165" y="510"/>
                  </a:cubicBezTo>
                  <a:cubicBezTo>
                    <a:pt x="166" y="510"/>
                    <a:pt x="167" y="510"/>
                    <a:pt x="168" y="510"/>
                  </a:cubicBezTo>
                  <a:cubicBezTo>
                    <a:pt x="170" y="510"/>
                    <a:pt x="172" y="510"/>
                    <a:pt x="174" y="511"/>
                  </a:cubicBezTo>
                  <a:cubicBezTo>
                    <a:pt x="176" y="474"/>
                    <a:pt x="178" y="438"/>
                    <a:pt x="180" y="402"/>
                  </a:cubicBezTo>
                  <a:cubicBezTo>
                    <a:pt x="180" y="402"/>
                    <a:pt x="180" y="401"/>
                    <a:pt x="180" y="401"/>
                  </a:cubicBezTo>
                  <a:cubicBezTo>
                    <a:pt x="224" y="416"/>
                    <a:pt x="267" y="431"/>
                    <a:pt x="311" y="447"/>
                  </a:cubicBezTo>
                  <a:cubicBezTo>
                    <a:pt x="308" y="458"/>
                    <a:pt x="306" y="469"/>
                    <a:pt x="303" y="480"/>
                  </a:cubicBezTo>
                  <a:cubicBezTo>
                    <a:pt x="302" y="481"/>
                    <a:pt x="301" y="483"/>
                    <a:pt x="299" y="483"/>
                  </a:cubicBezTo>
                  <a:cubicBezTo>
                    <a:pt x="277" y="493"/>
                    <a:pt x="254" y="503"/>
                    <a:pt x="231" y="513"/>
                  </a:cubicBezTo>
                  <a:cubicBezTo>
                    <a:pt x="220" y="518"/>
                    <a:pt x="209" y="522"/>
                    <a:pt x="198" y="527"/>
                  </a:cubicBezTo>
                  <a:cubicBezTo>
                    <a:pt x="200" y="530"/>
                    <a:pt x="201" y="533"/>
                    <a:pt x="202" y="536"/>
                  </a:cubicBezTo>
                  <a:cubicBezTo>
                    <a:pt x="202" y="536"/>
                    <a:pt x="203" y="536"/>
                    <a:pt x="203" y="536"/>
                  </a:cubicBezTo>
                  <a:cubicBezTo>
                    <a:pt x="227" y="525"/>
                    <a:pt x="250" y="515"/>
                    <a:pt x="274" y="505"/>
                  </a:cubicBezTo>
                  <a:cubicBezTo>
                    <a:pt x="282" y="501"/>
                    <a:pt x="290" y="498"/>
                    <a:pt x="299" y="494"/>
                  </a:cubicBezTo>
                  <a:cubicBezTo>
                    <a:pt x="288" y="538"/>
                    <a:pt x="277" y="582"/>
                    <a:pt x="266" y="626"/>
                  </a:cubicBezTo>
                  <a:cubicBezTo>
                    <a:pt x="249" y="623"/>
                    <a:pt x="234" y="620"/>
                    <a:pt x="218" y="617"/>
                  </a:cubicBezTo>
                  <a:cubicBezTo>
                    <a:pt x="213" y="616"/>
                    <a:pt x="201" y="614"/>
                    <a:pt x="201" y="614"/>
                  </a:cubicBezTo>
                  <a:cubicBezTo>
                    <a:pt x="201" y="614"/>
                    <a:pt x="190" y="589"/>
                    <a:pt x="188" y="585"/>
                  </a:cubicBezTo>
                  <a:cubicBezTo>
                    <a:pt x="187" y="582"/>
                    <a:pt x="186" y="579"/>
                    <a:pt x="186" y="576"/>
                  </a:cubicBezTo>
                  <a:cubicBezTo>
                    <a:pt x="183" y="578"/>
                    <a:pt x="180" y="580"/>
                    <a:pt x="176" y="580"/>
                  </a:cubicBezTo>
                  <a:cubicBezTo>
                    <a:pt x="176" y="581"/>
                    <a:pt x="177" y="581"/>
                    <a:pt x="177" y="582"/>
                  </a:cubicBezTo>
                  <a:cubicBezTo>
                    <a:pt x="178" y="586"/>
                    <a:pt x="189" y="612"/>
                    <a:pt x="189" y="612"/>
                  </a:cubicBezTo>
                  <a:cubicBezTo>
                    <a:pt x="189" y="612"/>
                    <a:pt x="155" y="605"/>
                    <a:pt x="149" y="604"/>
                  </a:cubicBezTo>
                  <a:cubicBezTo>
                    <a:pt x="129" y="601"/>
                    <a:pt x="110" y="597"/>
                    <a:pt x="90" y="593"/>
                  </a:cubicBezTo>
                  <a:cubicBezTo>
                    <a:pt x="72" y="590"/>
                    <a:pt x="54" y="586"/>
                    <a:pt x="36" y="582"/>
                  </a:cubicBezTo>
                  <a:cubicBezTo>
                    <a:pt x="25" y="580"/>
                    <a:pt x="14" y="578"/>
                    <a:pt x="3" y="576"/>
                  </a:cubicBezTo>
                  <a:cubicBezTo>
                    <a:pt x="3" y="580"/>
                    <a:pt x="2" y="583"/>
                    <a:pt x="0" y="586"/>
                  </a:cubicBezTo>
                  <a:cubicBezTo>
                    <a:pt x="5" y="586"/>
                    <a:pt x="10" y="587"/>
                    <a:pt x="14" y="588"/>
                  </a:cubicBezTo>
                  <a:cubicBezTo>
                    <a:pt x="34" y="592"/>
                    <a:pt x="53" y="595"/>
                    <a:pt x="73" y="599"/>
                  </a:cubicBezTo>
                  <a:cubicBezTo>
                    <a:pt x="86" y="602"/>
                    <a:pt x="99" y="604"/>
                    <a:pt x="112" y="607"/>
                  </a:cubicBezTo>
                  <a:cubicBezTo>
                    <a:pt x="124" y="609"/>
                    <a:pt x="137" y="611"/>
                    <a:pt x="149" y="614"/>
                  </a:cubicBezTo>
                  <a:cubicBezTo>
                    <a:pt x="151" y="614"/>
                    <a:pt x="193" y="623"/>
                    <a:pt x="193" y="623"/>
                  </a:cubicBezTo>
                  <a:cubicBezTo>
                    <a:pt x="193" y="623"/>
                    <a:pt x="206" y="656"/>
                    <a:pt x="212" y="671"/>
                  </a:cubicBezTo>
                  <a:cubicBezTo>
                    <a:pt x="217" y="682"/>
                    <a:pt x="221" y="692"/>
                    <a:pt x="225" y="703"/>
                  </a:cubicBezTo>
                  <a:cubicBezTo>
                    <a:pt x="228" y="702"/>
                    <a:pt x="231" y="701"/>
                    <a:pt x="234" y="700"/>
                  </a:cubicBezTo>
                  <a:cubicBezTo>
                    <a:pt x="234" y="699"/>
                    <a:pt x="233" y="697"/>
                    <a:pt x="232" y="695"/>
                  </a:cubicBezTo>
                  <a:cubicBezTo>
                    <a:pt x="223" y="672"/>
                    <a:pt x="214" y="649"/>
                    <a:pt x="205" y="627"/>
                  </a:cubicBezTo>
                  <a:cubicBezTo>
                    <a:pt x="205" y="626"/>
                    <a:pt x="204" y="624"/>
                    <a:pt x="204" y="624"/>
                  </a:cubicBezTo>
                  <a:cubicBezTo>
                    <a:pt x="204" y="624"/>
                    <a:pt x="243" y="632"/>
                    <a:pt x="263" y="635"/>
                  </a:cubicBezTo>
                  <a:cubicBezTo>
                    <a:pt x="261" y="643"/>
                    <a:pt x="260" y="650"/>
                    <a:pt x="258" y="657"/>
                  </a:cubicBezTo>
                  <a:cubicBezTo>
                    <a:pt x="254" y="671"/>
                    <a:pt x="251" y="685"/>
                    <a:pt x="247" y="699"/>
                  </a:cubicBezTo>
                  <a:cubicBezTo>
                    <a:pt x="247" y="699"/>
                    <a:pt x="247" y="699"/>
                    <a:pt x="247" y="699"/>
                  </a:cubicBezTo>
                  <a:cubicBezTo>
                    <a:pt x="250" y="700"/>
                    <a:pt x="253" y="700"/>
                    <a:pt x="256" y="702"/>
                  </a:cubicBezTo>
                  <a:cubicBezTo>
                    <a:pt x="257" y="696"/>
                    <a:pt x="261" y="684"/>
                    <a:pt x="262" y="680"/>
                  </a:cubicBezTo>
                  <a:cubicBezTo>
                    <a:pt x="265" y="668"/>
                    <a:pt x="273" y="637"/>
                    <a:pt x="273" y="637"/>
                  </a:cubicBezTo>
                  <a:cubicBezTo>
                    <a:pt x="283" y="639"/>
                    <a:pt x="283" y="639"/>
                    <a:pt x="283" y="639"/>
                  </a:cubicBezTo>
                  <a:cubicBezTo>
                    <a:pt x="283" y="639"/>
                    <a:pt x="260" y="693"/>
                    <a:pt x="256" y="702"/>
                  </a:cubicBezTo>
                  <a:cubicBezTo>
                    <a:pt x="259" y="703"/>
                    <a:pt x="262" y="705"/>
                    <a:pt x="264" y="706"/>
                  </a:cubicBezTo>
                  <a:cubicBezTo>
                    <a:pt x="264" y="706"/>
                    <a:pt x="265" y="706"/>
                    <a:pt x="265" y="706"/>
                  </a:cubicBezTo>
                  <a:cubicBezTo>
                    <a:pt x="273" y="687"/>
                    <a:pt x="280" y="668"/>
                    <a:pt x="289" y="650"/>
                  </a:cubicBezTo>
                  <a:cubicBezTo>
                    <a:pt x="293" y="640"/>
                    <a:pt x="293" y="641"/>
                    <a:pt x="303" y="643"/>
                  </a:cubicBezTo>
                  <a:cubicBezTo>
                    <a:pt x="323" y="647"/>
                    <a:pt x="342" y="650"/>
                    <a:pt x="362" y="654"/>
                  </a:cubicBezTo>
                  <a:cubicBezTo>
                    <a:pt x="375" y="656"/>
                    <a:pt x="388" y="659"/>
                    <a:pt x="401" y="662"/>
                  </a:cubicBezTo>
                  <a:cubicBezTo>
                    <a:pt x="405" y="662"/>
                    <a:pt x="410" y="663"/>
                    <a:pt x="414" y="664"/>
                  </a:cubicBezTo>
                  <a:cubicBezTo>
                    <a:pt x="415" y="664"/>
                    <a:pt x="415" y="664"/>
                    <a:pt x="416" y="664"/>
                  </a:cubicBezTo>
                  <a:cubicBezTo>
                    <a:pt x="416" y="661"/>
                    <a:pt x="417" y="658"/>
                    <a:pt x="418" y="655"/>
                  </a:cubicBezTo>
                  <a:cubicBezTo>
                    <a:pt x="418" y="655"/>
                    <a:pt x="417" y="655"/>
                    <a:pt x="417" y="655"/>
                  </a:cubicBezTo>
                  <a:cubicBezTo>
                    <a:pt x="395" y="651"/>
                    <a:pt x="374" y="647"/>
                    <a:pt x="353" y="6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3" name="Freeform 422">
              <a:extLst>
                <a:ext uri="{FF2B5EF4-FFF2-40B4-BE49-F238E27FC236}">
                  <a16:creationId xmlns="" xmlns:a16="http://schemas.microsoft.com/office/drawing/2014/main" id="{C5D5B478-0569-4E3B-BCCD-2BDA78515357}"/>
                </a:ext>
              </a:extLst>
            </p:cNvPr>
            <p:cNvSpPr>
              <a:spLocks/>
            </p:cNvSpPr>
            <p:nvPr/>
          </p:nvSpPr>
          <p:spPr bwMode="auto">
            <a:xfrm>
              <a:off x="10234038" y="4369106"/>
              <a:ext cx="283933" cy="585862"/>
            </a:xfrm>
            <a:custGeom>
              <a:avLst/>
              <a:gdLst>
                <a:gd name="T0" fmla="*/ 67 w 71"/>
                <a:gd name="T1" fmla="*/ 137 h 146"/>
                <a:gd name="T2" fmla="*/ 42 w 71"/>
                <a:gd name="T3" fmla="*/ 78 h 146"/>
                <a:gd name="T4" fmla="*/ 15 w 71"/>
                <a:gd name="T5" fmla="*/ 13 h 146"/>
                <a:gd name="T6" fmla="*/ 10 w 71"/>
                <a:gd name="T7" fmla="*/ 1 h 146"/>
                <a:gd name="T8" fmla="*/ 9 w 71"/>
                <a:gd name="T9" fmla="*/ 0 h 146"/>
                <a:gd name="T10" fmla="*/ 0 w 71"/>
                <a:gd name="T11" fmla="*/ 4 h 146"/>
                <a:gd name="T12" fmla="*/ 3 w 71"/>
                <a:gd name="T13" fmla="*/ 8 h 146"/>
                <a:gd name="T14" fmla="*/ 33 w 71"/>
                <a:gd name="T15" fmla="*/ 80 h 146"/>
                <a:gd name="T16" fmla="*/ 57 w 71"/>
                <a:gd name="T17" fmla="*/ 138 h 146"/>
                <a:gd name="T18" fmla="*/ 60 w 71"/>
                <a:gd name="T19" fmla="*/ 145 h 146"/>
                <a:gd name="T20" fmla="*/ 60 w 71"/>
                <a:gd name="T21" fmla="*/ 146 h 146"/>
                <a:gd name="T22" fmla="*/ 71 w 71"/>
                <a:gd name="T23" fmla="*/ 142 h 146"/>
                <a:gd name="T24" fmla="*/ 67 w 71"/>
                <a:gd name="T25" fmla="*/ 1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46">
                  <a:moveTo>
                    <a:pt x="67" y="137"/>
                  </a:moveTo>
                  <a:cubicBezTo>
                    <a:pt x="59" y="117"/>
                    <a:pt x="51" y="98"/>
                    <a:pt x="42" y="78"/>
                  </a:cubicBezTo>
                  <a:cubicBezTo>
                    <a:pt x="33" y="56"/>
                    <a:pt x="24" y="34"/>
                    <a:pt x="15" y="13"/>
                  </a:cubicBezTo>
                  <a:cubicBezTo>
                    <a:pt x="13" y="9"/>
                    <a:pt x="11" y="5"/>
                    <a:pt x="10" y="1"/>
                  </a:cubicBezTo>
                  <a:cubicBezTo>
                    <a:pt x="10" y="1"/>
                    <a:pt x="10" y="1"/>
                    <a:pt x="9" y="0"/>
                  </a:cubicBezTo>
                  <a:cubicBezTo>
                    <a:pt x="7" y="2"/>
                    <a:pt x="4" y="3"/>
                    <a:pt x="0" y="4"/>
                  </a:cubicBezTo>
                  <a:cubicBezTo>
                    <a:pt x="1" y="5"/>
                    <a:pt x="2" y="6"/>
                    <a:pt x="3" y="8"/>
                  </a:cubicBezTo>
                  <a:cubicBezTo>
                    <a:pt x="12" y="32"/>
                    <a:pt x="23" y="56"/>
                    <a:pt x="33" y="80"/>
                  </a:cubicBezTo>
                  <a:cubicBezTo>
                    <a:pt x="41" y="99"/>
                    <a:pt x="49" y="118"/>
                    <a:pt x="57" y="138"/>
                  </a:cubicBezTo>
                  <a:cubicBezTo>
                    <a:pt x="58" y="140"/>
                    <a:pt x="60" y="142"/>
                    <a:pt x="60" y="145"/>
                  </a:cubicBezTo>
                  <a:cubicBezTo>
                    <a:pt x="60" y="145"/>
                    <a:pt x="60" y="146"/>
                    <a:pt x="60" y="146"/>
                  </a:cubicBezTo>
                  <a:cubicBezTo>
                    <a:pt x="63" y="144"/>
                    <a:pt x="67" y="143"/>
                    <a:pt x="71" y="142"/>
                  </a:cubicBezTo>
                  <a:cubicBezTo>
                    <a:pt x="69" y="141"/>
                    <a:pt x="68" y="139"/>
                    <a:pt x="67" y="13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4" name="Freeform 423">
              <a:extLst>
                <a:ext uri="{FF2B5EF4-FFF2-40B4-BE49-F238E27FC236}">
                  <a16:creationId xmlns="" xmlns:a16="http://schemas.microsoft.com/office/drawing/2014/main" id="{436CBE4C-A446-44D8-BE5B-BB5B1D83EAA4}"/>
                </a:ext>
              </a:extLst>
            </p:cNvPr>
            <p:cNvSpPr>
              <a:spLocks/>
            </p:cNvSpPr>
            <p:nvPr/>
          </p:nvSpPr>
          <p:spPr bwMode="auto">
            <a:xfrm>
              <a:off x="10342013" y="4185150"/>
              <a:ext cx="355916" cy="67984"/>
            </a:xfrm>
            <a:custGeom>
              <a:avLst/>
              <a:gdLst>
                <a:gd name="T0" fmla="*/ 1 w 89"/>
                <a:gd name="T1" fmla="*/ 7 h 17"/>
                <a:gd name="T2" fmla="*/ 0 w 89"/>
                <a:gd name="T3" fmla="*/ 7 h 17"/>
                <a:gd name="T4" fmla="*/ 0 w 89"/>
                <a:gd name="T5" fmla="*/ 15 h 17"/>
                <a:gd name="T6" fmla="*/ 0 w 89"/>
                <a:gd name="T7" fmla="*/ 17 h 17"/>
                <a:gd name="T8" fmla="*/ 8 w 89"/>
                <a:gd name="T9" fmla="*/ 16 h 17"/>
                <a:gd name="T10" fmla="*/ 71 w 89"/>
                <a:gd name="T11" fmla="*/ 11 h 17"/>
                <a:gd name="T12" fmla="*/ 89 w 89"/>
                <a:gd name="T13" fmla="*/ 9 h 17"/>
                <a:gd name="T14" fmla="*/ 88 w 89"/>
                <a:gd name="T15" fmla="*/ 2 h 17"/>
                <a:gd name="T16" fmla="*/ 88 w 89"/>
                <a:gd name="T17" fmla="*/ 0 h 17"/>
                <a:gd name="T18" fmla="*/ 83 w 89"/>
                <a:gd name="T19" fmla="*/ 0 h 17"/>
                <a:gd name="T20" fmla="*/ 1 w 89"/>
                <a:gd name="T2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7">
                  <a:moveTo>
                    <a:pt x="1" y="7"/>
                  </a:moveTo>
                  <a:cubicBezTo>
                    <a:pt x="0" y="7"/>
                    <a:pt x="0" y="7"/>
                    <a:pt x="0" y="7"/>
                  </a:cubicBezTo>
                  <a:cubicBezTo>
                    <a:pt x="0" y="10"/>
                    <a:pt x="0" y="12"/>
                    <a:pt x="0" y="15"/>
                  </a:cubicBezTo>
                  <a:cubicBezTo>
                    <a:pt x="0" y="16"/>
                    <a:pt x="0" y="16"/>
                    <a:pt x="0" y="17"/>
                  </a:cubicBezTo>
                  <a:cubicBezTo>
                    <a:pt x="3" y="17"/>
                    <a:pt x="6" y="16"/>
                    <a:pt x="8" y="16"/>
                  </a:cubicBezTo>
                  <a:cubicBezTo>
                    <a:pt x="29" y="14"/>
                    <a:pt x="50" y="12"/>
                    <a:pt x="71" y="11"/>
                  </a:cubicBezTo>
                  <a:cubicBezTo>
                    <a:pt x="77" y="10"/>
                    <a:pt x="83" y="10"/>
                    <a:pt x="89" y="9"/>
                  </a:cubicBezTo>
                  <a:cubicBezTo>
                    <a:pt x="88" y="7"/>
                    <a:pt x="88" y="4"/>
                    <a:pt x="88" y="2"/>
                  </a:cubicBezTo>
                  <a:cubicBezTo>
                    <a:pt x="88" y="1"/>
                    <a:pt x="88" y="0"/>
                    <a:pt x="88" y="0"/>
                  </a:cubicBezTo>
                  <a:cubicBezTo>
                    <a:pt x="87" y="0"/>
                    <a:pt x="85" y="0"/>
                    <a:pt x="83" y="0"/>
                  </a:cubicBezTo>
                  <a:cubicBezTo>
                    <a:pt x="56" y="2"/>
                    <a:pt x="28" y="5"/>
                    <a:pt x="1"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5" name="Freeform 424">
              <a:extLst>
                <a:ext uri="{FF2B5EF4-FFF2-40B4-BE49-F238E27FC236}">
                  <a16:creationId xmlns="" xmlns:a16="http://schemas.microsoft.com/office/drawing/2014/main" id="{663948AE-27BF-434B-BD9B-8204B018B307}"/>
                </a:ext>
              </a:extLst>
            </p:cNvPr>
            <p:cNvSpPr>
              <a:spLocks/>
            </p:cNvSpPr>
            <p:nvPr/>
          </p:nvSpPr>
          <p:spPr bwMode="auto">
            <a:xfrm>
              <a:off x="8750389" y="4585055"/>
              <a:ext cx="521877" cy="99976"/>
            </a:xfrm>
            <a:custGeom>
              <a:avLst/>
              <a:gdLst>
                <a:gd name="T0" fmla="*/ 117 w 130"/>
                <a:gd name="T1" fmla="*/ 11 h 25"/>
                <a:gd name="T2" fmla="*/ 130 w 130"/>
                <a:gd name="T3" fmla="*/ 10 h 25"/>
                <a:gd name="T4" fmla="*/ 130 w 130"/>
                <a:gd name="T5" fmla="*/ 10 h 25"/>
                <a:gd name="T6" fmla="*/ 129 w 130"/>
                <a:gd name="T7" fmla="*/ 1 h 25"/>
                <a:gd name="T8" fmla="*/ 129 w 130"/>
                <a:gd name="T9" fmla="*/ 0 h 25"/>
                <a:gd name="T10" fmla="*/ 129 w 130"/>
                <a:gd name="T11" fmla="*/ 0 h 25"/>
                <a:gd name="T12" fmla="*/ 91 w 130"/>
                <a:gd name="T13" fmla="*/ 5 h 25"/>
                <a:gd name="T14" fmla="*/ 47 w 130"/>
                <a:gd name="T15" fmla="*/ 10 h 25"/>
                <a:gd name="T16" fmla="*/ 0 w 130"/>
                <a:gd name="T17" fmla="*/ 15 h 25"/>
                <a:gd name="T18" fmla="*/ 1 w 130"/>
                <a:gd name="T19" fmla="*/ 24 h 25"/>
                <a:gd name="T20" fmla="*/ 1 w 130"/>
                <a:gd name="T21" fmla="*/ 25 h 25"/>
                <a:gd name="T22" fmla="*/ 34 w 130"/>
                <a:gd name="T23" fmla="*/ 21 h 25"/>
                <a:gd name="T24" fmla="*/ 117 w 130"/>
                <a:gd name="T25"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25">
                  <a:moveTo>
                    <a:pt x="117" y="11"/>
                  </a:moveTo>
                  <a:cubicBezTo>
                    <a:pt x="121" y="11"/>
                    <a:pt x="125" y="10"/>
                    <a:pt x="130" y="10"/>
                  </a:cubicBezTo>
                  <a:cubicBezTo>
                    <a:pt x="130" y="10"/>
                    <a:pt x="130" y="10"/>
                    <a:pt x="130" y="10"/>
                  </a:cubicBezTo>
                  <a:cubicBezTo>
                    <a:pt x="129" y="7"/>
                    <a:pt x="129" y="4"/>
                    <a:pt x="129" y="1"/>
                  </a:cubicBezTo>
                  <a:cubicBezTo>
                    <a:pt x="129" y="0"/>
                    <a:pt x="129" y="0"/>
                    <a:pt x="129" y="0"/>
                  </a:cubicBezTo>
                  <a:cubicBezTo>
                    <a:pt x="129" y="0"/>
                    <a:pt x="129" y="0"/>
                    <a:pt x="129" y="0"/>
                  </a:cubicBezTo>
                  <a:cubicBezTo>
                    <a:pt x="116" y="2"/>
                    <a:pt x="104" y="3"/>
                    <a:pt x="91" y="5"/>
                  </a:cubicBezTo>
                  <a:cubicBezTo>
                    <a:pt x="76" y="7"/>
                    <a:pt x="61" y="8"/>
                    <a:pt x="47" y="10"/>
                  </a:cubicBezTo>
                  <a:cubicBezTo>
                    <a:pt x="31" y="12"/>
                    <a:pt x="15" y="14"/>
                    <a:pt x="0" y="15"/>
                  </a:cubicBezTo>
                  <a:cubicBezTo>
                    <a:pt x="1" y="18"/>
                    <a:pt x="1" y="21"/>
                    <a:pt x="1" y="24"/>
                  </a:cubicBezTo>
                  <a:cubicBezTo>
                    <a:pt x="1" y="24"/>
                    <a:pt x="1" y="25"/>
                    <a:pt x="1" y="25"/>
                  </a:cubicBezTo>
                  <a:cubicBezTo>
                    <a:pt x="12" y="24"/>
                    <a:pt x="23" y="23"/>
                    <a:pt x="34" y="21"/>
                  </a:cubicBezTo>
                  <a:cubicBezTo>
                    <a:pt x="62" y="18"/>
                    <a:pt x="89" y="14"/>
                    <a:pt x="117" y="1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6" name="Freeform 425">
              <a:extLst>
                <a:ext uri="{FF2B5EF4-FFF2-40B4-BE49-F238E27FC236}">
                  <a16:creationId xmlns="" xmlns:a16="http://schemas.microsoft.com/office/drawing/2014/main" id="{09FF81D1-8F70-4D90-B108-A24D1AD029C9}"/>
                </a:ext>
              </a:extLst>
            </p:cNvPr>
            <p:cNvSpPr>
              <a:spLocks/>
            </p:cNvSpPr>
            <p:nvPr/>
          </p:nvSpPr>
          <p:spPr bwMode="auto">
            <a:xfrm>
              <a:off x="8666409" y="3971201"/>
              <a:ext cx="367913" cy="597859"/>
            </a:xfrm>
            <a:custGeom>
              <a:avLst/>
              <a:gdLst>
                <a:gd name="T0" fmla="*/ 61 w 92"/>
                <a:gd name="T1" fmla="*/ 58 h 149"/>
                <a:gd name="T2" fmla="*/ 92 w 92"/>
                <a:gd name="T3" fmla="*/ 5 h 149"/>
                <a:gd name="T4" fmla="*/ 84 w 92"/>
                <a:gd name="T5" fmla="*/ 0 h 149"/>
                <a:gd name="T6" fmla="*/ 83 w 92"/>
                <a:gd name="T7" fmla="*/ 1 h 149"/>
                <a:gd name="T8" fmla="*/ 62 w 92"/>
                <a:gd name="T9" fmla="*/ 37 h 149"/>
                <a:gd name="T10" fmla="*/ 23 w 92"/>
                <a:gd name="T11" fmla="*/ 104 h 149"/>
                <a:gd name="T12" fmla="*/ 0 w 92"/>
                <a:gd name="T13" fmla="*/ 144 h 149"/>
                <a:gd name="T14" fmla="*/ 8 w 92"/>
                <a:gd name="T15" fmla="*/ 149 h 149"/>
                <a:gd name="T16" fmla="*/ 30 w 92"/>
                <a:gd name="T17" fmla="*/ 112 h 149"/>
                <a:gd name="T18" fmla="*/ 61 w 92"/>
                <a:gd name="T19" fmla="*/ 5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49">
                  <a:moveTo>
                    <a:pt x="61" y="58"/>
                  </a:moveTo>
                  <a:cubicBezTo>
                    <a:pt x="71" y="40"/>
                    <a:pt x="82" y="22"/>
                    <a:pt x="92" y="5"/>
                  </a:cubicBezTo>
                  <a:cubicBezTo>
                    <a:pt x="89" y="4"/>
                    <a:pt x="86" y="2"/>
                    <a:pt x="84" y="0"/>
                  </a:cubicBezTo>
                  <a:cubicBezTo>
                    <a:pt x="84" y="0"/>
                    <a:pt x="84" y="0"/>
                    <a:pt x="83" y="1"/>
                  </a:cubicBezTo>
                  <a:cubicBezTo>
                    <a:pt x="76" y="13"/>
                    <a:pt x="69" y="25"/>
                    <a:pt x="62" y="37"/>
                  </a:cubicBezTo>
                  <a:cubicBezTo>
                    <a:pt x="49" y="59"/>
                    <a:pt x="36" y="82"/>
                    <a:pt x="23" y="104"/>
                  </a:cubicBezTo>
                  <a:cubicBezTo>
                    <a:pt x="15" y="117"/>
                    <a:pt x="8" y="131"/>
                    <a:pt x="0" y="144"/>
                  </a:cubicBezTo>
                  <a:cubicBezTo>
                    <a:pt x="3" y="145"/>
                    <a:pt x="6" y="147"/>
                    <a:pt x="8" y="149"/>
                  </a:cubicBezTo>
                  <a:cubicBezTo>
                    <a:pt x="15" y="137"/>
                    <a:pt x="22" y="124"/>
                    <a:pt x="30" y="112"/>
                  </a:cubicBezTo>
                  <a:cubicBezTo>
                    <a:pt x="40" y="94"/>
                    <a:pt x="50" y="76"/>
                    <a:pt x="61" y="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7" name="Freeform 426">
              <a:extLst>
                <a:ext uri="{FF2B5EF4-FFF2-40B4-BE49-F238E27FC236}">
                  <a16:creationId xmlns="" xmlns:a16="http://schemas.microsoft.com/office/drawing/2014/main" id="{356FD05E-6A68-46CE-9730-5D8E4BCA3A21}"/>
                </a:ext>
              </a:extLst>
            </p:cNvPr>
            <p:cNvSpPr>
              <a:spLocks/>
            </p:cNvSpPr>
            <p:nvPr/>
          </p:nvSpPr>
          <p:spPr bwMode="auto">
            <a:xfrm>
              <a:off x="10971863" y="3117402"/>
              <a:ext cx="255939" cy="521877"/>
            </a:xfrm>
            <a:custGeom>
              <a:avLst/>
              <a:gdLst>
                <a:gd name="T0" fmla="*/ 2 w 64"/>
                <a:gd name="T1" fmla="*/ 6 h 130"/>
                <a:gd name="T2" fmla="*/ 48 w 64"/>
                <a:gd name="T3" fmla="*/ 112 h 130"/>
                <a:gd name="T4" fmla="*/ 55 w 64"/>
                <a:gd name="T5" fmla="*/ 129 h 130"/>
                <a:gd name="T6" fmla="*/ 55 w 64"/>
                <a:gd name="T7" fmla="*/ 130 h 130"/>
                <a:gd name="T8" fmla="*/ 64 w 64"/>
                <a:gd name="T9" fmla="*/ 127 h 130"/>
                <a:gd name="T10" fmla="*/ 59 w 64"/>
                <a:gd name="T11" fmla="*/ 115 h 130"/>
                <a:gd name="T12" fmla="*/ 28 w 64"/>
                <a:gd name="T13" fmla="*/ 44 h 130"/>
                <a:gd name="T14" fmla="*/ 10 w 64"/>
                <a:gd name="T15" fmla="*/ 1 h 130"/>
                <a:gd name="T16" fmla="*/ 9 w 64"/>
                <a:gd name="T17" fmla="*/ 0 h 130"/>
                <a:gd name="T18" fmla="*/ 0 w 64"/>
                <a:gd name="T19" fmla="*/ 4 h 130"/>
                <a:gd name="T20" fmla="*/ 2 w 64"/>
                <a:gd name="T21"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0">
                  <a:moveTo>
                    <a:pt x="2" y="6"/>
                  </a:moveTo>
                  <a:cubicBezTo>
                    <a:pt x="17" y="42"/>
                    <a:pt x="32" y="77"/>
                    <a:pt x="48" y="112"/>
                  </a:cubicBezTo>
                  <a:cubicBezTo>
                    <a:pt x="50" y="118"/>
                    <a:pt x="53" y="123"/>
                    <a:pt x="55" y="129"/>
                  </a:cubicBezTo>
                  <a:cubicBezTo>
                    <a:pt x="55" y="129"/>
                    <a:pt x="55" y="130"/>
                    <a:pt x="55" y="130"/>
                  </a:cubicBezTo>
                  <a:cubicBezTo>
                    <a:pt x="58" y="129"/>
                    <a:pt x="61" y="128"/>
                    <a:pt x="64" y="127"/>
                  </a:cubicBezTo>
                  <a:cubicBezTo>
                    <a:pt x="62" y="123"/>
                    <a:pt x="61" y="119"/>
                    <a:pt x="59" y="115"/>
                  </a:cubicBezTo>
                  <a:cubicBezTo>
                    <a:pt x="49" y="91"/>
                    <a:pt x="38" y="67"/>
                    <a:pt x="28" y="44"/>
                  </a:cubicBezTo>
                  <a:cubicBezTo>
                    <a:pt x="22" y="30"/>
                    <a:pt x="16" y="15"/>
                    <a:pt x="10" y="1"/>
                  </a:cubicBezTo>
                  <a:cubicBezTo>
                    <a:pt x="10" y="1"/>
                    <a:pt x="9" y="0"/>
                    <a:pt x="9" y="0"/>
                  </a:cubicBezTo>
                  <a:cubicBezTo>
                    <a:pt x="6" y="2"/>
                    <a:pt x="4" y="3"/>
                    <a:pt x="0" y="4"/>
                  </a:cubicBezTo>
                  <a:cubicBezTo>
                    <a:pt x="1" y="4"/>
                    <a:pt x="1" y="5"/>
                    <a:pt x="2" y="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8" name="Freeform 427">
              <a:extLst>
                <a:ext uri="{FF2B5EF4-FFF2-40B4-BE49-F238E27FC236}">
                  <a16:creationId xmlns="" xmlns:a16="http://schemas.microsoft.com/office/drawing/2014/main" id="{52546682-DF7C-45F4-86A5-879E2759C6BC}"/>
                </a:ext>
              </a:extLst>
            </p:cNvPr>
            <p:cNvSpPr>
              <a:spLocks/>
            </p:cNvSpPr>
            <p:nvPr/>
          </p:nvSpPr>
          <p:spPr bwMode="auto">
            <a:xfrm>
              <a:off x="8746390" y="1761723"/>
              <a:ext cx="873794" cy="111974"/>
            </a:xfrm>
            <a:custGeom>
              <a:avLst/>
              <a:gdLst>
                <a:gd name="T0" fmla="*/ 0 w 218"/>
                <a:gd name="T1" fmla="*/ 10 h 28"/>
                <a:gd name="T2" fmla="*/ 217 w 218"/>
                <a:gd name="T3" fmla="*/ 28 h 28"/>
                <a:gd name="T4" fmla="*/ 217 w 218"/>
                <a:gd name="T5" fmla="*/ 26 h 28"/>
                <a:gd name="T6" fmla="*/ 218 w 218"/>
                <a:gd name="T7" fmla="*/ 18 h 28"/>
                <a:gd name="T8" fmla="*/ 215 w 218"/>
                <a:gd name="T9" fmla="*/ 18 h 28"/>
                <a:gd name="T10" fmla="*/ 156 w 218"/>
                <a:gd name="T11" fmla="*/ 13 h 28"/>
                <a:gd name="T12" fmla="*/ 98 w 218"/>
                <a:gd name="T13" fmla="*/ 9 h 28"/>
                <a:gd name="T14" fmla="*/ 5 w 218"/>
                <a:gd name="T15" fmla="*/ 1 h 28"/>
                <a:gd name="T16" fmla="*/ 1 w 218"/>
                <a:gd name="T17" fmla="*/ 0 h 28"/>
                <a:gd name="T18" fmla="*/ 1 w 218"/>
                <a:gd name="T19" fmla="*/ 3 h 28"/>
                <a:gd name="T20" fmla="*/ 0 w 218"/>
                <a:gd name="T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8">
                  <a:moveTo>
                    <a:pt x="0" y="10"/>
                  </a:moveTo>
                  <a:cubicBezTo>
                    <a:pt x="72" y="16"/>
                    <a:pt x="145" y="22"/>
                    <a:pt x="217" y="28"/>
                  </a:cubicBezTo>
                  <a:cubicBezTo>
                    <a:pt x="217" y="27"/>
                    <a:pt x="217" y="27"/>
                    <a:pt x="217" y="26"/>
                  </a:cubicBezTo>
                  <a:cubicBezTo>
                    <a:pt x="217" y="23"/>
                    <a:pt x="217" y="20"/>
                    <a:pt x="218" y="18"/>
                  </a:cubicBezTo>
                  <a:cubicBezTo>
                    <a:pt x="217" y="18"/>
                    <a:pt x="216" y="18"/>
                    <a:pt x="215" y="18"/>
                  </a:cubicBezTo>
                  <a:cubicBezTo>
                    <a:pt x="195" y="16"/>
                    <a:pt x="175" y="15"/>
                    <a:pt x="156" y="13"/>
                  </a:cubicBezTo>
                  <a:cubicBezTo>
                    <a:pt x="136" y="12"/>
                    <a:pt x="117" y="10"/>
                    <a:pt x="98" y="9"/>
                  </a:cubicBezTo>
                  <a:cubicBezTo>
                    <a:pt x="67" y="6"/>
                    <a:pt x="36" y="3"/>
                    <a:pt x="5" y="1"/>
                  </a:cubicBezTo>
                  <a:cubicBezTo>
                    <a:pt x="3" y="1"/>
                    <a:pt x="2" y="0"/>
                    <a:pt x="1" y="0"/>
                  </a:cubicBezTo>
                  <a:cubicBezTo>
                    <a:pt x="1" y="1"/>
                    <a:pt x="1" y="2"/>
                    <a:pt x="1" y="3"/>
                  </a:cubicBezTo>
                  <a:cubicBezTo>
                    <a:pt x="1" y="5"/>
                    <a:pt x="1" y="8"/>
                    <a:pt x="0" y="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9" name="Freeform 428">
              <a:extLst>
                <a:ext uri="{FF2B5EF4-FFF2-40B4-BE49-F238E27FC236}">
                  <a16:creationId xmlns="" xmlns:a16="http://schemas.microsoft.com/office/drawing/2014/main" id="{70A20C9A-15BF-43FA-A6B7-DFC5167D5980}"/>
                </a:ext>
              </a:extLst>
            </p:cNvPr>
            <p:cNvSpPr>
              <a:spLocks/>
            </p:cNvSpPr>
            <p:nvPr/>
          </p:nvSpPr>
          <p:spPr bwMode="auto">
            <a:xfrm>
              <a:off x="9868124" y="1925684"/>
              <a:ext cx="477888" cy="317925"/>
            </a:xfrm>
            <a:custGeom>
              <a:avLst/>
              <a:gdLst>
                <a:gd name="T0" fmla="*/ 1 w 119"/>
                <a:gd name="T1" fmla="*/ 9 h 79"/>
                <a:gd name="T2" fmla="*/ 62 w 119"/>
                <a:gd name="T3" fmla="*/ 48 h 79"/>
                <a:gd name="T4" fmla="*/ 111 w 119"/>
                <a:gd name="T5" fmla="*/ 78 h 79"/>
                <a:gd name="T6" fmla="*/ 113 w 119"/>
                <a:gd name="T7" fmla="*/ 79 h 79"/>
                <a:gd name="T8" fmla="*/ 119 w 119"/>
                <a:gd name="T9" fmla="*/ 71 h 79"/>
                <a:gd name="T10" fmla="*/ 110 w 119"/>
                <a:gd name="T11" fmla="*/ 67 h 79"/>
                <a:gd name="T12" fmla="*/ 6 w 119"/>
                <a:gd name="T13" fmla="*/ 1 h 79"/>
                <a:gd name="T14" fmla="*/ 5 w 119"/>
                <a:gd name="T15" fmla="*/ 0 h 79"/>
                <a:gd name="T16" fmla="*/ 0 w 119"/>
                <a:gd name="T17" fmla="*/ 8 h 79"/>
                <a:gd name="T18" fmla="*/ 1 w 119"/>
                <a:gd name="T19"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79">
                  <a:moveTo>
                    <a:pt x="1" y="9"/>
                  </a:moveTo>
                  <a:cubicBezTo>
                    <a:pt x="21" y="22"/>
                    <a:pt x="42" y="35"/>
                    <a:pt x="62" y="48"/>
                  </a:cubicBezTo>
                  <a:cubicBezTo>
                    <a:pt x="78" y="58"/>
                    <a:pt x="94" y="68"/>
                    <a:pt x="111" y="78"/>
                  </a:cubicBezTo>
                  <a:cubicBezTo>
                    <a:pt x="111" y="78"/>
                    <a:pt x="112" y="79"/>
                    <a:pt x="113" y="79"/>
                  </a:cubicBezTo>
                  <a:cubicBezTo>
                    <a:pt x="114" y="76"/>
                    <a:pt x="116" y="73"/>
                    <a:pt x="119" y="71"/>
                  </a:cubicBezTo>
                  <a:cubicBezTo>
                    <a:pt x="116" y="70"/>
                    <a:pt x="113" y="69"/>
                    <a:pt x="110" y="67"/>
                  </a:cubicBezTo>
                  <a:cubicBezTo>
                    <a:pt x="75" y="44"/>
                    <a:pt x="40" y="23"/>
                    <a:pt x="6" y="1"/>
                  </a:cubicBezTo>
                  <a:cubicBezTo>
                    <a:pt x="5" y="1"/>
                    <a:pt x="5" y="1"/>
                    <a:pt x="5" y="0"/>
                  </a:cubicBezTo>
                  <a:cubicBezTo>
                    <a:pt x="3" y="3"/>
                    <a:pt x="2" y="6"/>
                    <a:pt x="0" y="8"/>
                  </a:cubicBezTo>
                  <a:cubicBezTo>
                    <a:pt x="0" y="8"/>
                    <a:pt x="0" y="9"/>
                    <a:pt x="1"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0" name="Freeform 429">
              <a:extLst>
                <a:ext uri="{FF2B5EF4-FFF2-40B4-BE49-F238E27FC236}">
                  <a16:creationId xmlns="" xmlns:a16="http://schemas.microsoft.com/office/drawing/2014/main" id="{BCE22E3D-59E5-4F02-BFC4-A4F3B14279DA}"/>
                </a:ext>
              </a:extLst>
            </p:cNvPr>
            <p:cNvSpPr>
              <a:spLocks/>
            </p:cNvSpPr>
            <p:nvPr/>
          </p:nvSpPr>
          <p:spPr bwMode="auto">
            <a:xfrm>
              <a:off x="10246035" y="3699265"/>
              <a:ext cx="495883" cy="417902"/>
            </a:xfrm>
            <a:custGeom>
              <a:avLst/>
              <a:gdLst>
                <a:gd name="T0" fmla="*/ 8 w 124"/>
                <a:gd name="T1" fmla="*/ 1 h 104"/>
                <a:gd name="T2" fmla="*/ 7 w 124"/>
                <a:gd name="T3" fmla="*/ 0 h 104"/>
                <a:gd name="T4" fmla="*/ 0 w 124"/>
                <a:gd name="T5" fmla="*/ 7 h 104"/>
                <a:gd name="T6" fmla="*/ 22 w 124"/>
                <a:gd name="T7" fmla="*/ 25 h 104"/>
                <a:gd name="T8" fmla="*/ 116 w 124"/>
                <a:gd name="T9" fmla="*/ 102 h 104"/>
                <a:gd name="T10" fmla="*/ 118 w 124"/>
                <a:gd name="T11" fmla="*/ 104 h 104"/>
                <a:gd name="T12" fmla="*/ 124 w 124"/>
                <a:gd name="T13" fmla="*/ 96 h 104"/>
                <a:gd name="T14" fmla="*/ 123 w 124"/>
                <a:gd name="T15" fmla="*/ 96 h 104"/>
                <a:gd name="T16" fmla="*/ 8 w 124"/>
                <a:gd name="T17"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4">
                  <a:moveTo>
                    <a:pt x="8" y="1"/>
                  </a:moveTo>
                  <a:cubicBezTo>
                    <a:pt x="7" y="1"/>
                    <a:pt x="7" y="0"/>
                    <a:pt x="7" y="0"/>
                  </a:cubicBezTo>
                  <a:cubicBezTo>
                    <a:pt x="5" y="3"/>
                    <a:pt x="3" y="5"/>
                    <a:pt x="0" y="7"/>
                  </a:cubicBezTo>
                  <a:cubicBezTo>
                    <a:pt x="8" y="13"/>
                    <a:pt x="15" y="19"/>
                    <a:pt x="22" y="25"/>
                  </a:cubicBezTo>
                  <a:cubicBezTo>
                    <a:pt x="54" y="51"/>
                    <a:pt x="85" y="76"/>
                    <a:pt x="116" y="102"/>
                  </a:cubicBezTo>
                  <a:cubicBezTo>
                    <a:pt x="117" y="103"/>
                    <a:pt x="117" y="103"/>
                    <a:pt x="118" y="104"/>
                  </a:cubicBezTo>
                  <a:cubicBezTo>
                    <a:pt x="119" y="101"/>
                    <a:pt x="121" y="98"/>
                    <a:pt x="124" y="96"/>
                  </a:cubicBezTo>
                  <a:cubicBezTo>
                    <a:pt x="124" y="96"/>
                    <a:pt x="123" y="96"/>
                    <a:pt x="123" y="96"/>
                  </a:cubicBezTo>
                  <a:cubicBezTo>
                    <a:pt x="85" y="64"/>
                    <a:pt x="46" y="32"/>
                    <a:pt x="8"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1" name="Freeform 430">
              <a:extLst>
                <a:ext uri="{FF2B5EF4-FFF2-40B4-BE49-F238E27FC236}">
                  <a16:creationId xmlns="" xmlns:a16="http://schemas.microsoft.com/office/drawing/2014/main" id="{8053281B-2C9B-4317-92E3-D57E739708FF}"/>
                </a:ext>
              </a:extLst>
            </p:cNvPr>
            <p:cNvSpPr>
              <a:spLocks/>
            </p:cNvSpPr>
            <p:nvPr/>
          </p:nvSpPr>
          <p:spPr bwMode="auto">
            <a:xfrm>
              <a:off x="7768620" y="3667273"/>
              <a:ext cx="1205716" cy="973770"/>
            </a:xfrm>
            <a:custGeom>
              <a:avLst/>
              <a:gdLst>
                <a:gd name="T0" fmla="*/ 105 w 301"/>
                <a:gd name="T1" fmla="*/ 179 h 243"/>
                <a:gd name="T2" fmla="*/ 108 w 301"/>
                <a:gd name="T3" fmla="*/ 174 h 243"/>
                <a:gd name="T4" fmla="*/ 244 w 301"/>
                <a:gd name="T5" fmla="*/ 99 h 243"/>
                <a:gd name="T6" fmla="*/ 301 w 301"/>
                <a:gd name="T7" fmla="*/ 69 h 243"/>
                <a:gd name="T8" fmla="*/ 296 w 301"/>
                <a:gd name="T9" fmla="*/ 60 h 243"/>
                <a:gd name="T10" fmla="*/ 296 w 301"/>
                <a:gd name="T11" fmla="*/ 61 h 243"/>
                <a:gd name="T12" fmla="*/ 252 w 301"/>
                <a:gd name="T13" fmla="*/ 84 h 243"/>
                <a:gd name="T14" fmla="*/ 186 w 301"/>
                <a:gd name="T15" fmla="*/ 120 h 243"/>
                <a:gd name="T16" fmla="*/ 115 w 301"/>
                <a:gd name="T17" fmla="*/ 159 h 243"/>
                <a:gd name="T18" fmla="*/ 103 w 301"/>
                <a:gd name="T19" fmla="*/ 165 h 243"/>
                <a:gd name="T20" fmla="*/ 93 w 301"/>
                <a:gd name="T21" fmla="*/ 87 h 243"/>
                <a:gd name="T22" fmla="*/ 83 w 301"/>
                <a:gd name="T23" fmla="*/ 15 h 243"/>
                <a:gd name="T24" fmla="*/ 82 w 301"/>
                <a:gd name="T25" fmla="*/ 1 h 243"/>
                <a:gd name="T26" fmla="*/ 82 w 301"/>
                <a:gd name="T27" fmla="*/ 0 h 243"/>
                <a:gd name="T28" fmla="*/ 72 w 301"/>
                <a:gd name="T29" fmla="*/ 2 h 243"/>
                <a:gd name="T30" fmla="*/ 72 w 301"/>
                <a:gd name="T31" fmla="*/ 3 h 243"/>
                <a:gd name="T32" fmla="*/ 78 w 301"/>
                <a:gd name="T33" fmla="*/ 50 h 243"/>
                <a:gd name="T34" fmla="*/ 88 w 301"/>
                <a:gd name="T35" fmla="*/ 123 h 243"/>
                <a:gd name="T36" fmla="*/ 94 w 301"/>
                <a:gd name="T37" fmla="*/ 170 h 243"/>
                <a:gd name="T38" fmla="*/ 0 w 301"/>
                <a:gd name="T39" fmla="*/ 221 h 243"/>
                <a:gd name="T40" fmla="*/ 0 w 301"/>
                <a:gd name="T41" fmla="*/ 221 h 243"/>
                <a:gd name="T42" fmla="*/ 5 w 301"/>
                <a:gd name="T43" fmla="*/ 230 h 243"/>
                <a:gd name="T44" fmla="*/ 96 w 301"/>
                <a:gd name="T45" fmla="*/ 181 h 243"/>
                <a:gd name="T46" fmla="*/ 104 w 301"/>
                <a:gd name="T47" fmla="*/ 243 h 243"/>
                <a:gd name="T48" fmla="*/ 113 w 301"/>
                <a:gd name="T49" fmla="*/ 241 h 243"/>
                <a:gd name="T50" fmla="*/ 113 w 301"/>
                <a:gd name="T51" fmla="*/ 240 h 243"/>
                <a:gd name="T52" fmla="*/ 105 w 301"/>
                <a:gd name="T53" fmla="*/ 17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243">
                  <a:moveTo>
                    <a:pt x="105" y="179"/>
                  </a:moveTo>
                  <a:cubicBezTo>
                    <a:pt x="105" y="177"/>
                    <a:pt x="106" y="175"/>
                    <a:pt x="108" y="174"/>
                  </a:cubicBezTo>
                  <a:cubicBezTo>
                    <a:pt x="153" y="149"/>
                    <a:pt x="199" y="124"/>
                    <a:pt x="244" y="99"/>
                  </a:cubicBezTo>
                  <a:cubicBezTo>
                    <a:pt x="263" y="89"/>
                    <a:pt x="282" y="79"/>
                    <a:pt x="301" y="69"/>
                  </a:cubicBezTo>
                  <a:cubicBezTo>
                    <a:pt x="299" y="66"/>
                    <a:pt x="297" y="63"/>
                    <a:pt x="296" y="60"/>
                  </a:cubicBezTo>
                  <a:cubicBezTo>
                    <a:pt x="296" y="60"/>
                    <a:pt x="296" y="61"/>
                    <a:pt x="296" y="61"/>
                  </a:cubicBezTo>
                  <a:cubicBezTo>
                    <a:pt x="281" y="68"/>
                    <a:pt x="267" y="76"/>
                    <a:pt x="252" y="84"/>
                  </a:cubicBezTo>
                  <a:cubicBezTo>
                    <a:pt x="230" y="96"/>
                    <a:pt x="208" y="108"/>
                    <a:pt x="186" y="120"/>
                  </a:cubicBezTo>
                  <a:cubicBezTo>
                    <a:pt x="162" y="133"/>
                    <a:pt x="138" y="146"/>
                    <a:pt x="115" y="159"/>
                  </a:cubicBezTo>
                  <a:cubicBezTo>
                    <a:pt x="111" y="161"/>
                    <a:pt x="107" y="163"/>
                    <a:pt x="103" y="165"/>
                  </a:cubicBezTo>
                  <a:cubicBezTo>
                    <a:pt x="100" y="139"/>
                    <a:pt x="97" y="113"/>
                    <a:pt x="93" y="87"/>
                  </a:cubicBezTo>
                  <a:cubicBezTo>
                    <a:pt x="90" y="63"/>
                    <a:pt x="87" y="39"/>
                    <a:pt x="83" y="15"/>
                  </a:cubicBezTo>
                  <a:cubicBezTo>
                    <a:pt x="83" y="10"/>
                    <a:pt x="82" y="6"/>
                    <a:pt x="82" y="1"/>
                  </a:cubicBezTo>
                  <a:cubicBezTo>
                    <a:pt x="82" y="1"/>
                    <a:pt x="82" y="1"/>
                    <a:pt x="82" y="0"/>
                  </a:cubicBezTo>
                  <a:cubicBezTo>
                    <a:pt x="79" y="1"/>
                    <a:pt x="75" y="2"/>
                    <a:pt x="72" y="2"/>
                  </a:cubicBezTo>
                  <a:cubicBezTo>
                    <a:pt x="72" y="2"/>
                    <a:pt x="72" y="3"/>
                    <a:pt x="72" y="3"/>
                  </a:cubicBezTo>
                  <a:cubicBezTo>
                    <a:pt x="74" y="19"/>
                    <a:pt x="76" y="34"/>
                    <a:pt x="78" y="50"/>
                  </a:cubicBezTo>
                  <a:cubicBezTo>
                    <a:pt x="82" y="74"/>
                    <a:pt x="85" y="99"/>
                    <a:pt x="88" y="123"/>
                  </a:cubicBezTo>
                  <a:cubicBezTo>
                    <a:pt x="90" y="139"/>
                    <a:pt x="92" y="154"/>
                    <a:pt x="94" y="170"/>
                  </a:cubicBezTo>
                  <a:cubicBezTo>
                    <a:pt x="63" y="187"/>
                    <a:pt x="32" y="204"/>
                    <a:pt x="0" y="221"/>
                  </a:cubicBezTo>
                  <a:cubicBezTo>
                    <a:pt x="0" y="221"/>
                    <a:pt x="0" y="221"/>
                    <a:pt x="0" y="221"/>
                  </a:cubicBezTo>
                  <a:cubicBezTo>
                    <a:pt x="2" y="224"/>
                    <a:pt x="3" y="227"/>
                    <a:pt x="5" y="230"/>
                  </a:cubicBezTo>
                  <a:cubicBezTo>
                    <a:pt x="35" y="214"/>
                    <a:pt x="65" y="197"/>
                    <a:pt x="96" y="181"/>
                  </a:cubicBezTo>
                  <a:cubicBezTo>
                    <a:pt x="98" y="202"/>
                    <a:pt x="101" y="222"/>
                    <a:pt x="104" y="243"/>
                  </a:cubicBezTo>
                  <a:cubicBezTo>
                    <a:pt x="107" y="242"/>
                    <a:pt x="110" y="241"/>
                    <a:pt x="113" y="241"/>
                  </a:cubicBezTo>
                  <a:cubicBezTo>
                    <a:pt x="113" y="241"/>
                    <a:pt x="113" y="241"/>
                    <a:pt x="113" y="240"/>
                  </a:cubicBezTo>
                  <a:cubicBezTo>
                    <a:pt x="110" y="220"/>
                    <a:pt x="108" y="199"/>
                    <a:pt x="105" y="1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2" name="Freeform 431">
              <a:extLst>
                <a:ext uri="{FF2B5EF4-FFF2-40B4-BE49-F238E27FC236}">
                  <a16:creationId xmlns="" xmlns:a16="http://schemas.microsoft.com/office/drawing/2014/main" id="{94C7B624-B06C-4F28-B81B-08886E3A04FF}"/>
                </a:ext>
              </a:extLst>
            </p:cNvPr>
            <p:cNvSpPr>
              <a:spLocks/>
            </p:cNvSpPr>
            <p:nvPr/>
          </p:nvSpPr>
          <p:spPr bwMode="auto">
            <a:xfrm>
              <a:off x="10290025" y="3133398"/>
              <a:ext cx="837803" cy="919782"/>
            </a:xfrm>
            <a:custGeom>
              <a:avLst/>
              <a:gdLst>
                <a:gd name="T0" fmla="*/ 156 w 209"/>
                <a:gd name="T1" fmla="*/ 141 h 229"/>
                <a:gd name="T2" fmla="*/ 152 w 209"/>
                <a:gd name="T3" fmla="*/ 136 h 229"/>
                <a:gd name="T4" fmla="*/ 159 w 209"/>
                <a:gd name="T5" fmla="*/ 50 h 229"/>
                <a:gd name="T6" fmla="*/ 163 w 209"/>
                <a:gd name="T7" fmla="*/ 1 h 229"/>
                <a:gd name="T8" fmla="*/ 160 w 209"/>
                <a:gd name="T9" fmla="*/ 1 h 229"/>
                <a:gd name="T10" fmla="*/ 153 w 209"/>
                <a:gd name="T11" fmla="*/ 0 h 229"/>
                <a:gd name="T12" fmla="*/ 142 w 209"/>
                <a:gd name="T13" fmla="*/ 139 h 229"/>
                <a:gd name="T14" fmla="*/ 2 w 209"/>
                <a:gd name="T15" fmla="*/ 122 h 229"/>
                <a:gd name="T16" fmla="*/ 0 w 209"/>
                <a:gd name="T17" fmla="*/ 131 h 229"/>
                <a:gd name="T18" fmla="*/ 26 w 209"/>
                <a:gd name="T19" fmla="*/ 134 h 229"/>
                <a:gd name="T20" fmla="*/ 69 w 209"/>
                <a:gd name="T21" fmla="*/ 140 h 229"/>
                <a:gd name="T22" fmla="*/ 105 w 209"/>
                <a:gd name="T23" fmla="*/ 144 h 229"/>
                <a:gd name="T24" fmla="*/ 138 w 209"/>
                <a:gd name="T25" fmla="*/ 148 h 229"/>
                <a:gd name="T26" fmla="*/ 142 w 209"/>
                <a:gd name="T27" fmla="*/ 152 h 229"/>
                <a:gd name="T28" fmla="*/ 136 w 209"/>
                <a:gd name="T29" fmla="*/ 216 h 229"/>
                <a:gd name="T30" fmla="*/ 136 w 209"/>
                <a:gd name="T31" fmla="*/ 226 h 229"/>
                <a:gd name="T32" fmla="*/ 135 w 209"/>
                <a:gd name="T33" fmla="*/ 228 h 229"/>
                <a:gd name="T34" fmla="*/ 137 w 209"/>
                <a:gd name="T35" fmla="*/ 228 h 229"/>
                <a:gd name="T36" fmla="*/ 145 w 209"/>
                <a:gd name="T37" fmla="*/ 229 h 229"/>
                <a:gd name="T38" fmla="*/ 151 w 209"/>
                <a:gd name="T39" fmla="*/ 150 h 229"/>
                <a:gd name="T40" fmla="*/ 200 w 209"/>
                <a:gd name="T41" fmla="*/ 156 h 229"/>
                <a:gd name="T42" fmla="*/ 207 w 209"/>
                <a:gd name="T43" fmla="*/ 157 h 229"/>
                <a:gd name="T44" fmla="*/ 209 w 209"/>
                <a:gd name="T45" fmla="*/ 148 h 229"/>
                <a:gd name="T46" fmla="*/ 208 w 209"/>
                <a:gd name="T47" fmla="*/ 148 h 229"/>
                <a:gd name="T48" fmla="*/ 156 w 209"/>
                <a:gd name="T49" fmla="*/ 14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9" h="229">
                  <a:moveTo>
                    <a:pt x="156" y="141"/>
                  </a:moveTo>
                  <a:cubicBezTo>
                    <a:pt x="152" y="141"/>
                    <a:pt x="152" y="139"/>
                    <a:pt x="152" y="136"/>
                  </a:cubicBezTo>
                  <a:cubicBezTo>
                    <a:pt x="154" y="107"/>
                    <a:pt x="157" y="78"/>
                    <a:pt x="159" y="50"/>
                  </a:cubicBezTo>
                  <a:cubicBezTo>
                    <a:pt x="160" y="33"/>
                    <a:pt x="162" y="17"/>
                    <a:pt x="163" y="1"/>
                  </a:cubicBezTo>
                  <a:cubicBezTo>
                    <a:pt x="162" y="1"/>
                    <a:pt x="161" y="1"/>
                    <a:pt x="160" y="1"/>
                  </a:cubicBezTo>
                  <a:cubicBezTo>
                    <a:pt x="158" y="1"/>
                    <a:pt x="156" y="1"/>
                    <a:pt x="153" y="0"/>
                  </a:cubicBezTo>
                  <a:cubicBezTo>
                    <a:pt x="150" y="46"/>
                    <a:pt x="146" y="92"/>
                    <a:pt x="142" y="139"/>
                  </a:cubicBezTo>
                  <a:cubicBezTo>
                    <a:pt x="95" y="134"/>
                    <a:pt x="48" y="128"/>
                    <a:pt x="2" y="122"/>
                  </a:cubicBezTo>
                  <a:cubicBezTo>
                    <a:pt x="2" y="125"/>
                    <a:pt x="1" y="128"/>
                    <a:pt x="0" y="131"/>
                  </a:cubicBezTo>
                  <a:cubicBezTo>
                    <a:pt x="9" y="132"/>
                    <a:pt x="18" y="133"/>
                    <a:pt x="26" y="134"/>
                  </a:cubicBezTo>
                  <a:cubicBezTo>
                    <a:pt x="41" y="136"/>
                    <a:pt x="55" y="138"/>
                    <a:pt x="69" y="140"/>
                  </a:cubicBezTo>
                  <a:cubicBezTo>
                    <a:pt x="81" y="141"/>
                    <a:pt x="93" y="143"/>
                    <a:pt x="105" y="144"/>
                  </a:cubicBezTo>
                  <a:cubicBezTo>
                    <a:pt x="116" y="146"/>
                    <a:pt x="127" y="147"/>
                    <a:pt x="138" y="148"/>
                  </a:cubicBezTo>
                  <a:cubicBezTo>
                    <a:pt x="141" y="148"/>
                    <a:pt x="142" y="149"/>
                    <a:pt x="142" y="152"/>
                  </a:cubicBezTo>
                  <a:cubicBezTo>
                    <a:pt x="140" y="173"/>
                    <a:pt x="138" y="195"/>
                    <a:pt x="136" y="216"/>
                  </a:cubicBezTo>
                  <a:cubicBezTo>
                    <a:pt x="136" y="219"/>
                    <a:pt x="136" y="222"/>
                    <a:pt x="136" y="226"/>
                  </a:cubicBezTo>
                  <a:cubicBezTo>
                    <a:pt x="136" y="227"/>
                    <a:pt x="135" y="227"/>
                    <a:pt x="135" y="228"/>
                  </a:cubicBezTo>
                  <a:cubicBezTo>
                    <a:pt x="136" y="228"/>
                    <a:pt x="136" y="228"/>
                    <a:pt x="137" y="228"/>
                  </a:cubicBezTo>
                  <a:cubicBezTo>
                    <a:pt x="140" y="228"/>
                    <a:pt x="142" y="228"/>
                    <a:pt x="145" y="229"/>
                  </a:cubicBezTo>
                  <a:cubicBezTo>
                    <a:pt x="147" y="203"/>
                    <a:pt x="149" y="177"/>
                    <a:pt x="151" y="150"/>
                  </a:cubicBezTo>
                  <a:cubicBezTo>
                    <a:pt x="168" y="152"/>
                    <a:pt x="184" y="154"/>
                    <a:pt x="200" y="156"/>
                  </a:cubicBezTo>
                  <a:cubicBezTo>
                    <a:pt x="203" y="156"/>
                    <a:pt x="205" y="156"/>
                    <a:pt x="207" y="157"/>
                  </a:cubicBezTo>
                  <a:cubicBezTo>
                    <a:pt x="207" y="154"/>
                    <a:pt x="208" y="151"/>
                    <a:pt x="209" y="148"/>
                  </a:cubicBezTo>
                  <a:cubicBezTo>
                    <a:pt x="208" y="148"/>
                    <a:pt x="208" y="148"/>
                    <a:pt x="208" y="148"/>
                  </a:cubicBezTo>
                  <a:cubicBezTo>
                    <a:pt x="191" y="145"/>
                    <a:pt x="174" y="143"/>
                    <a:pt x="156" y="14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3" name="Freeform 432">
              <a:extLst>
                <a:ext uri="{FF2B5EF4-FFF2-40B4-BE49-F238E27FC236}">
                  <a16:creationId xmlns="" xmlns:a16="http://schemas.microsoft.com/office/drawing/2014/main" id="{98A4DFB7-2237-436C-BEEA-18274D254342}"/>
                </a:ext>
              </a:extLst>
            </p:cNvPr>
            <p:cNvSpPr>
              <a:spLocks/>
            </p:cNvSpPr>
            <p:nvPr/>
          </p:nvSpPr>
          <p:spPr bwMode="auto">
            <a:xfrm>
              <a:off x="6540911" y="2299596"/>
              <a:ext cx="1291695" cy="777817"/>
            </a:xfrm>
            <a:custGeom>
              <a:avLst/>
              <a:gdLst>
                <a:gd name="T0" fmla="*/ 153 w 322"/>
                <a:gd name="T1" fmla="*/ 193 h 194"/>
                <a:gd name="T2" fmla="*/ 155 w 322"/>
                <a:gd name="T3" fmla="*/ 193 h 194"/>
                <a:gd name="T4" fmla="*/ 163 w 322"/>
                <a:gd name="T5" fmla="*/ 194 h 194"/>
                <a:gd name="T6" fmla="*/ 165 w 322"/>
                <a:gd name="T7" fmla="*/ 167 h 194"/>
                <a:gd name="T8" fmla="*/ 167 w 322"/>
                <a:gd name="T9" fmla="*/ 145 h 194"/>
                <a:gd name="T10" fmla="*/ 172 w 322"/>
                <a:gd name="T11" fmla="*/ 138 h 194"/>
                <a:gd name="T12" fmla="*/ 211 w 322"/>
                <a:gd name="T13" fmla="*/ 126 h 194"/>
                <a:gd name="T14" fmla="*/ 254 w 322"/>
                <a:gd name="T15" fmla="*/ 113 h 194"/>
                <a:gd name="T16" fmla="*/ 316 w 322"/>
                <a:gd name="T17" fmla="*/ 94 h 194"/>
                <a:gd name="T18" fmla="*/ 322 w 322"/>
                <a:gd name="T19" fmla="*/ 92 h 194"/>
                <a:gd name="T20" fmla="*/ 319 w 322"/>
                <a:gd name="T21" fmla="*/ 83 h 194"/>
                <a:gd name="T22" fmla="*/ 235 w 322"/>
                <a:gd name="T23" fmla="*/ 109 h 194"/>
                <a:gd name="T24" fmla="*/ 174 w 322"/>
                <a:gd name="T25" fmla="*/ 128 h 194"/>
                <a:gd name="T26" fmla="*/ 169 w 322"/>
                <a:gd name="T27" fmla="*/ 129 h 194"/>
                <a:gd name="T28" fmla="*/ 171 w 322"/>
                <a:gd name="T29" fmla="*/ 103 h 194"/>
                <a:gd name="T30" fmla="*/ 176 w 322"/>
                <a:gd name="T31" fmla="*/ 45 h 194"/>
                <a:gd name="T32" fmla="*/ 180 w 322"/>
                <a:gd name="T33" fmla="*/ 2 h 194"/>
                <a:gd name="T34" fmla="*/ 178 w 322"/>
                <a:gd name="T35" fmla="*/ 2 h 194"/>
                <a:gd name="T36" fmla="*/ 169 w 322"/>
                <a:gd name="T37" fmla="*/ 0 h 194"/>
                <a:gd name="T38" fmla="*/ 170 w 322"/>
                <a:gd name="T39" fmla="*/ 4 h 194"/>
                <a:gd name="T40" fmla="*/ 170 w 322"/>
                <a:gd name="T41" fmla="*/ 11 h 194"/>
                <a:gd name="T42" fmla="*/ 159 w 322"/>
                <a:gd name="T43" fmla="*/ 129 h 194"/>
                <a:gd name="T44" fmla="*/ 154 w 322"/>
                <a:gd name="T45" fmla="*/ 134 h 194"/>
                <a:gd name="T46" fmla="*/ 102 w 322"/>
                <a:gd name="T47" fmla="*/ 150 h 194"/>
                <a:gd name="T48" fmla="*/ 32 w 322"/>
                <a:gd name="T49" fmla="*/ 172 h 194"/>
                <a:gd name="T50" fmla="*/ 0 w 322"/>
                <a:gd name="T51" fmla="*/ 182 h 194"/>
                <a:gd name="T52" fmla="*/ 3 w 322"/>
                <a:gd name="T53" fmla="*/ 191 h 194"/>
                <a:gd name="T54" fmla="*/ 158 w 322"/>
                <a:gd name="T55" fmla="*/ 143 h 194"/>
                <a:gd name="T56" fmla="*/ 153 w 322"/>
                <a:gd name="T5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194">
                  <a:moveTo>
                    <a:pt x="153" y="193"/>
                  </a:moveTo>
                  <a:cubicBezTo>
                    <a:pt x="154" y="193"/>
                    <a:pt x="154" y="193"/>
                    <a:pt x="155" y="193"/>
                  </a:cubicBezTo>
                  <a:cubicBezTo>
                    <a:pt x="158" y="193"/>
                    <a:pt x="160" y="193"/>
                    <a:pt x="163" y="194"/>
                  </a:cubicBezTo>
                  <a:cubicBezTo>
                    <a:pt x="164" y="185"/>
                    <a:pt x="164" y="176"/>
                    <a:pt x="165" y="167"/>
                  </a:cubicBezTo>
                  <a:cubicBezTo>
                    <a:pt x="166" y="160"/>
                    <a:pt x="167" y="152"/>
                    <a:pt x="167" y="145"/>
                  </a:cubicBezTo>
                  <a:cubicBezTo>
                    <a:pt x="167" y="141"/>
                    <a:pt x="168" y="139"/>
                    <a:pt x="172" y="138"/>
                  </a:cubicBezTo>
                  <a:cubicBezTo>
                    <a:pt x="185" y="134"/>
                    <a:pt x="198" y="130"/>
                    <a:pt x="211" y="126"/>
                  </a:cubicBezTo>
                  <a:cubicBezTo>
                    <a:pt x="226" y="122"/>
                    <a:pt x="240" y="117"/>
                    <a:pt x="254" y="113"/>
                  </a:cubicBezTo>
                  <a:cubicBezTo>
                    <a:pt x="275" y="107"/>
                    <a:pt x="295" y="100"/>
                    <a:pt x="316" y="94"/>
                  </a:cubicBezTo>
                  <a:cubicBezTo>
                    <a:pt x="318" y="93"/>
                    <a:pt x="320" y="93"/>
                    <a:pt x="322" y="92"/>
                  </a:cubicBezTo>
                  <a:cubicBezTo>
                    <a:pt x="320" y="89"/>
                    <a:pt x="319" y="86"/>
                    <a:pt x="319" y="83"/>
                  </a:cubicBezTo>
                  <a:cubicBezTo>
                    <a:pt x="291" y="91"/>
                    <a:pt x="263" y="100"/>
                    <a:pt x="235" y="109"/>
                  </a:cubicBezTo>
                  <a:cubicBezTo>
                    <a:pt x="215" y="115"/>
                    <a:pt x="195" y="122"/>
                    <a:pt x="174" y="128"/>
                  </a:cubicBezTo>
                  <a:cubicBezTo>
                    <a:pt x="173" y="128"/>
                    <a:pt x="171" y="129"/>
                    <a:pt x="169" y="129"/>
                  </a:cubicBezTo>
                  <a:cubicBezTo>
                    <a:pt x="169" y="120"/>
                    <a:pt x="170" y="111"/>
                    <a:pt x="171" y="103"/>
                  </a:cubicBezTo>
                  <a:cubicBezTo>
                    <a:pt x="172" y="84"/>
                    <a:pt x="174" y="65"/>
                    <a:pt x="176" y="45"/>
                  </a:cubicBezTo>
                  <a:cubicBezTo>
                    <a:pt x="177" y="31"/>
                    <a:pt x="178" y="16"/>
                    <a:pt x="180" y="2"/>
                  </a:cubicBezTo>
                  <a:cubicBezTo>
                    <a:pt x="180" y="2"/>
                    <a:pt x="179" y="2"/>
                    <a:pt x="178" y="2"/>
                  </a:cubicBezTo>
                  <a:cubicBezTo>
                    <a:pt x="175" y="2"/>
                    <a:pt x="172" y="1"/>
                    <a:pt x="169" y="0"/>
                  </a:cubicBezTo>
                  <a:cubicBezTo>
                    <a:pt x="169" y="2"/>
                    <a:pt x="170" y="3"/>
                    <a:pt x="170" y="4"/>
                  </a:cubicBezTo>
                  <a:cubicBezTo>
                    <a:pt x="170" y="6"/>
                    <a:pt x="170" y="9"/>
                    <a:pt x="170" y="11"/>
                  </a:cubicBezTo>
                  <a:cubicBezTo>
                    <a:pt x="166" y="51"/>
                    <a:pt x="162" y="90"/>
                    <a:pt x="159" y="129"/>
                  </a:cubicBezTo>
                  <a:cubicBezTo>
                    <a:pt x="159" y="133"/>
                    <a:pt x="157" y="133"/>
                    <a:pt x="154" y="134"/>
                  </a:cubicBezTo>
                  <a:cubicBezTo>
                    <a:pt x="137" y="140"/>
                    <a:pt x="120" y="145"/>
                    <a:pt x="102" y="150"/>
                  </a:cubicBezTo>
                  <a:cubicBezTo>
                    <a:pt x="79" y="157"/>
                    <a:pt x="55" y="165"/>
                    <a:pt x="32" y="172"/>
                  </a:cubicBezTo>
                  <a:cubicBezTo>
                    <a:pt x="21" y="175"/>
                    <a:pt x="11" y="179"/>
                    <a:pt x="0" y="182"/>
                  </a:cubicBezTo>
                  <a:cubicBezTo>
                    <a:pt x="2" y="185"/>
                    <a:pt x="3" y="188"/>
                    <a:pt x="3" y="191"/>
                  </a:cubicBezTo>
                  <a:cubicBezTo>
                    <a:pt x="54" y="175"/>
                    <a:pt x="106" y="159"/>
                    <a:pt x="158" y="143"/>
                  </a:cubicBezTo>
                  <a:cubicBezTo>
                    <a:pt x="156" y="160"/>
                    <a:pt x="155" y="177"/>
                    <a:pt x="153" y="19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4" name="Freeform 433">
              <a:extLst>
                <a:ext uri="{FF2B5EF4-FFF2-40B4-BE49-F238E27FC236}">
                  <a16:creationId xmlns="" xmlns:a16="http://schemas.microsoft.com/office/drawing/2014/main" id="{02189DC9-9445-4EE3-9205-3411E47DF988}"/>
                </a:ext>
              </a:extLst>
            </p:cNvPr>
            <p:cNvSpPr>
              <a:spLocks/>
            </p:cNvSpPr>
            <p:nvPr/>
          </p:nvSpPr>
          <p:spPr bwMode="auto">
            <a:xfrm>
              <a:off x="7262741" y="2681505"/>
              <a:ext cx="597859" cy="467889"/>
            </a:xfrm>
            <a:custGeom>
              <a:avLst/>
              <a:gdLst>
                <a:gd name="T0" fmla="*/ 53 w 149"/>
                <a:gd name="T1" fmla="*/ 80 h 117"/>
                <a:gd name="T2" fmla="*/ 147 w 149"/>
                <a:gd name="T3" fmla="*/ 8 h 117"/>
                <a:gd name="T4" fmla="*/ 149 w 149"/>
                <a:gd name="T5" fmla="*/ 8 h 117"/>
                <a:gd name="T6" fmla="*/ 143 w 149"/>
                <a:gd name="T7" fmla="*/ 0 h 117"/>
                <a:gd name="T8" fmla="*/ 0 w 149"/>
                <a:gd name="T9" fmla="*/ 109 h 117"/>
                <a:gd name="T10" fmla="*/ 6 w 149"/>
                <a:gd name="T11" fmla="*/ 117 h 117"/>
                <a:gd name="T12" fmla="*/ 6 w 149"/>
                <a:gd name="T13" fmla="*/ 116 h 117"/>
                <a:gd name="T14" fmla="*/ 53 w 149"/>
                <a:gd name="T15" fmla="*/ 8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17">
                  <a:moveTo>
                    <a:pt x="53" y="80"/>
                  </a:moveTo>
                  <a:cubicBezTo>
                    <a:pt x="85" y="56"/>
                    <a:pt x="116" y="32"/>
                    <a:pt x="147" y="8"/>
                  </a:cubicBezTo>
                  <a:cubicBezTo>
                    <a:pt x="148" y="8"/>
                    <a:pt x="148" y="8"/>
                    <a:pt x="149" y="8"/>
                  </a:cubicBezTo>
                  <a:cubicBezTo>
                    <a:pt x="146" y="5"/>
                    <a:pt x="144" y="3"/>
                    <a:pt x="143" y="0"/>
                  </a:cubicBezTo>
                  <a:cubicBezTo>
                    <a:pt x="95" y="36"/>
                    <a:pt x="48" y="73"/>
                    <a:pt x="0" y="109"/>
                  </a:cubicBezTo>
                  <a:cubicBezTo>
                    <a:pt x="3" y="111"/>
                    <a:pt x="5" y="114"/>
                    <a:pt x="6" y="117"/>
                  </a:cubicBezTo>
                  <a:cubicBezTo>
                    <a:pt x="6" y="116"/>
                    <a:pt x="6" y="116"/>
                    <a:pt x="6" y="116"/>
                  </a:cubicBezTo>
                  <a:cubicBezTo>
                    <a:pt x="22" y="104"/>
                    <a:pt x="38" y="92"/>
                    <a:pt x="53"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5" name="Freeform 434">
              <a:extLst>
                <a:ext uri="{FF2B5EF4-FFF2-40B4-BE49-F238E27FC236}">
                  <a16:creationId xmlns="" xmlns:a16="http://schemas.microsoft.com/office/drawing/2014/main" id="{5299EDCD-9A2B-4749-B268-B21AA2F0EC81}"/>
                </a:ext>
              </a:extLst>
            </p:cNvPr>
            <p:cNvSpPr>
              <a:spLocks/>
            </p:cNvSpPr>
            <p:nvPr/>
          </p:nvSpPr>
          <p:spPr bwMode="auto">
            <a:xfrm>
              <a:off x="8922348" y="3351347"/>
              <a:ext cx="147965" cy="375911"/>
            </a:xfrm>
            <a:custGeom>
              <a:avLst/>
              <a:gdLst>
                <a:gd name="T0" fmla="*/ 1 w 37"/>
                <a:gd name="T1" fmla="*/ 4 h 94"/>
                <a:gd name="T2" fmla="*/ 17 w 37"/>
                <a:gd name="T3" fmla="*/ 58 h 94"/>
                <a:gd name="T4" fmla="*/ 27 w 37"/>
                <a:gd name="T5" fmla="*/ 94 h 94"/>
                <a:gd name="T6" fmla="*/ 37 w 37"/>
                <a:gd name="T7" fmla="*/ 91 h 94"/>
                <a:gd name="T8" fmla="*/ 37 w 37"/>
                <a:gd name="T9" fmla="*/ 91 h 94"/>
                <a:gd name="T10" fmla="*/ 19 w 37"/>
                <a:gd name="T11" fmla="*/ 33 h 94"/>
                <a:gd name="T12" fmla="*/ 10 w 37"/>
                <a:gd name="T13" fmla="*/ 2 h 94"/>
                <a:gd name="T14" fmla="*/ 10 w 37"/>
                <a:gd name="T15" fmla="*/ 0 h 94"/>
                <a:gd name="T16" fmla="*/ 0 w 37"/>
                <a:gd name="T17" fmla="*/ 3 h 94"/>
                <a:gd name="T18" fmla="*/ 1 w 37"/>
                <a:gd name="T19"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94">
                  <a:moveTo>
                    <a:pt x="1" y="4"/>
                  </a:moveTo>
                  <a:cubicBezTo>
                    <a:pt x="6" y="22"/>
                    <a:pt x="11" y="40"/>
                    <a:pt x="17" y="58"/>
                  </a:cubicBezTo>
                  <a:cubicBezTo>
                    <a:pt x="20" y="71"/>
                    <a:pt x="24" y="83"/>
                    <a:pt x="27" y="94"/>
                  </a:cubicBezTo>
                  <a:cubicBezTo>
                    <a:pt x="30" y="92"/>
                    <a:pt x="34" y="92"/>
                    <a:pt x="37" y="91"/>
                  </a:cubicBezTo>
                  <a:cubicBezTo>
                    <a:pt x="37" y="91"/>
                    <a:pt x="37" y="91"/>
                    <a:pt x="37" y="91"/>
                  </a:cubicBezTo>
                  <a:cubicBezTo>
                    <a:pt x="31" y="72"/>
                    <a:pt x="25" y="52"/>
                    <a:pt x="19" y="33"/>
                  </a:cubicBezTo>
                  <a:cubicBezTo>
                    <a:pt x="16" y="22"/>
                    <a:pt x="13" y="12"/>
                    <a:pt x="10" y="2"/>
                  </a:cubicBezTo>
                  <a:cubicBezTo>
                    <a:pt x="10" y="1"/>
                    <a:pt x="10" y="1"/>
                    <a:pt x="10" y="0"/>
                  </a:cubicBezTo>
                  <a:cubicBezTo>
                    <a:pt x="7" y="2"/>
                    <a:pt x="4" y="3"/>
                    <a:pt x="0" y="3"/>
                  </a:cubicBezTo>
                  <a:cubicBezTo>
                    <a:pt x="0" y="3"/>
                    <a:pt x="1" y="4"/>
                    <a:pt x="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6" name="Freeform 435">
              <a:extLst>
                <a:ext uri="{FF2B5EF4-FFF2-40B4-BE49-F238E27FC236}">
                  <a16:creationId xmlns="" xmlns:a16="http://schemas.microsoft.com/office/drawing/2014/main" id="{41C3B3A3-9B23-4AB3-A5E8-6E180A5DE6C2}"/>
                </a:ext>
              </a:extLst>
            </p:cNvPr>
            <p:cNvSpPr>
              <a:spLocks/>
            </p:cNvSpPr>
            <p:nvPr/>
          </p:nvSpPr>
          <p:spPr bwMode="auto">
            <a:xfrm>
              <a:off x="9002329" y="2809475"/>
              <a:ext cx="409904" cy="335921"/>
            </a:xfrm>
            <a:custGeom>
              <a:avLst/>
              <a:gdLst>
                <a:gd name="T0" fmla="*/ 92 w 102"/>
                <a:gd name="T1" fmla="*/ 3 h 84"/>
                <a:gd name="T2" fmla="*/ 0 w 102"/>
                <a:gd name="T3" fmla="*/ 76 h 84"/>
                <a:gd name="T4" fmla="*/ 0 w 102"/>
                <a:gd name="T5" fmla="*/ 76 h 84"/>
                <a:gd name="T6" fmla="*/ 6 w 102"/>
                <a:gd name="T7" fmla="*/ 84 h 84"/>
                <a:gd name="T8" fmla="*/ 29 w 102"/>
                <a:gd name="T9" fmla="*/ 65 h 84"/>
                <a:gd name="T10" fmla="*/ 99 w 102"/>
                <a:gd name="T11" fmla="*/ 9 h 84"/>
                <a:gd name="T12" fmla="*/ 102 w 102"/>
                <a:gd name="T13" fmla="*/ 8 h 84"/>
                <a:gd name="T14" fmla="*/ 95 w 102"/>
                <a:gd name="T15" fmla="*/ 0 h 84"/>
                <a:gd name="T16" fmla="*/ 92 w 102"/>
                <a:gd name="T1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4">
                  <a:moveTo>
                    <a:pt x="92" y="3"/>
                  </a:moveTo>
                  <a:cubicBezTo>
                    <a:pt x="62" y="27"/>
                    <a:pt x="31" y="51"/>
                    <a:pt x="0" y="76"/>
                  </a:cubicBezTo>
                  <a:cubicBezTo>
                    <a:pt x="0" y="76"/>
                    <a:pt x="0" y="76"/>
                    <a:pt x="0" y="76"/>
                  </a:cubicBezTo>
                  <a:cubicBezTo>
                    <a:pt x="2" y="79"/>
                    <a:pt x="4" y="81"/>
                    <a:pt x="6" y="84"/>
                  </a:cubicBezTo>
                  <a:cubicBezTo>
                    <a:pt x="14" y="78"/>
                    <a:pt x="21" y="71"/>
                    <a:pt x="29" y="65"/>
                  </a:cubicBezTo>
                  <a:cubicBezTo>
                    <a:pt x="53" y="46"/>
                    <a:pt x="76" y="28"/>
                    <a:pt x="99" y="9"/>
                  </a:cubicBezTo>
                  <a:cubicBezTo>
                    <a:pt x="100" y="8"/>
                    <a:pt x="101" y="8"/>
                    <a:pt x="102" y="8"/>
                  </a:cubicBezTo>
                  <a:cubicBezTo>
                    <a:pt x="99" y="5"/>
                    <a:pt x="97" y="3"/>
                    <a:pt x="95" y="0"/>
                  </a:cubicBezTo>
                  <a:cubicBezTo>
                    <a:pt x="95" y="1"/>
                    <a:pt x="94" y="2"/>
                    <a:pt x="92"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7" name="Freeform 436">
              <a:extLst>
                <a:ext uri="{FF2B5EF4-FFF2-40B4-BE49-F238E27FC236}">
                  <a16:creationId xmlns="" xmlns:a16="http://schemas.microsoft.com/office/drawing/2014/main" id="{208EAEED-FB1D-4644-B969-51684FBAEE6C}"/>
                </a:ext>
              </a:extLst>
            </p:cNvPr>
            <p:cNvSpPr>
              <a:spLocks/>
            </p:cNvSpPr>
            <p:nvPr/>
          </p:nvSpPr>
          <p:spPr bwMode="auto">
            <a:xfrm>
              <a:off x="10254033" y="3069414"/>
              <a:ext cx="579863" cy="477888"/>
            </a:xfrm>
            <a:custGeom>
              <a:avLst/>
              <a:gdLst>
                <a:gd name="T0" fmla="*/ 78 w 145"/>
                <a:gd name="T1" fmla="*/ 49 h 119"/>
                <a:gd name="T2" fmla="*/ 1 w 145"/>
                <a:gd name="T3" fmla="*/ 111 h 119"/>
                <a:gd name="T4" fmla="*/ 0 w 145"/>
                <a:gd name="T5" fmla="*/ 112 h 119"/>
                <a:gd name="T6" fmla="*/ 6 w 145"/>
                <a:gd name="T7" fmla="*/ 119 h 119"/>
                <a:gd name="T8" fmla="*/ 10 w 145"/>
                <a:gd name="T9" fmla="*/ 116 h 119"/>
                <a:gd name="T10" fmla="*/ 144 w 145"/>
                <a:gd name="T11" fmla="*/ 8 h 119"/>
                <a:gd name="T12" fmla="*/ 145 w 145"/>
                <a:gd name="T13" fmla="*/ 7 h 119"/>
                <a:gd name="T14" fmla="*/ 139 w 145"/>
                <a:gd name="T15" fmla="*/ 0 h 119"/>
                <a:gd name="T16" fmla="*/ 139 w 145"/>
                <a:gd name="T17" fmla="*/ 0 h 119"/>
                <a:gd name="T18" fmla="*/ 78 w 145"/>
                <a:gd name="T19" fmla="*/ 4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19">
                  <a:moveTo>
                    <a:pt x="78" y="49"/>
                  </a:moveTo>
                  <a:cubicBezTo>
                    <a:pt x="53" y="70"/>
                    <a:pt x="27" y="90"/>
                    <a:pt x="1" y="111"/>
                  </a:cubicBezTo>
                  <a:cubicBezTo>
                    <a:pt x="1" y="111"/>
                    <a:pt x="0" y="111"/>
                    <a:pt x="0" y="112"/>
                  </a:cubicBezTo>
                  <a:cubicBezTo>
                    <a:pt x="2" y="114"/>
                    <a:pt x="4" y="116"/>
                    <a:pt x="6" y="119"/>
                  </a:cubicBezTo>
                  <a:cubicBezTo>
                    <a:pt x="7" y="118"/>
                    <a:pt x="8" y="117"/>
                    <a:pt x="10" y="116"/>
                  </a:cubicBezTo>
                  <a:cubicBezTo>
                    <a:pt x="55" y="80"/>
                    <a:pt x="100" y="44"/>
                    <a:pt x="144" y="8"/>
                  </a:cubicBezTo>
                  <a:cubicBezTo>
                    <a:pt x="145" y="8"/>
                    <a:pt x="145" y="8"/>
                    <a:pt x="145" y="7"/>
                  </a:cubicBezTo>
                  <a:cubicBezTo>
                    <a:pt x="143" y="5"/>
                    <a:pt x="141" y="3"/>
                    <a:pt x="139" y="0"/>
                  </a:cubicBezTo>
                  <a:cubicBezTo>
                    <a:pt x="139" y="0"/>
                    <a:pt x="139" y="0"/>
                    <a:pt x="139" y="0"/>
                  </a:cubicBezTo>
                  <a:cubicBezTo>
                    <a:pt x="119" y="16"/>
                    <a:pt x="99" y="33"/>
                    <a:pt x="78" y="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8" name="Freeform 437">
              <a:extLst>
                <a:ext uri="{FF2B5EF4-FFF2-40B4-BE49-F238E27FC236}">
                  <a16:creationId xmlns="" xmlns:a16="http://schemas.microsoft.com/office/drawing/2014/main" id="{0ADFB3D1-3915-46EB-A6E3-03F46F901C25}"/>
                </a:ext>
              </a:extLst>
            </p:cNvPr>
            <p:cNvSpPr>
              <a:spLocks/>
            </p:cNvSpPr>
            <p:nvPr/>
          </p:nvSpPr>
          <p:spPr bwMode="auto">
            <a:xfrm>
              <a:off x="8184522" y="3555299"/>
              <a:ext cx="773818" cy="275935"/>
            </a:xfrm>
            <a:custGeom>
              <a:avLst/>
              <a:gdLst>
                <a:gd name="T0" fmla="*/ 85 w 193"/>
                <a:gd name="T1" fmla="*/ 26 h 69"/>
                <a:gd name="T2" fmla="*/ 37 w 193"/>
                <a:gd name="T3" fmla="*/ 10 h 69"/>
                <a:gd name="T4" fmla="*/ 4 w 193"/>
                <a:gd name="T5" fmla="*/ 0 h 69"/>
                <a:gd name="T6" fmla="*/ 3 w 193"/>
                <a:gd name="T7" fmla="*/ 0 h 69"/>
                <a:gd name="T8" fmla="*/ 0 w 193"/>
                <a:gd name="T9" fmla="*/ 9 h 69"/>
                <a:gd name="T10" fmla="*/ 1 w 193"/>
                <a:gd name="T11" fmla="*/ 9 h 69"/>
                <a:gd name="T12" fmla="*/ 51 w 193"/>
                <a:gd name="T13" fmla="*/ 25 h 69"/>
                <a:gd name="T14" fmla="*/ 110 w 193"/>
                <a:gd name="T15" fmla="*/ 43 h 69"/>
                <a:gd name="T16" fmla="*/ 168 w 193"/>
                <a:gd name="T17" fmla="*/ 62 h 69"/>
                <a:gd name="T18" fmla="*/ 190 w 193"/>
                <a:gd name="T19" fmla="*/ 69 h 69"/>
                <a:gd name="T20" fmla="*/ 190 w 193"/>
                <a:gd name="T21" fmla="*/ 69 h 69"/>
                <a:gd name="T22" fmla="*/ 193 w 193"/>
                <a:gd name="T23" fmla="*/ 60 h 69"/>
                <a:gd name="T24" fmla="*/ 146 w 193"/>
                <a:gd name="T25" fmla="*/ 45 h 69"/>
                <a:gd name="T26" fmla="*/ 85 w 193"/>
                <a:gd name="T27"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69">
                  <a:moveTo>
                    <a:pt x="85" y="26"/>
                  </a:moveTo>
                  <a:cubicBezTo>
                    <a:pt x="69" y="21"/>
                    <a:pt x="53" y="16"/>
                    <a:pt x="37" y="10"/>
                  </a:cubicBezTo>
                  <a:cubicBezTo>
                    <a:pt x="26" y="7"/>
                    <a:pt x="15" y="3"/>
                    <a:pt x="4" y="0"/>
                  </a:cubicBezTo>
                  <a:cubicBezTo>
                    <a:pt x="4" y="0"/>
                    <a:pt x="4" y="0"/>
                    <a:pt x="3" y="0"/>
                  </a:cubicBezTo>
                  <a:cubicBezTo>
                    <a:pt x="3" y="3"/>
                    <a:pt x="2" y="6"/>
                    <a:pt x="0" y="9"/>
                  </a:cubicBezTo>
                  <a:cubicBezTo>
                    <a:pt x="1" y="9"/>
                    <a:pt x="1" y="9"/>
                    <a:pt x="1" y="9"/>
                  </a:cubicBezTo>
                  <a:cubicBezTo>
                    <a:pt x="18" y="14"/>
                    <a:pt x="34" y="20"/>
                    <a:pt x="51" y="25"/>
                  </a:cubicBezTo>
                  <a:cubicBezTo>
                    <a:pt x="70" y="31"/>
                    <a:pt x="90" y="37"/>
                    <a:pt x="110" y="43"/>
                  </a:cubicBezTo>
                  <a:cubicBezTo>
                    <a:pt x="130" y="50"/>
                    <a:pt x="149" y="56"/>
                    <a:pt x="168" y="62"/>
                  </a:cubicBezTo>
                  <a:cubicBezTo>
                    <a:pt x="176" y="64"/>
                    <a:pt x="183" y="67"/>
                    <a:pt x="190" y="69"/>
                  </a:cubicBezTo>
                  <a:cubicBezTo>
                    <a:pt x="190" y="69"/>
                    <a:pt x="190" y="69"/>
                    <a:pt x="190" y="69"/>
                  </a:cubicBezTo>
                  <a:cubicBezTo>
                    <a:pt x="191" y="66"/>
                    <a:pt x="192" y="63"/>
                    <a:pt x="193" y="60"/>
                  </a:cubicBezTo>
                  <a:cubicBezTo>
                    <a:pt x="177" y="55"/>
                    <a:pt x="162" y="50"/>
                    <a:pt x="146" y="45"/>
                  </a:cubicBezTo>
                  <a:cubicBezTo>
                    <a:pt x="125" y="38"/>
                    <a:pt x="105" y="32"/>
                    <a:pt x="85" y="2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9" name="Freeform 438">
              <a:extLst>
                <a:ext uri="{FF2B5EF4-FFF2-40B4-BE49-F238E27FC236}">
                  <a16:creationId xmlns="" xmlns:a16="http://schemas.microsoft.com/office/drawing/2014/main" id="{C8A2AEBA-C025-4A4E-9684-265E1E044A8C}"/>
                </a:ext>
              </a:extLst>
            </p:cNvPr>
            <p:cNvSpPr>
              <a:spLocks/>
            </p:cNvSpPr>
            <p:nvPr/>
          </p:nvSpPr>
          <p:spPr bwMode="auto">
            <a:xfrm>
              <a:off x="7382712" y="1793715"/>
              <a:ext cx="1091742" cy="341920"/>
            </a:xfrm>
            <a:custGeom>
              <a:avLst/>
              <a:gdLst>
                <a:gd name="T0" fmla="*/ 76 w 272"/>
                <a:gd name="T1" fmla="*/ 65 h 85"/>
                <a:gd name="T2" fmla="*/ 143 w 272"/>
                <a:gd name="T3" fmla="*/ 46 h 85"/>
                <a:gd name="T4" fmla="*/ 219 w 272"/>
                <a:gd name="T5" fmla="*/ 24 h 85"/>
                <a:gd name="T6" fmla="*/ 265 w 272"/>
                <a:gd name="T7" fmla="*/ 11 h 85"/>
                <a:gd name="T8" fmla="*/ 271 w 272"/>
                <a:gd name="T9" fmla="*/ 9 h 85"/>
                <a:gd name="T10" fmla="*/ 272 w 272"/>
                <a:gd name="T11" fmla="*/ 9 h 85"/>
                <a:gd name="T12" fmla="*/ 270 w 272"/>
                <a:gd name="T13" fmla="*/ 0 h 85"/>
                <a:gd name="T14" fmla="*/ 269 w 272"/>
                <a:gd name="T15" fmla="*/ 0 h 85"/>
                <a:gd name="T16" fmla="*/ 246 w 272"/>
                <a:gd name="T17" fmla="*/ 7 h 85"/>
                <a:gd name="T18" fmla="*/ 188 w 272"/>
                <a:gd name="T19" fmla="*/ 23 h 85"/>
                <a:gd name="T20" fmla="*/ 145 w 272"/>
                <a:gd name="T21" fmla="*/ 36 h 85"/>
                <a:gd name="T22" fmla="*/ 88 w 272"/>
                <a:gd name="T23" fmla="*/ 52 h 85"/>
                <a:gd name="T24" fmla="*/ 0 w 272"/>
                <a:gd name="T25" fmla="*/ 74 h 85"/>
                <a:gd name="T26" fmla="*/ 4 w 272"/>
                <a:gd name="T27" fmla="*/ 85 h 85"/>
                <a:gd name="T28" fmla="*/ 76 w 272"/>
                <a:gd name="T29"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85">
                  <a:moveTo>
                    <a:pt x="76" y="65"/>
                  </a:moveTo>
                  <a:cubicBezTo>
                    <a:pt x="98" y="58"/>
                    <a:pt x="121" y="52"/>
                    <a:pt x="143" y="46"/>
                  </a:cubicBezTo>
                  <a:cubicBezTo>
                    <a:pt x="168" y="39"/>
                    <a:pt x="194" y="31"/>
                    <a:pt x="219" y="24"/>
                  </a:cubicBezTo>
                  <a:cubicBezTo>
                    <a:pt x="234" y="20"/>
                    <a:pt x="250" y="15"/>
                    <a:pt x="265" y="11"/>
                  </a:cubicBezTo>
                  <a:cubicBezTo>
                    <a:pt x="267" y="10"/>
                    <a:pt x="269" y="10"/>
                    <a:pt x="271" y="9"/>
                  </a:cubicBezTo>
                  <a:cubicBezTo>
                    <a:pt x="271" y="9"/>
                    <a:pt x="272" y="9"/>
                    <a:pt x="272" y="9"/>
                  </a:cubicBezTo>
                  <a:cubicBezTo>
                    <a:pt x="271" y="6"/>
                    <a:pt x="270" y="3"/>
                    <a:pt x="270" y="0"/>
                  </a:cubicBezTo>
                  <a:cubicBezTo>
                    <a:pt x="270" y="0"/>
                    <a:pt x="270" y="0"/>
                    <a:pt x="269" y="0"/>
                  </a:cubicBezTo>
                  <a:cubicBezTo>
                    <a:pt x="261" y="2"/>
                    <a:pt x="254" y="4"/>
                    <a:pt x="246" y="7"/>
                  </a:cubicBezTo>
                  <a:cubicBezTo>
                    <a:pt x="226" y="12"/>
                    <a:pt x="207" y="18"/>
                    <a:pt x="188" y="23"/>
                  </a:cubicBezTo>
                  <a:cubicBezTo>
                    <a:pt x="174" y="27"/>
                    <a:pt x="159" y="31"/>
                    <a:pt x="145" y="36"/>
                  </a:cubicBezTo>
                  <a:cubicBezTo>
                    <a:pt x="126" y="41"/>
                    <a:pt x="107" y="46"/>
                    <a:pt x="88" y="52"/>
                  </a:cubicBezTo>
                  <a:cubicBezTo>
                    <a:pt x="75" y="55"/>
                    <a:pt x="14" y="73"/>
                    <a:pt x="0" y="74"/>
                  </a:cubicBezTo>
                  <a:cubicBezTo>
                    <a:pt x="2" y="78"/>
                    <a:pt x="3" y="81"/>
                    <a:pt x="4" y="85"/>
                  </a:cubicBezTo>
                  <a:cubicBezTo>
                    <a:pt x="18" y="80"/>
                    <a:pt x="61" y="69"/>
                    <a:pt x="76" y="6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0" name="Freeform 439">
              <a:extLst>
                <a:ext uri="{FF2B5EF4-FFF2-40B4-BE49-F238E27FC236}">
                  <a16:creationId xmlns="" xmlns:a16="http://schemas.microsoft.com/office/drawing/2014/main" id="{BA3A6812-964F-4440-A5E5-D1127AF81C54}"/>
                </a:ext>
              </a:extLst>
            </p:cNvPr>
            <p:cNvSpPr>
              <a:spLocks/>
            </p:cNvSpPr>
            <p:nvPr/>
          </p:nvSpPr>
          <p:spPr bwMode="auto">
            <a:xfrm>
              <a:off x="6830843" y="3339350"/>
              <a:ext cx="295930" cy="631851"/>
            </a:xfrm>
            <a:custGeom>
              <a:avLst/>
              <a:gdLst>
                <a:gd name="T0" fmla="*/ 39 w 74"/>
                <a:gd name="T1" fmla="*/ 87 h 158"/>
                <a:gd name="T2" fmla="*/ 66 w 74"/>
                <a:gd name="T3" fmla="*/ 22 h 158"/>
                <a:gd name="T4" fmla="*/ 73 w 74"/>
                <a:gd name="T5" fmla="*/ 5 h 158"/>
                <a:gd name="T6" fmla="*/ 74 w 74"/>
                <a:gd name="T7" fmla="*/ 4 h 158"/>
                <a:gd name="T8" fmla="*/ 64 w 74"/>
                <a:gd name="T9" fmla="*/ 0 h 158"/>
                <a:gd name="T10" fmla="*/ 64 w 74"/>
                <a:gd name="T11" fmla="*/ 1 h 158"/>
                <a:gd name="T12" fmla="*/ 36 w 74"/>
                <a:gd name="T13" fmla="*/ 67 h 158"/>
                <a:gd name="T14" fmla="*/ 17 w 74"/>
                <a:gd name="T15" fmla="*/ 113 h 158"/>
                <a:gd name="T16" fmla="*/ 0 w 74"/>
                <a:gd name="T17" fmla="*/ 154 h 158"/>
                <a:gd name="T18" fmla="*/ 9 w 74"/>
                <a:gd name="T19" fmla="*/ 158 h 158"/>
                <a:gd name="T20" fmla="*/ 12 w 74"/>
                <a:gd name="T21" fmla="*/ 150 h 158"/>
                <a:gd name="T22" fmla="*/ 39 w 74"/>
                <a:gd name="T23" fmla="*/ 8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58">
                  <a:moveTo>
                    <a:pt x="39" y="87"/>
                  </a:moveTo>
                  <a:cubicBezTo>
                    <a:pt x="48" y="65"/>
                    <a:pt x="57" y="43"/>
                    <a:pt x="66" y="22"/>
                  </a:cubicBezTo>
                  <a:cubicBezTo>
                    <a:pt x="69" y="16"/>
                    <a:pt x="71" y="11"/>
                    <a:pt x="73" y="5"/>
                  </a:cubicBezTo>
                  <a:cubicBezTo>
                    <a:pt x="73" y="5"/>
                    <a:pt x="73" y="5"/>
                    <a:pt x="74" y="4"/>
                  </a:cubicBezTo>
                  <a:cubicBezTo>
                    <a:pt x="70" y="3"/>
                    <a:pt x="67" y="2"/>
                    <a:pt x="64" y="0"/>
                  </a:cubicBezTo>
                  <a:cubicBezTo>
                    <a:pt x="64" y="1"/>
                    <a:pt x="64" y="1"/>
                    <a:pt x="64" y="1"/>
                  </a:cubicBezTo>
                  <a:cubicBezTo>
                    <a:pt x="55" y="23"/>
                    <a:pt x="45" y="45"/>
                    <a:pt x="36" y="67"/>
                  </a:cubicBezTo>
                  <a:cubicBezTo>
                    <a:pt x="30" y="82"/>
                    <a:pt x="24" y="98"/>
                    <a:pt x="17" y="113"/>
                  </a:cubicBezTo>
                  <a:cubicBezTo>
                    <a:pt x="12" y="127"/>
                    <a:pt x="6" y="141"/>
                    <a:pt x="0" y="154"/>
                  </a:cubicBezTo>
                  <a:cubicBezTo>
                    <a:pt x="3" y="155"/>
                    <a:pt x="6" y="156"/>
                    <a:pt x="9" y="158"/>
                  </a:cubicBezTo>
                  <a:cubicBezTo>
                    <a:pt x="9" y="155"/>
                    <a:pt x="10" y="153"/>
                    <a:pt x="12" y="150"/>
                  </a:cubicBezTo>
                  <a:cubicBezTo>
                    <a:pt x="21" y="129"/>
                    <a:pt x="30" y="108"/>
                    <a:pt x="39" y="8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1" name="Freeform 440">
              <a:extLst>
                <a:ext uri="{FF2B5EF4-FFF2-40B4-BE49-F238E27FC236}">
                  <a16:creationId xmlns="" xmlns:a16="http://schemas.microsoft.com/office/drawing/2014/main" id="{E705A4C9-30F0-445C-98CD-C6C6453F0610}"/>
                </a:ext>
              </a:extLst>
            </p:cNvPr>
            <p:cNvSpPr>
              <a:spLocks noEditPoints="1"/>
            </p:cNvSpPr>
            <p:nvPr/>
          </p:nvSpPr>
          <p:spPr bwMode="auto">
            <a:xfrm>
              <a:off x="7298732" y="1861699"/>
              <a:ext cx="3011288" cy="1585626"/>
            </a:xfrm>
            <a:custGeom>
              <a:avLst/>
              <a:gdLst>
                <a:gd name="T0" fmla="*/ 191 w 751"/>
                <a:gd name="T1" fmla="*/ 160 h 395"/>
                <a:gd name="T2" fmla="*/ 333 w 751"/>
                <a:gd name="T3" fmla="*/ 94 h 395"/>
                <a:gd name="T4" fmla="*/ 436 w 751"/>
                <a:gd name="T5" fmla="*/ 102 h 395"/>
                <a:gd name="T6" fmla="*/ 337 w 751"/>
                <a:gd name="T7" fmla="*/ 257 h 395"/>
                <a:gd name="T8" fmla="*/ 212 w 751"/>
                <a:gd name="T9" fmla="*/ 210 h 395"/>
                <a:gd name="T10" fmla="*/ 193 w 751"/>
                <a:gd name="T11" fmla="*/ 209 h 395"/>
                <a:gd name="T12" fmla="*/ 282 w 751"/>
                <a:gd name="T13" fmla="*/ 267 h 395"/>
                <a:gd name="T14" fmla="*/ 174 w 751"/>
                <a:gd name="T15" fmla="*/ 222 h 395"/>
                <a:gd name="T16" fmla="*/ 165 w 751"/>
                <a:gd name="T17" fmla="*/ 224 h 395"/>
                <a:gd name="T18" fmla="*/ 167 w 751"/>
                <a:gd name="T19" fmla="*/ 292 h 395"/>
                <a:gd name="T20" fmla="*/ 0 w 751"/>
                <a:gd name="T21" fmla="*/ 326 h 395"/>
                <a:gd name="T22" fmla="*/ 69 w 751"/>
                <a:gd name="T23" fmla="*/ 322 h 395"/>
                <a:gd name="T24" fmla="*/ 173 w 751"/>
                <a:gd name="T25" fmla="*/ 301 h 395"/>
                <a:gd name="T26" fmla="*/ 181 w 751"/>
                <a:gd name="T27" fmla="*/ 381 h 395"/>
                <a:gd name="T28" fmla="*/ 190 w 751"/>
                <a:gd name="T29" fmla="*/ 379 h 395"/>
                <a:gd name="T30" fmla="*/ 183 w 751"/>
                <a:gd name="T31" fmla="*/ 299 h 395"/>
                <a:gd name="T32" fmla="*/ 296 w 751"/>
                <a:gd name="T33" fmla="*/ 277 h 395"/>
                <a:gd name="T34" fmla="*/ 213 w 751"/>
                <a:gd name="T35" fmla="*/ 386 h 395"/>
                <a:gd name="T36" fmla="*/ 219 w 751"/>
                <a:gd name="T37" fmla="*/ 393 h 395"/>
                <a:gd name="T38" fmla="*/ 368 w 751"/>
                <a:gd name="T39" fmla="*/ 323 h 395"/>
                <a:gd name="T40" fmla="*/ 328 w 751"/>
                <a:gd name="T41" fmla="*/ 286 h 395"/>
                <a:gd name="T42" fmla="*/ 420 w 751"/>
                <a:gd name="T43" fmla="*/ 250 h 395"/>
                <a:gd name="T44" fmla="*/ 515 w 751"/>
                <a:gd name="T45" fmla="*/ 221 h 395"/>
                <a:gd name="T46" fmla="*/ 523 w 751"/>
                <a:gd name="T47" fmla="*/ 196 h 395"/>
                <a:gd name="T48" fmla="*/ 483 w 751"/>
                <a:gd name="T49" fmla="*/ 134 h 395"/>
                <a:gd name="T50" fmla="*/ 577 w 751"/>
                <a:gd name="T51" fmla="*/ 106 h 395"/>
                <a:gd name="T52" fmla="*/ 565 w 751"/>
                <a:gd name="T53" fmla="*/ 184 h 395"/>
                <a:gd name="T54" fmla="*/ 586 w 751"/>
                <a:gd name="T55" fmla="*/ 109 h 395"/>
                <a:gd name="T56" fmla="*/ 750 w 751"/>
                <a:gd name="T57" fmla="*/ 114 h 395"/>
                <a:gd name="T58" fmla="*/ 751 w 751"/>
                <a:gd name="T59" fmla="*/ 104 h 395"/>
                <a:gd name="T60" fmla="*/ 594 w 751"/>
                <a:gd name="T61" fmla="*/ 97 h 395"/>
                <a:gd name="T62" fmla="*/ 606 w 751"/>
                <a:gd name="T63" fmla="*/ 40 h 395"/>
                <a:gd name="T64" fmla="*/ 597 w 751"/>
                <a:gd name="T65" fmla="*/ 37 h 395"/>
                <a:gd name="T66" fmla="*/ 525 w 751"/>
                <a:gd name="T67" fmla="*/ 93 h 395"/>
                <a:gd name="T68" fmla="*/ 584 w 751"/>
                <a:gd name="T69" fmla="*/ 22 h 395"/>
                <a:gd name="T70" fmla="*/ 446 w 751"/>
                <a:gd name="T71" fmla="*/ 90 h 395"/>
                <a:gd name="T72" fmla="*/ 348 w 751"/>
                <a:gd name="T73" fmla="*/ 7 h 395"/>
                <a:gd name="T74" fmla="*/ 267 w 751"/>
                <a:gd name="T75" fmla="*/ 62 h 395"/>
                <a:gd name="T76" fmla="*/ 301 w 751"/>
                <a:gd name="T77" fmla="*/ 3 h 395"/>
                <a:gd name="T78" fmla="*/ 237 w 751"/>
                <a:gd name="T79" fmla="*/ 80 h 395"/>
                <a:gd name="T80" fmla="*/ 37 w 751"/>
                <a:gd name="T81" fmla="*/ 71 h 395"/>
                <a:gd name="T82" fmla="*/ 25 w 751"/>
                <a:gd name="T83" fmla="*/ 75 h 395"/>
                <a:gd name="T84" fmla="*/ 183 w 751"/>
                <a:gd name="T85" fmla="*/ 156 h 395"/>
                <a:gd name="T86" fmla="*/ 332 w 751"/>
                <a:gd name="T87" fmla="*/ 268 h 395"/>
                <a:gd name="T88" fmla="*/ 500 w 751"/>
                <a:gd name="T89" fmla="*/ 102 h 395"/>
                <a:gd name="T90" fmla="*/ 448 w 751"/>
                <a:gd name="T91"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395">
                  <a:moveTo>
                    <a:pt x="183" y="156"/>
                  </a:moveTo>
                  <a:cubicBezTo>
                    <a:pt x="186" y="157"/>
                    <a:pt x="188" y="159"/>
                    <a:pt x="191" y="161"/>
                  </a:cubicBezTo>
                  <a:cubicBezTo>
                    <a:pt x="191" y="161"/>
                    <a:pt x="191" y="160"/>
                    <a:pt x="191" y="160"/>
                  </a:cubicBezTo>
                  <a:cubicBezTo>
                    <a:pt x="209" y="137"/>
                    <a:pt x="226" y="115"/>
                    <a:pt x="244" y="93"/>
                  </a:cubicBezTo>
                  <a:cubicBezTo>
                    <a:pt x="244" y="91"/>
                    <a:pt x="247" y="91"/>
                    <a:pt x="248" y="91"/>
                  </a:cubicBezTo>
                  <a:cubicBezTo>
                    <a:pt x="276" y="92"/>
                    <a:pt x="305" y="93"/>
                    <a:pt x="333" y="94"/>
                  </a:cubicBezTo>
                  <a:cubicBezTo>
                    <a:pt x="346" y="95"/>
                    <a:pt x="360" y="96"/>
                    <a:pt x="373" y="96"/>
                  </a:cubicBezTo>
                  <a:cubicBezTo>
                    <a:pt x="392" y="97"/>
                    <a:pt x="411" y="98"/>
                    <a:pt x="430" y="99"/>
                  </a:cubicBezTo>
                  <a:cubicBezTo>
                    <a:pt x="432" y="99"/>
                    <a:pt x="434" y="100"/>
                    <a:pt x="436" y="102"/>
                  </a:cubicBezTo>
                  <a:cubicBezTo>
                    <a:pt x="446" y="113"/>
                    <a:pt x="457" y="124"/>
                    <a:pt x="468" y="136"/>
                  </a:cubicBezTo>
                  <a:cubicBezTo>
                    <a:pt x="428" y="175"/>
                    <a:pt x="388" y="214"/>
                    <a:pt x="348" y="253"/>
                  </a:cubicBezTo>
                  <a:cubicBezTo>
                    <a:pt x="345" y="256"/>
                    <a:pt x="341" y="257"/>
                    <a:pt x="337" y="257"/>
                  </a:cubicBezTo>
                  <a:cubicBezTo>
                    <a:pt x="325" y="260"/>
                    <a:pt x="313" y="262"/>
                    <a:pt x="302" y="264"/>
                  </a:cubicBezTo>
                  <a:cubicBezTo>
                    <a:pt x="299" y="265"/>
                    <a:pt x="296" y="265"/>
                    <a:pt x="293" y="263"/>
                  </a:cubicBezTo>
                  <a:cubicBezTo>
                    <a:pt x="266" y="246"/>
                    <a:pt x="239" y="228"/>
                    <a:pt x="212" y="210"/>
                  </a:cubicBezTo>
                  <a:cubicBezTo>
                    <a:pt x="208" y="208"/>
                    <a:pt x="205" y="206"/>
                    <a:pt x="202" y="203"/>
                  </a:cubicBezTo>
                  <a:cubicBezTo>
                    <a:pt x="200" y="202"/>
                    <a:pt x="199" y="202"/>
                    <a:pt x="198" y="201"/>
                  </a:cubicBezTo>
                  <a:cubicBezTo>
                    <a:pt x="197" y="204"/>
                    <a:pt x="195" y="207"/>
                    <a:pt x="193" y="209"/>
                  </a:cubicBezTo>
                  <a:cubicBezTo>
                    <a:pt x="193" y="209"/>
                    <a:pt x="193" y="209"/>
                    <a:pt x="194" y="209"/>
                  </a:cubicBezTo>
                  <a:cubicBezTo>
                    <a:pt x="214" y="223"/>
                    <a:pt x="235" y="236"/>
                    <a:pt x="256" y="250"/>
                  </a:cubicBezTo>
                  <a:cubicBezTo>
                    <a:pt x="265" y="256"/>
                    <a:pt x="273" y="262"/>
                    <a:pt x="282" y="267"/>
                  </a:cubicBezTo>
                  <a:cubicBezTo>
                    <a:pt x="282" y="268"/>
                    <a:pt x="282" y="268"/>
                    <a:pt x="282" y="269"/>
                  </a:cubicBezTo>
                  <a:cubicBezTo>
                    <a:pt x="249" y="275"/>
                    <a:pt x="215" y="282"/>
                    <a:pt x="181" y="289"/>
                  </a:cubicBezTo>
                  <a:cubicBezTo>
                    <a:pt x="179" y="266"/>
                    <a:pt x="176" y="244"/>
                    <a:pt x="174" y="222"/>
                  </a:cubicBezTo>
                  <a:cubicBezTo>
                    <a:pt x="171" y="222"/>
                    <a:pt x="168" y="223"/>
                    <a:pt x="165" y="223"/>
                  </a:cubicBezTo>
                  <a:cubicBezTo>
                    <a:pt x="165" y="223"/>
                    <a:pt x="165" y="223"/>
                    <a:pt x="165" y="223"/>
                  </a:cubicBezTo>
                  <a:cubicBezTo>
                    <a:pt x="165" y="223"/>
                    <a:pt x="165" y="224"/>
                    <a:pt x="165" y="224"/>
                  </a:cubicBezTo>
                  <a:cubicBezTo>
                    <a:pt x="166" y="233"/>
                    <a:pt x="167" y="242"/>
                    <a:pt x="168" y="250"/>
                  </a:cubicBezTo>
                  <a:cubicBezTo>
                    <a:pt x="169" y="263"/>
                    <a:pt x="170" y="275"/>
                    <a:pt x="171" y="287"/>
                  </a:cubicBezTo>
                  <a:cubicBezTo>
                    <a:pt x="172" y="291"/>
                    <a:pt x="170" y="292"/>
                    <a:pt x="167" y="292"/>
                  </a:cubicBezTo>
                  <a:cubicBezTo>
                    <a:pt x="154" y="295"/>
                    <a:pt x="47" y="317"/>
                    <a:pt x="30" y="320"/>
                  </a:cubicBezTo>
                  <a:cubicBezTo>
                    <a:pt x="20" y="323"/>
                    <a:pt x="10" y="325"/>
                    <a:pt x="0" y="326"/>
                  </a:cubicBezTo>
                  <a:cubicBezTo>
                    <a:pt x="0" y="327"/>
                    <a:pt x="0" y="326"/>
                    <a:pt x="0" y="326"/>
                  </a:cubicBezTo>
                  <a:cubicBezTo>
                    <a:pt x="1" y="329"/>
                    <a:pt x="1" y="333"/>
                    <a:pt x="1" y="336"/>
                  </a:cubicBezTo>
                  <a:cubicBezTo>
                    <a:pt x="2" y="336"/>
                    <a:pt x="2" y="336"/>
                    <a:pt x="2" y="336"/>
                  </a:cubicBezTo>
                  <a:cubicBezTo>
                    <a:pt x="24" y="331"/>
                    <a:pt x="46" y="326"/>
                    <a:pt x="69" y="322"/>
                  </a:cubicBezTo>
                  <a:cubicBezTo>
                    <a:pt x="86" y="318"/>
                    <a:pt x="104" y="315"/>
                    <a:pt x="121" y="311"/>
                  </a:cubicBezTo>
                  <a:cubicBezTo>
                    <a:pt x="137" y="308"/>
                    <a:pt x="153" y="305"/>
                    <a:pt x="169" y="301"/>
                  </a:cubicBezTo>
                  <a:cubicBezTo>
                    <a:pt x="170" y="301"/>
                    <a:pt x="171" y="301"/>
                    <a:pt x="173" y="301"/>
                  </a:cubicBezTo>
                  <a:cubicBezTo>
                    <a:pt x="173" y="308"/>
                    <a:pt x="174" y="315"/>
                    <a:pt x="175" y="321"/>
                  </a:cubicBezTo>
                  <a:cubicBezTo>
                    <a:pt x="177" y="341"/>
                    <a:pt x="179" y="361"/>
                    <a:pt x="181" y="380"/>
                  </a:cubicBezTo>
                  <a:cubicBezTo>
                    <a:pt x="181" y="381"/>
                    <a:pt x="181" y="381"/>
                    <a:pt x="181" y="381"/>
                  </a:cubicBezTo>
                  <a:cubicBezTo>
                    <a:pt x="183" y="380"/>
                    <a:pt x="186" y="380"/>
                    <a:pt x="189" y="380"/>
                  </a:cubicBezTo>
                  <a:cubicBezTo>
                    <a:pt x="190" y="380"/>
                    <a:pt x="190" y="380"/>
                    <a:pt x="191" y="380"/>
                  </a:cubicBezTo>
                  <a:cubicBezTo>
                    <a:pt x="191" y="380"/>
                    <a:pt x="190" y="380"/>
                    <a:pt x="190" y="379"/>
                  </a:cubicBezTo>
                  <a:cubicBezTo>
                    <a:pt x="189" y="365"/>
                    <a:pt x="187" y="350"/>
                    <a:pt x="186" y="336"/>
                  </a:cubicBezTo>
                  <a:cubicBezTo>
                    <a:pt x="185" y="325"/>
                    <a:pt x="184" y="313"/>
                    <a:pt x="182" y="302"/>
                  </a:cubicBezTo>
                  <a:cubicBezTo>
                    <a:pt x="182" y="301"/>
                    <a:pt x="183" y="300"/>
                    <a:pt x="183" y="299"/>
                  </a:cubicBezTo>
                  <a:cubicBezTo>
                    <a:pt x="201" y="295"/>
                    <a:pt x="220" y="291"/>
                    <a:pt x="238" y="287"/>
                  </a:cubicBezTo>
                  <a:cubicBezTo>
                    <a:pt x="256" y="283"/>
                    <a:pt x="274" y="280"/>
                    <a:pt x="293" y="276"/>
                  </a:cubicBezTo>
                  <a:cubicBezTo>
                    <a:pt x="294" y="276"/>
                    <a:pt x="295" y="276"/>
                    <a:pt x="296" y="277"/>
                  </a:cubicBezTo>
                  <a:cubicBezTo>
                    <a:pt x="302" y="280"/>
                    <a:pt x="307" y="284"/>
                    <a:pt x="313" y="288"/>
                  </a:cubicBezTo>
                  <a:cubicBezTo>
                    <a:pt x="307" y="294"/>
                    <a:pt x="301" y="300"/>
                    <a:pt x="294" y="306"/>
                  </a:cubicBezTo>
                  <a:cubicBezTo>
                    <a:pt x="267" y="333"/>
                    <a:pt x="240" y="359"/>
                    <a:pt x="213" y="386"/>
                  </a:cubicBezTo>
                  <a:cubicBezTo>
                    <a:pt x="212" y="387"/>
                    <a:pt x="211" y="387"/>
                    <a:pt x="211" y="388"/>
                  </a:cubicBezTo>
                  <a:cubicBezTo>
                    <a:pt x="213" y="390"/>
                    <a:pt x="216" y="392"/>
                    <a:pt x="218" y="395"/>
                  </a:cubicBezTo>
                  <a:cubicBezTo>
                    <a:pt x="218" y="394"/>
                    <a:pt x="218" y="394"/>
                    <a:pt x="219" y="393"/>
                  </a:cubicBezTo>
                  <a:cubicBezTo>
                    <a:pt x="252" y="361"/>
                    <a:pt x="285" y="328"/>
                    <a:pt x="318" y="296"/>
                  </a:cubicBezTo>
                  <a:cubicBezTo>
                    <a:pt x="319" y="295"/>
                    <a:pt x="320" y="294"/>
                    <a:pt x="322" y="293"/>
                  </a:cubicBezTo>
                  <a:cubicBezTo>
                    <a:pt x="337" y="303"/>
                    <a:pt x="353" y="313"/>
                    <a:pt x="368" y="323"/>
                  </a:cubicBezTo>
                  <a:cubicBezTo>
                    <a:pt x="370" y="320"/>
                    <a:pt x="371" y="318"/>
                    <a:pt x="374" y="315"/>
                  </a:cubicBezTo>
                  <a:cubicBezTo>
                    <a:pt x="373" y="315"/>
                    <a:pt x="373" y="315"/>
                    <a:pt x="373" y="315"/>
                  </a:cubicBezTo>
                  <a:cubicBezTo>
                    <a:pt x="358" y="305"/>
                    <a:pt x="344" y="296"/>
                    <a:pt x="328" y="286"/>
                  </a:cubicBezTo>
                  <a:cubicBezTo>
                    <a:pt x="334" y="280"/>
                    <a:pt x="340" y="275"/>
                    <a:pt x="345" y="269"/>
                  </a:cubicBezTo>
                  <a:cubicBezTo>
                    <a:pt x="351" y="262"/>
                    <a:pt x="359" y="263"/>
                    <a:pt x="366" y="261"/>
                  </a:cubicBezTo>
                  <a:cubicBezTo>
                    <a:pt x="384" y="257"/>
                    <a:pt x="402" y="254"/>
                    <a:pt x="420" y="250"/>
                  </a:cubicBezTo>
                  <a:cubicBezTo>
                    <a:pt x="438" y="246"/>
                    <a:pt x="455" y="243"/>
                    <a:pt x="473" y="239"/>
                  </a:cubicBezTo>
                  <a:cubicBezTo>
                    <a:pt x="488" y="236"/>
                    <a:pt x="503" y="233"/>
                    <a:pt x="517" y="230"/>
                  </a:cubicBezTo>
                  <a:cubicBezTo>
                    <a:pt x="516" y="227"/>
                    <a:pt x="516" y="224"/>
                    <a:pt x="515" y="221"/>
                  </a:cubicBezTo>
                  <a:cubicBezTo>
                    <a:pt x="466" y="231"/>
                    <a:pt x="415" y="241"/>
                    <a:pt x="363" y="252"/>
                  </a:cubicBezTo>
                  <a:cubicBezTo>
                    <a:pt x="401" y="215"/>
                    <a:pt x="437" y="179"/>
                    <a:pt x="474" y="143"/>
                  </a:cubicBezTo>
                  <a:cubicBezTo>
                    <a:pt x="491" y="161"/>
                    <a:pt x="507" y="179"/>
                    <a:pt x="523" y="196"/>
                  </a:cubicBezTo>
                  <a:cubicBezTo>
                    <a:pt x="525" y="193"/>
                    <a:pt x="527" y="191"/>
                    <a:pt x="529" y="189"/>
                  </a:cubicBezTo>
                  <a:cubicBezTo>
                    <a:pt x="514" y="172"/>
                    <a:pt x="498" y="156"/>
                    <a:pt x="483" y="139"/>
                  </a:cubicBezTo>
                  <a:cubicBezTo>
                    <a:pt x="482" y="138"/>
                    <a:pt x="482" y="135"/>
                    <a:pt x="483" y="134"/>
                  </a:cubicBezTo>
                  <a:cubicBezTo>
                    <a:pt x="493" y="124"/>
                    <a:pt x="503" y="115"/>
                    <a:pt x="513" y="105"/>
                  </a:cubicBezTo>
                  <a:cubicBezTo>
                    <a:pt x="515" y="104"/>
                    <a:pt x="516" y="103"/>
                    <a:pt x="518" y="103"/>
                  </a:cubicBezTo>
                  <a:cubicBezTo>
                    <a:pt x="537" y="104"/>
                    <a:pt x="557" y="105"/>
                    <a:pt x="577" y="106"/>
                  </a:cubicBezTo>
                  <a:cubicBezTo>
                    <a:pt x="576" y="110"/>
                    <a:pt x="575" y="114"/>
                    <a:pt x="574" y="118"/>
                  </a:cubicBezTo>
                  <a:cubicBezTo>
                    <a:pt x="568" y="139"/>
                    <a:pt x="562" y="161"/>
                    <a:pt x="556" y="182"/>
                  </a:cubicBezTo>
                  <a:cubicBezTo>
                    <a:pt x="559" y="182"/>
                    <a:pt x="562" y="183"/>
                    <a:pt x="565" y="184"/>
                  </a:cubicBezTo>
                  <a:cubicBezTo>
                    <a:pt x="567" y="179"/>
                    <a:pt x="569" y="173"/>
                    <a:pt x="570" y="168"/>
                  </a:cubicBezTo>
                  <a:cubicBezTo>
                    <a:pt x="574" y="156"/>
                    <a:pt x="577" y="144"/>
                    <a:pt x="580" y="132"/>
                  </a:cubicBezTo>
                  <a:cubicBezTo>
                    <a:pt x="582" y="124"/>
                    <a:pt x="584" y="117"/>
                    <a:pt x="586" y="109"/>
                  </a:cubicBezTo>
                  <a:cubicBezTo>
                    <a:pt x="587" y="106"/>
                    <a:pt x="589" y="106"/>
                    <a:pt x="591" y="106"/>
                  </a:cubicBezTo>
                  <a:cubicBezTo>
                    <a:pt x="619" y="108"/>
                    <a:pt x="646" y="109"/>
                    <a:pt x="673" y="110"/>
                  </a:cubicBezTo>
                  <a:cubicBezTo>
                    <a:pt x="698" y="111"/>
                    <a:pt x="724" y="112"/>
                    <a:pt x="750" y="114"/>
                  </a:cubicBezTo>
                  <a:cubicBezTo>
                    <a:pt x="750" y="114"/>
                    <a:pt x="750" y="114"/>
                    <a:pt x="751" y="114"/>
                  </a:cubicBezTo>
                  <a:cubicBezTo>
                    <a:pt x="750" y="113"/>
                    <a:pt x="750" y="112"/>
                    <a:pt x="750" y="111"/>
                  </a:cubicBezTo>
                  <a:cubicBezTo>
                    <a:pt x="750" y="108"/>
                    <a:pt x="751" y="106"/>
                    <a:pt x="751" y="104"/>
                  </a:cubicBezTo>
                  <a:cubicBezTo>
                    <a:pt x="751" y="104"/>
                    <a:pt x="751" y="104"/>
                    <a:pt x="751" y="104"/>
                  </a:cubicBezTo>
                  <a:cubicBezTo>
                    <a:pt x="722" y="103"/>
                    <a:pt x="694" y="101"/>
                    <a:pt x="666" y="100"/>
                  </a:cubicBezTo>
                  <a:cubicBezTo>
                    <a:pt x="642" y="99"/>
                    <a:pt x="618" y="98"/>
                    <a:pt x="594" y="97"/>
                  </a:cubicBezTo>
                  <a:cubicBezTo>
                    <a:pt x="593" y="97"/>
                    <a:pt x="592" y="97"/>
                    <a:pt x="590" y="96"/>
                  </a:cubicBezTo>
                  <a:cubicBezTo>
                    <a:pt x="593" y="87"/>
                    <a:pt x="596" y="77"/>
                    <a:pt x="598" y="68"/>
                  </a:cubicBezTo>
                  <a:cubicBezTo>
                    <a:pt x="601" y="58"/>
                    <a:pt x="604" y="49"/>
                    <a:pt x="606" y="40"/>
                  </a:cubicBezTo>
                  <a:cubicBezTo>
                    <a:pt x="606" y="38"/>
                    <a:pt x="607" y="37"/>
                    <a:pt x="607" y="36"/>
                  </a:cubicBezTo>
                  <a:cubicBezTo>
                    <a:pt x="604" y="36"/>
                    <a:pt x="601" y="35"/>
                    <a:pt x="598" y="34"/>
                  </a:cubicBezTo>
                  <a:cubicBezTo>
                    <a:pt x="598" y="35"/>
                    <a:pt x="598" y="36"/>
                    <a:pt x="597" y="37"/>
                  </a:cubicBezTo>
                  <a:cubicBezTo>
                    <a:pt x="594" y="48"/>
                    <a:pt x="591" y="59"/>
                    <a:pt x="588" y="71"/>
                  </a:cubicBezTo>
                  <a:cubicBezTo>
                    <a:pt x="585" y="79"/>
                    <a:pt x="583" y="88"/>
                    <a:pt x="580" y="96"/>
                  </a:cubicBezTo>
                  <a:cubicBezTo>
                    <a:pt x="562" y="95"/>
                    <a:pt x="544" y="95"/>
                    <a:pt x="525" y="93"/>
                  </a:cubicBezTo>
                  <a:cubicBezTo>
                    <a:pt x="547" y="72"/>
                    <a:pt x="569" y="50"/>
                    <a:pt x="591" y="29"/>
                  </a:cubicBezTo>
                  <a:cubicBezTo>
                    <a:pt x="588" y="27"/>
                    <a:pt x="586" y="24"/>
                    <a:pt x="584" y="22"/>
                  </a:cubicBezTo>
                  <a:cubicBezTo>
                    <a:pt x="584" y="22"/>
                    <a:pt x="584" y="22"/>
                    <a:pt x="584" y="22"/>
                  </a:cubicBezTo>
                  <a:cubicBezTo>
                    <a:pt x="562" y="44"/>
                    <a:pt x="540" y="65"/>
                    <a:pt x="519" y="87"/>
                  </a:cubicBezTo>
                  <a:cubicBezTo>
                    <a:pt x="514" y="92"/>
                    <a:pt x="509" y="93"/>
                    <a:pt x="502" y="93"/>
                  </a:cubicBezTo>
                  <a:cubicBezTo>
                    <a:pt x="483" y="91"/>
                    <a:pt x="464" y="91"/>
                    <a:pt x="446" y="90"/>
                  </a:cubicBezTo>
                  <a:cubicBezTo>
                    <a:pt x="440" y="90"/>
                    <a:pt x="436" y="88"/>
                    <a:pt x="432" y="84"/>
                  </a:cubicBezTo>
                  <a:cubicBezTo>
                    <a:pt x="406" y="56"/>
                    <a:pt x="380" y="28"/>
                    <a:pt x="354" y="0"/>
                  </a:cubicBezTo>
                  <a:cubicBezTo>
                    <a:pt x="352" y="3"/>
                    <a:pt x="350" y="5"/>
                    <a:pt x="348" y="7"/>
                  </a:cubicBezTo>
                  <a:cubicBezTo>
                    <a:pt x="373" y="34"/>
                    <a:pt x="398" y="61"/>
                    <a:pt x="424" y="89"/>
                  </a:cubicBezTo>
                  <a:cubicBezTo>
                    <a:pt x="366" y="86"/>
                    <a:pt x="310" y="84"/>
                    <a:pt x="252" y="81"/>
                  </a:cubicBezTo>
                  <a:cubicBezTo>
                    <a:pt x="258" y="74"/>
                    <a:pt x="262" y="68"/>
                    <a:pt x="267" y="62"/>
                  </a:cubicBezTo>
                  <a:cubicBezTo>
                    <a:pt x="280" y="45"/>
                    <a:pt x="293" y="28"/>
                    <a:pt x="306" y="11"/>
                  </a:cubicBezTo>
                  <a:cubicBezTo>
                    <a:pt x="307" y="10"/>
                    <a:pt x="308" y="10"/>
                    <a:pt x="308" y="9"/>
                  </a:cubicBezTo>
                  <a:cubicBezTo>
                    <a:pt x="305" y="7"/>
                    <a:pt x="303" y="5"/>
                    <a:pt x="301" y="3"/>
                  </a:cubicBezTo>
                  <a:cubicBezTo>
                    <a:pt x="300" y="4"/>
                    <a:pt x="300" y="5"/>
                    <a:pt x="299" y="6"/>
                  </a:cubicBezTo>
                  <a:cubicBezTo>
                    <a:pt x="280" y="30"/>
                    <a:pt x="262" y="54"/>
                    <a:pt x="243" y="78"/>
                  </a:cubicBezTo>
                  <a:cubicBezTo>
                    <a:pt x="242" y="79"/>
                    <a:pt x="239" y="80"/>
                    <a:pt x="237" y="80"/>
                  </a:cubicBezTo>
                  <a:cubicBezTo>
                    <a:pt x="213" y="79"/>
                    <a:pt x="188" y="78"/>
                    <a:pt x="163" y="77"/>
                  </a:cubicBezTo>
                  <a:cubicBezTo>
                    <a:pt x="136" y="76"/>
                    <a:pt x="109" y="75"/>
                    <a:pt x="82" y="73"/>
                  </a:cubicBezTo>
                  <a:cubicBezTo>
                    <a:pt x="67" y="73"/>
                    <a:pt x="52" y="72"/>
                    <a:pt x="37" y="71"/>
                  </a:cubicBezTo>
                  <a:cubicBezTo>
                    <a:pt x="35" y="71"/>
                    <a:pt x="33" y="71"/>
                    <a:pt x="32" y="71"/>
                  </a:cubicBezTo>
                  <a:cubicBezTo>
                    <a:pt x="29" y="71"/>
                    <a:pt x="27" y="71"/>
                    <a:pt x="25" y="70"/>
                  </a:cubicBezTo>
                  <a:cubicBezTo>
                    <a:pt x="25" y="72"/>
                    <a:pt x="25" y="73"/>
                    <a:pt x="25" y="75"/>
                  </a:cubicBezTo>
                  <a:cubicBezTo>
                    <a:pt x="25" y="77"/>
                    <a:pt x="25" y="79"/>
                    <a:pt x="25" y="80"/>
                  </a:cubicBezTo>
                  <a:cubicBezTo>
                    <a:pt x="94" y="83"/>
                    <a:pt x="163" y="87"/>
                    <a:pt x="234" y="90"/>
                  </a:cubicBezTo>
                  <a:cubicBezTo>
                    <a:pt x="216" y="112"/>
                    <a:pt x="200" y="134"/>
                    <a:pt x="183" y="156"/>
                  </a:cubicBezTo>
                  <a:close/>
                  <a:moveTo>
                    <a:pt x="320" y="280"/>
                  </a:moveTo>
                  <a:cubicBezTo>
                    <a:pt x="316" y="278"/>
                    <a:pt x="313" y="276"/>
                    <a:pt x="308" y="273"/>
                  </a:cubicBezTo>
                  <a:cubicBezTo>
                    <a:pt x="317" y="271"/>
                    <a:pt x="324" y="270"/>
                    <a:pt x="332" y="268"/>
                  </a:cubicBezTo>
                  <a:cubicBezTo>
                    <a:pt x="328" y="272"/>
                    <a:pt x="324" y="276"/>
                    <a:pt x="320" y="280"/>
                  </a:cubicBezTo>
                  <a:close/>
                  <a:moveTo>
                    <a:pt x="448" y="100"/>
                  </a:moveTo>
                  <a:cubicBezTo>
                    <a:pt x="466" y="100"/>
                    <a:pt x="483" y="101"/>
                    <a:pt x="500" y="102"/>
                  </a:cubicBezTo>
                  <a:cubicBezTo>
                    <a:pt x="492" y="111"/>
                    <a:pt x="483" y="120"/>
                    <a:pt x="474" y="130"/>
                  </a:cubicBezTo>
                  <a:cubicBezTo>
                    <a:pt x="465" y="120"/>
                    <a:pt x="456" y="110"/>
                    <a:pt x="447" y="100"/>
                  </a:cubicBezTo>
                  <a:cubicBezTo>
                    <a:pt x="448" y="100"/>
                    <a:pt x="448" y="100"/>
                    <a:pt x="448" y="10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2" name="Freeform 441">
              <a:extLst>
                <a:ext uri="{FF2B5EF4-FFF2-40B4-BE49-F238E27FC236}">
                  <a16:creationId xmlns="" xmlns:a16="http://schemas.microsoft.com/office/drawing/2014/main" id="{7FFD2F56-2664-45BE-A367-FC68B67FD62F}"/>
                </a:ext>
              </a:extLst>
            </p:cNvPr>
            <p:cNvSpPr>
              <a:spLocks/>
            </p:cNvSpPr>
            <p:nvPr/>
          </p:nvSpPr>
          <p:spPr bwMode="auto">
            <a:xfrm>
              <a:off x="6914823" y="3347348"/>
              <a:ext cx="1021759" cy="765820"/>
            </a:xfrm>
            <a:custGeom>
              <a:avLst/>
              <a:gdLst>
                <a:gd name="T0" fmla="*/ 112 w 255"/>
                <a:gd name="T1" fmla="*/ 132 h 191"/>
                <a:gd name="T2" fmla="*/ 114 w 255"/>
                <a:gd name="T3" fmla="*/ 127 h 191"/>
                <a:gd name="T4" fmla="*/ 210 w 255"/>
                <a:gd name="T5" fmla="*/ 84 h 191"/>
                <a:gd name="T6" fmla="*/ 255 w 255"/>
                <a:gd name="T7" fmla="*/ 65 h 191"/>
                <a:gd name="T8" fmla="*/ 251 w 255"/>
                <a:gd name="T9" fmla="*/ 56 h 191"/>
                <a:gd name="T10" fmla="*/ 109 w 255"/>
                <a:gd name="T11" fmla="*/ 119 h 191"/>
                <a:gd name="T12" fmla="*/ 103 w 255"/>
                <a:gd name="T13" fmla="*/ 100 h 191"/>
                <a:gd name="T14" fmla="*/ 89 w 255"/>
                <a:gd name="T15" fmla="*/ 50 h 191"/>
                <a:gd name="T16" fmla="*/ 76 w 255"/>
                <a:gd name="T17" fmla="*/ 1 h 191"/>
                <a:gd name="T18" fmla="*/ 76 w 255"/>
                <a:gd name="T19" fmla="*/ 0 h 191"/>
                <a:gd name="T20" fmla="*/ 65 w 255"/>
                <a:gd name="T21" fmla="*/ 3 h 191"/>
                <a:gd name="T22" fmla="*/ 69 w 255"/>
                <a:gd name="T23" fmla="*/ 12 h 191"/>
                <a:gd name="T24" fmla="*/ 85 w 255"/>
                <a:gd name="T25" fmla="*/ 70 h 191"/>
                <a:gd name="T26" fmla="*/ 100 w 255"/>
                <a:gd name="T27" fmla="*/ 123 h 191"/>
                <a:gd name="T28" fmla="*/ 0 w 255"/>
                <a:gd name="T29" fmla="*/ 168 h 191"/>
                <a:gd name="T30" fmla="*/ 4 w 255"/>
                <a:gd name="T31" fmla="*/ 177 h 191"/>
                <a:gd name="T32" fmla="*/ 10 w 255"/>
                <a:gd name="T33" fmla="*/ 174 h 191"/>
                <a:gd name="T34" fmla="*/ 77 w 255"/>
                <a:gd name="T35" fmla="*/ 144 h 191"/>
                <a:gd name="T36" fmla="*/ 102 w 255"/>
                <a:gd name="T37" fmla="*/ 132 h 191"/>
                <a:gd name="T38" fmla="*/ 118 w 255"/>
                <a:gd name="T39" fmla="*/ 190 h 191"/>
                <a:gd name="T40" fmla="*/ 118 w 255"/>
                <a:gd name="T41" fmla="*/ 191 h 191"/>
                <a:gd name="T42" fmla="*/ 128 w 255"/>
                <a:gd name="T43" fmla="*/ 189 h 191"/>
                <a:gd name="T44" fmla="*/ 127 w 255"/>
                <a:gd name="T45" fmla="*/ 187 h 191"/>
                <a:gd name="T46" fmla="*/ 112 w 255"/>
                <a:gd name="T47" fmla="*/ 13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191">
                  <a:moveTo>
                    <a:pt x="112" y="132"/>
                  </a:moveTo>
                  <a:cubicBezTo>
                    <a:pt x="111" y="130"/>
                    <a:pt x="112" y="128"/>
                    <a:pt x="114" y="127"/>
                  </a:cubicBezTo>
                  <a:cubicBezTo>
                    <a:pt x="146" y="113"/>
                    <a:pt x="178" y="98"/>
                    <a:pt x="210" y="84"/>
                  </a:cubicBezTo>
                  <a:cubicBezTo>
                    <a:pt x="225" y="78"/>
                    <a:pt x="240" y="71"/>
                    <a:pt x="255" y="65"/>
                  </a:cubicBezTo>
                  <a:cubicBezTo>
                    <a:pt x="253" y="62"/>
                    <a:pt x="251" y="59"/>
                    <a:pt x="251" y="56"/>
                  </a:cubicBezTo>
                  <a:cubicBezTo>
                    <a:pt x="204" y="77"/>
                    <a:pt x="156" y="98"/>
                    <a:pt x="109" y="119"/>
                  </a:cubicBezTo>
                  <a:cubicBezTo>
                    <a:pt x="107" y="113"/>
                    <a:pt x="105" y="107"/>
                    <a:pt x="103" y="100"/>
                  </a:cubicBezTo>
                  <a:cubicBezTo>
                    <a:pt x="98" y="84"/>
                    <a:pt x="94" y="67"/>
                    <a:pt x="89" y="50"/>
                  </a:cubicBezTo>
                  <a:cubicBezTo>
                    <a:pt x="85" y="34"/>
                    <a:pt x="80" y="18"/>
                    <a:pt x="76" y="1"/>
                  </a:cubicBezTo>
                  <a:cubicBezTo>
                    <a:pt x="76" y="1"/>
                    <a:pt x="76" y="1"/>
                    <a:pt x="76" y="0"/>
                  </a:cubicBezTo>
                  <a:cubicBezTo>
                    <a:pt x="73" y="2"/>
                    <a:pt x="69" y="3"/>
                    <a:pt x="65" y="3"/>
                  </a:cubicBezTo>
                  <a:cubicBezTo>
                    <a:pt x="67" y="5"/>
                    <a:pt x="67" y="7"/>
                    <a:pt x="69" y="12"/>
                  </a:cubicBezTo>
                  <a:cubicBezTo>
                    <a:pt x="74" y="31"/>
                    <a:pt x="80" y="50"/>
                    <a:pt x="85" y="70"/>
                  </a:cubicBezTo>
                  <a:cubicBezTo>
                    <a:pt x="90" y="87"/>
                    <a:pt x="95" y="105"/>
                    <a:pt x="100" y="123"/>
                  </a:cubicBezTo>
                  <a:cubicBezTo>
                    <a:pt x="66" y="138"/>
                    <a:pt x="33" y="153"/>
                    <a:pt x="0" y="168"/>
                  </a:cubicBezTo>
                  <a:cubicBezTo>
                    <a:pt x="2" y="170"/>
                    <a:pt x="4" y="173"/>
                    <a:pt x="4" y="177"/>
                  </a:cubicBezTo>
                  <a:cubicBezTo>
                    <a:pt x="6" y="176"/>
                    <a:pt x="7" y="175"/>
                    <a:pt x="10" y="174"/>
                  </a:cubicBezTo>
                  <a:cubicBezTo>
                    <a:pt x="32" y="164"/>
                    <a:pt x="55" y="154"/>
                    <a:pt x="77" y="144"/>
                  </a:cubicBezTo>
                  <a:cubicBezTo>
                    <a:pt x="85" y="140"/>
                    <a:pt x="94" y="136"/>
                    <a:pt x="102" y="132"/>
                  </a:cubicBezTo>
                  <a:cubicBezTo>
                    <a:pt x="108" y="152"/>
                    <a:pt x="113" y="171"/>
                    <a:pt x="118" y="190"/>
                  </a:cubicBezTo>
                  <a:cubicBezTo>
                    <a:pt x="118" y="190"/>
                    <a:pt x="118" y="191"/>
                    <a:pt x="118" y="191"/>
                  </a:cubicBezTo>
                  <a:cubicBezTo>
                    <a:pt x="121" y="190"/>
                    <a:pt x="125" y="189"/>
                    <a:pt x="128" y="189"/>
                  </a:cubicBezTo>
                  <a:cubicBezTo>
                    <a:pt x="128" y="188"/>
                    <a:pt x="127" y="188"/>
                    <a:pt x="127" y="187"/>
                  </a:cubicBezTo>
                  <a:cubicBezTo>
                    <a:pt x="122" y="169"/>
                    <a:pt x="117" y="150"/>
                    <a:pt x="112" y="1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3" name="Freeform 442">
              <a:extLst>
                <a:ext uri="{FF2B5EF4-FFF2-40B4-BE49-F238E27FC236}">
                  <a16:creationId xmlns="" xmlns:a16="http://schemas.microsoft.com/office/drawing/2014/main" id="{4518F3C9-2976-450C-A67D-A1B45EA3D715}"/>
                </a:ext>
              </a:extLst>
            </p:cNvPr>
            <p:cNvSpPr>
              <a:spLocks/>
            </p:cNvSpPr>
            <p:nvPr/>
          </p:nvSpPr>
          <p:spPr bwMode="auto">
            <a:xfrm>
              <a:off x="6548909" y="3093408"/>
              <a:ext cx="473889" cy="119972"/>
            </a:xfrm>
            <a:custGeom>
              <a:avLst/>
              <a:gdLst>
                <a:gd name="T0" fmla="*/ 55 w 118"/>
                <a:gd name="T1" fmla="*/ 19 h 30"/>
                <a:gd name="T2" fmla="*/ 111 w 118"/>
                <a:gd name="T3" fmla="*/ 29 h 30"/>
                <a:gd name="T4" fmla="*/ 117 w 118"/>
                <a:gd name="T5" fmla="*/ 30 h 30"/>
                <a:gd name="T6" fmla="*/ 117 w 118"/>
                <a:gd name="T7" fmla="*/ 30 h 30"/>
                <a:gd name="T8" fmla="*/ 118 w 118"/>
                <a:gd name="T9" fmla="*/ 21 h 30"/>
                <a:gd name="T10" fmla="*/ 2 w 118"/>
                <a:gd name="T11" fmla="*/ 0 h 30"/>
                <a:gd name="T12" fmla="*/ 0 w 118"/>
                <a:gd name="T13" fmla="*/ 10 h 30"/>
                <a:gd name="T14" fmla="*/ 1 w 118"/>
                <a:gd name="T15" fmla="*/ 10 h 30"/>
                <a:gd name="T16" fmla="*/ 55 w 118"/>
                <a:gd name="T1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0">
                  <a:moveTo>
                    <a:pt x="55" y="19"/>
                  </a:moveTo>
                  <a:cubicBezTo>
                    <a:pt x="73" y="22"/>
                    <a:pt x="92" y="26"/>
                    <a:pt x="111" y="29"/>
                  </a:cubicBezTo>
                  <a:cubicBezTo>
                    <a:pt x="113" y="29"/>
                    <a:pt x="115" y="29"/>
                    <a:pt x="117" y="30"/>
                  </a:cubicBezTo>
                  <a:cubicBezTo>
                    <a:pt x="117" y="30"/>
                    <a:pt x="117" y="30"/>
                    <a:pt x="117" y="30"/>
                  </a:cubicBezTo>
                  <a:cubicBezTo>
                    <a:pt x="117" y="27"/>
                    <a:pt x="117" y="24"/>
                    <a:pt x="118" y="21"/>
                  </a:cubicBezTo>
                  <a:cubicBezTo>
                    <a:pt x="81" y="14"/>
                    <a:pt x="41" y="7"/>
                    <a:pt x="2" y="0"/>
                  </a:cubicBezTo>
                  <a:cubicBezTo>
                    <a:pt x="2" y="4"/>
                    <a:pt x="1" y="7"/>
                    <a:pt x="0" y="10"/>
                  </a:cubicBezTo>
                  <a:cubicBezTo>
                    <a:pt x="1" y="10"/>
                    <a:pt x="1" y="10"/>
                    <a:pt x="1" y="10"/>
                  </a:cubicBezTo>
                  <a:cubicBezTo>
                    <a:pt x="19" y="13"/>
                    <a:pt x="37" y="16"/>
                    <a:pt x="55" y="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4" name="Freeform 443">
              <a:extLst>
                <a:ext uri="{FF2B5EF4-FFF2-40B4-BE49-F238E27FC236}">
                  <a16:creationId xmlns="" xmlns:a16="http://schemas.microsoft.com/office/drawing/2014/main" id="{D3AE5A6E-4245-4E3C-81AB-7BC9A2B423F4}"/>
                </a:ext>
              </a:extLst>
            </p:cNvPr>
            <p:cNvSpPr>
              <a:spLocks/>
            </p:cNvSpPr>
            <p:nvPr/>
          </p:nvSpPr>
          <p:spPr bwMode="auto">
            <a:xfrm>
              <a:off x="7684640" y="3651277"/>
              <a:ext cx="327922" cy="861797"/>
            </a:xfrm>
            <a:custGeom>
              <a:avLst/>
              <a:gdLst>
                <a:gd name="T0" fmla="*/ 41 w 82"/>
                <a:gd name="T1" fmla="*/ 122 h 215"/>
                <a:gd name="T2" fmla="*/ 56 w 82"/>
                <a:gd name="T3" fmla="*/ 78 h 215"/>
                <a:gd name="T4" fmla="*/ 78 w 82"/>
                <a:gd name="T5" fmla="*/ 15 h 215"/>
                <a:gd name="T6" fmla="*/ 81 w 82"/>
                <a:gd name="T7" fmla="*/ 7 h 215"/>
                <a:gd name="T8" fmla="*/ 82 w 82"/>
                <a:gd name="T9" fmla="*/ 4 h 215"/>
                <a:gd name="T10" fmla="*/ 74 w 82"/>
                <a:gd name="T11" fmla="*/ 0 h 215"/>
                <a:gd name="T12" fmla="*/ 54 w 82"/>
                <a:gd name="T13" fmla="*/ 57 h 215"/>
                <a:gd name="T14" fmla="*/ 3 w 82"/>
                <a:gd name="T15" fmla="*/ 202 h 215"/>
                <a:gd name="T16" fmla="*/ 0 w 82"/>
                <a:gd name="T17" fmla="*/ 211 h 215"/>
                <a:gd name="T18" fmla="*/ 0 w 82"/>
                <a:gd name="T19" fmla="*/ 211 h 215"/>
                <a:gd name="T20" fmla="*/ 9 w 82"/>
                <a:gd name="T21" fmla="*/ 215 h 215"/>
                <a:gd name="T22" fmla="*/ 18 w 82"/>
                <a:gd name="T23" fmla="*/ 186 h 215"/>
                <a:gd name="T24" fmla="*/ 41 w 82"/>
                <a:gd name="T25" fmla="*/ 12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215">
                  <a:moveTo>
                    <a:pt x="41" y="122"/>
                  </a:moveTo>
                  <a:cubicBezTo>
                    <a:pt x="46" y="108"/>
                    <a:pt x="51" y="93"/>
                    <a:pt x="56" y="78"/>
                  </a:cubicBezTo>
                  <a:cubicBezTo>
                    <a:pt x="64" y="57"/>
                    <a:pt x="71" y="36"/>
                    <a:pt x="78" y="15"/>
                  </a:cubicBezTo>
                  <a:cubicBezTo>
                    <a:pt x="79" y="12"/>
                    <a:pt x="80" y="10"/>
                    <a:pt x="81" y="7"/>
                  </a:cubicBezTo>
                  <a:cubicBezTo>
                    <a:pt x="81" y="6"/>
                    <a:pt x="82" y="5"/>
                    <a:pt x="82" y="4"/>
                  </a:cubicBezTo>
                  <a:cubicBezTo>
                    <a:pt x="79" y="3"/>
                    <a:pt x="76" y="2"/>
                    <a:pt x="74" y="0"/>
                  </a:cubicBezTo>
                  <a:cubicBezTo>
                    <a:pt x="67" y="19"/>
                    <a:pt x="60" y="38"/>
                    <a:pt x="54" y="57"/>
                  </a:cubicBezTo>
                  <a:cubicBezTo>
                    <a:pt x="48" y="72"/>
                    <a:pt x="10" y="181"/>
                    <a:pt x="3" y="202"/>
                  </a:cubicBezTo>
                  <a:cubicBezTo>
                    <a:pt x="2" y="205"/>
                    <a:pt x="1" y="208"/>
                    <a:pt x="0" y="211"/>
                  </a:cubicBezTo>
                  <a:cubicBezTo>
                    <a:pt x="0" y="211"/>
                    <a:pt x="0" y="211"/>
                    <a:pt x="0" y="211"/>
                  </a:cubicBezTo>
                  <a:cubicBezTo>
                    <a:pt x="3" y="212"/>
                    <a:pt x="6" y="213"/>
                    <a:pt x="9" y="215"/>
                  </a:cubicBezTo>
                  <a:cubicBezTo>
                    <a:pt x="12" y="205"/>
                    <a:pt x="15" y="196"/>
                    <a:pt x="18" y="186"/>
                  </a:cubicBezTo>
                  <a:cubicBezTo>
                    <a:pt x="26" y="165"/>
                    <a:pt x="33" y="143"/>
                    <a:pt x="41" y="12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5" name="Freeform 444">
              <a:extLst>
                <a:ext uri="{FF2B5EF4-FFF2-40B4-BE49-F238E27FC236}">
                  <a16:creationId xmlns="" xmlns:a16="http://schemas.microsoft.com/office/drawing/2014/main" id="{AB15B833-790C-4E91-8F31-52DB11705896}"/>
                </a:ext>
              </a:extLst>
            </p:cNvPr>
            <p:cNvSpPr>
              <a:spLocks/>
            </p:cNvSpPr>
            <p:nvPr/>
          </p:nvSpPr>
          <p:spPr bwMode="auto">
            <a:xfrm>
              <a:off x="10517971" y="2411570"/>
              <a:ext cx="347918" cy="477888"/>
            </a:xfrm>
            <a:custGeom>
              <a:avLst/>
              <a:gdLst>
                <a:gd name="T0" fmla="*/ 80 w 87"/>
                <a:gd name="T1" fmla="*/ 119 h 119"/>
                <a:gd name="T2" fmla="*/ 87 w 87"/>
                <a:gd name="T3" fmla="*/ 113 h 119"/>
                <a:gd name="T4" fmla="*/ 86 w 87"/>
                <a:gd name="T5" fmla="*/ 112 h 119"/>
                <a:gd name="T6" fmla="*/ 8 w 87"/>
                <a:gd name="T7" fmla="*/ 1 h 119"/>
                <a:gd name="T8" fmla="*/ 8 w 87"/>
                <a:gd name="T9" fmla="*/ 0 h 119"/>
                <a:gd name="T10" fmla="*/ 0 w 87"/>
                <a:gd name="T11" fmla="*/ 5 h 119"/>
                <a:gd name="T12" fmla="*/ 80 w 8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87" h="119">
                  <a:moveTo>
                    <a:pt x="80" y="119"/>
                  </a:moveTo>
                  <a:cubicBezTo>
                    <a:pt x="82" y="117"/>
                    <a:pt x="84" y="115"/>
                    <a:pt x="87" y="113"/>
                  </a:cubicBezTo>
                  <a:cubicBezTo>
                    <a:pt x="87" y="113"/>
                    <a:pt x="86" y="112"/>
                    <a:pt x="86" y="112"/>
                  </a:cubicBezTo>
                  <a:cubicBezTo>
                    <a:pt x="60" y="75"/>
                    <a:pt x="34" y="38"/>
                    <a:pt x="8" y="1"/>
                  </a:cubicBezTo>
                  <a:cubicBezTo>
                    <a:pt x="8" y="0"/>
                    <a:pt x="8" y="0"/>
                    <a:pt x="8" y="0"/>
                  </a:cubicBezTo>
                  <a:cubicBezTo>
                    <a:pt x="5" y="2"/>
                    <a:pt x="3" y="4"/>
                    <a:pt x="0" y="5"/>
                  </a:cubicBezTo>
                  <a:cubicBezTo>
                    <a:pt x="26" y="43"/>
                    <a:pt x="53" y="81"/>
                    <a:pt x="80" y="1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6" name="Freeform 445">
              <a:extLst>
                <a:ext uri="{FF2B5EF4-FFF2-40B4-BE49-F238E27FC236}">
                  <a16:creationId xmlns="" xmlns:a16="http://schemas.microsoft.com/office/drawing/2014/main" id="{20F0EF8B-1D72-4CD6-A493-FD215627D1A8}"/>
                </a:ext>
              </a:extLst>
            </p:cNvPr>
            <p:cNvSpPr>
              <a:spLocks/>
            </p:cNvSpPr>
            <p:nvPr/>
          </p:nvSpPr>
          <p:spPr bwMode="auto">
            <a:xfrm>
              <a:off x="6930819" y="4109168"/>
              <a:ext cx="379910" cy="123971"/>
            </a:xfrm>
            <a:custGeom>
              <a:avLst/>
              <a:gdLst>
                <a:gd name="T0" fmla="*/ 95 w 95"/>
                <a:gd name="T1" fmla="*/ 21 h 31"/>
                <a:gd name="T2" fmla="*/ 56 w 95"/>
                <a:gd name="T3" fmla="*/ 12 h 31"/>
                <a:gd name="T4" fmla="*/ 2 w 95"/>
                <a:gd name="T5" fmla="*/ 0 h 31"/>
                <a:gd name="T6" fmla="*/ 0 w 95"/>
                <a:gd name="T7" fmla="*/ 9 h 31"/>
                <a:gd name="T8" fmla="*/ 93 w 95"/>
                <a:gd name="T9" fmla="*/ 31 h 31"/>
                <a:gd name="T10" fmla="*/ 95 w 95"/>
                <a:gd name="T11" fmla="*/ 21 h 31"/>
                <a:gd name="T12" fmla="*/ 95 w 95"/>
                <a:gd name="T13" fmla="*/ 21 h 31"/>
              </a:gdLst>
              <a:ahLst/>
              <a:cxnLst>
                <a:cxn ang="0">
                  <a:pos x="T0" y="T1"/>
                </a:cxn>
                <a:cxn ang="0">
                  <a:pos x="T2" y="T3"/>
                </a:cxn>
                <a:cxn ang="0">
                  <a:pos x="T4" y="T5"/>
                </a:cxn>
                <a:cxn ang="0">
                  <a:pos x="T6" y="T7"/>
                </a:cxn>
                <a:cxn ang="0">
                  <a:pos x="T8" y="T9"/>
                </a:cxn>
                <a:cxn ang="0">
                  <a:pos x="T10" y="T11"/>
                </a:cxn>
                <a:cxn ang="0">
                  <a:pos x="T12" y="T13"/>
                </a:cxn>
              </a:cxnLst>
              <a:rect l="0" t="0" r="r" b="b"/>
              <a:pathLst>
                <a:path w="95" h="31">
                  <a:moveTo>
                    <a:pt x="95" y="21"/>
                  </a:moveTo>
                  <a:cubicBezTo>
                    <a:pt x="82" y="18"/>
                    <a:pt x="69" y="15"/>
                    <a:pt x="56" y="12"/>
                  </a:cubicBezTo>
                  <a:cubicBezTo>
                    <a:pt x="38" y="8"/>
                    <a:pt x="20" y="4"/>
                    <a:pt x="2" y="0"/>
                  </a:cubicBezTo>
                  <a:cubicBezTo>
                    <a:pt x="2" y="4"/>
                    <a:pt x="1" y="7"/>
                    <a:pt x="0" y="9"/>
                  </a:cubicBezTo>
                  <a:cubicBezTo>
                    <a:pt x="31" y="17"/>
                    <a:pt x="62" y="24"/>
                    <a:pt x="93" y="31"/>
                  </a:cubicBezTo>
                  <a:cubicBezTo>
                    <a:pt x="93" y="28"/>
                    <a:pt x="94" y="24"/>
                    <a:pt x="95" y="21"/>
                  </a:cubicBezTo>
                  <a:cubicBezTo>
                    <a:pt x="95" y="21"/>
                    <a:pt x="95" y="21"/>
                    <a:pt x="9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7" name="Freeform 446">
              <a:extLst>
                <a:ext uri="{FF2B5EF4-FFF2-40B4-BE49-F238E27FC236}">
                  <a16:creationId xmlns="" xmlns:a16="http://schemas.microsoft.com/office/drawing/2014/main" id="{270EFA30-E829-4226-BC54-8A530A95B29A}"/>
                </a:ext>
              </a:extLst>
            </p:cNvPr>
            <p:cNvSpPr>
              <a:spLocks/>
            </p:cNvSpPr>
            <p:nvPr/>
          </p:nvSpPr>
          <p:spPr bwMode="auto">
            <a:xfrm>
              <a:off x="8706399" y="4763014"/>
              <a:ext cx="1001764" cy="849800"/>
            </a:xfrm>
            <a:custGeom>
              <a:avLst/>
              <a:gdLst>
                <a:gd name="T0" fmla="*/ 250 w 250"/>
                <a:gd name="T1" fmla="*/ 205 h 212"/>
                <a:gd name="T2" fmla="*/ 195 w 250"/>
                <a:gd name="T3" fmla="*/ 158 h 212"/>
                <a:gd name="T4" fmla="*/ 86 w 250"/>
                <a:gd name="T5" fmla="*/ 67 h 212"/>
                <a:gd name="T6" fmla="*/ 7 w 250"/>
                <a:gd name="T7" fmla="*/ 1 h 212"/>
                <a:gd name="T8" fmla="*/ 6 w 250"/>
                <a:gd name="T9" fmla="*/ 0 h 212"/>
                <a:gd name="T10" fmla="*/ 0 w 250"/>
                <a:gd name="T11" fmla="*/ 7 h 212"/>
                <a:gd name="T12" fmla="*/ 244 w 250"/>
                <a:gd name="T13" fmla="*/ 212 h 212"/>
                <a:gd name="T14" fmla="*/ 250 w 250"/>
                <a:gd name="T15" fmla="*/ 205 h 212"/>
                <a:gd name="T16" fmla="*/ 250 w 250"/>
                <a:gd name="T17"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12">
                  <a:moveTo>
                    <a:pt x="250" y="205"/>
                  </a:moveTo>
                  <a:cubicBezTo>
                    <a:pt x="232" y="189"/>
                    <a:pt x="213" y="174"/>
                    <a:pt x="195" y="158"/>
                  </a:cubicBezTo>
                  <a:cubicBezTo>
                    <a:pt x="159" y="128"/>
                    <a:pt x="122" y="98"/>
                    <a:pt x="86" y="67"/>
                  </a:cubicBezTo>
                  <a:cubicBezTo>
                    <a:pt x="60" y="45"/>
                    <a:pt x="34" y="23"/>
                    <a:pt x="7" y="1"/>
                  </a:cubicBezTo>
                  <a:cubicBezTo>
                    <a:pt x="7" y="1"/>
                    <a:pt x="7" y="0"/>
                    <a:pt x="6" y="0"/>
                  </a:cubicBezTo>
                  <a:cubicBezTo>
                    <a:pt x="4" y="2"/>
                    <a:pt x="2" y="5"/>
                    <a:pt x="0" y="7"/>
                  </a:cubicBezTo>
                  <a:cubicBezTo>
                    <a:pt x="81" y="75"/>
                    <a:pt x="163" y="144"/>
                    <a:pt x="244" y="212"/>
                  </a:cubicBezTo>
                  <a:cubicBezTo>
                    <a:pt x="246" y="209"/>
                    <a:pt x="248" y="207"/>
                    <a:pt x="250" y="205"/>
                  </a:cubicBezTo>
                  <a:cubicBezTo>
                    <a:pt x="250" y="205"/>
                    <a:pt x="250" y="205"/>
                    <a:pt x="250" y="20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8" name="Freeform 447">
              <a:extLst>
                <a:ext uri="{FF2B5EF4-FFF2-40B4-BE49-F238E27FC236}">
                  <a16:creationId xmlns="" xmlns:a16="http://schemas.microsoft.com/office/drawing/2014/main" id="{D2C75B3A-836D-457C-B411-76D5714F6FC0}"/>
                </a:ext>
              </a:extLst>
            </p:cNvPr>
            <p:cNvSpPr>
              <a:spLocks/>
            </p:cNvSpPr>
            <p:nvPr/>
          </p:nvSpPr>
          <p:spPr bwMode="auto">
            <a:xfrm>
              <a:off x="9840131" y="5098934"/>
              <a:ext cx="577864" cy="219948"/>
            </a:xfrm>
            <a:custGeom>
              <a:avLst/>
              <a:gdLst>
                <a:gd name="T0" fmla="*/ 140 w 144"/>
                <a:gd name="T1" fmla="*/ 0 h 55"/>
                <a:gd name="T2" fmla="*/ 86 w 144"/>
                <a:gd name="T3" fmla="*/ 18 h 55"/>
                <a:gd name="T4" fmla="*/ 37 w 144"/>
                <a:gd name="T5" fmla="*/ 34 h 55"/>
                <a:gd name="T6" fmla="*/ 0 w 144"/>
                <a:gd name="T7" fmla="*/ 47 h 55"/>
                <a:gd name="T8" fmla="*/ 0 w 144"/>
                <a:gd name="T9" fmla="*/ 47 h 55"/>
                <a:gd name="T10" fmla="*/ 3 w 144"/>
                <a:gd name="T11" fmla="*/ 55 h 55"/>
                <a:gd name="T12" fmla="*/ 144 w 144"/>
                <a:gd name="T13" fmla="*/ 11 h 55"/>
                <a:gd name="T14" fmla="*/ 141 w 144"/>
                <a:gd name="T15" fmla="*/ 0 h 55"/>
                <a:gd name="T16" fmla="*/ 140 w 144"/>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55">
                  <a:moveTo>
                    <a:pt x="140" y="0"/>
                  </a:moveTo>
                  <a:cubicBezTo>
                    <a:pt x="122" y="6"/>
                    <a:pt x="104" y="12"/>
                    <a:pt x="86" y="18"/>
                  </a:cubicBezTo>
                  <a:cubicBezTo>
                    <a:pt x="70" y="23"/>
                    <a:pt x="53" y="29"/>
                    <a:pt x="37" y="34"/>
                  </a:cubicBezTo>
                  <a:cubicBezTo>
                    <a:pt x="24" y="38"/>
                    <a:pt x="12" y="43"/>
                    <a:pt x="0" y="47"/>
                  </a:cubicBezTo>
                  <a:cubicBezTo>
                    <a:pt x="0" y="47"/>
                    <a:pt x="0" y="47"/>
                    <a:pt x="0" y="47"/>
                  </a:cubicBezTo>
                  <a:cubicBezTo>
                    <a:pt x="1" y="49"/>
                    <a:pt x="2" y="52"/>
                    <a:pt x="3" y="55"/>
                  </a:cubicBezTo>
                  <a:cubicBezTo>
                    <a:pt x="36" y="45"/>
                    <a:pt x="124" y="15"/>
                    <a:pt x="144" y="11"/>
                  </a:cubicBezTo>
                  <a:cubicBezTo>
                    <a:pt x="143" y="7"/>
                    <a:pt x="141" y="4"/>
                    <a:pt x="141" y="0"/>
                  </a:cubicBezTo>
                  <a:cubicBezTo>
                    <a:pt x="141" y="0"/>
                    <a:pt x="141" y="0"/>
                    <a:pt x="14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9" name="Freeform 448">
              <a:extLst>
                <a:ext uri="{FF2B5EF4-FFF2-40B4-BE49-F238E27FC236}">
                  <a16:creationId xmlns="" xmlns:a16="http://schemas.microsoft.com/office/drawing/2014/main" id="{655B3B23-E5F9-4EF8-AB5C-DFE427D5DA05}"/>
                </a:ext>
              </a:extLst>
            </p:cNvPr>
            <p:cNvSpPr>
              <a:spLocks/>
            </p:cNvSpPr>
            <p:nvPr/>
          </p:nvSpPr>
          <p:spPr bwMode="auto">
            <a:xfrm>
              <a:off x="10569959" y="4321118"/>
              <a:ext cx="239943" cy="629852"/>
            </a:xfrm>
            <a:custGeom>
              <a:avLst/>
              <a:gdLst>
                <a:gd name="T0" fmla="*/ 37 w 60"/>
                <a:gd name="T1" fmla="*/ 45 h 157"/>
                <a:gd name="T2" fmla="*/ 17 w 60"/>
                <a:gd name="T3" fmla="*/ 103 h 157"/>
                <a:gd name="T4" fmla="*/ 0 w 60"/>
                <a:gd name="T5" fmla="*/ 154 h 157"/>
                <a:gd name="T6" fmla="*/ 9 w 60"/>
                <a:gd name="T7" fmla="*/ 157 h 157"/>
                <a:gd name="T8" fmla="*/ 9 w 60"/>
                <a:gd name="T9" fmla="*/ 157 h 157"/>
                <a:gd name="T10" fmla="*/ 60 w 60"/>
                <a:gd name="T11" fmla="*/ 3 h 157"/>
                <a:gd name="T12" fmla="*/ 52 w 60"/>
                <a:gd name="T13" fmla="*/ 0 h 157"/>
                <a:gd name="T14" fmla="*/ 37 w 60"/>
                <a:gd name="T15" fmla="*/ 45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57">
                  <a:moveTo>
                    <a:pt x="37" y="45"/>
                  </a:moveTo>
                  <a:cubicBezTo>
                    <a:pt x="30" y="64"/>
                    <a:pt x="24" y="84"/>
                    <a:pt x="17" y="103"/>
                  </a:cubicBezTo>
                  <a:cubicBezTo>
                    <a:pt x="12" y="120"/>
                    <a:pt x="6" y="137"/>
                    <a:pt x="0" y="154"/>
                  </a:cubicBezTo>
                  <a:cubicBezTo>
                    <a:pt x="3" y="154"/>
                    <a:pt x="7" y="155"/>
                    <a:pt x="9" y="157"/>
                  </a:cubicBezTo>
                  <a:cubicBezTo>
                    <a:pt x="9" y="157"/>
                    <a:pt x="9" y="157"/>
                    <a:pt x="9" y="157"/>
                  </a:cubicBezTo>
                  <a:cubicBezTo>
                    <a:pt x="26" y="106"/>
                    <a:pt x="43" y="54"/>
                    <a:pt x="60" y="3"/>
                  </a:cubicBezTo>
                  <a:cubicBezTo>
                    <a:pt x="57" y="2"/>
                    <a:pt x="54" y="1"/>
                    <a:pt x="52" y="0"/>
                  </a:cubicBezTo>
                  <a:cubicBezTo>
                    <a:pt x="47" y="15"/>
                    <a:pt x="42" y="30"/>
                    <a:pt x="37" y="4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0" name="Freeform 449">
              <a:extLst>
                <a:ext uri="{FF2B5EF4-FFF2-40B4-BE49-F238E27FC236}">
                  <a16:creationId xmlns="" xmlns:a16="http://schemas.microsoft.com/office/drawing/2014/main" id="{EEE417F7-A965-4138-9FEB-6612EC298D49}"/>
                </a:ext>
              </a:extLst>
            </p:cNvPr>
            <p:cNvSpPr>
              <a:spLocks/>
            </p:cNvSpPr>
            <p:nvPr/>
          </p:nvSpPr>
          <p:spPr bwMode="auto">
            <a:xfrm>
              <a:off x="6492922" y="2251608"/>
              <a:ext cx="681839" cy="745824"/>
            </a:xfrm>
            <a:custGeom>
              <a:avLst/>
              <a:gdLst>
                <a:gd name="T0" fmla="*/ 7 w 170"/>
                <a:gd name="T1" fmla="*/ 186 h 186"/>
                <a:gd name="T2" fmla="*/ 11 w 170"/>
                <a:gd name="T3" fmla="*/ 182 h 186"/>
                <a:gd name="T4" fmla="*/ 133 w 170"/>
                <a:gd name="T5" fmla="*/ 46 h 186"/>
                <a:gd name="T6" fmla="*/ 169 w 170"/>
                <a:gd name="T7" fmla="*/ 8 h 186"/>
                <a:gd name="T8" fmla="*/ 170 w 170"/>
                <a:gd name="T9" fmla="*/ 7 h 186"/>
                <a:gd name="T10" fmla="*/ 163 w 170"/>
                <a:gd name="T11" fmla="*/ 0 h 186"/>
                <a:gd name="T12" fmla="*/ 109 w 170"/>
                <a:gd name="T13" fmla="*/ 60 h 186"/>
                <a:gd name="T14" fmla="*/ 3 w 170"/>
                <a:gd name="T15" fmla="*/ 176 h 186"/>
                <a:gd name="T16" fmla="*/ 0 w 170"/>
                <a:gd name="T17" fmla="*/ 180 h 186"/>
                <a:gd name="T18" fmla="*/ 7 w 17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86">
                  <a:moveTo>
                    <a:pt x="7" y="186"/>
                  </a:moveTo>
                  <a:cubicBezTo>
                    <a:pt x="8" y="185"/>
                    <a:pt x="9" y="184"/>
                    <a:pt x="11" y="182"/>
                  </a:cubicBezTo>
                  <a:cubicBezTo>
                    <a:pt x="51" y="137"/>
                    <a:pt x="92" y="92"/>
                    <a:pt x="133" y="46"/>
                  </a:cubicBezTo>
                  <a:cubicBezTo>
                    <a:pt x="145" y="34"/>
                    <a:pt x="157" y="21"/>
                    <a:pt x="169" y="8"/>
                  </a:cubicBezTo>
                  <a:cubicBezTo>
                    <a:pt x="169" y="7"/>
                    <a:pt x="169" y="7"/>
                    <a:pt x="170" y="7"/>
                  </a:cubicBezTo>
                  <a:cubicBezTo>
                    <a:pt x="167" y="5"/>
                    <a:pt x="165" y="3"/>
                    <a:pt x="163" y="0"/>
                  </a:cubicBezTo>
                  <a:cubicBezTo>
                    <a:pt x="145" y="20"/>
                    <a:pt x="127" y="40"/>
                    <a:pt x="109" y="60"/>
                  </a:cubicBezTo>
                  <a:cubicBezTo>
                    <a:pt x="74" y="99"/>
                    <a:pt x="39" y="137"/>
                    <a:pt x="3" y="176"/>
                  </a:cubicBezTo>
                  <a:cubicBezTo>
                    <a:pt x="2" y="178"/>
                    <a:pt x="1" y="179"/>
                    <a:pt x="0" y="180"/>
                  </a:cubicBezTo>
                  <a:cubicBezTo>
                    <a:pt x="3" y="181"/>
                    <a:pt x="5" y="183"/>
                    <a:pt x="7" y="18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1" name="Freeform 450">
              <a:extLst>
                <a:ext uri="{FF2B5EF4-FFF2-40B4-BE49-F238E27FC236}">
                  <a16:creationId xmlns="" xmlns:a16="http://schemas.microsoft.com/office/drawing/2014/main" id="{0E25A1D7-A2EB-4EE3-BD34-FAB67528D7AA}"/>
                </a:ext>
              </a:extLst>
            </p:cNvPr>
            <p:cNvSpPr>
              <a:spLocks/>
            </p:cNvSpPr>
            <p:nvPr/>
          </p:nvSpPr>
          <p:spPr bwMode="auto">
            <a:xfrm>
              <a:off x="6444933" y="3217379"/>
              <a:ext cx="313926" cy="753822"/>
            </a:xfrm>
            <a:custGeom>
              <a:avLst/>
              <a:gdLst>
                <a:gd name="T0" fmla="*/ 59 w 78"/>
                <a:gd name="T1" fmla="*/ 133 h 188"/>
                <a:gd name="T2" fmla="*/ 40 w 78"/>
                <a:gd name="T3" fmla="*/ 82 h 188"/>
                <a:gd name="T4" fmla="*/ 15 w 78"/>
                <a:gd name="T5" fmla="*/ 16 h 188"/>
                <a:gd name="T6" fmla="*/ 9 w 78"/>
                <a:gd name="T7" fmla="*/ 0 h 188"/>
                <a:gd name="T8" fmla="*/ 0 w 78"/>
                <a:gd name="T9" fmla="*/ 3 h 188"/>
                <a:gd name="T10" fmla="*/ 1 w 78"/>
                <a:gd name="T11" fmla="*/ 5 h 188"/>
                <a:gd name="T12" fmla="*/ 34 w 78"/>
                <a:gd name="T13" fmla="*/ 92 h 188"/>
                <a:gd name="T14" fmla="*/ 61 w 78"/>
                <a:gd name="T15" fmla="*/ 165 h 188"/>
                <a:gd name="T16" fmla="*/ 70 w 78"/>
                <a:gd name="T17" fmla="*/ 188 h 188"/>
                <a:gd name="T18" fmla="*/ 78 w 78"/>
                <a:gd name="T19" fmla="*/ 184 h 188"/>
                <a:gd name="T20" fmla="*/ 59 w 78"/>
                <a:gd name="T21" fmla="*/ 13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88">
                  <a:moveTo>
                    <a:pt x="59" y="133"/>
                  </a:moveTo>
                  <a:cubicBezTo>
                    <a:pt x="52" y="116"/>
                    <a:pt x="46" y="99"/>
                    <a:pt x="40" y="82"/>
                  </a:cubicBezTo>
                  <a:cubicBezTo>
                    <a:pt x="32" y="60"/>
                    <a:pt x="23" y="38"/>
                    <a:pt x="15" y="16"/>
                  </a:cubicBezTo>
                  <a:cubicBezTo>
                    <a:pt x="13" y="11"/>
                    <a:pt x="11" y="5"/>
                    <a:pt x="9" y="0"/>
                  </a:cubicBezTo>
                  <a:cubicBezTo>
                    <a:pt x="6" y="1"/>
                    <a:pt x="3" y="3"/>
                    <a:pt x="0" y="3"/>
                  </a:cubicBezTo>
                  <a:cubicBezTo>
                    <a:pt x="0" y="4"/>
                    <a:pt x="1" y="4"/>
                    <a:pt x="1" y="5"/>
                  </a:cubicBezTo>
                  <a:cubicBezTo>
                    <a:pt x="12" y="34"/>
                    <a:pt x="23" y="63"/>
                    <a:pt x="34" y="92"/>
                  </a:cubicBezTo>
                  <a:cubicBezTo>
                    <a:pt x="43" y="117"/>
                    <a:pt x="52" y="141"/>
                    <a:pt x="61" y="165"/>
                  </a:cubicBezTo>
                  <a:cubicBezTo>
                    <a:pt x="63" y="169"/>
                    <a:pt x="68" y="184"/>
                    <a:pt x="70" y="188"/>
                  </a:cubicBezTo>
                  <a:cubicBezTo>
                    <a:pt x="72" y="186"/>
                    <a:pt x="75" y="185"/>
                    <a:pt x="78" y="184"/>
                  </a:cubicBezTo>
                  <a:cubicBezTo>
                    <a:pt x="72" y="167"/>
                    <a:pt x="65" y="150"/>
                    <a:pt x="59" y="1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2" name="Freeform 451">
              <a:extLst>
                <a:ext uri="{FF2B5EF4-FFF2-40B4-BE49-F238E27FC236}">
                  <a16:creationId xmlns="" xmlns:a16="http://schemas.microsoft.com/office/drawing/2014/main" id="{23D7F029-0397-4A03-8F2F-AEFB0614B7D9}"/>
                </a:ext>
              </a:extLst>
            </p:cNvPr>
            <p:cNvSpPr>
              <a:spLocks/>
            </p:cNvSpPr>
            <p:nvPr/>
          </p:nvSpPr>
          <p:spPr bwMode="auto">
            <a:xfrm>
              <a:off x="8356481" y="4697029"/>
              <a:ext cx="121972" cy="65985"/>
            </a:xfrm>
            <a:custGeom>
              <a:avLst/>
              <a:gdLst>
                <a:gd name="T0" fmla="*/ 0 w 30"/>
                <a:gd name="T1" fmla="*/ 7 h 16"/>
                <a:gd name="T2" fmla="*/ 0 w 30"/>
                <a:gd name="T3" fmla="*/ 7 h 16"/>
                <a:gd name="T4" fmla="*/ 2 w 30"/>
                <a:gd name="T5" fmla="*/ 16 h 16"/>
                <a:gd name="T6" fmla="*/ 30 w 30"/>
                <a:gd name="T7" fmla="*/ 9 h 16"/>
                <a:gd name="T8" fmla="*/ 28 w 30"/>
                <a:gd name="T9" fmla="*/ 0 h 16"/>
                <a:gd name="T10" fmla="*/ 0 w 30"/>
                <a:gd name="T11" fmla="*/ 7 h 16"/>
              </a:gdLst>
              <a:ahLst/>
              <a:cxnLst>
                <a:cxn ang="0">
                  <a:pos x="T0" y="T1"/>
                </a:cxn>
                <a:cxn ang="0">
                  <a:pos x="T2" y="T3"/>
                </a:cxn>
                <a:cxn ang="0">
                  <a:pos x="T4" y="T5"/>
                </a:cxn>
                <a:cxn ang="0">
                  <a:pos x="T6" y="T7"/>
                </a:cxn>
                <a:cxn ang="0">
                  <a:pos x="T8" y="T9"/>
                </a:cxn>
                <a:cxn ang="0">
                  <a:pos x="T10" y="T11"/>
                </a:cxn>
              </a:cxnLst>
              <a:rect l="0" t="0" r="r" b="b"/>
              <a:pathLst>
                <a:path w="30" h="16">
                  <a:moveTo>
                    <a:pt x="0" y="7"/>
                  </a:moveTo>
                  <a:cubicBezTo>
                    <a:pt x="0" y="7"/>
                    <a:pt x="0" y="7"/>
                    <a:pt x="0" y="7"/>
                  </a:cubicBezTo>
                  <a:cubicBezTo>
                    <a:pt x="1" y="10"/>
                    <a:pt x="2" y="13"/>
                    <a:pt x="2" y="16"/>
                  </a:cubicBezTo>
                  <a:cubicBezTo>
                    <a:pt x="12" y="14"/>
                    <a:pt x="21" y="12"/>
                    <a:pt x="30" y="9"/>
                  </a:cubicBezTo>
                  <a:cubicBezTo>
                    <a:pt x="29" y="6"/>
                    <a:pt x="28" y="3"/>
                    <a:pt x="28" y="0"/>
                  </a:cubicBezTo>
                  <a:cubicBezTo>
                    <a:pt x="19" y="2"/>
                    <a:pt x="10" y="4"/>
                    <a:pt x="0"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3" name="Freeform 452">
              <a:extLst>
                <a:ext uri="{FF2B5EF4-FFF2-40B4-BE49-F238E27FC236}">
                  <a16:creationId xmlns="" xmlns:a16="http://schemas.microsoft.com/office/drawing/2014/main" id="{54EF1063-89B6-4CBB-A6C5-B622689F1756}"/>
                </a:ext>
              </a:extLst>
            </p:cNvPr>
            <p:cNvSpPr>
              <a:spLocks/>
            </p:cNvSpPr>
            <p:nvPr/>
          </p:nvSpPr>
          <p:spPr bwMode="auto">
            <a:xfrm>
              <a:off x="9728157" y="5476844"/>
              <a:ext cx="55987" cy="79981"/>
            </a:xfrm>
            <a:custGeom>
              <a:avLst/>
              <a:gdLst>
                <a:gd name="T0" fmla="*/ 5 w 14"/>
                <a:gd name="T1" fmla="*/ 20 h 20"/>
                <a:gd name="T2" fmla="*/ 14 w 14"/>
                <a:gd name="T3" fmla="*/ 17 h 20"/>
                <a:gd name="T4" fmla="*/ 10 w 14"/>
                <a:gd name="T5" fmla="*/ 0 h 20"/>
                <a:gd name="T6" fmla="*/ 0 w 14"/>
                <a:gd name="T7" fmla="*/ 3 h 20"/>
                <a:gd name="T8" fmla="*/ 5 w 14"/>
                <a:gd name="T9" fmla="*/ 20 h 20"/>
              </a:gdLst>
              <a:ahLst/>
              <a:cxnLst>
                <a:cxn ang="0">
                  <a:pos x="T0" y="T1"/>
                </a:cxn>
                <a:cxn ang="0">
                  <a:pos x="T2" y="T3"/>
                </a:cxn>
                <a:cxn ang="0">
                  <a:pos x="T4" y="T5"/>
                </a:cxn>
                <a:cxn ang="0">
                  <a:pos x="T6" y="T7"/>
                </a:cxn>
                <a:cxn ang="0">
                  <a:pos x="T8" y="T9"/>
                </a:cxn>
              </a:cxnLst>
              <a:rect l="0" t="0" r="r" b="b"/>
              <a:pathLst>
                <a:path w="14" h="20">
                  <a:moveTo>
                    <a:pt x="5" y="20"/>
                  </a:moveTo>
                  <a:cubicBezTo>
                    <a:pt x="8" y="19"/>
                    <a:pt x="11" y="18"/>
                    <a:pt x="14" y="17"/>
                  </a:cubicBezTo>
                  <a:cubicBezTo>
                    <a:pt x="13" y="12"/>
                    <a:pt x="11" y="6"/>
                    <a:pt x="10" y="0"/>
                  </a:cubicBezTo>
                  <a:cubicBezTo>
                    <a:pt x="7" y="2"/>
                    <a:pt x="4" y="3"/>
                    <a:pt x="0" y="3"/>
                  </a:cubicBezTo>
                  <a:cubicBezTo>
                    <a:pt x="2" y="9"/>
                    <a:pt x="4" y="14"/>
                    <a:pt x="5"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4" name="Freeform 453">
              <a:extLst>
                <a:ext uri="{FF2B5EF4-FFF2-40B4-BE49-F238E27FC236}">
                  <a16:creationId xmlns="" xmlns:a16="http://schemas.microsoft.com/office/drawing/2014/main" id="{F18C6297-195A-490A-A8D7-2EEBABCFFD74}"/>
                </a:ext>
              </a:extLst>
            </p:cNvPr>
            <p:cNvSpPr>
              <a:spLocks/>
            </p:cNvSpPr>
            <p:nvPr/>
          </p:nvSpPr>
          <p:spPr bwMode="auto">
            <a:xfrm>
              <a:off x="7784617" y="4653039"/>
              <a:ext cx="303928" cy="113974"/>
            </a:xfrm>
            <a:custGeom>
              <a:avLst/>
              <a:gdLst>
                <a:gd name="T0" fmla="*/ 52 w 76"/>
                <a:gd name="T1" fmla="*/ 12 h 28"/>
                <a:gd name="T2" fmla="*/ 4 w 76"/>
                <a:gd name="T3" fmla="*/ 1 h 28"/>
                <a:gd name="T4" fmla="*/ 2 w 76"/>
                <a:gd name="T5" fmla="*/ 0 h 28"/>
                <a:gd name="T6" fmla="*/ 0 w 76"/>
                <a:gd name="T7" fmla="*/ 10 h 28"/>
                <a:gd name="T8" fmla="*/ 1 w 76"/>
                <a:gd name="T9" fmla="*/ 10 h 28"/>
                <a:gd name="T10" fmla="*/ 10 w 76"/>
                <a:gd name="T11" fmla="*/ 12 h 28"/>
                <a:gd name="T12" fmla="*/ 55 w 76"/>
                <a:gd name="T13" fmla="*/ 23 h 28"/>
                <a:gd name="T14" fmla="*/ 74 w 76"/>
                <a:gd name="T15" fmla="*/ 28 h 28"/>
                <a:gd name="T16" fmla="*/ 76 w 76"/>
                <a:gd name="T17" fmla="*/ 18 h 28"/>
                <a:gd name="T18" fmla="*/ 52 w 76"/>
                <a:gd name="T1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8">
                  <a:moveTo>
                    <a:pt x="52" y="12"/>
                  </a:moveTo>
                  <a:cubicBezTo>
                    <a:pt x="36" y="8"/>
                    <a:pt x="20" y="5"/>
                    <a:pt x="4" y="1"/>
                  </a:cubicBezTo>
                  <a:cubicBezTo>
                    <a:pt x="3" y="1"/>
                    <a:pt x="3" y="0"/>
                    <a:pt x="2" y="0"/>
                  </a:cubicBezTo>
                  <a:cubicBezTo>
                    <a:pt x="2" y="4"/>
                    <a:pt x="1" y="7"/>
                    <a:pt x="0" y="10"/>
                  </a:cubicBezTo>
                  <a:cubicBezTo>
                    <a:pt x="0" y="10"/>
                    <a:pt x="0" y="10"/>
                    <a:pt x="1" y="10"/>
                  </a:cubicBezTo>
                  <a:cubicBezTo>
                    <a:pt x="4" y="10"/>
                    <a:pt x="7" y="11"/>
                    <a:pt x="10" y="12"/>
                  </a:cubicBezTo>
                  <a:cubicBezTo>
                    <a:pt x="25" y="16"/>
                    <a:pt x="40" y="19"/>
                    <a:pt x="55" y="23"/>
                  </a:cubicBezTo>
                  <a:cubicBezTo>
                    <a:pt x="61" y="24"/>
                    <a:pt x="67" y="26"/>
                    <a:pt x="74" y="28"/>
                  </a:cubicBezTo>
                  <a:cubicBezTo>
                    <a:pt x="74" y="24"/>
                    <a:pt x="75" y="21"/>
                    <a:pt x="76" y="18"/>
                  </a:cubicBezTo>
                  <a:cubicBezTo>
                    <a:pt x="68" y="16"/>
                    <a:pt x="60" y="14"/>
                    <a:pt x="52" y="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5" name="Freeform 454">
              <a:extLst>
                <a:ext uri="{FF2B5EF4-FFF2-40B4-BE49-F238E27FC236}">
                  <a16:creationId xmlns="" xmlns:a16="http://schemas.microsoft.com/office/drawing/2014/main" id="{1E169DD5-4525-43A9-B703-9264B957E004}"/>
                </a:ext>
              </a:extLst>
            </p:cNvPr>
            <p:cNvSpPr>
              <a:spLocks/>
            </p:cNvSpPr>
            <p:nvPr/>
          </p:nvSpPr>
          <p:spPr bwMode="auto">
            <a:xfrm>
              <a:off x="10925875" y="3855228"/>
              <a:ext cx="249942" cy="249942"/>
            </a:xfrm>
            <a:custGeom>
              <a:avLst/>
              <a:gdLst>
                <a:gd name="T0" fmla="*/ 56 w 62"/>
                <a:gd name="T1" fmla="*/ 0 h 62"/>
                <a:gd name="T2" fmla="*/ 26 w 62"/>
                <a:gd name="T3" fmla="*/ 29 h 62"/>
                <a:gd name="T4" fmla="*/ 1 w 62"/>
                <a:gd name="T5" fmla="*/ 54 h 62"/>
                <a:gd name="T6" fmla="*/ 0 w 62"/>
                <a:gd name="T7" fmla="*/ 55 h 62"/>
                <a:gd name="T8" fmla="*/ 6 w 62"/>
                <a:gd name="T9" fmla="*/ 62 h 62"/>
                <a:gd name="T10" fmla="*/ 8 w 62"/>
                <a:gd name="T11" fmla="*/ 61 h 62"/>
                <a:gd name="T12" fmla="*/ 44 w 62"/>
                <a:gd name="T13" fmla="*/ 24 h 62"/>
                <a:gd name="T14" fmla="*/ 62 w 62"/>
                <a:gd name="T15" fmla="*/ 6 h 62"/>
                <a:gd name="T16" fmla="*/ 56 w 62"/>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2">
                  <a:moveTo>
                    <a:pt x="56" y="0"/>
                  </a:moveTo>
                  <a:cubicBezTo>
                    <a:pt x="46" y="9"/>
                    <a:pt x="36" y="19"/>
                    <a:pt x="26" y="29"/>
                  </a:cubicBezTo>
                  <a:cubicBezTo>
                    <a:pt x="18" y="37"/>
                    <a:pt x="9" y="45"/>
                    <a:pt x="1" y="54"/>
                  </a:cubicBezTo>
                  <a:cubicBezTo>
                    <a:pt x="1" y="54"/>
                    <a:pt x="0" y="55"/>
                    <a:pt x="0" y="55"/>
                  </a:cubicBezTo>
                  <a:cubicBezTo>
                    <a:pt x="2" y="57"/>
                    <a:pt x="4" y="59"/>
                    <a:pt x="6" y="62"/>
                  </a:cubicBezTo>
                  <a:cubicBezTo>
                    <a:pt x="7" y="61"/>
                    <a:pt x="7" y="61"/>
                    <a:pt x="8" y="61"/>
                  </a:cubicBezTo>
                  <a:cubicBezTo>
                    <a:pt x="20" y="48"/>
                    <a:pt x="32" y="36"/>
                    <a:pt x="44" y="24"/>
                  </a:cubicBezTo>
                  <a:cubicBezTo>
                    <a:pt x="50" y="18"/>
                    <a:pt x="56" y="12"/>
                    <a:pt x="62" y="6"/>
                  </a:cubicBezTo>
                  <a:cubicBezTo>
                    <a:pt x="60" y="4"/>
                    <a:pt x="58" y="2"/>
                    <a:pt x="5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6" name="Freeform 455">
              <a:extLst>
                <a:ext uri="{FF2B5EF4-FFF2-40B4-BE49-F238E27FC236}">
                  <a16:creationId xmlns="" xmlns:a16="http://schemas.microsoft.com/office/drawing/2014/main" id="{FBB68528-A0B6-4C4D-8C3E-CEF1CB7E7088}"/>
                </a:ext>
              </a:extLst>
            </p:cNvPr>
            <p:cNvSpPr>
              <a:spLocks/>
            </p:cNvSpPr>
            <p:nvPr/>
          </p:nvSpPr>
          <p:spPr bwMode="auto">
            <a:xfrm>
              <a:off x="7490687" y="4361108"/>
              <a:ext cx="113974" cy="159962"/>
            </a:xfrm>
            <a:custGeom>
              <a:avLst/>
              <a:gdLst>
                <a:gd name="T0" fmla="*/ 28 w 28"/>
                <a:gd name="T1" fmla="*/ 35 h 40"/>
                <a:gd name="T2" fmla="*/ 9 w 28"/>
                <a:gd name="T3" fmla="*/ 0 h 40"/>
                <a:gd name="T4" fmla="*/ 0 w 28"/>
                <a:gd name="T5" fmla="*/ 5 h 40"/>
                <a:gd name="T6" fmla="*/ 4 w 28"/>
                <a:gd name="T7" fmla="*/ 10 h 40"/>
                <a:gd name="T8" fmla="*/ 19 w 28"/>
                <a:gd name="T9" fmla="*/ 40 h 40"/>
                <a:gd name="T10" fmla="*/ 28 w 28"/>
                <a:gd name="T11" fmla="*/ 36 h 40"/>
                <a:gd name="T12" fmla="*/ 28 w 28"/>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28" h="40">
                  <a:moveTo>
                    <a:pt x="28" y="35"/>
                  </a:moveTo>
                  <a:cubicBezTo>
                    <a:pt x="22" y="24"/>
                    <a:pt x="15" y="12"/>
                    <a:pt x="9" y="0"/>
                  </a:cubicBezTo>
                  <a:cubicBezTo>
                    <a:pt x="7" y="2"/>
                    <a:pt x="4" y="4"/>
                    <a:pt x="0" y="5"/>
                  </a:cubicBezTo>
                  <a:cubicBezTo>
                    <a:pt x="2" y="6"/>
                    <a:pt x="3" y="8"/>
                    <a:pt x="4" y="10"/>
                  </a:cubicBezTo>
                  <a:cubicBezTo>
                    <a:pt x="9" y="20"/>
                    <a:pt x="14" y="30"/>
                    <a:pt x="19" y="40"/>
                  </a:cubicBezTo>
                  <a:cubicBezTo>
                    <a:pt x="22" y="38"/>
                    <a:pt x="25" y="37"/>
                    <a:pt x="28" y="36"/>
                  </a:cubicBezTo>
                  <a:cubicBezTo>
                    <a:pt x="28" y="35"/>
                    <a:pt x="28" y="35"/>
                    <a:pt x="28"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7" name="Freeform 456">
              <a:extLst>
                <a:ext uri="{FF2B5EF4-FFF2-40B4-BE49-F238E27FC236}">
                  <a16:creationId xmlns="" xmlns:a16="http://schemas.microsoft.com/office/drawing/2014/main" id="{A6D79221-FB60-4D1B-B17F-C806990EC21B}"/>
                </a:ext>
              </a:extLst>
            </p:cNvPr>
            <p:cNvSpPr>
              <a:spLocks/>
            </p:cNvSpPr>
            <p:nvPr/>
          </p:nvSpPr>
          <p:spPr bwMode="auto">
            <a:xfrm>
              <a:off x="7820608" y="2467557"/>
              <a:ext cx="283933" cy="289932"/>
            </a:xfrm>
            <a:custGeom>
              <a:avLst/>
              <a:gdLst>
                <a:gd name="T0" fmla="*/ 10 w 71"/>
                <a:gd name="T1" fmla="*/ 61 h 72"/>
                <a:gd name="T2" fmla="*/ 35 w 71"/>
                <a:gd name="T3" fmla="*/ 72 h 72"/>
                <a:gd name="T4" fmla="*/ 35 w 71"/>
                <a:gd name="T5" fmla="*/ 72 h 72"/>
                <a:gd name="T6" fmla="*/ 44 w 71"/>
                <a:gd name="T7" fmla="*/ 71 h 72"/>
                <a:gd name="T8" fmla="*/ 63 w 71"/>
                <a:gd name="T9" fmla="*/ 58 h 72"/>
                <a:gd name="T10" fmla="*/ 68 w 71"/>
                <a:gd name="T11" fmla="*/ 50 h 72"/>
                <a:gd name="T12" fmla="*/ 71 w 71"/>
                <a:gd name="T13" fmla="*/ 36 h 72"/>
                <a:gd name="T14" fmla="*/ 61 w 71"/>
                <a:gd name="T15" fmla="*/ 10 h 72"/>
                <a:gd name="T16" fmla="*/ 53 w 71"/>
                <a:gd name="T17" fmla="*/ 5 h 72"/>
                <a:gd name="T18" fmla="*/ 35 w 71"/>
                <a:gd name="T19" fmla="*/ 0 h 72"/>
                <a:gd name="T20" fmla="*/ 0 w 71"/>
                <a:gd name="T21" fmla="*/ 36 h 72"/>
                <a:gd name="T22" fmla="*/ 0 w 71"/>
                <a:gd name="T23" fmla="*/ 41 h 72"/>
                <a:gd name="T24" fmla="*/ 3 w 71"/>
                <a:gd name="T25" fmla="*/ 50 h 72"/>
                <a:gd name="T26" fmla="*/ 4 w 71"/>
                <a:gd name="T27" fmla="*/ 53 h 72"/>
                <a:gd name="T28" fmla="*/ 10 w 71"/>
                <a:gd name="T29"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10" y="61"/>
                  </a:moveTo>
                  <a:cubicBezTo>
                    <a:pt x="16" y="67"/>
                    <a:pt x="25" y="71"/>
                    <a:pt x="35" y="72"/>
                  </a:cubicBezTo>
                  <a:cubicBezTo>
                    <a:pt x="35" y="72"/>
                    <a:pt x="35" y="72"/>
                    <a:pt x="35" y="72"/>
                  </a:cubicBezTo>
                  <a:cubicBezTo>
                    <a:pt x="38" y="72"/>
                    <a:pt x="41" y="71"/>
                    <a:pt x="44" y="71"/>
                  </a:cubicBezTo>
                  <a:cubicBezTo>
                    <a:pt x="52" y="69"/>
                    <a:pt x="58" y="64"/>
                    <a:pt x="63" y="58"/>
                  </a:cubicBezTo>
                  <a:cubicBezTo>
                    <a:pt x="65" y="56"/>
                    <a:pt x="67" y="53"/>
                    <a:pt x="68" y="50"/>
                  </a:cubicBezTo>
                  <a:cubicBezTo>
                    <a:pt x="70" y="46"/>
                    <a:pt x="71" y="41"/>
                    <a:pt x="71" y="36"/>
                  </a:cubicBezTo>
                  <a:cubicBezTo>
                    <a:pt x="71" y="26"/>
                    <a:pt x="67" y="17"/>
                    <a:pt x="61" y="10"/>
                  </a:cubicBezTo>
                  <a:cubicBezTo>
                    <a:pt x="58" y="8"/>
                    <a:pt x="56" y="6"/>
                    <a:pt x="53" y="5"/>
                  </a:cubicBezTo>
                  <a:cubicBezTo>
                    <a:pt x="48" y="2"/>
                    <a:pt x="42" y="0"/>
                    <a:pt x="35" y="0"/>
                  </a:cubicBezTo>
                  <a:cubicBezTo>
                    <a:pt x="16" y="0"/>
                    <a:pt x="0" y="16"/>
                    <a:pt x="0" y="36"/>
                  </a:cubicBezTo>
                  <a:cubicBezTo>
                    <a:pt x="0" y="38"/>
                    <a:pt x="0" y="39"/>
                    <a:pt x="0" y="41"/>
                  </a:cubicBezTo>
                  <a:cubicBezTo>
                    <a:pt x="0" y="44"/>
                    <a:pt x="1" y="47"/>
                    <a:pt x="3" y="50"/>
                  </a:cubicBezTo>
                  <a:cubicBezTo>
                    <a:pt x="3" y="51"/>
                    <a:pt x="3" y="52"/>
                    <a:pt x="4" y="53"/>
                  </a:cubicBezTo>
                  <a:cubicBezTo>
                    <a:pt x="5" y="56"/>
                    <a:pt x="7" y="58"/>
                    <a:pt x="10" y="6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8" name="Freeform 457">
              <a:extLst>
                <a:ext uri="{FF2B5EF4-FFF2-40B4-BE49-F238E27FC236}">
                  <a16:creationId xmlns="" xmlns:a16="http://schemas.microsoft.com/office/drawing/2014/main" id="{A361A37B-BD92-405D-8267-E4076B4F23EC}"/>
                </a:ext>
              </a:extLst>
            </p:cNvPr>
            <p:cNvSpPr>
              <a:spLocks/>
            </p:cNvSpPr>
            <p:nvPr/>
          </p:nvSpPr>
          <p:spPr bwMode="auto">
            <a:xfrm>
              <a:off x="7018798" y="3073413"/>
              <a:ext cx="283933" cy="285933"/>
            </a:xfrm>
            <a:custGeom>
              <a:avLst/>
              <a:gdLst>
                <a:gd name="T0" fmla="*/ 71 w 71"/>
                <a:gd name="T1" fmla="*/ 36 h 71"/>
                <a:gd name="T2" fmla="*/ 71 w 71"/>
                <a:gd name="T3" fmla="*/ 34 h 71"/>
                <a:gd name="T4" fmla="*/ 70 w 71"/>
                <a:gd name="T5" fmla="*/ 24 h 71"/>
                <a:gd name="T6" fmla="*/ 67 w 71"/>
                <a:gd name="T7" fmla="*/ 19 h 71"/>
                <a:gd name="T8" fmla="*/ 61 w 71"/>
                <a:gd name="T9" fmla="*/ 11 h 71"/>
                <a:gd name="T10" fmla="*/ 44 w 71"/>
                <a:gd name="T11" fmla="*/ 1 h 71"/>
                <a:gd name="T12" fmla="*/ 36 w 71"/>
                <a:gd name="T13" fmla="*/ 0 h 71"/>
                <a:gd name="T14" fmla="*/ 34 w 71"/>
                <a:gd name="T15" fmla="*/ 0 h 71"/>
                <a:gd name="T16" fmla="*/ 1 w 71"/>
                <a:gd name="T17" fmla="*/ 26 h 71"/>
                <a:gd name="T18" fmla="*/ 0 w 71"/>
                <a:gd name="T19" fmla="*/ 35 h 71"/>
                <a:gd name="T20" fmla="*/ 0 w 71"/>
                <a:gd name="T21" fmla="*/ 36 h 71"/>
                <a:gd name="T22" fmla="*/ 17 w 71"/>
                <a:gd name="T23" fmla="*/ 66 h 71"/>
                <a:gd name="T24" fmla="*/ 27 w 71"/>
                <a:gd name="T25" fmla="*/ 70 h 71"/>
                <a:gd name="T26" fmla="*/ 36 w 71"/>
                <a:gd name="T27" fmla="*/ 71 h 71"/>
                <a:gd name="T28" fmla="*/ 39 w 71"/>
                <a:gd name="T29" fmla="*/ 71 h 71"/>
                <a:gd name="T30" fmla="*/ 50 w 71"/>
                <a:gd name="T31" fmla="*/ 68 h 71"/>
                <a:gd name="T32" fmla="*/ 71 w 71"/>
                <a:gd name="T33"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1">
                  <a:moveTo>
                    <a:pt x="71" y="36"/>
                  </a:moveTo>
                  <a:cubicBezTo>
                    <a:pt x="71" y="35"/>
                    <a:pt x="71" y="35"/>
                    <a:pt x="71" y="34"/>
                  </a:cubicBezTo>
                  <a:cubicBezTo>
                    <a:pt x="71" y="31"/>
                    <a:pt x="71" y="27"/>
                    <a:pt x="70" y="24"/>
                  </a:cubicBezTo>
                  <a:cubicBezTo>
                    <a:pt x="69" y="22"/>
                    <a:pt x="68" y="20"/>
                    <a:pt x="67" y="19"/>
                  </a:cubicBezTo>
                  <a:cubicBezTo>
                    <a:pt x="66" y="16"/>
                    <a:pt x="64" y="13"/>
                    <a:pt x="61" y="11"/>
                  </a:cubicBezTo>
                  <a:cubicBezTo>
                    <a:pt x="57" y="6"/>
                    <a:pt x="51" y="2"/>
                    <a:pt x="44" y="1"/>
                  </a:cubicBezTo>
                  <a:cubicBezTo>
                    <a:pt x="41" y="0"/>
                    <a:pt x="39" y="0"/>
                    <a:pt x="36" y="0"/>
                  </a:cubicBezTo>
                  <a:cubicBezTo>
                    <a:pt x="35" y="0"/>
                    <a:pt x="35" y="0"/>
                    <a:pt x="34" y="0"/>
                  </a:cubicBezTo>
                  <a:cubicBezTo>
                    <a:pt x="19" y="1"/>
                    <a:pt x="6" y="11"/>
                    <a:pt x="1" y="26"/>
                  </a:cubicBezTo>
                  <a:cubicBezTo>
                    <a:pt x="0" y="29"/>
                    <a:pt x="0" y="32"/>
                    <a:pt x="0" y="35"/>
                  </a:cubicBezTo>
                  <a:cubicBezTo>
                    <a:pt x="0" y="35"/>
                    <a:pt x="0" y="35"/>
                    <a:pt x="0" y="36"/>
                  </a:cubicBezTo>
                  <a:cubicBezTo>
                    <a:pt x="0" y="49"/>
                    <a:pt x="7" y="60"/>
                    <a:pt x="17" y="66"/>
                  </a:cubicBezTo>
                  <a:cubicBezTo>
                    <a:pt x="20" y="68"/>
                    <a:pt x="23" y="69"/>
                    <a:pt x="27" y="70"/>
                  </a:cubicBezTo>
                  <a:cubicBezTo>
                    <a:pt x="29" y="71"/>
                    <a:pt x="33" y="71"/>
                    <a:pt x="36" y="71"/>
                  </a:cubicBezTo>
                  <a:cubicBezTo>
                    <a:pt x="37" y="71"/>
                    <a:pt x="38" y="71"/>
                    <a:pt x="39" y="71"/>
                  </a:cubicBezTo>
                  <a:cubicBezTo>
                    <a:pt x="43" y="71"/>
                    <a:pt x="47" y="70"/>
                    <a:pt x="50" y="68"/>
                  </a:cubicBezTo>
                  <a:cubicBezTo>
                    <a:pt x="63" y="63"/>
                    <a:pt x="71" y="50"/>
                    <a:pt x="71"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9" name="Freeform 458">
              <a:extLst>
                <a:ext uri="{FF2B5EF4-FFF2-40B4-BE49-F238E27FC236}">
                  <a16:creationId xmlns="" xmlns:a16="http://schemas.microsoft.com/office/drawing/2014/main" id="{F9972C63-1234-454A-80D5-5B7082A4C907}"/>
                </a:ext>
              </a:extLst>
            </p:cNvPr>
            <p:cNvSpPr>
              <a:spLocks/>
            </p:cNvSpPr>
            <p:nvPr/>
          </p:nvSpPr>
          <p:spPr bwMode="auto">
            <a:xfrm>
              <a:off x="6268975" y="2949442"/>
              <a:ext cx="287932" cy="283933"/>
            </a:xfrm>
            <a:custGeom>
              <a:avLst/>
              <a:gdLst>
                <a:gd name="T0" fmla="*/ 70 w 72"/>
                <a:gd name="T1" fmla="*/ 46 h 71"/>
                <a:gd name="T2" fmla="*/ 72 w 72"/>
                <a:gd name="T3" fmla="*/ 36 h 71"/>
                <a:gd name="T4" fmla="*/ 72 w 72"/>
                <a:gd name="T5" fmla="*/ 35 h 71"/>
                <a:gd name="T6" fmla="*/ 71 w 72"/>
                <a:gd name="T7" fmla="*/ 29 h 71"/>
                <a:gd name="T8" fmla="*/ 68 w 72"/>
                <a:gd name="T9" fmla="*/ 20 h 71"/>
                <a:gd name="T10" fmla="*/ 63 w 72"/>
                <a:gd name="T11" fmla="*/ 12 h 71"/>
                <a:gd name="T12" fmla="*/ 56 w 72"/>
                <a:gd name="T13" fmla="*/ 6 h 71"/>
                <a:gd name="T14" fmla="*/ 36 w 72"/>
                <a:gd name="T15" fmla="*/ 0 h 71"/>
                <a:gd name="T16" fmla="*/ 0 w 72"/>
                <a:gd name="T17" fmla="*/ 35 h 71"/>
                <a:gd name="T18" fmla="*/ 36 w 72"/>
                <a:gd name="T19" fmla="*/ 71 h 71"/>
                <a:gd name="T20" fmla="*/ 44 w 72"/>
                <a:gd name="T21" fmla="*/ 70 h 71"/>
                <a:gd name="T22" fmla="*/ 53 w 72"/>
                <a:gd name="T23" fmla="*/ 67 h 71"/>
                <a:gd name="T24" fmla="*/ 70 w 72"/>
                <a:gd name="T25"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1">
                  <a:moveTo>
                    <a:pt x="70" y="46"/>
                  </a:moveTo>
                  <a:cubicBezTo>
                    <a:pt x="71" y="43"/>
                    <a:pt x="72" y="40"/>
                    <a:pt x="72" y="36"/>
                  </a:cubicBezTo>
                  <a:cubicBezTo>
                    <a:pt x="72" y="36"/>
                    <a:pt x="72" y="36"/>
                    <a:pt x="72" y="35"/>
                  </a:cubicBezTo>
                  <a:cubicBezTo>
                    <a:pt x="72" y="33"/>
                    <a:pt x="72" y="31"/>
                    <a:pt x="71" y="29"/>
                  </a:cubicBezTo>
                  <a:cubicBezTo>
                    <a:pt x="71" y="26"/>
                    <a:pt x="70" y="23"/>
                    <a:pt x="68" y="20"/>
                  </a:cubicBezTo>
                  <a:cubicBezTo>
                    <a:pt x="67" y="17"/>
                    <a:pt x="65" y="14"/>
                    <a:pt x="63" y="12"/>
                  </a:cubicBezTo>
                  <a:cubicBezTo>
                    <a:pt x="61" y="9"/>
                    <a:pt x="59" y="7"/>
                    <a:pt x="56" y="6"/>
                  </a:cubicBezTo>
                  <a:cubicBezTo>
                    <a:pt x="50" y="2"/>
                    <a:pt x="43" y="0"/>
                    <a:pt x="36" y="0"/>
                  </a:cubicBezTo>
                  <a:cubicBezTo>
                    <a:pt x="16" y="0"/>
                    <a:pt x="0" y="16"/>
                    <a:pt x="0" y="35"/>
                  </a:cubicBezTo>
                  <a:cubicBezTo>
                    <a:pt x="0" y="55"/>
                    <a:pt x="16" y="71"/>
                    <a:pt x="36" y="71"/>
                  </a:cubicBezTo>
                  <a:cubicBezTo>
                    <a:pt x="39" y="71"/>
                    <a:pt x="42" y="71"/>
                    <a:pt x="44" y="70"/>
                  </a:cubicBezTo>
                  <a:cubicBezTo>
                    <a:pt x="47" y="70"/>
                    <a:pt x="50" y="68"/>
                    <a:pt x="53" y="67"/>
                  </a:cubicBezTo>
                  <a:cubicBezTo>
                    <a:pt x="61" y="63"/>
                    <a:pt x="68" y="55"/>
                    <a:pt x="70" y="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0" name="Freeform 459">
              <a:extLst>
                <a:ext uri="{FF2B5EF4-FFF2-40B4-BE49-F238E27FC236}">
                  <a16:creationId xmlns="" xmlns:a16="http://schemas.microsoft.com/office/drawing/2014/main" id="{C666A3A2-7E7E-41E9-B79D-950D29AE393F}"/>
                </a:ext>
              </a:extLst>
            </p:cNvPr>
            <p:cNvSpPr>
              <a:spLocks/>
            </p:cNvSpPr>
            <p:nvPr/>
          </p:nvSpPr>
          <p:spPr bwMode="auto">
            <a:xfrm>
              <a:off x="6648885" y="3951206"/>
              <a:ext cx="289932" cy="289932"/>
            </a:xfrm>
            <a:custGeom>
              <a:avLst/>
              <a:gdLst>
                <a:gd name="T0" fmla="*/ 72 w 72"/>
                <a:gd name="T1" fmla="*/ 36 h 72"/>
                <a:gd name="T2" fmla="*/ 70 w 72"/>
                <a:gd name="T3" fmla="*/ 26 h 72"/>
                <a:gd name="T4" fmla="*/ 66 w 72"/>
                <a:gd name="T5" fmla="*/ 17 h 72"/>
                <a:gd name="T6" fmla="*/ 54 w 72"/>
                <a:gd name="T7" fmla="*/ 5 h 72"/>
                <a:gd name="T8" fmla="*/ 45 w 72"/>
                <a:gd name="T9" fmla="*/ 1 h 72"/>
                <a:gd name="T10" fmla="*/ 36 w 72"/>
                <a:gd name="T11" fmla="*/ 0 h 72"/>
                <a:gd name="T12" fmla="*/ 27 w 72"/>
                <a:gd name="T13" fmla="*/ 1 h 72"/>
                <a:gd name="T14" fmla="*/ 19 w 72"/>
                <a:gd name="T15" fmla="*/ 5 h 72"/>
                <a:gd name="T16" fmla="*/ 0 w 72"/>
                <a:gd name="T17" fmla="*/ 36 h 72"/>
                <a:gd name="T18" fmla="*/ 36 w 72"/>
                <a:gd name="T19" fmla="*/ 72 h 72"/>
                <a:gd name="T20" fmla="*/ 70 w 72"/>
                <a:gd name="T21" fmla="*/ 48 h 72"/>
                <a:gd name="T22" fmla="*/ 72 w 72"/>
                <a:gd name="T23" fmla="*/ 39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9"/>
                    <a:pt x="70" y="26"/>
                  </a:cubicBezTo>
                  <a:cubicBezTo>
                    <a:pt x="70" y="22"/>
                    <a:pt x="68" y="19"/>
                    <a:pt x="66" y="17"/>
                  </a:cubicBezTo>
                  <a:cubicBezTo>
                    <a:pt x="63" y="12"/>
                    <a:pt x="59" y="8"/>
                    <a:pt x="54" y="5"/>
                  </a:cubicBezTo>
                  <a:cubicBezTo>
                    <a:pt x="51" y="3"/>
                    <a:pt x="48" y="2"/>
                    <a:pt x="45" y="1"/>
                  </a:cubicBezTo>
                  <a:cubicBezTo>
                    <a:pt x="42" y="1"/>
                    <a:pt x="39" y="0"/>
                    <a:pt x="36" y="0"/>
                  </a:cubicBezTo>
                  <a:cubicBezTo>
                    <a:pt x="33" y="0"/>
                    <a:pt x="30" y="1"/>
                    <a:pt x="27" y="1"/>
                  </a:cubicBezTo>
                  <a:cubicBezTo>
                    <a:pt x="24" y="2"/>
                    <a:pt x="21" y="3"/>
                    <a:pt x="19" y="5"/>
                  </a:cubicBezTo>
                  <a:cubicBezTo>
                    <a:pt x="8" y="11"/>
                    <a:pt x="0" y="23"/>
                    <a:pt x="0" y="36"/>
                  </a:cubicBezTo>
                  <a:cubicBezTo>
                    <a:pt x="0" y="56"/>
                    <a:pt x="16" y="72"/>
                    <a:pt x="36" y="72"/>
                  </a:cubicBezTo>
                  <a:cubicBezTo>
                    <a:pt x="52" y="72"/>
                    <a:pt x="65" y="62"/>
                    <a:pt x="70" y="48"/>
                  </a:cubicBezTo>
                  <a:cubicBezTo>
                    <a:pt x="71" y="46"/>
                    <a:pt x="72" y="43"/>
                    <a:pt x="72" y="39"/>
                  </a:cubicBezTo>
                  <a:cubicBezTo>
                    <a:pt x="72" y="38"/>
                    <a:pt x="72" y="37"/>
                    <a:pt x="72"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1" name="Freeform 460">
              <a:extLst>
                <a:ext uri="{FF2B5EF4-FFF2-40B4-BE49-F238E27FC236}">
                  <a16:creationId xmlns="" xmlns:a16="http://schemas.microsoft.com/office/drawing/2014/main" id="{487FB144-290E-4DCA-9973-6927FC4131C5}"/>
                </a:ext>
              </a:extLst>
            </p:cNvPr>
            <p:cNvSpPr>
              <a:spLocks/>
            </p:cNvSpPr>
            <p:nvPr/>
          </p:nvSpPr>
          <p:spPr bwMode="auto">
            <a:xfrm>
              <a:off x="7298732" y="4105169"/>
              <a:ext cx="287932" cy="283933"/>
            </a:xfrm>
            <a:custGeom>
              <a:avLst/>
              <a:gdLst>
                <a:gd name="T0" fmla="*/ 72 w 72"/>
                <a:gd name="T1" fmla="*/ 35 h 71"/>
                <a:gd name="T2" fmla="*/ 36 w 72"/>
                <a:gd name="T3" fmla="*/ 0 h 71"/>
                <a:gd name="T4" fmla="*/ 32 w 72"/>
                <a:gd name="T5" fmla="*/ 0 h 71"/>
                <a:gd name="T6" fmla="*/ 22 w 72"/>
                <a:gd name="T7" fmla="*/ 2 h 71"/>
                <a:gd name="T8" fmla="*/ 3 w 72"/>
                <a:gd name="T9" fmla="*/ 22 h 71"/>
                <a:gd name="T10" fmla="*/ 1 w 72"/>
                <a:gd name="T11" fmla="*/ 32 h 71"/>
                <a:gd name="T12" fmla="*/ 0 w 72"/>
                <a:gd name="T13" fmla="*/ 35 h 71"/>
                <a:gd name="T14" fmla="*/ 36 w 72"/>
                <a:gd name="T15" fmla="*/ 71 h 71"/>
                <a:gd name="T16" fmla="*/ 48 w 72"/>
                <a:gd name="T17" fmla="*/ 69 h 71"/>
                <a:gd name="T18" fmla="*/ 57 w 72"/>
                <a:gd name="T19" fmla="*/ 64 h 71"/>
                <a:gd name="T20" fmla="*/ 72 w 72"/>
                <a:gd name="T21"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72" y="35"/>
                  </a:moveTo>
                  <a:cubicBezTo>
                    <a:pt x="72" y="16"/>
                    <a:pt x="56" y="0"/>
                    <a:pt x="36" y="0"/>
                  </a:cubicBezTo>
                  <a:cubicBezTo>
                    <a:pt x="35" y="0"/>
                    <a:pt x="33" y="0"/>
                    <a:pt x="32" y="0"/>
                  </a:cubicBezTo>
                  <a:cubicBezTo>
                    <a:pt x="29" y="0"/>
                    <a:pt x="25" y="1"/>
                    <a:pt x="22" y="2"/>
                  </a:cubicBezTo>
                  <a:cubicBezTo>
                    <a:pt x="13" y="6"/>
                    <a:pt x="6" y="13"/>
                    <a:pt x="3" y="22"/>
                  </a:cubicBezTo>
                  <a:cubicBezTo>
                    <a:pt x="2" y="25"/>
                    <a:pt x="1" y="29"/>
                    <a:pt x="1" y="32"/>
                  </a:cubicBezTo>
                  <a:cubicBezTo>
                    <a:pt x="0" y="33"/>
                    <a:pt x="0" y="34"/>
                    <a:pt x="0" y="35"/>
                  </a:cubicBezTo>
                  <a:cubicBezTo>
                    <a:pt x="0" y="55"/>
                    <a:pt x="16" y="71"/>
                    <a:pt x="36" y="71"/>
                  </a:cubicBezTo>
                  <a:cubicBezTo>
                    <a:pt x="40" y="71"/>
                    <a:pt x="45" y="70"/>
                    <a:pt x="48" y="69"/>
                  </a:cubicBezTo>
                  <a:cubicBezTo>
                    <a:pt x="52" y="68"/>
                    <a:pt x="55" y="66"/>
                    <a:pt x="57" y="64"/>
                  </a:cubicBezTo>
                  <a:cubicBezTo>
                    <a:pt x="66" y="58"/>
                    <a:pt x="72" y="47"/>
                    <a:pt x="72"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2" name="Freeform 461">
              <a:extLst>
                <a:ext uri="{FF2B5EF4-FFF2-40B4-BE49-F238E27FC236}">
                  <a16:creationId xmlns="" xmlns:a16="http://schemas.microsoft.com/office/drawing/2014/main" id="{A8074EB4-8552-42F7-B52C-F0FF2ACB529A}"/>
                </a:ext>
              </a:extLst>
            </p:cNvPr>
            <p:cNvSpPr>
              <a:spLocks/>
            </p:cNvSpPr>
            <p:nvPr/>
          </p:nvSpPr>
          <p:spPr bwMode="auto">
            <a:xfrm>
              <a:off x="7506683" y="4493077"/>
              <a:ext cx="289932" cy="289932"/>
            </a:xfrm>
            <a:custGeom>
              <a:avLst/>
              <a:gdLst>
                <a:gd name="T0" fmla="*/ 72 w 72"/>
                <a:gd name="T1" fmla="*/ 36 h 72"/>
                <a:gd name="T2" fmla="*/ 70 w 72"/>
                <a:gd name="T3" fmla="*/ 24 h 72"/>
                <a:gd name="T4" fmla="*/ 65 w 72"/>
                <a:gd name="T5" fmla="*/ 15 h 72"/>
                <a:gd name="T6" fmla="*/ 53 w 72"/>
                <a:gd name="T7" fmla="*/ 5 h 72"/>
                <a:gd name="T8" fmla="*/ 44 w 72"/>
                <a:gd name="T9" fmla="*/ 1 h 72"/>
                <a:gd name="T10" fmla="*/ 36 w 72"/>
                <a:gd name="T11" fmla="*/ 0 h 72"/>
                <a:gd name="T12" fmla="*/ 24 w 72"/>
                <a:gd name="T13" fmla="*/ 3 h 72"/>
                <a:gd name="T14" fmla="*/ 15 w 72"/>
                <a:gd name="T15" fmla="*/ 7 h 72"/>
                <a:gd name="T16" fmla="*/ 0 w 72"/>
                <a:gd name="T17" fmla="*/ 36 h 72"/>
                <a:gd name="T18" fmla="*/ 36 w 72"/>
                <a:gd name="T19" fmla="*/ 72 h 72"/>
                <a:gd name="T20" fmla="*/ 69 w 72"/>
                <a:gd name="T21" fmla="*/ 50 h 72"/>
                <a:gd name="T22" fmla="*/ 71 w 72"/>
                <a:gd name="T23" fmla="*/ 40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8"/>
                    <a:pt x="70" y="24"/>
                  </a:cubicBezTo>
                  <a:cubicBezTo>
                    <a:pt x="68" y="21"/>
                    <a:pt x="67" y="18"/>
                    <a:pt x="65" y="15"/>
                  </a:cubicBezTo>
                  <a:cubicBezTo>
                    <a:pt x="62" y="11"/>
                    <a:pt x="58" y="7"/>
                    <a:pt x="53" y="5"/>
                  </a:cubicBezTo>
                  <a:cubicBezTo>
                    <a:pt x="50" y="3"/>
                    <a:pt x="47" y="2"/>
                    <a:pt x="44" y="1"/>
                  </a:cubicBezTo>
                  <a:cubicBezTo>
                    <a:pt x="41" y="1"/>
                    <a:pt x="39" y="0"/>
                    <a:pt x="36" y="0"/>
                  </a:cubicBezTo>
                  <a:cubicBezTo>
                    <a:pt x="32" y="0"/>
                    <a:pt x="28" y="1"/>
                    <a:pt x="24" y="3"/>
                  </a:cubicBezTo>
                  <a:cubicBezTo>
                    <a:pt x="21" y="4"/>
                    <a:pt x="18" y="5"/>
                    <a:pt x="15" y="7"/>
                  </a:cubicBezTo>
                  <a:cubicBezTo>
                    <a:pt x="6" y="13"/>
                    <a:pt x="0" y="24"/>
                    <a:pt x="0" y="36"/>
                  </a:cubicBezTo>
                  <a:cubicBezTo>
                    <a:pt x="0" y="56"/>
                    <a:pt x="16" y="72"/>
                    <a:pt x="36" y="72"/>
                  </a:cubicBezTo>
                  <a:cubicBezTo>
                    <a:pt x="51" y="72"/>
                    <a:pt x="64" y="63"/>
                    <a:pt x="69" y="50"/>
                  </a:cubicBezTo>
                  <a:cubicBezTo>
                    <a:pt x="70" y="47"/>
                    <a:pt x="71" y="44"/>
                    <a:pt x="71" y="40"/>
                  </a:cubicBezTo>
                  <a:cubicBezTo>
                    <a:pt x="72" y="39"/>
                    <a:pt x="72" y="38"/>
                    <a:pt x="72"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3" name="Freeform 462">
              <a:extLst>
                <a:ext uri="{FF2B5EF4-FFF2-40B4-BE49-F238E27FC236}">
                  <a16:creationId xmlns="" xmlns:a16="http://schemas.microsoft.com/office/drawing/2014/main" id="{1D382B30-6DED-4111-B4DC-F62244F34D3A}"/>
                </a:ext>
              </a:extLst>
            </p:cNvPr>
            <p:cNvSpPr>
              <a:spLocks/>
            </p:cNvSpPr>
            <p:nvPr/>
          </p:nvSpPr>
          <p:spPr bwMode="auto">
            <a:xfrm>
              <a:off x="8080547" y="4633044"/>
              <a:ext cx="283933" cy="289932"/>
            </a:xfrm>
            <a:custGeom>
              <a:avLst/>
              <a:gdLst>
                <a:gd name="T0" fmla="*/ 35 w 71"/>
                <a:gd name="T1" fmla="*/ 0 h 72"/>
                <a:gd name="T2" fmla="*/ 35 w 71"/>
                <a:gd name="T3" fmla="*/ 0 h 72"/>
                <a:gd name="T4" fmla="*/ 26 w 71"/>
                <a:gd name="T5" fmla="*/ 2 h 72"/>
                <a:gd name="T6" fmla="*/ 2 w 71"/>
                <a:gd name="T7" fmla="*/ 23 h 72"/>
                <a:gd name="T8" fmla="*/ 0 w 71"/>
                <a:gd name="T9" fmla="*/ 33 h 72"/>
                <a:gd name="T10" fmla="*/ 0 w 71"/>
                <a:gd name="T11" fmla="*/ 36 h 72"/>
                <a:gd name="T12" fmla="*/ 35 w 71"/>
                <a:gd name="T13" fmla="*/ 72 h 72"/>
                <a:gd name="T14" fmla="*/ 71 w 71"/>
                <a:gd name="T15" fmla="*/ 36 h 72"/>
                <a:gd name="T16" fmla="*/ 71 w 71"/>
                <a:gd name="T17" fmla="*/ 32 h 72"/>
                <a:gd name="T18" fmla="*/ 69 w 71"/>
                <a:gd name="T19" fmla="*/ 23 h 72"/>
                <a:gd name="T20" fmla="*/ 35 w 7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2">
                  <a:moveTo>
                    <a:pt x="35" y="0"/>
                  </a:moveTo>
                  <a:cubicBezTo>
                    <a:pt x="35" y="0"/>
                    <a:pt x="35" y="0"/>
                    <a:pt x="35" y="0"/>
                  </a:cubicBezTo>
                  <a:cubicBezTo>
                    <a:pt x="32" y="0"/>
                    <a:pt x="29" y="1"/>
                    <a:pt x="26" y="2"/>
                  </a:cubicBezTo>
                  <a:cubicBezTo>
                    <a:pt x="15" y="5"/>
                    <a:pt x="6" y="13"/>
                    <a:pt x="2" y="23"/>
                  </a:cubicBezTo>
                  <a:cubicBezTo>
                    <a:pt x="1" y="26"/>
                    <a:pt x="0" y="29"/>
                    <a:pt x="0" y="33"/>
                  </a:cubicBezTo>
                  <a:cubicBezTo>
                    <a:pt x="0" y="34"/>
                    <a:pt x="0" y="35"/>
                    <a:pt x="0" y="36"/>
                  </a:cubicBezTo>
                  <a:cubicBezTo>
                    <a:pt x="0" y="56"/>
                    <a:pt x="16" y="72"/>
                    <a:pt x="35" y="72"/>
                  </a:cubicBezTo>
                  <a:cubicBezTo>
                    <a:pt x="55" y="72"/>
                    <a:pt x="71" y="56"/>
                    <a:pt x="71" y="36"/>
                  </a:cubicBezTo>
                  <a:cubicBezTo>
                    <a:pt x="71" y="35"/>
                    <a:pt x="71" y="34"/>
                    <a:pt x="71" y="32"/>
                  </a:cubicBezTo>
                  <a:cubicBezTo>
                    <a:pt x="71" y="29"/>
                    <a:pt x="70" y="26"/>
                    <a:pt x="69" y="23"/>
                  </a:cubicBezTo>
                  <a:cubicBezTo>
                    <a:pt x="64" y="10"/>
                    <a:pt x="51" y="0"/>
                    <a:pt x="35"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4" name="Freeform 463">
              <a:extLst>
                <a:ext uri="{FF2B5EF4-FFF2-40B4-BE49-F238E27FC236}">
                  <a16:creationId xmlns="" xmlns:a16="http://schemas.microsoft.com/office/drawing/2014/main" id="{6A6B9331-BCFF-452E-A7EF-1152DECD3317}"/>
                </a:ext>
              </a:extLst>
            </p:cNvPr>
            <p:cNvSpPr>
              <a:spLocks/>
            </p:cNvSpPr>
            <p:nvPr/>
          </p:nvSpPr>
          <p:spPr bwMode="auto">
            <a:xfrm>
              <a:off x="7912586" y="3387339"/>
              <a:ext cx="287932" cy="287932"/>
            </a:xfrm>
            <a:custGeom>
              <a:avLst/>
              <a:gdLst>
                <a:gd name="T0" fmla="*/ 68 w 72"/>
                <a:gd name="T1" fmla="*/ 51 h 72"/>
                <a:gd name="T2" fmla="*/ 71 w 72"/>
                <a:gd name="T3" fmla="*/ 42 h 72"/>
                <a:gd name="T4" fmla="*/ 72 w 72"/>
                <a:gd name="T5" fmla="*/ 36 h 72"/>
                <a:gd name="T6" fmla="*/ 65 w 72"/>
                <a:gd name="T7" fmla="*/ 15 h 72"/>
                <a:gd name="T8" fmla="*/ 58 w 72"/>
                <a:gd name="T9" fmla="*/ 8 h 72"/>
                <a:gd name="T10" fmla="*/ 38 w 72"/>
                <a:gd name="T11" fmla="*/ 0 h 72"/>
                <a:gd name="T12" fmla="*/ 36 w 72"/>
                <a:gd name="T13" fmla="*/ 0 h 72"/>
                <a:gd name="T14" fmla="*/ 28 w 72"/>
                <a:gd name="T15" fmla="*/ 1 h 72"/>
                <a:gd name="T16" fmla="*/ 0 w 72"/>
                <a:gd name="T17" fmla="*/ 36 h 72"/>
                <a:gd name="T18" fmla="*/ 2 w 72"/>
                <a:gd name="T19" fmla="*/ 46 h 72"/>
                <a:gd name="T20" fmla="*/ 6 w 72"/>
                <a:gd name="T21" fmla="*/ 55 h 72"/>
                <a:gd name="T22" fmla="*/ 17 w 72"/>
                <a:gd name="T23" fmla="*/ 66 h 72"/>
                <a:gd name="T24" fmla="*/ 25 w 72"/>
                <a:gd name="T25" fmla="*/ 70 h 72"/>
                <a:gd name="T26" fmla="*/ 36 w 72"/>
                <a:gd name="T27" fmla="*/ 72 h 72"/>
                <a:gd name="T28" fmla="*/ 36 w 72"/>
                <a:gd name="T29" fmla="*/ 72 h 72"/>
                <a:gd name="T30" fmla="*/ 46 w 72"/>
                <a:gd name="T31" fmla="*/ 70 h 72"/>
                <a:gd name="T32" fmla="*/ 68 w 72"/>
                <a:gd name="T33"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68" y="51"/>
                  </a:moveTo>
                  <a:cubicBezTo>
                    <a:pt x="70" y="48"/>
                    <a:pt x="71" y="45"/>
                    <a:pt x="71" y="42"/>
                  </a:cubicBezTo>
                  <a:cubicBezTo>
                    <a:pt x="72" y="40"/>
                    <a:pt x="72" y="38"/>
                    <a:pt x="72" y="36"/>
                  </a:cubicBezTo>
                  <a:cubicBezTo>
                    <a:pt x="72" y="28"/>
                    <a:pt x="69" y="20"/>
                    <a:pt x="65" y="15"/>
                  </a:cubicBezTo>
                  <a:cubicBezTo>
                    <a:pt x="63" y="12"/>
                    <a:pt x="60" y="10"/>
                    <a:pt x="58" y="8"/>
                  </a:cubicBezTo>
                  <a:cubicBezTo>
                    <a:pt x="52" y="3"/>
                    <a:pt x="45" y="1"/>
                    <a:pt x="38" y="0"/>
                  </a:cubicBezTo>
                  <a:cubicBezTo>
                    <a:pt x="37" y="0"/>
                    <a:pt x="37" y="0"/>
                    <a:pt x="36" y="0"/>
                  </a:cubicBezTo>
                  <a:cubicBezTo>
                    <a:pt x="33" y="0"/>
                    <a:pt x="30" y="0"/>
                    <a:pt x="28" y="1"/>
                  </a:cubicBezTo>
                  <a:cubicBezTo>
                    <a:pt x="12" y="5"/>
                    <a:pt x="0" y="19"/>
                    <a:pt x="0" y="36"/>
                  </a:cubicBezTo>
                  <a:cubicBezTo>
                    <a:pt x="0" y="39"/>
                    <a:pt x="1" y="43"/>
                    <a:pt x="2" y="46"/>
                  </a:cubicBezTo>
                  <a:cubicBezTo>
                    <a:pt x="2" y="49"/>
                    <a:pt x="4" y="52"/>
                    <a:pt x="6" y="55"/>
                  </a:cubicBezTo>
                  <a:cubicBezTo>
                    <a:pt x="8" y="59"/>
                    <a:pt x="12" y="63"/>
                    <a:pt x="17" y="66"/>
                  </a:cubicBezTo>
                  <a:cubicBezTo>
                    <a:pt x="19" y="68"/>
                    <a:pt x="22" y="69"/>
                    <a:pt x="25" y="70"/>
                  </a:cubicBezTo>
                  <a:cubicBezTo>
                    <a:pt x="29" y="71"/>
                    <a:pt x="32" y="72"/>
                    <a:pt x="36" y="72"/>
                  </a:cubicBezTo>
                  <a:cubicBezTo>
                    <a:pt x="36" y="72"/>
                    <a:pt x="36" y="72"/>
                    <a:pt x="36" y="72"/>
                  </a:cubicBezTo>
                  <a:cubicBezTo>
                    <a:pt x="39" y="72"/>
                    <a:pt x="43" y="71"/>
                    <a:pt x="46" y="70"/>
                  </a:cubicBezTo>
                  <a:cubicBezTo>
                    <a:pt x="56" y="67"/>
                    <a:pt x="64" y="60"/>
                    <a:pt x="68" y="5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5" name="Freeform 464">
              <a:extLst>
                <a:ext uri="{FF2B5EF4-FFF2-40B4-BE49-F238E27FC236}">
                  <a16:creationId xmlns="" xmlns:a16="http://schemas.microsoft.com/office/drawing/2014/main" id="{9DFB8229-98D5-495D-96E2-335D7E30F72C}"/>
                </a:ext>
              </a:extLst>
            </p:cNvPr>
            <p:cNvSpPr>
              <a:spLocks/>
            </p:cNvSpPr>
            <p:nvPr/>
          </p:nvSpPr>
          <p:spPr bwMode="auto">
            <a:xfrm>
              <a:off x="8946343" y="3715261"/>
              <a:ext cx="283933" cy="283933"/>
            </a:xfrm>
            <a:custGeom>
              <a:avLst/>
              <a:gdLst>
                <a:gd name="T0" fmla="*/ 31 w 71"/>
                <a:gd name="T1" fmla="*/ 0 h 71"/>
                <a:gd name="T2" fmla="*/ 21 w 71"/>
                <a:gd name="T3" fmla="*/ 3 h 71"/>
                <a:gd name="T4" fmla="*/ 3 w 71"/>
                <a:gd name="T5" fmla="*/ 20 h 71"/>
                <a:gd name="T6" fmla="*/ 0 w 71"/>
                <a:gd name="T7" fmla="*/ 29 h 71"/>
                <a:gd name="T8" fmla="*/ 0 w 71"/>
                <a:gd name="T9" fmla="*/ 36 h 71"/>
                <a:gd name="T10" fmla="*/ 2 w 71"/>
                <a:gd name="T11" fmla="*/ 48 h 71"/>
                <a:gd name="T12" fmla="*/ 7 w 71"/>
                <a:gd name="T13" fmla="*/ 57 h 71"/>
                <a:gd name="T14" fmla="*/ 14 w 71"/>
                <a:gd name="T15" fmla="*/ 64 h 71"/>
                <a:gd name="T16" fmla="*/ 22 w 71"/>
                <a:gd name="T17" fmla="*/ 69 h 71"/>
                <a:gd name="T18" fmla="*/ 35 w 71"/>
                <a:gd name="T19" fmla="*/ 71 h 71"/>
                <a:gd name="T20" fmla="*/ 67 w 71"/>
                <a:gd name="T21" fmla="*/ 52 h 71"/>
                <a:gd name="T22" fmla="*/ 71 w 71"/>
                <a:gd name="T23" fmla="*/ 42 h 71"/>
                <a:gd name="T24" fmla="*/ 71 w 71"/>
                <a:gd name="T25" fmla="*/ 36 h 71"/>
                <a:gd name="T26" fmla="*/ 71 w 71"/>
                <a:gd name="T27" fmla="*/ 33 h 71"/>
                <a:gd name="T28" fmla="*/ 69 w 71"/>
                <a:gd name="T29" fmla="*/ 23 h 71"/>
                <a:gd name="T30" fmla="*/ 63 w 71"/>
                <a:gd name="T31" fmla="*/ 13 h 71"/>
                <a:gd name="T32" fmla="*/ 55 w 71"/>
                <a:gd name="T33" fmla="*/ 6 h 71"/>
                <a:gd name="T34" fmla="*/ 35 w 71"/>
                <a:gd name="T35" fmla="*/ 0 h 71"/>
                <a:gd name="T36" fmla="*/ 31 w 71"/>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31" y="0"/>
                  </a:moveTo>
                  <a:cubicBezTo>
                    <a:pt x="28" y="1"/>
                    <a:pt x="24" y="1"/>
                    <a:pt x="21" y="3"/>
                  </a:cubicBezTo>
                  <a:cubicBezTo>
                    <a:pt x="14" y="6"/>
                    <a:pt x="7" y="12"/>
                    <a:pt x="3" y="20"/>
                  </a:cubicBezTo>
                  <a:cubicBezTo>
                    <a:pt x="2" y="23"/>
                    <a:pt x="1" y="26"/>
                    <a:pt x="0" y="29"/>
                  </a:cubicBezTo>
                  <a:cubicBezTo>
                    <a:pt x="0" y="31"/>
                    <a:pt x="0" y="33"/>
                    <a:pt x="0" y="36"/>
                  </a:cubicBezTo>
                  <a:cubicBezTo>
                    <a:pt x="0" y="40"/>
                    <a:pt x="1" y="44"/>
                    <a:pt x="2" y="48"/>
                  </a:cubicBezTo>
                  <a:cubicBezTo>
                    <a:pt x="3" y="51"/>
                    <a:pt x="5" y="54"/>
                    <a:pt x="7" y="57"/>
                  </a:cubicBezTo>
                  <a:cubicBezTo>
                    <a:pt x="9" y="60"/>
                    <a:pt x="11" y="62"/>
                    <a:pt x="14" y="64"/>
                  </a:cubicBezTo>
                  <a:cubicBezTo>
                    <a:pt x="16" y="66"/>
                    <a:pt x="19" y="68"/>
                    <a:pt x="22" y="69"/>
                  </a:cubicBezTo>
                  <a:cubicBezTo>
                    <a:pt x="26" y="71"/>
                    <a:pt x="31" y="71"/>
                    <a:pt x="35" y="71"/>
                  </a:cubicBezTo>
                  <a:cubicBezTo>
                    <a:pt x="49" y="71"/>
                    <a:pt x="62" y="63"/>
                    <a:pt x="67" y="52"/>
                  </a:cubicBezTo>
                  <a:cubicBezTo>
                    <a:pt x="69" y="49"/>
                    <a:pt x="70" y="46"/>
                    <a:pt x="71" y="42"/>
                  </a:cubicBezTo>
                  <a:cubicBezTo>
                    <a:pt x="71" y="40"/>
                    <a:pt x="71" y="38"/>
                    <a:pt x="71" y="36"/>
                  </a:cubicBezTo>
                  <a:cubicBezTo>
                    <a:pt x="71" y="35"/>
                    <a:pt x="71" y="34"/>
                    <a:pt x="71" y="33"/>
                  </a:cubicBezTo>
                  <a:cubicBezTo>
                    <a:pt x="71" y="29"/>
                    <a:pt x="70" y="26"/>
                    <a:pt x="69" y="23"/>
                  </a:cubicBezTo>
                  <a:cubicBezTo>
                    <a:pt x="67" y="19"/>
                    <a:pt x="65" y="16"/>
                    <a:pt x="63" y="13"/>
                  </a:cubicBezTo>
                  <a:cubicBezTo>
                    <a:pt x="61" y="10"/>
                    <a:pt x="58" y="8"/>
                    <a:pt x="55" y="6"/>
                  </a:cubicBezTo>
                  <a:cubicBezTo>
                    <a:pt x="49" y="2"/>
                    <a:pt x="43" y="0"/>
                    <a:pt x="35" y="0"/>
                  </a:cubicBezTo>
                  <a:cubicBezTo>
                    <a:pt x="34" y="0"/>
                    <a:pt x="32" y="0"/>
                    <a:pt x="31"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6" name="Freeform 465">
              <a:extLst>
                <a:ext uri="{FF2B5EF4-FFF2-40B4-BE49-F238E27FC236}">
                  <a16:creationId xmlns="" xmlns:a16="http://schemas.microsoft.com/office/drawing/2014/main" id="{17CA4582-F319-4FCC-BAAE-93F13DD69718}"/>
                </a:ext>
              </a:extLst>
            </p:cNvPr>
            <p:cNvSpPr>
              <a:spLocks/>
            </p:cNvSpPr>
            <p:nvPr/>
          </p:nvSpPr>
          <p:spPr bwMode="auto">
            <a:xfrm>
              <a:off x="8470455" y="4537066"/>
              <a:ext cx="283933" cy="289932"/>
            </a:xfrm>
            <a:custGeom>
              <a:avLst/>
              <a:gdLst>
                <a:gd name="T0" fmla="*/ 65 w 71"/>
                <a:gd name="T1" fmla="*/ 56 h 72"/>
                <a:gd name="T2" fmla="*/ 67 w 71"/>
                <a:gd name="T3" fmla="*/ 53 h 72"/>
                <a:gd name="T4" fmla="*/ 70 w 71"/>
                <a:gd name="T5" fmla="*/ 43 h 72"/>
                <a:gd name="T6" fmla="*/ 71 w 71"/>
                <a:gd name="T7" fmla="*/ 37 h 72"/>
                <a:gd name="T8" fmla="*/ 71 w 71"/>
                <a:gd name="T9" fmla="*/ 36 h 72"/>
                <a:gd name="T10" fmla="*/ 70 w 71"/>
                <a:gd name="T11" fmla="*/ 27 h 72"/>
                <a:gd name="T12" fmla="*/ 57 w 71"/>
                <a:gd name="T13" fmla="*/ 8 h 72"/>
                <a:gd name="T14" fmla="*/ 49 w 71"/>
                <a:gd name="T15" fmla="*/ 3 h 72"/>
                <a:gd name="T16" fmla="*/ 35 w 71"/>
                <a:gd name="T17" fmla="*/ 0 h 72"/>
                <a:gd name="T18" fmla="*/ 0 w 71"/>
                <a:gd name="T19" fmla="*/ 36 h 72"/>
                <a:gd name="T20" fmla="*/ 0 w 71"/>
                <a:gd name="T21" fmla="*/ 40 h 72"/>
                <a:gd name="T22" fmla="*/ 2 w 71"/>
                <a:gd name="T23" fmla="*/ 49 h 72"/>
                <a:gd name="T24" fmla="*/ 35 w 71"/>
                <a:gd name="T25" fmla="*/ 72 h 72"/>
                <a:gd name="T26" fmla="*/ 59 w 71"/>
                <a:gd name="T27" fmla="*/ 63 h 72"/>
                <a:gd name="T28" fmla="*/ 6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65" y="56"/>
                  </a:moveTo>
                  <a:cubicBezTo>
                    <a:pt x="66" y="55"/>
                    <a:pt x="67" y="54"/>
                    <a:pt x="67" y="53"/>
                  </a:cubicBezTo>
                  <a:cubicBezTo>
                    <a:pt x="69" y="50"/>
                    <a:pt x="70" y="47"/>
                    <a:pt x="70" y="43"/>
                  </a:cubicBezTo>
                  <a:cubicBezTo>
                    <a:pt x="71" y="41"/>
                    <a:pt x="71" y="39"/>
                    <a:pt x="71" y="37"/>
                  </a:cubicBezTo>
                  <a:cubicBezTo>
                    <a:pt x="71" y="37"/>
                    <a:pt x="71" y="36"/>
                    <a:pt x="71" y="36"/>
                  </a:cubicBezTo>
                  <a:cubicBezTo>
                    <a:pt x="71" y="33"/>
                    <a:pt x="71" y="30"/>
                    <a:pt x="70" y="27"/>
                  </a:cubicBezTo>
                  <a:cubicBezTo>
                    <a:pt x="68" y="19"/>
                    <a:pt x="64" y="12"/>
                    <a:pt x="57" y="8"/>
                  </a:cubicBezTo>
                  <a:cubicBezTo>
                    <a:pt x="55" y="6"/>
                    <a:pt x="52" y="4"/>
                    <a:pt x="49" y="3"/>
                  </a:cubicBezTo>
                  <a:cubicBezTo>
                    <a:pt x="45" y="1"/>
                    <a:pt x="40" y="0"/>
                    <a:pt x="35" y="0"/>
                  </a:cubicBezTo>
                  <a:cubicBezTo>
                    <a:pt x="16" y="0"/>
                    <a:pt x="0" y="16"/>
                    <a:pt x="0" y="36"/>
                  </a:cubicBezTo>
                  <a:cubicBezTo>
                    <a:pt x="0" y="37"/>
                    <a:pt x="0" y="39"/>
                    <a:pt x="0" y="40"/>
                  </a:cubicBezTo>
                  <a:cubicBezTo>
                    <a:pt x="0" y="43"/>
                    <a:pt x="1" y="46"/>
                    <a:pt x="2" y="49"/>
                  </a:cubicBezTo>
                  <a:cubicBezTo>
                    <a:pt x="8" y="62"/>
                    <a:pt x="20" y="72"/>
                    <a:pt x="35" y="72"/>
                  </a:cubicBezTo>
                  <a:cubicBezTo>
                    <a:pt x="44" y="72"/>
                    <a:pt x="53" y="68"/>
                    <a:pt x="59" y="63"/>
                  </a:cubicBezTo>
                  <a:cubicBezTo>
                    <a:pt x="61" y="61"/>
                    <a:pt x="63" y="58"/>
                    <a:pt x="65" y="5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7" name="Freeform 466">
              <a:extLst>
                <a:ext uri="{FF2B5EF4-FFF2-40B4-BE49-F238E27FC236}">
                  <a16:creationId xmlns="" xmlns:a16="http://schemas.microsoft.com/office/drawing/2014/main" id="{E59ABB01-E959-450F-9C47-7C0496C2F34E}"/>
                </a:ext>
              </a:extLst>
            </p:cNvPr>
            <p:cNvSpPr>
              <a:spLocks/>
            </p:cNvSpPr>
            <p:nvPr/>
          </p:nvSpPr>
          <p:spPr bwMode="auto">
            <a:xfrm>
              <a:off x="8762386" y="3077412"/>
              <a:ext cx="283933" cy="285933"/>
            </a:xfrm>
            <a:custGeom>
              <a:avLst/>
              <a:gdLst>
                <a:gd name="T0" fmla="*/ 35 w 71"/>
                <a:gd name="T1" fmla="*/ 71 h 71"/>
                <a:gd name="T2" fmla="*/ 40 w 71"/>
                <a:gd name="T3" fmla="*/ 71 h 71"/>
                <a:gd name="T4" fmla="*/ 50 w 71"/>
                <a:gd name="T5" fmla="*/ 68 h 71"/>
                <a:gd name="T6" fmla="*/ 71 w 71"/>
                <a:gd name="T7" fmla="*/ 36 h 71"/>
                <a:gd name="T8" fmla="*/ 66 w 71"/>
                <a:gd name="T9" fmla="*/ 17 h 71"/>
                <a:gd name="T10" fmla="*/ 60 w 71"/>
                <a:gd name="T11" fmla="*/ 9 h 71"/>
                <a:gd name="T12" fmla="*/ 35 w 71"/>
                <a:gd name="T13" fmla="*/ 0 h 71"/>
                <a:gd name="T14" fmla="*/ 9 w 71"/>
                <a:gd name="T15" fmla="*/ 12 h 71"/>
                <a:gd name="T16" fmla="*/ 3 w 71"/>
                <a:gd name="T17" fmla="*/ 20 h 71"/>
                <a:gd name="T18" fmla="*/ 0 w 71"/>
                <a:gd name="T19" fmla="*/ 36 h 71"/>
                <a:gd name="T20" fmla="*/ 35 w 7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1">
                  <a:moveTo>
                    <a:pt x="35" y="71"/>
                  </a:moveTo>
                  <a:cubicBezTo>
                    <a:pt x="37" y="71"/>
                    <a:pt x="39" y="71"/>
                    <a:pt x="40" y="71"/>
                  </a:cubicBezTo>
                  <a:cubicBezTo>
                    <a:pt x="44" y="71"/>
                    <a:pt x="47" y="70"/>
                    <a:pt x="50" y="68"/>
                  </a:cubicBezTo>
                  <a:cubicBezTo>
                    <a:pt x="62" y="63"/>
                    <a:pt x="71" y="50"/>
                    <a:pt x="71" y="36"/>
                  </a:cubicBezTo>
                  <a:cubicBezTo>
                    <a:pt x="71" y="29"/>
                    <a:pt x="69" y="22"/>
                    <a:pt x="66" y="17"/>
                  </a:cubicBezTo>
                  <a:cubicBezTo>
                    <a:pt x="64" y="14"/>
                    <a:pt x="62" y="12"/>
                    <a:pt x="60" y="9"/>
                  </a:cubicBezTo>
                  <a:cubicBezTo>
                    <a:pt x="53" y="3"/>
                    <a:pt x="45" y="0"/>
                    <a:pt x="35" y="0"/>
                  </a:cubicBezTo>
                  <a:cubicBezTo>
                    <a:pt x="25" y="0"/>
                    <a:pt x="15" y="5"/>
                    <a:pt x="9" y="12"/>
                  </a:cubicBezTo>
                  <a:cubicBezTo>
                    <a:pt x="6" y="15"/>
                    <a:pt x="5" y="17"/>
                    <a:pt x="3" y="20"/>
                  </a:cubicBezTo>
                  <a:cubicBezTo>
                    <a:pt x="1" y="25"/>
                    <a:pt x="0" y="30"/>
                    <a:pt x="0" y="36"/>
                  </a:cubicBezTo>
                  <a:cubicBezTo>
                    <a:pt x="0" y="55"/>
                    <a:pt x="16" y="71"/>
                    <a:pt x="35" y="7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8" name="Freeform 467">
              <a:extLst>
                <a:ext uri="{FF2B5EF4-FFF2-40B4-BE49-F238E27FC236}">
                  <a16:creationId xmlns="" xmlns:a16="http://schemas.microsoft.com/office/drawing/2014/main" id="{43AA9FF1-BDEB-4C29-8E71-EB1208C79307}"/>
                </a:ext>
              </a:extLst>
            </p:cNvPr>
            <p:cNvSpPr>
              <a:spLocks/>
            </p:cNvSpPr>
            <p:nvPr/>
          </p:nvSpPr>
          <p:spPr bwMode="auto">
            <a:xfrm>
              <a:off x="9268266" y="4445088"/>
              <a:ext cx="283933" cy="285933"/>
            </a:xfrm>
            <a:custGeom>
              <a:avLst/>
              <a:gdLst>
                <a:gd name="T0" fmla="*/ 0 w 71"/>
                <a:gd name="T1" fmla="*/ 35 h 71"/>
                <a:gd name="T2" fmla="*/ 0 w 71"/>
                <a:gd name="T3" fmla="*/ 36 h 71"/>
                <a:gd name="T4" fmla="*/ 1 w 71"/>
                <a:gd name="T5" fmla="*/ 45 h 71"/>
                <a:gd name="T6" fmla="*/ 36 w 71"/>
                <a:gd name="T7" fmla="*/ 71 h 71"/>
                <a:gd name="T8" fmla="*/ 44 w 71"/>
                <a:gd name="T9" fmla="*/ 70 h 71"/>
                <a:gd name="T10" fmla="*/ 54 w 71"/>
                <a:gd name="T11" fmla="*/ 66 h 71"/>
                <a:gd name="T12" fmla="*/ 71 w 71"/>
                <a:gd name="T13" fmla="*/ 36 h 71"/>
                <a:gd name="T14" fmla="*/ 70 w 71"/>
                <a:gd name="T15" fmla="*/ 26 h 71"/>
                <a:gd name="T16" fmla="*/ 66 w 71"/>
                <a:gd name="T17" fmla="*/ 17 h 71"/>
                <a:gd name="T18" fmla="*/ 42 w 71"/>
                <a:gd name="T19" fmla="*/ 1 h 71"/>
                <a:gd name="T20" fmla="*/ 36 w 71"/>
                <a:gd name="T21" fmla="*/ 0 h 71"/>
                <a:gd name="T22" fmla="*/ 33 w 71"/>
                <a:gd name="T23" fmla="*/ 0 h 71"/>
                <a:gd name="T24" fmla="*/ 0 w 71"/>
                <a:gd name="T25"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0" y="35"/>
                  </a:moveTo>
                  <a:cubicBezTo>
                    <a:pt x="0" y="35"/>
                    <a:pt x="0" y="35"/>
                    <a:pt x="0" y="36"/>
                  </a:cubicBezTo>
                  <a:cubicBezTo>
                    <a:pt x="0" y="39"/>
                    <a:pt x="0" y="42"/>
                    <a:pt x="1" y="45"/>
                  </a:cubicBezTo>
                  <a:cubicBezTo>
                    <a:pt x="5" y="60"/>
                    <a:pt x="19" y="71"/>
                    <a:pt x="36" y="71"/>
                  </a:cubicBezTo>
                  <a:cubicBezTo>
                    <a:pt x="39" y="71"/>
                    <a:pt x="41" y="71"/>
                    <a:pt x="44" y="70"/>
                  </a:cubicBezTo>
                  <a:cubicBezTo>
                    <a:pt x="48" y="70"/>
                    <a:pt x="51" y="68"/>
                    <a:pt x="54" y="66"/>
                  </a:cubicBezTo>
                  <a:cubicBezTo>
                    <a:pt x="64" y="60"/>
                    <a:pt x="71" y="49"/>
                    <a:pt x="71" y="36"/>
                  </a:cubicBezTo>
                  <a:cubicBezTo>
                    <a:pt x="71" y="32"/>
                    <a:pt x="71" y="29"/>
                    <a:pt x="70" y="26"/>
                  </a:cubicBezTo>
                  <a:cubicBezTo>
                    <a:pt x="69" y="23"/>
                    <a:pt x="68" y="20"/>
                    <a:pt x="66" y="17"/>
                  </a:cubicBezTo>
                  <a:cubicBezTo>
                    <a:pt x="61" y="9"/>
                    <a:pt x="53" y="2"/>
                    <a:pt x="42" y="1"/>
                  </a:cubicBezTo>
                  <a:cubicBezTo>
                    <a:pt x="40" y="0"/>
                    <a:pt x="38" y="0"/>
                    <a:pt x="36" y="0"/>
                  </a:cubicBezTo>
                  <a:cubicBezTo>
                    <a:pt x="35" y="0"/>
                    <a:pt x="34" y="0"/>
                    <a:pt x="33" y="0"/>
                  </a:cubicBezTo>
                  <a:cubicBezTo>
                    <a:pt x="14" y="2"/>
                    <a:pt x="0" y="17"/>
                    <a:pt x="0"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9" name="Freeform 468">
              <a:extLst>
                <a:ext uri="{FF2B5EF4-FFF2-40B4-BE49-F238E27FC236}">
                  <a16:creationId xmlns="" xmlns:a16="http://schemas.microsoft.com/office/drawing/2014/main" id="{E16D64D7-7778-4FE2-BF58-BABA4B8E3EBF}"/>
                </a:ext>
              </a:extLst>
            </p:cNvPr>
            <p:cNvSpPr>
              <a:spLocks/>
            </p:cNvSpPr>
            <p:nvPr/>
          </p:nvSpPr>
          <p:spPr bwMode="auto">
            <a:xfrm>
              <a:off x="9568195" y="5202910"/>
              <a:ext cx="283933" cy="285933"/>
            </a:xfrm>
            <a:custGeom>
              <a:avLst/>
              <a:gdLst>
                <a:gd name="T0" fmla="*/ 57 w 71"/>
                <a:gd name="T1" fmla="*/ 7 h 71"/>
                <a:gd name="T2" fmla="*/ 49 w 71"/>
                <a:gd name="T3" fmla="*/ 3 h 71"/>
                <a:gd name="T4" fmla="*/ 49 w 71"/>
                <a:gd name="T5" fmla="*/ 3 h 71"/>
                <a:gd name="T6" fmla="*/ 40 w 71"/>
                <a:gd name="T7" fmla="*/ 0 h 71"/>
                <a:gd name="T8" fmla="*/ 35 w 71"/>
                <a:gd name="T9" fmla="*/ 0 h 71"/>
                <a:gd name="T10" fmla="*/ 27 w 71"/>
                <a:gd name="T11" fmla="*/ 1 h 71"/>
                <a:gd name="T12" fmla="*/ 18 w 71"/>
                <a:gd name="T13" fmla="*/ 4 h 71"/>
                <a:gd name="T14" fmla="*/ 0 w 71"/>
                <a:gd name="T15" fmla="*/ 36 h 71"/>
                <a:gd name="T16" fmla="*/ 35 w 71"/>
                <a:gd name="T17" fmla="*/ 71 h 71"/>
                <a:gd name="T18" fmla="*/ 40 w 71"/>
                <a:gd name="T19" fmla="*/ 71 h 71"/>
                <a:gd name="T20" fmla="*/ 50 w 71"/>
                <a:gd name="T21" fmla="*/ 68 h 71"/>
                <a:gd name="T22" fmla="*/ 71 w 71"/>
                <a:gd name="T23" fmla="*/ 36 h 71"/>
                <a:gd name="T24" fmla="*/ 71 w 71"/>
                <a:gd name="T25" fmla="*/ 29 h 71"/>
                <a:gd name="T26" fmla="*/ 68 w 71"/>
                <a:gd name="T27" fmla="*/ 21 h 71"/>
                <a:gd name="T28" fmla="*/ 57 w 71"/>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57" y="7"/>
                  </a:moveTo>
                  <a:cubicBezTo>
                    <a:pt x="55" y="6"/>
                    <a:pt x="52" y="4"/>
                    <a:pt x="49" y="3"/>
                  </a:cubicBezTo>
                  <a:cubicBezTo>
                    <a:pt x="49" y="3"/>
                    <a:pt x="49" y="3"/>
                    <a:pt x="49" y="3"/>
                  </a:cubicBezTo>
                  <a:cubicBezTo>
                    <a:pt x="46" y="1"/>
                    <a:pt x="43" y="1"/>
                    <a:pt x="40" y="0"/>
                  </a:cubicBezTo>
                  <a:cubicBezTo>
                    <a:pt x="38" y="0"/>
                    <a:pt x="37" y="0"/>
                    <a:pt x="35" y="0"/>
                  </a:cubicBezTo>
                  <a:cubicBezTo>
                    <a:pt x="33" y="0"/>
                    <a:pt x="30" y="0"/>
                    <a:pt x="27" y="1"/>
                  </a:cubicBezTo>
                  <a:cubicBezTo>
                    <a:pt x="24" y="2"/>
                    <a:pt x="21" y="3"/>
                    <a:pt x="18" y="4"/>
                  </a:cubicBezTo>
                  <a:cubicBezTo>
                    <a:pt x="7" y="10"/>
                    <a:pt x="0" y="22"/>
                    <a:pt x="0" y="36"/>
                  </a:cubicBezTo>
                  <a:cubicBezTo>
                    <a:pt x="0" y="55"/>
                    <a:pt x="16" y="71"/>
                    <a:pt x="35" y="71"/>
                  </a:cubicBezTo>
                  <a:cubicBezTo>
                    <a:pt x="37" y="71"/>
                    <a:pt x="39" y="71"/>
                    <a:pt x="40" y="71"/>
                  </a:cubicBezTo>
                  <a:cubicBezTo>
                    <a:pt x="44" y="71"/>
                    <a:pt x="47" y="70"/>
                    <a:pt x="50" y="68"/>
                  </a:cubicBezTo>
                  <a:cubicBezTo>
                    <a:pt x="62" y="63"/>
                    <a:pt x="71" y="50"/>
                    <a:pt x="71" y="36"/>
                  </a:cubicBezTo>
                  <a:cubicBezTo>
                    <a:pt x="71" y="34"/>
                    <a:pt x="71" y="32"/>
                    <a:pt x="71" y="29"/>
                  </a:cubicBezTo>
                  <a:cubicBezTo>
                    <a:pt x="70" y="26"/>
                    <a:pt x="69" y="23"/>
                    <a:pt x="68" y="21"/>
                  </a:cubicBezTo>
                  <a:cubicBezTo>
                    <a:pt x="65" y="15"/>
                    <a:pt x="62" y="11"/>
                    <a:pt x="57"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0" name="Freeform 469">
              <a:extLst>
                <a:ext uri="{FF2B5EF4-FFF2-40B4-BE49-F238E27FC236}">
                  <a16:creationId xmlns="" xmlns:a16="http://schemas.microsoft.com/office/drawing/2014/main" id="{633AADE7-32D6-4E8A-82BC-FE51EB4DB8EB}"/>
                </a:ext>
              </a:extLst>
            </p:cNvPr>
            <p:cNvSpPr>
              <a:spLocks/>
            </p:cNvSpPr>
            <p:nvPr/>
          </p:nvSpPr>
          <p:spPr bwMode="auto">
            <a:xfrm>
              <a:off x="9664172" y="5544828"/>
              <a:ext cx="283933" cy="283933"/>
            </a:xfrm>
            <a:custGeom>
              <a:avLst/>
              <a:gdLst>
                <a:gd name="T0" fmla="*/ 11 w 71"/>
                <a:gd name="T1" fmla="*/ 10 h 71"/>
                <a:gd name="T2" fmla="*/ 5 w 71"/>
                <a:gd name="T3" fmla="*/ 17 h 71"/>
                <a:gd name="T4" fmla="*/ 0 w 71"/>
                <a:gd name="T5" fmla="*/ 36 h 71"/>
                <a:gd name="T6" fmla="*/ 36 w 71"/>
                <a:gd name="T7" fmla="*/ 71 h 71"/>
                <a:gd name="T8" fmla="*/ 71 w 71"/>
                <a:gd name="T9" fmla="*/ 36 h 71"/>
                <a:gd name="T10" fmla="*/ 36 w 71"/>
                <a:gd name="T11" fmla="*/ 0 h 71"/>
                <a:gd name="T12" fmla="*/ 30 w 71"/>
                <a:gd name="T13" fmla="*/ 0 h 71"/>
                <a:gd name="T14" fmla="*/ 21 w 71"/>
                <a:gd name="T15" fmla="*/ 3 h 71"/>
                <a:gd name="T16" fmla="*/ 11 w 71"/>
                <a:gd name="T17"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11" y="10"/>
                  </a:moveTo>
                  <a:cubicBezTo>
                    <a:pt x="9" y="12"/>
                    <a:pt x="7" y="14"/>
                    <a:pt x="5" y="17"/>
                  </a:cubicBezTo>
                  <a:cubicBezTo>
                    <a:pt x="2" y="23"/>
                    <a:pt x="0" y="29"/>
                    <a:pt x="0" y="36"/>
                  </a:cubicBezTo>
                  <a:cubicBezTo>
                    <a:pt x="0" y="55"/>
                    <a:pt x="16" y="71"/>
                    <a:pt x="36" y="71"/>
                  </a:cubicBezTo>
                  <a:cubicBezTo>
                    <a:pt x="55" y="71"/>
                    <a:pt x="71" y="55"/>
                    <a:pt x="71" y="36"/>
                  </a:cubicBezTo>
                  <a:cubicBezTo>
                    <a:pt x="71" y="16"/>
                    <a:pt x="55" y="0"/>
                    <a:pt x="36" y="0"/>
                  </a:cubicBezTo>
                  <a:cubicBezTo>
                    <a:pt x="34" y="0"/>
                    <a:pt x="32" y="0"/>
                    <a:pt x="30" y="0"/>
                  </a:cubicBezTo>
                  <a:cubicBezTo>
                    <a:pt x="27" y="1"/>
                    <a:pt x="24" y="2"/>
                    <a:pt x="21" y="3"/>
                  </a:cubicBezTo>
                  <a:cubicBezTo>
                    <a:pt x="17" y="5"/>
                    <a:pt x="14" y="7"/>
                    <a:pt x="11" y="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1" name="Freeform 470">
              <a:extLst>
                <a:ext uri="{FF2B5EF4-FFF2-40B4-BE49-F238E27FC236}">
                  <a16:creationId xmlns="" xmlns:a16="http://schemas.microsoft.com/office/drawing/2014/main" id="{15B01DF5-86B0-4E3C-9BFB-2AB3828CC725}"/>
                </a:ext>
              </a:extLst>
            </p:cNvPr>
            <p:cNvSpPr>
              <a:spLocks/>
            </p:cNvSpPr>
            <p:nvPr/>
          </p:nvSpPr>
          <p:spPr bwMode="auto">
            <a:xfrm>
              <a:off x="10405997" y="4934973"/>
              <a:ext cx="283933" cy="287932"/>
            </a:xfrm>
            <a:custGeom>
              <a:avLst/>
              <a:gdLst>
                <a:gd name="T0" fmla="*/ 35 w 71"/>
                <a:gd name="T1" fmla="*/ 0 h 72"/>
                <a:gd name="T2" fmla="*/ 28 w 71"/>
                <a:gd name="T3" fmla="*/ 1 h 72"/>
                <a:gd name="T4" fmla="*/ 17 w 71"/>
                <a:gd name="T5" fmla="*/ 5 h 72"/>
                <a:gd name="T6" fmla="*/ 2 w 71"/>
                <a:gd name="T7" fmla="*/ 23 h 72"/>
                <a:gd name="T8" fmla="*/ 0 w 71"/>
                <a:gd name="T9" fmla="*/ 32 h 72"/>
                <a:gd name="T10" fmla="*/ 0 w 71"/>
                <a:gd name="T11" fmla="*/ 36 h 72"/>
                <a:gd name="T12" fmla="*/ 0 w 71"/>
                <a:gd name="T13" fmla="*/ 41 h 72"/>
                <a:gd name="T14" fmla="*/ 3 w 71"/>
                <a:gd name="T15" fmla="*/ 52 h 72"/>
                <a:gd name="T16" fmla="*/ 35 w 71"/>
                <a:gd name="T17" fmla="*/ 72 h 72"/>
                <a:gd name="T18" fmla="*/ 71 w 71"/>
                <a:gd name="T19" fmla="*/ 36 h 72"/>
                <a:gd name="T20" fmla="*/ 50 w 71"/>
                <a:gd name="T21" fmla="*/ 4 h 72"/>
                <a:gd name="T22" fmla="*/ 41 w 71"/>
                <a:gd name="T23" fmla="*/ 1 h 72"/>
                <a:gd name="T24" fmla="*/ 35 w 71"/>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35" y="0"/>
                  </a:moveTo>
                  <a:cubicBezTo>
                    <a:pt x="33" y="0"/>
                    <a:pt x="30" y="1"/>
                    <a:pt x="28" y="1"/>
                  </a:cubicBezTo>
                  <a:cubicBezTo>
                    <a:pt x="24" y="2"/>
                    <a:pt x="20" y="3"/>
                    <a:pt x="17" y="5"/>
                  </a:cubicBezTo>
                  <a:cubicBezTo>
                    <a:pt x="10" y="9"/>
                    <a:pt x="5" y="16"/>
                    <a:pt x="2" y="23"/>
                  </a:cubicBezTo>
                  <a:cubicBezTo>
                    <a:pt x="1" y="26"/>
                    <a:pt x="0" y="29"/>
                    <a:pt x="0" y="32"/>
                  </a:cubicBezTo>
                  <a:cubicBezTo>
                    <a:pt x="0" y="34"/>
                    <a:pt x="0" y="35"/>
                    <a:pt x="0" y="36"/>
                  </a:cubicBezTo>
                  <a:cubicBezTo>
                    <a:pt x="0" y="38"/>
                    <a:pt x="0" y="39"/>
                    <a:pt x="0" y="41"/>
                  </a:cubicBezTo>
                  <a:cubicBezTo>
                    <a:pt x="0" y="45"/>
                    <a:pt x="2" y="48"/>
                    <a:pt x="3" y="52"/>
                  </a:cubicBezTo>
                  <a:cubicBezTo>
                    <a:pt x="9" y="64"/>
                    <a:pt x="21" y="72"/>
                    <a:pt x="35" y="72"/>
                  </a:cubicBezTo>
                  <a:cubicBezTo>
                    <a:pt x="55" y="72"/>
                    <a:pt x="71" y="56"/>
                    <a:pt x="71" y="36"/>
                  </a:cubicBezTo>
                  <a:cubicBezTo>
                    <a:pt x="71" y="22"/>
                    <a:pt x="63" y="9"/>
                    <a:pt x="50" y="4"/>
                  </a:cubicBezTo>
                  <a:cubicBezTo>
                    <a:pt x="48" y="2"/>
                    <a:pt x="44" y="1"/>
                    <a:pt x="41" y="1"/>
                  </a:cubicBezTo>
                  <a:cubicBezTo>
                    <a:pt x="39" y="1"/>
                    <a:pt x="37" y="0"/>
                    <a:pt x="35"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2" name="Freeform 471">
              <a:extLst>
                <a:ext uri="{FF2B5EF4-FFF2-40B4-BE49-F238E27FC236}">
                  <a16:creationId xmlns="" xmlns:a16="http://schemas.microsoft.com/office/drawing/2014/main" id="{E3CD5A2E-0C97-49D0-BFD9-FB2D9EABA90A}"/>
                </a:ext>
              </a:extLst>
            </p:cNvPr>
            <p:cNvSpPr>
              <a:spLocks/>
            </p:cNvSpPr>
            <p:nvPr/>
          </p:nvSpPr>
          <p:spPr bwMode="auto">
            <a:xfrm>
              <a:off x="10056080" y="4101170"/>
              <a:ext cx="285933" cy="287932"/>
            </a:xfrm>
            <a:custGeom>
              <a:avLst/>
              <a:gdLst>
                <a:gd name="T0" fmla="*/ 0 w 71"/>
                <a:gd name="T1" fmla="*/ 36 h 72"/>
                <a:gd name="T2" fmla="*/ 1 w 71"/>
                <a:gd name="T3" fmla="*/ 46 h 72"/>
                <a:gd name="T4" fmla="*/ 6 w 71"/>
                <a:gd name="T5" fmla="*/ 56 h 72"/>
                <a:gd name="T6" fmla="*/ 17 w 71"/>
                <a:gd name="T7" fmla="*/ 67 h 72"/>
                <a:gd name="T8" fmla="*/ 26 w 71"/>
                <a:gd name="T9" fmla="*/ 71 h 72"/>
                <a:gd name="T10" fmla="*/ 36 w 71"/>
                <a:gd name="T11" fmla="*/ 72 h 72"/>
                <a:gd name="T12" fmla="*/ 44 w 71"/>
                <a:gd name="T13" fmla="*/ 71 h 72"/>
                <a:gd name="T14" fmla="*/ 53 w 71"/>
                <a:gd name="T15" fmla="*/ 67 h 72"/>
                <a:gd name="T16" fmla="*/ 71 w 71"/>
                <a:gd name="T17" fmla="*/ 38 h 72"/>
                <a:gd name="T18" fmla="*/ 71 w 71"/>
                <a:gd name="T19" fmla="*/ 36 h 72"/>
                <a:gd name="T20" fmla="*/ 71 w 71"/>
                <a:gd name="T21" fmla="*/ 28 h 72"/>
                <a:gd name="T22" fmla="*/ 36 w 71"/>
                <a:gd name="T23" fmla="*/ 0 h 72"/>
                <a:gd name="T24" fmla="*/ 4 w 71"/>
                <a:gd name="T25" fmla="*/ 20 h 72"/>
                <a:gd name="T26" fmla="*/ 1 w 71"/>
                <a:gd name="T27" fmla="*/ 29 h 72"/>
                <a:gd name="T28" fmla="*/ 0 w 71"/>
                <a:gd name="T2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0" y="36"/>
                  </a:moveTo>
                  <a:cubicBezTo>
                    <a:pt x="0" y="39"/>
                    <a:pt x="0" y="43"/>
                    <a:pt x="1" y="46"/>
                  </a:cubicBezTo>
                  <a:cubicBezTo>
                    <a:pt x="2" y="49"/>
                    <a:pt x="4" y="53"/>
                    <a:pt x="6" y="56"/>
                  </a:cubicBezTo>
                  <a:cubicBezTo>
                    <a:pt x="9" y="60"/>
                    <a:pt x="12" y="64"/>
                    <a:pt x="17" y="67"/>
                  </a:cubicBezTo>
                  <a:cubicBezTo>
                    <a:pt x="20" y="68"/>
                    <a:pt x="23" y="70"/>
                    <a:pt x="26" y="71"/>
                  </a:cubicBezTo>
                  <a:cubicBezTo>
                    <a:pt x="29" y="71"/>
                    <a:pt x="32" y="72"/>
                    <a:pt x="36" y="72"/>
                  </a:cubicBezTo>
                  <a:cubicBezTo>
                    <a:pt x="39" y="72"/>
                    <a:pt x="42" y="72"/>
                    <a:pt x="44" y="71"/>
                  </a:cubicBezTo>
                  <a:cubicBezTo>
                    <a:pt x="48" y="70"/>
                    <a:pt x="51" y="69"/>
                    <a:pt x="53" y="67"/>
                  </a:cubicBezTo>
                  <a:cubicBezTo>
                    <a:pt x="64" y="61"/>
                    <a:pt x="71" y="50"/>
                    <a:pt x="71" y="38"/>
                  </a:cubicBezTo>
                  <a:cubicBezTo>
                    <a:pt x="71" y="37"/>
                    <a:pt x="71" y="37"/>
                    <a:pt x="71" y="36"/>
                  </a:cubicBezTo>
                  <a:cubicBezTo>
                    <a:pt x="71" y="33"/>
                    <a:pt x="71" y="31"/>
                    <a:pt x="71" y="28"/>
                  </a:cubicBezTo>
                  <a:cubicBezTo>
                    <a:pt x="67" y="12"/>
                    <a:pt x="53" y="0"/>
                    <a:pt x="36" y="0"/>
                  </a:cubicBezTo>
                  <a:cubicBezTo>
                    <a:pt x="22" y="0"/>
                    <a:pt x="10" y="8"/>
                    <a:pt x="4" y="20"/>
                  </a:cubicBezTo>
                  <a:cubicBezTo>
                    <a:pt x="2" y="23"/>
                    <a:pt x="1" y="26"/>
                    <a:pt x="1" y="29"/>
                  </a:cubicBezTo>
                  <a:cubicBezTo>
                    <a:pt x="0" y="31"/>
                    <a:pt x="0" y="34"/>
                    <a:pt x="0"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3" name="Freeform 472">
              <a:extLst>
                <a:ext uri="{FF2B5EF4-FFF2-40B4-BE49-F238E27FC236}">
                  <a16:creationId xmlns="" xmlns:a16="http://schemas.microsoft.com/office/drawing/2014/main" id="{D2A58D98-73D5-4B2F-A5F8-27F570F243D3}"/>
                </a:ext>
              </a:extLst>
            </p:cNvPr>
            <p:cNvSpPr>
              <a:spLocks/>
            </p:cNvSpPr>
            <p:nvPr/>
          </p:nvSpPr>
          <p:spPr bwMode="auto">
            <a:xfrm>
              <a:off x="10008091" y="3475318"/>
              <a:ext cx="289932" cy="287932"/>
            </a:xfrm>
            <a:custGeom>
              <a:avLst/>
              <a:gdLst>
                <a:gd name="T0" fmla="*/ 67 w 72"/>
                <a:gd name="T1" fmla="*/ 18 h 72"/>
                <a:gd name="T2" fmla="*/ 61 w 72"/>
                <a:gd name="T3" fmla="*/ 11 h 72"/>
                <a:gd name="T4" fmla="*/ 48 w 72"/>
                <a:gd name="T5" fmla="*/ 2 h 72"/>
                <a:gd name="T6" fmla="*/ 39 w 72"/>
                <a:gd name="T7" fmla="*/ 0 h 72"/>
                <a:gd name="T8" fmla="*/ 36 w 72"/>
                <a:gd name="T9" fmla="*/ 0 h 72"/>
                <a:gd name="T10" fmla="*/ 18 w 72"/>
                <a:gd name="T11" fmla="*/ 5 h 72"/>
                <a:gd name="T12" fmla="*/ 10 w 72"/>
                <a:gd name="T13" fmla="*/ 11 h 72"/>
                <a:gd name="T14" fmla="*/ 0 w 72"/>
                <a:gd name="T15" fmla="*/ 36 h 72"/>
                <a:gd name="T16" fmla="*/ 0 w 72"/>
                <a:gd name="T17" fmla="*/ 40 h 72"/>
                <a:gd name="T18" fmla="*/ 3 w 72"/>
                <a:gd name="T19" fmla="*/ 49 h 72"/>
                <a:gd name="T20" fmla="*/ 22 w 72"/>
                <a:gd name="T21" fmla="*/ 69 h 72"/>
                <a:gd name="T22" fmla="*/ 32 w 72"/>
                <a:gd name="T23" fmla="*/ 72 h 72"/>
                <a:gd name="T24" fmla="*/ 36 w 72"/>
                <a:gd name="T25" fmla="*/ 72 h 72"/>
                <a:gd name="T26" fmla="*/ 59 w 72"/>
                <a:gd name="T27" fmla="*/ 63 h 72"/>
                <a:gd name="T28" fmla="*/ 66 w 72"/>
                <a:gd name="T29" fmla="*/ 56 h 72"/>
                <a:gd name="T30" fmla="*/ 70 w 72"/>
                <a:gd name="T31" fmla="*/ 46 h 72"/>
                <a:gd name="T32" fmla="*/ 72 w 72"/>
                <a:gd name="T33" fmla="*/ 37 h 72"/>
                <a:gd name="T34" fmla="*/ 72 w 72"/>
                <a:gd name="T35" fmla="*/ 36 h 72"/>
                <a:gd name="T36" fmla="*/ 67 w 72"/>
                <a:gd name="T3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2">
                  <a:moveTo>
                    <a:pt x="67" y="18"/>
                  </a:moveTo>
                  <a:cubicBezTo>
                    <a:pt x="65" y="15"/>
                    <a:pt x="63" y="13"/>
                    <a:pt x="61" y="11"/>
                  </a:cubicBezTo>
                  <a:cubicBezTo>
                    <a:pt x="58" y="7"/>
                    <a:pt x="53" y="4"/>
                    <a:pt x="48" y="2"/>
                  </a:cubicBezTo>
                  <a:cubicBezTo>
                    <a:pt x="45" y="1"/>
                    <a:pt x="42" y="1"/>
                    <a:pt x="39" y="0"/>
                  </a:cubicBezTo>
                  <a:cubicBezTo>
                    <a:pt x="38" y="0"/>
                    <a:pt x="37" y="0"/>
                    <a:pt x="36" y="0"/>
                  </a:cubicBezTo>
                  <a:cubicBezTo>
                    <a:pt x="29" y="0"/>
                    <a:pt x="23" y="2"/>
                    <a:pt x="18" y="5"/>
                  </a:cubicBezTo>
                  <a:cubicBezTo>
                    <a:pt x="15" y="7"/>
                    <a:pt x="13" y="9"/>
                    <a:pt x="10" y="11"/>
                  </a:cubicBezTo>
                  <a:cubicBezTo>
                    <a:pt x="4" y="17"/>
                    <a:pt x="0" y="26"/>
                    <a:pt x="0" y="36"/>
                  </a:cubicBezTo>
                  <a:cubicBezTo>
                    <a:pt x="0" y="37"/>
                    <a:pt x="0" y="39"/>
                    <a:pt x="0" y="40"/>
                  </a:cubicBezTo>
                  <a:cubicBezTo>
                    <a:pt x="1" y="43"/>
                    <a:pt x="2" y="46"/>
                    <a:pt x="3" y="49"/>
                  </a:cubicBezTo>
                  <a:cubicBezTo>
                    <a:pt x="6" y="58"/>
                    <a:pt x="13" y="65"/>
                    <a:pt x="22" y="69"/>
                  </a:cubicBezTo>
                  <a:cubicBezTo>
                    <a:pt x="25" y="70"/>
                    <a:pt x="29" y="71"/>
                    <a:pt x="32" y="72"/>
                  </a:cubicBezTo>
                  <a:cubicBezTo>
                    <a:pt x="34" y="72"/>
                    <a:pt x="35" y="72"/>
                    <a:pt x="36" y="72"/>
                  </a:cubicBezTo>
                  <a:cubicBezTo>
                    <a:pt x="45" y="72"/>
                    <a:pt x="53" y="68"/>
                    <a:pt x="59" y="63"/>
                  </a:cubicBezTo>
                  <a:cubicBezTo>
                    <a:pt x="62" y="61"/>
                    <a:pt x="64" y="59"/>
                    <a:pt x="66" y="56"/>
                  </a:cubicBezTo>
                  <a:cubicBezTo>
                    <a:pt x="68" y="53"/>
                    <a:pt x="69" y="50"/>
                    <a:pt x="70" y="46"/>
                  </a:cubicBezTo>
                  <a:cubicBezTo>
                    <a:pt x="71" y="43"/>
                    <a:pt x="72" y="40"/>
                    <a:pt x="72" y="37"/>
                  </a:cubicBezTo>
                  <a:cubicBezTo>
                    <a:pt x="72" y="37"/>
                    <a:pt x="72" y="36"/>
                    <a:pt x="72" y="36"/>
                  </a:cubicBezTo>
                  <a:cubicBezTo>
                    <a:pt x="72" y="29"/>
                    <a:pt x="70" y="23"/>
                    <a:pt x="67" y="1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4" name="Freeform 473">
              <a:extLst>
                <a:ext uri="{FF2B5EF4-FFF2-40B4-BE49-F238E27FC236}">
                  <a16:creationId xmlns="" xmlns:a16="http://schemas.microsoft.com/office/drawing/2014/main" id="{83318F87-F943-40B3-9DF0-CC34DB1FCF3C}"/>
                </a:ext>
              </a:extLst>
            </p:cNvPr>
            <p:cNvSpPr>
              <a:spLocks/>
            </p:cNvSpPr>
            <p:nvPr/>
          </p:nvSpPr>
          <p:spPr bwMode="auto">
            <a:xfrm>
              <a:off x="10693929" y="4049182"/>
              <a:ext cx="289932" cy="283933"/>
            </a:xfrm>
            <a:custGeom>
              <a:avLst/>
              <a:gdLst>
                <a:gd name="T0" fmla="*/ 58 w 72"/>
                <a:gd name="T1" fmla="*/ 7 h 71"/>
                <a:gd name="T2" fmla="*/ 44 w 72"/>
                <a:gd name="T3" fmla="*/ 1 h 71"/>
                <a:gd name="T4" fmla="*/ 36 w 72"/>
                <a:gd name="T5" fmla="*/ 0 h 71"/>
                <a:gd name="T6" fmla="*/ 34 w 72"/>
                <a:gd name="T7" fmla="*/ 0 h 71"/>
                <a:gd name="T8" fmla="*/ 12 w 72"/>
                <a:gd name="T9" fmla="*/ 9 h 71"/>
                <a:gd name="T10" fmla="*/ 6 w 72"/>
                <a:gd name="T11" fmla="*/ 17 h 71"/>
                <a:gd name="T12" fmla="*/ 0 w 72"/>
                <a:gd name="T13" fmla="*/ 34 h 71"/>
                <a:gd name="T14" fmla="*/ 0 w 72"/>
                <a:gd name="T15" fmla="*/ 36 h 71"/>
                <a:gd name="T16" fmla="*/ 1 w 72"/>
                <a:gd name="T17" fmla="*/ 43 h 71"/>
                <a:gd name="T18" fmla="*/ 21 w 72"/>
                <a:gd name="T19" fmla="*/ 68 h 71"/>
                <a:gd name="T20" fmla="*/ 29 w 72"/>
                <a:gd name="T21" fmla="*/ 71 h 71"/>
                <a:gd name="T22" fmla="*/ 36 w 72"/>
                <a:gd name="T23" fmla="*/ 71 h 71"/>
                <a:gd name="T24" fmla="*/ 72 w 72"/>
                <a:gd name="T25" fmla="*/ 36 h 71"/>
                <a:gd name="T26" fmla="*/ 64 w 72"/>
                <a:gd name="T27" fmla="*/ 14 h 71"/>
                <a:gd name="T28" fmla="*/ 58 w 72"/>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58" y="7"/>
                  </a:moveTo>
                  <a:cubicBezTo>
                    <a:pt x="54" y="4"/>
                    <a:pt x="49" y="2"/>
                    <a:pt x="44" y="1"/>
                  </a:cubicBezTo>
                  <a:cubicBezTo>
                    <a:pt x="41" y="0"/>
                    <a:pt x="39" y="0"/>
                    <a:pt x="36" y="0"/>
                  </a:cubicBezTo>
                  <a:cubicBezTo>
                    <a:pt x="35" y="0"/>
                    <a:pt x="35" y="0"/>
                    <a:pt x="34" y="0"/>
                  </a:cubicBezTo>
                  <a:cubicBezTo>
                    <a:pt x="26" y="0"/>
                    <a:pt x="18" y="4"/>
                    <a:pt x="12" y="9"/>
                  </a:cubicBezTo>
                  <a:cubicBezTo>
                    <a:pt x="9" y="11"/>
                    <a:pt x="7" y="14"/>
                    <a:pt x="6" y="17"/>
                  </a:cubicBezTo>
                  <a:cubicBezTo>
                    <a:pt x="3" y="22"/>
                    <a:pt x="1" y="27"/>
                    <a:pt x="0" y="34"/>
                  </a:cubicBezTo>
                  <a:cubicBezTo>
                    <a:pt x="0" y="34"/>
                    <a:pt x="0" y="35"/>
                    <a:pt x="0" y="36"/>
                  </a:cubicBezTo>
                  <a:cubicBezTo>
                    <a:pt x="0" y="38"/>
                    <a:pt x="0" y="41"/>
                    <a:pt x="1" y="43"/>
                  </a:cubicBezTo>
                  <a:cubicBezTo>
                    <a:pt x="3" y="54"/>
                    <a:pt x="11" y="63"/>
                    <a:pt x="21" y="68"/>
                  </a:cubicBezTo>
                  <a:cubicBezTo>
                    <a:pt x="23" y="69"/>
                    <a:pt x="26" y="70"/>
                    <a:pt x="29" y="71"/>
                  </a:cubicBezTo>
                  <a:cubicBezTo>
                    <a:pt x="32" y="71"/>
                    <a:pt x="34" y="71"/>
                    <a:pt x="36" y="71"/>
                  </a:cubicBezTo>
                  <a:cubicBezTo>
                    <a:pt x="56" y="71"/>
                    <a:pt x="72" y="55"/>
                    <a:pt x="72" y="36"/>
                  </a:cubicBezTo>
                  <a:cubicBezTo>
                    <a:pt x="72" y="27"/>
                    <a:pt x="69" y="20"/>
                    <a:pt x="64" y="14"/>
                  </a:cubicBezTo>
                  <a:cubicBezTo>
                    <a:pt x="62" y="11"/>
                    <a:pt x="60" y="9"/>
                    <a:pt x="58"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5" name="Freeform 474">
              <a:extLst>
                <a:ext uri="{FF2B5EF4-FFF2-40B4-BE49-F238E27FC236}">
                  <a16:creationId xmlns="" xmlns:a16="http://schemas.microsoft.com/office/drawing/2014/main" id="{7A3FEC92-ED00-41FA-9B73-3D3D8D6916AC}"/>
                </a:ext>
              </a:extLst>
            </p:cNvPr>
            <p:cNvSpPr>
              <a:spLocks/>
            </p:cNvSpPr>
            <p:nvPr/>
          </p:nvSpPr>
          <p:spPr bwMode="auto">
            <a:xfrm>
              <a:off x="11119828" y="3623283"/>
              <a:ext cx="287932" cy="283933"/>
            </a:xfrm>
            <a:custGeom>
              <a:avLst/>
              <a:gdLst>
                <a:gd name="T0" fmla="*/ 36 w 72"/>
                <a:gd name="T1" fmla="*/ 0 h 71"/>
                <a:gd name="T2" fmla="*/ 27 w 72"/>
                <a:gd name="T3" fmla="*/ 1 h 71"/>
                <a:gd name="T4" fmla="*/ 18 w 72"/>
                <a:gd name="T5" fmla="*/ 4 h 71"/>
                <a:gd name="T6" fmla="*/ 2 w 72"/>
                <a:gd name="T7" fmla="*/ 26 h 71"/>
                <a:gd name="T8" fmla="*/ 0 w 72"/>
                <a:gd name="T9" fmla="*/ 35 h 71"/>
                <a:gd name="T10" fmla="*/ 0 w 72"/>
                <a:gd name="T11" fmla="*/ 35 h 71"/>
                <a:gd name="T12" fmla="*/ 8 w 72"/>
                <a:gd name="T13" fmla="*/ 58 h 71"/>
                <a:gd name="T14" fmla="*/ 14 w 72"/>
                <a:gd name="T15" fmla="*/ 64 h 71"/>
                <a:gd name="T16" fmla="*/ 36 w 72"/>
                <a:gd name="T17" fmla="*/ 71 h 71"/>
                <a:gd name="T18" fmla="*/ 72 w 72"/>
                <a:gd name="T19" fmla="*/ 35 h 71"/>
                <a:gd name="T20" fmla="*/ 36 w 72"/>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36" y="0"/>
                  </a:moveTo>
                  <a:cubicBezTo>
                    <a:pt x="33" y="0"/>
                    <a:pt x="30" y="0"/>
                    <a:pt x="27" y="1"/>
                  </a:cubicBezTo>
                  <a:cubicBezTo>
                    <a:pt x="24" y="2"/>
                    <a:pt x="21" y="3"/>
                    <a:pt x="18" y="4"/>
                  </a:cubicBezTo>
                  <a:cubicBezTo>
                    <a:pt x="10" y="9"/>
                    <a:pt x="4" y="17"/>
                    <a:pt x="2" y="26"/>
                  </a:cubicBezTo>
                  <a:cubicBezTo>
                    <a:pt x="1" y="29"/>
                    <a:pt x="0" y="32"/>
                    <a:pt x="0" y="35"/>
                  </a:cubicBezTo>
                  <a:cubicBezTo>
                    <a:pt x="0" y="35"/>
                    <a:pt x="0" y="35"/>
                    <a:pt x="0" y="35"/>
                  </a:cubicBezTo>
                  <a:cubicBezTo>
                    <a:pt x="0" y="44"/>
                    <a:pt x="3" y="52"/>
                    <a:pt x="8" y="58"/>
                  </a:cubicBezTo>
                  <a:cubicBezTo>
                    <a:pt x="10" y="60"/>
                    <a:pt x="12" y="62"/>
                    <a:pt x="14" y="64"/>
                  </a:cubicBezTo>
                  <a:cubicBezTo>
                    <a:pt x="20" y="68"/>
                    <a:pt x="28" y="71"/>
                    <a:pt x="36" y="71"/>
                  </a:cubicBezTo>
                  <a:cubicBezTo>
                    <a:pt x="56" y="71"/>
                    <a:pt x="72" y="55"/>
                    <a:pt x="72" y="35"/>
                  </a:cubicBezTo>
                  <a:cubicBezTo>
                    <a:pt x="72" y="16"/>
                    <a:pt x="56" y="0"/>
                    <a:pt x="3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6" name="Freeform 475">
              <a:extLst>
                <a:ext uri="{FF2B5EF4-FFF2-40B4-BE49-F238E27FC236}">
                  <a16:creationId xmlns="" xmlns:a16="http://schemas.microsoft.com/office/drawing/2014/main" id="{3633E2A1-B973-4850-9B21-04CE7E34117E}"/>
                </a:ext>
              </a:extLst>
            </p:cNvPr>
            <p:cNvSpPr>
              <a:spLocks/>
            </p:cNvSpPr>
            <p:nvPr/>
          </p:nvSpPr>
          <p:spPr bwMode="auto">
            <a:xfrm>
              <a:off x="10789907" y="2853465"/>
              <a:ext cx="285933" cy="283933"/>
            </a:xfrm>
            <a:custGeom>
              <a:avLst/>
              <a:gdLst>
                <a:gd name="T0" fmla="*/ 1 w 71"/>
                <a:gd name="T1" fmla="*/ 24 h 71"/>
                <a:gd name="T2" fmla="*/ 0 w 71"/>
                <a:gd name="T3" fmla="*/ 34 h 71"/>
                <a:gd name="T4" fmla="*/ 0 w 71"/>
                <a:gd name="T5" fmla="*/ 35 h 71"/>
                <a:gd name="T6" fmla="*/ 5 w 71"/>
                <a:gd name="T7" fmla="*/ 54 h 71"/>
                <a:gd name="T8" fmla="*/ 11 w 71"/>
                <a:gd name="T9" fmla="*/ 61 h 71"/>
                <a:gd name="T10" fmla="*/ 28 w 71"/>
                <a:gd name="T11" fmla="*/ 70 h 71"/>
                <a:gd name="T12" fmla="*/ 35 w 71"/>
                <a:gd name="T13" fmla="*/ 71 h 71"/>
                <a:gd name="T14" fmla="*/ 38 w 71"/>
                <a:gd name="T15" fmla="*/ 71 h 71"/>
                <a:gd name="T16" fmla="*/ 45 w 71"/>
                <a:gd name="T17" fmla="*/ 70 h 71"/>
                <a:gd name="T18" fmla="*/ 54 w 71"/>
                <a:gd name="T19" fmla="*/ 66 h 71"/>
                <a:gd name="T20" fmla="*/ 71 w 71"/>
                <a:gd name="T21" fmla="*/ 35 h 71"/>
                <a:gd name="T22" fmla="*/ 35 w 71"/>
                <a:gd name="T23" fmla="*/ 0 h 71"/>
                <a:gd name="T24" fmla="*/ 19 w 71"/>
                <a:gd name="T25" fmla="*/ 3 h 71"/>
                <a:gd name="T26" fmla="*/ 12 w 71"/>
                <a:gd name="T27" fmla="*/ 9 h 71"/>
                <a:gd name="T28" fmla="*/ 1 w 71"/>
                <a:gd name="T29" fmla="*/ 2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1" y="24"/>
                  </a:moveTo>
                  <a:cubicBezTo>
                    <a:pt x="0" y="27"/>
                    <a:pt x="0" y="31"/>
                    <a:pt x="0" y="34"/>
                  </a:cubicBezTo>
                  <a:cubicBezTo>
                    <a:pt x="0" y="34"/>
                    <a:pt x="0" y="35"/>
                    <a:pt x="0" y="35"/>
                  </a:cubicBezTo>
                  <a:cubicBezTo>
                    <a:pt x="0" y="42"/>
                    <a:pt x="2" y="49"/>
                    <a:pt x="5" y="54"/>
                  </a:cubicBezTo>
                  <a:cubicBezTo>
                    <a:pt x="7" y="57"/>
                    <a:pt x="9" y="59"/>
                    <a:pt x="11" y="61"/>
                  </a:cubicBezTo>
                  <a:cubicBezTo>
                    <a:pt x="16" y="66"/>
                    <a:pt x="22" y="69"/>
                    <a:pt x="28" y="70"/>
                  </a:cubicBezTo>
                  <a:cubicBezTo>
                    <a:pt x="31" y="71"/>
                    <a:pt x="33" y="71"/>
                    <a:pt x="35" y="71"/>
                  </a:cubicBezTo>
                  <a:cubicBezTo>
                    <a:pt x="36" y="71"/>
                    <a:pt x="37" y="71"/>
                    <a:pt x="38" y="71"/>
                  </a:cubicBezTo>
                  <a:cubicBezTo>
                    <a:pt x="40" y="71"/>
                    <a:pt x="43" y="70"/>
                    <a:pt x="45" y="70"/>
                  </a:cubicBezTo>
                  <a:cubicBezTo>
                    <a:pt x="49" y="69"/>
                    <a:pt x="51" y="68"/>
                    <a:pt x="54" y="66"/>
                  </a:cubicBezTo>
                  <a:cubicBezTo>
                    <a:pt x="64" y="60"/>
                    <a:pt x="71" y="48"/>
                    <a:pt x="71" y="35"/>
                  </a:cubicBezTo>
                  <a:cubicBezTo>
                    <a:pt x="71" y="16"/>
                    <a:pt x="55" y="0"/>
                    <a:pt x="35" y="0"/>
                  </a:cubicBezTo>
                  <a:cubicBezTo>
                    <a:pt x="30" y="0"/>
                    <a:pt x="24" y="1"/>
                    <a:pt x="19" y="3"/>
                  </a:cubicBezTo>
                  <a:cubicBezTo>
                    <a:pt x="16" y="5"/>
                    <a:pt x="14" y="7"/>
                    <a:pt x="12" y="9"/>
                  </a:cubicBezTo>
                  <a:cubicBezTo>
                    <a:pt x="7" y="13"/>
                    <a:pt x="3" y="18"/>
                    <a:pt x="1" y="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7" name="Freeform 476">
              <a:extLst>
                <a:ext uri="{FF2B5EF4-FFF2-40B4-BE49-F238E27FC236}">
                  <a16:creationId xmlns="" xmlns:a16="http://schemas.microsoft.com/office/drawing/2014/main" id="{7D3E9C28-AB01-4086-9801-7AB30B786663}"/>
                </a:ext>
              </a:extLst>
            </p:cNvPr>
            <p:cNvSpPr>
              <a:spLocks/>
            </p:cNvSpPr>
            <p:nvPr/>
          </p:nvSpPr>
          <p:spPr bwMode="auto">
            <a:xfrm>
              <a:off x="10306021" y="2163628"/>
              <a:ext cx="287932" cy="283933"/>
            </a:xfrm>
            <a:custGeom>
              <a:avLst/>
              <a:gdLst>
                <a:gd name="T0" fmla="*/ 1 w 72"/>
                <a:gd name="T1" fmla="*/ 29 h 71"/>
                <a:gd name="T2" fmla="*/ 0 w 72"/>
                <a:gd name="T3" fmla="*/ 36 h 71"/>
                <a:gd name="T4" fmla="*/ 1 w 72"/>
                <a:gd name="T5" fmla="*/ 39 h 71"/>
                <a:gd name="T6" fmla="*/ 9 w 72"/>
                <a:gd name="T7" fmla="*/ 59 h 71"/>
                <a:gd name="T8" fmla="*/ 17 w 72"/>
                <a:gd name="T9" fmla="*/ 66 h 71"/>
                <a:gd name="T10" fmla="*/ 24 w 72"/>
                <a:gd name="T11" fmla="*/ 69 h 71"/>
                <a:gd name="T12" fmla="*/ 33 w 72"/>
                <a:gd name="T13" fmla="*/ 71 h 71"/>
                <a:gd name="T14" fmla="*/ 36 w 72"/>
                <a:gd name="T15" fmla="*/ 71 h 71"/>
                <a:gd name="T16" fmla="*/ 53 w 72"/>
                <a:gd name="T17" fmla="*/ 67 h 71"/>
                <a:gd name="T18" fmla="*/ 61 w 72"/>
                <a:gd name="T19" fmla="*/ 62 h 71"/>
                <a:gd name="T20" fmla="*/ 72 w 72"/>
                <a:gd name="T21" fmla="*/ 36 h 71"/>
                <a:gd name="T22" fmla="*/ 36 w 72"/>
                <a:gd name="T23" fmla="*/ 0 h 71"/>
                <a:gd name="T24" fmla="*/ 10 w 72"/>
                <a:gd name="T25" fmla="*/ 12 h 71"/>
                <a:gd name="T26" fmla="*/ 4 w 72"/>
                <a:gd name="T27" fmla="*/ 20 h 71"/>
                <a:gd name="T28" fmla="*/ 1 w 72"/>
                <a:gd name="T29"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1" y="29"/>
                  </a:moveTo>
                  <a:cubicBezTo>
                    <a:pt x="1" y="31"/>
                    <a:pt x="0" y="33"/>
                    <a:pt x="0" y="36"/>
                  </a:cubicBezTo>
                  <a:cubicBezTo>
                    <a:pt x="0" y="37"/>
                    <a:pt x="0" y="38"/>
                    <a:pt x="1" y="39"/>
                  </a:cubicBezTo>
                  <a:cubicBezTo>
                    <a:pt x="1" y="47"/>
                    <a:pt x="4" y="54"/>
                    <a:pt x="9" y="59"/>
                  </a:cubicBezTo>
                  <a:cubicBezTo>
                    <a:pt x="12" y="62"/>
                    <a:pt x="14" y="64"/>
                    <a:pt x="17" y="66"/>
                  </a:cubicBezTo>
                  <a:cubicBezTo>
                    <a:pt x="19" y="67"/>
                    <a:pt x="21" y="68"/>
                    <a:pt x="24" y="69"/>
                  </a:cubicBezTo>
                  <a:cubicBezTo>
                    <a:pt x="27" y="70"/>
                    <a:pt x="30" y="71"/>
                    <a:pt x="33" y="71"/>
                  </a:cubicBezTo>
                  <a:cubicBezTo>
                    <a:pt x="34" y="71"/>
                    <a:pt x="35" y="71"/>
                    <a:pt x="36" y="71"/>
                  </a:cubicBezTo>
                  <a:cubicBezTo>
                    <a:pt x="42" y="71"/>
                    <a:pt x="48" y="70"/>
                    <a:pt x="53" y="67"/>
                  </a:cubicBezTo>
                  <a:cubicBezTo>
                    <a:pt x="56" y="66"/>
                    <a:pt x="58" y="64"/>
                    <a:pt x="61" y="62"/>
                  </a:cubicBezTo>
                  <a:cubicBezTo>
                    <a:pt x="68" y="55"/>
                    <a:pt x="72" y="46"/>
                    <a:pt x="72" y="36"/>
                  </a:cubicBezTo>
                  <a:cubicBezTo>
                    <a:pt x="72" y="16"/>
                    <a:pt x="56" y="0"/>
                    <a:pt x="36" y="0"/>
                  </a:cubicBezTo>
                  <a:cubicBezTo>
                    <a:pt x="26" y="0"/>
                    <a:pt x="16" y="4"/>
                    <a:pt x="10" y="12"/>
                  </a:cubicBezTo>
                  <a:cubicBezTo>
                    <a:pt x="7" y="14"/>
                    <a:pt x="5" y="17"/>
                    <a:pt x="4" y="20"/>
                  </a:cubicBezTo>
                  <a:cubicBezTo>
                    <a:pt x="3" y="23"/>
                    <a:pt x="2" y="26"/>
                    <a:pt x="1" y="2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8" name="Freeform 477">
              <a:extLst>
                <a:ext uri="{FF2B5EF4-FFF2-40B4-BE49-F238E27FC236}">
                  <a16:creationId xmlns="" xmlns:a16="http://schemas.microsoft.com/office/drawing/2014/main" id="{B173947B-53F7-4AF7-8F3F-91FD557DC1D3}"/>
                </a:ext>
              </a:extLst>
            </p:cNvPr>
            <p:cNvSpPr>
              <a:spLocks/>
            </p:cNvSpPr>
            <p:nvPr/>
          </p:nvSpPr>
          <p:spPr bwMode="auto">
            <a:xfrm>
              <a:off x="9616184" y="1721732"/>
              <a:ext cx="283933" cy="289932"/>
            </a:xfrm>
            <a:custGeom>
              <a:avLst/>
              <a:gdLst>
                <a:gd name="T0" fmla="*/ 0 w 71"/>
                <a:gd name="T1" fmla="*/ 38 h 72"/>
                <a:gd name="T2" fmla="*/ 6 w 71"/>
                <a:gd name="T3" fmla="*/ 57 h 72"/>
                <a:gd name="T4" fmla="*/ 13 w 71"/>
                <a:gd name="T5" fmla="*/ 64 h 72"/>
                <a:gd name="T6" fmla="*/ 20 w 71"/>
                <a:gd name="T7" fmla="*/ 69 h 72"/>
                <a:gd name="T8" fmla="*/ 29 w 71"/>
                <a:gd name="T9" fmla="*/ 71 h 72"/>
                <a:gd name="T10" fmla="*/ 35 w 71"/>
                <a:gd name="T11" fmla="*/ 72 h 72"/>
                <a:gd name="T12" fmla="*/ 63 w 71"/>
                <a:gd name="T13" fmla="*/ 59 h 72"/>
                <a:gd name="T14" fmla="*/ 68 w 71"/>
                <a:gd name="T15" fmla="*/ 51 h 72"/>
                <a:gd name="T16" fmla="*/ 71 w 71"/>
                <a:gd name="T17" fmla="*/ 36 h 72"/>
                <a:gd name="T18" fmla="*/ 35 w 71"/>
                <a:gd name="T19" fmla="*/ 0 h 72"/>
                <a:gd name="T20" fmla="*/ 1 w 71"/>
                <a:gd name="T21" fmla="*/ 28 h 72"/>
                <a:gd name="T22" fmla="*/ 0 w 71"/>
                <a:gd name="T23" fmla="*/ 36 h 72"/>
                <a:gd name="T24" fmla="*/ 0 w 71"/>
                <a:gd name="T25" fmla="*/ 3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0" y="38"/>
                  </a:moveTo>
                  <a:cubicBezTo>
                    <a:pt x="0" y="45"/>
                    <a:pt x="2" y="51"/>
                    <a:pt x="6" y="57"/>
                  </a:cubicBezTo>
                  <a:cubicBezTo>
                    <a:pt x="8" y="59"/>
                    <a:pt x="10" y="62"/>
                    <a:pt x="13" y="64"/>
                  </a:cubicBezTo>
                  <a:cubicBezTo>
                    <a:pt x="15" y="66"/>
                    <a:pt x="17" y="67"/>
                    <a:pt x="20" y="69"/>
                  </a:cubicBezTo>
                  <a:cubicBezTo>
                    <a:pt x="23" y="70"/>
                    <a:pt x="26" y="71"/>
                    <a:pt x="29" y="71"/>
                  </a:cubicBezTo>
                  <a:cubicBezTo>
                    <a:pt x="31" y="72"/>
                    <a:pt x="33" y="72"/>
                    <a:pt x="35" y="72"/>
                  </a:cubicBezTo>
                  <a:cubicBezTo>
                    <a:pt x="46" y="72"/>
                    <a:pt x="56" y="67"/>
                    <a:pt x="63" y="59"/>
                  </a:cubicBezTo>
                  <a:cubicBezTo>
                    <a:pt x="65" y="57"/>
                    <a:pt x="66" y="54"/>
                    <a:pt x="68" y="51"/>
                  </a:cubicBezTo>
                  <a:cubicBezTo>
                    <a:pt x="70" y="47"/>
                    <a:pt x="71" y="42"/>
                    <a:pt x="71" y="36"/>
                  </a:cubicBezTo>
                  <a:cubicBezTo>
                    <a:pt x="71" y="16"/>
                    <a:pt x="55" y="0"/>
                    <a:pt x="35" y="0"/>
                  </a:cubicBezTo>
                  <a:cubicBezTo>
                    <a:pt x="19" y="0"/>
                    <a:pt x="4" y="12"/>
                    <a:pt x="1" y="28"/>
                  </a:cubicBezTo>
                  <a:cubicBezTo>
                    <a:pt x="0" y="30"/>
                    <a:pt x="0" y="33"/>
                    <a:pt x="0" y="36"/>
                  </a:cubicBezTo>
                  <a:cubicBezTo>
                    <a:pt x="0" y="37"/>
                    <a:pt x="0" y="37"/>
                    <a:pt x="0" y="3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9" name="Freeform 478">
              <a:extLst>
                <a:ext uri="{FF2B5EF4-FFF2-40B4-BE49-F238E27FC236}">
                  <a16:creationId xmlns="" xmlns:a16="http://schemas.microsoft.com/office/drawing/2014/main" id="{CDEC7B13-A222-43B7-8748-07C2D8070B4D}"/>
                </a:ext>
              </a:extLst>
            </p:cNvPr>
            <p:cNvSpPr>
              <a:spLocks/>
            </p:cNvSpPr>
            <p:nvPr/>
          </p:nvSpPr>
          <p:spPr bwMode="auto">
            <a:xfrm>
              <a:off x="9364243" y="2591527"/>
              <a:ext cx="287932" cy="285933"/>
            </a:xfrm>
            <a:custGeom>
              <a:avLst/>
              <a:gdLst>
                <a:gd name="T0" fmla="*/ 50 w 72"/>
                <a:gd name="T1" fmla="*/ 2 h 71"/>
                <a:gd name="T2" fmla="*/ 41 w 72"/>
                <a:gd name="T3" fmla="*/ 0 h 71"/>
                <a:gd name="T4" fmla="*/ 36 w 72"/>
                <a:gd name="T5" fmla="*/ 0 h 71"/>
                <a:gd name="T6" fmla="*/ 14 w 72"/>
                <a:gd name="T7" fmla="*/ 7 h 71"/>
                <a:gd name="T8" fmla="*/ 8 w 72"/>
                <a:gd name="T9" fmla="*/ 14 h 71"/>
                <a:gd name="T10" fmla="*/ 0 w 72"/>
                <a:gd name="T11" fmla="*/ 35 h 71"/>
                <a:gd name="T12" fmla="*/ 0 w 72"/>
                <a:gd name="T13" fmla="*/ 39 h 71"/>
                <a:gd name="T14" fmla="*/ 2 w 72"/>
                <a:gd name="T15" fmla="*/ 48 h 71"/>
                <a:gd name="T16" fmla="*/ 5 w 72"/>
                <a:gd name="T17" fmla="*/ 54 h 71"/>
                <a:gd name="T18" fmla="*/ 12 w 72"/>
                <a:gd name="T19" fmla="*/ 62 h 71"/>
                <a:gd name="T20" fmla="*/ 28 w 72"/>
                <a:gd name="T21" fmla="*/ 70 h 71"/>
                <a:gd name="T22" fmla="*/ 36 w 72"/>
                <a:gd name="T23" fmla="*/ 71 h 71"/>
                <a:gd name="T24" fmla="*/ 39 w 72"/>
                <a:gd name="T25" fmla="*/ 71 h 71"/>
                <a:gd name="T26" fmla="*/ 51 w 72"/>
                <a:gd name="T27" fmla="*/ 68 h 71"/>
                <a:gd name="T28" fmla="*/ 60 w 72"/>
                <a:gd name="T29" fmla="*/ 62 h 71"/>
                <a:gd name="T30" fmla="*/ 70 w 72"/>
                <a:gd name="T31" fmla="*/ 47 h 71"/>
                <a:gd name="T32" fmla="*/ 72 w 72"/>
                <a:gd name="T33" fmla="*/ 38 h 71"/>
                <a:gd name="T34" fmla="*/ 72 w 72"/>
                <a:gd name="T35" fmla="*/ 35 h 71"/>
                <a:gd name="T36" fmla="*/ 50 w 72"/>
                <a:gd name="T37"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1">
                  <a:moveTo>
                    <a:pt x="50" y="2"/>
                  </a:moveTo>
                  <a:cubicBezTo>
                    <a:pt x="47" y="1"/>
                    <a:pt x="44" y="0"/>
                    <a:pt x="41" y="0"/>
                  </a:cubicBezTo>
                  <a:cubicBezTo>
                    <a:pt x="39" y="0"/>
                    <a:pt x="38" y="0"/>
                    <a:pt x="36" y="0"/>
                  </a:cubicBezTo>
                  <a:cubicBezTo>
                    <a:pt x="28" y="0"/>
                    <a:pt x="20" y="2"/>
                    <a:pt x="14" y="7"/>
                  </a:cubicBezTo>
                  <a:cubicBezTo>
                    <a:pt x="12" y="9"/>
                    <a:pt x="10" y="11"/>
                    <a:pt x="8" y="14"/>
                  </a:cubicBezTo>
                  <a:cubicBezTo>
                    <a:pt x="3" y="20"/>
                    <a:pt x="0" y="27"/>
                    <a:pt x="0" y="35"/>
                  </a:cubicBezTo>
                  <a:cubicBezTo>
                    <a:pt x="0" y="37"/>
                    <a:pt x="0" y="38"/>
                    <a:pt x="0" y="39"/>
                  </a:cubicBezTo>
                  <a:cubicBezTo>
                    <a:pt x="1" y="42"/>
                    <a:pt x="1" y="45"/>
                    <a:pt x="2" y="48"/>
                  </a:cubicBezTo>
                  <a:cubicBezTo>
                    <a:pt x="3" y="50"/>
                    <a:pt x="4" y="52"/>
                    <a:pt x="5" y="54"/>
                  </a:cubicBezTo>
                  <a:cubicBezTo>
                    <a:pt x="7" y="57"/>
                    <a:pt x="9" y="59"/>
                    <a:pt x="12" y="62"/>
                  </a:cubicBezTo>
                  <a:cubicBezTo>
                    <a:pt x="16" y="66"/>
                    <a:pt x="22" y="69"/>
                    <a:pt x="28" y="70"/>
                  </a:cubicBezTo>
                  <a:cubicBezTo>
                    <a:pt x="31" y="71"/>
                    <a:pt x="33" y="71"/>
                    <a:pt x="36" y="71"/>
                  </a:cubicBezTo>
                  <a:cubicBezTo>
                    <a:pt x="37" y="71"/>
                    <a:pt x="38" y="71"/>
                    <a:pt x="39" y="71"/>
                  </a:cubicBezTo>
                  <a:cubicBezTo>
                    <a:pt x="43" y="71"/>
                    <a:pt x="47" y="70"/>
                    <a:pt x="51" y="68"/>
                  </a:cubicBezTo>
                  <a:cubicBezTo>
                    <a:pt x="54" y="66"/>
                    <a:pt x="57" y="64"/>
                    <a:pt x="60" y="62"/>
                  </a:cubicBezTo>
                  <a:cubicBezTo>
                    <a:pt x="64" y="58"/>
                    <a:pt x="68" y="53"/>
                    <a:pt x="70" y="47"/>
                  </a:cubicBezTo>
                  <a:cubicBezTo>
                    <a:pt x="71" y="44"/>
                    <a:pt x="71" y="41"/>
                    <a:pt x="72" y="38"/>
                  </a:cubicBezTo>
                  <a:cubicBezTo>
                    <a:pt x="72" y="37"/>
                    <a:pt x="72" y="36"/>
                    <a:pt x="72" y="35"/>
                  </a:cubicBezTo>
                  <a:cubicBezTo>
                    <a:pt x="72" y="21"/>
                    <a:pt x="63" y="8"/>
                    <a:pt x="50" y="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0" name="Freeform 479">
              <a:extLst>
                <a:ext uri="{FF2B5EF4-FFF2-40B4-BE49-F238E27FC236}">
                  <a16:creationId xmlns="" xmlns:a16="http://schemas.microsoft.com/office/drawing/2014/main" id="{E784CFFE-249B-43F2-A192-97E30A29FEE0}"/>
                </a:ext>
              </a:extLst>
            </p:cNvPr>
            <p:cNvSpPr>
              <a:spLocks/>
            </p:cNvSpPr>
            <p:nvPr/>
          </p:nvSpPr>
          <p:spPr bwMode="auto">
            <a:xfrm>
              <a:off x="7114776" y="2019662"/>
              <a:ext cx="283933" cy="287932"/>
            </a:xfrm>
            <a:custGeom>
              <a:avLst/>
              <a:gdLst>
                <a:gd name="T0" fmla="*/ 15 w 71"/>
                <a:gd name="T1" fmla="*/ 65 h 72"/>
                <a:gd name="T2" fmla="*/ 26 w 71"/>
                <a:gd name="T3" fmla="*/ 70 h 72"/>
                <a:gd name="T4" fmla="*/ 35 w 71"/>
                <a:gd name="T5" fmla="*/ 72 h 72"/>
                <a:gd name="T6" fmla="*/ 37 w 71"/>
                <a:gd name="T7" fmla="*/ 72 h 72"/>
                <a:gd name="T8" fmla="*/ 71 w 71"/>
                <a:gd name="T9" fmla="*/ 41 h 72"/>
                <a:gd name="T10" fmla="*/ 71 w 71"/>
                <a:gd name="T11" fmla="*/ 36 h 72"/>
                <a:gd name="T12" fmla="*/ 71 w 71"/>
                <a:gd name="T13" fmla="*/ 31 h 72"/>
                <a:gd name="T14" fmla="*/ 71 w 71"/>
                <a:gd name="T15" fmla="*/ 29 h 72"/>
                <a:gd name="T16" fmla="*/ 67 w 71"/>
                <a:gd name="T17" fmla="*/ 18 h 72"/>
                <a:gd name="T18" fmla="*/ 35 w 71"/>
                <a:gd name="T19" fmla="*/ 0 h 72"/>
                <a:gd name="T20" fmla="*/ 0 w 71"/>
                <a:gd name="T21" fmla="*/ 36 h 72"/>
                <a:gd name="T22" fmla="*/ 8 w 71"/>
                <a:gd name="T23" fmla="*/ 58 h 72"/>
                <a:gd name="T24" fmla="*/ 15 w 71"/>
                <a:gd name="T25"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15" y="65"/>
                  </a:moveTo>
                  <a:cubicBezTo>
                    <a:pt x="18" y="67"/>
                    <a:pt x="22" y="69"/>
                    <a:pt x="26" y="70"/>
                  </a:cubicBezTo>
                  <a:cubicBezTo>
                    <a:pt x="29" y="71"/>
                    <a:pt x="32" y="72"/>
                    <a:pt x="35" y="72"/>
                  </a:cubicBezTo>
                  <a:cubicBezTo>
                    <a:pt x="36" y="72"/>
                    <a:pt x="37" y="72"/>
                    <a:pt x="37" y="72"/>
                  </a:cubicBezTo>
                  <a:cubicBezTo>
                    <a:pt x="54" y="71"/>
                    <a:pt x="68" y="58"/>
                    <a:pt x="71" y="41"/>
                  </a:cubicBezTo>
                  <a:cubicBezTo>
                    <a:pt x="71" y="40"/>
                    <a:pt x="71" y="38"/>
                    <a:pt x="71" y="36"/>
                  </a:cubicBezTo>
                  <a:cubicBezTo>
                    <a:pt x="71" y="34"/>
                    <a:pt x="71" y="33"/>
                    <a:pt x="71" y="31"/>
                  </a:cubicBezTo>
                  <a:cubicBezTo>
                    <a:pt x="71" y="31"/>
                    <a:pt x="71" y="30"/>
                    <a:pt x="71" y="29"/>
                  </a:cubicBezTo>
                  <a:cubicBezTo>
                    <a:pt x="70" y="25"/>
                    <a:pt x="69" y="22"/>
                    <a:pt x="67" y="18"/>
                  </a:cubicBezTo>
                  <a:cubicBezTo>
                    <a:pt x="61" y="8"/>
                    <a:pt x="49" y="0"/>
                    <a:pt x="35" y="0"/>
                  </a:cubicBezTo>
                  <a:cubicBezTo>
                    <a:pt x="16" y="0"/>
                    <a:pt x="0" y="16"/>
                    <a:pt x="0" y="36"/>
                  </a:cubicBezTo>
                  <a:cubicBezTo>
                    <a:pt x="0" y="44"/>
                    <a:pt x="3" y="52"/>
                    <a:pt x="8" y="58"/>
                  </a:cubicBezTo>
                  <a:cubicBezTo>
                    <a:pt x="10" y="61"/>
                    <a:pt x="12" y="63"/>
                    <a:pt x="15" y="6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1" name="Freeform 480">
              <a:extLst>
                <a:ext uri="{FF2B5EF4-FFF2-40B4-BE49-F238E27FC236}">
                  <a16:creationId xmlns="" xmlns:a16="http://schemas.microsoft.com/office/drawing/2014/main" id="{6B14E2B9-2ECB-4304-A641-D25655FC86E8}"/>
                </a:ext>
              </a:extLst>
            </p:cNvPr>
            <p:cNvSpPr>
              <a:spLocks/>
            </p:cNvSpPr>
            <p:nvPr/>
          </p:nvSpPr>
          <p:spPr bwMode="auto">
            <a:xfrm>
              <a:off x="8462457" y="1629754"/>
              <a:ext cx="287932" cy="287932"/>
            </a:xfrm>
            <a:custGeom>
              <a:avLst/>
              <a:gdLst>
                <a:gd name="T0" fmla="*/ 11 w 72"/>
                <a:gd name="T1" fmla="*/ 61 h 72"/>
                <a:gd name="T2" fmla="*/ 18 w 72"/>
                <a:gd name="T3" fmla="*/ 67 h 72"/>
                <a:gd name="T4" fmla="*/ 36 w 72"/>
                <a:gd name="T5" fmla="*/ 72 h 72"/>
                <a:gd name="T6" fmla="*/ 58 w 72"/>
                <a:gd name="T7" fmla="*/ 65 h 72"/>
                <a:gd name="T8" fmla="*/ 64 w 72"/>
                <a:gd name="T9" fmla="*/ 58 h 72"/>
                <a:gd name="T10" fmla="*/ 71 w 72"/>
                <a:gd name="T11" fmla="*/ 43 h 72"/>
                <a:gd name="T12" fmla="*/ 72 w 72"/>
                <a:gd name="T13" fmla="*/ 36 h 72"/>
                <a:gd name="T14" fmla="*/ 72 w 72"/>
                <a:gd name="T15" fmla="*/ 33 h 72"/>
                <a:gd name="T16" fmla="*/ 36 w 72"/>
                <a:gd name="T17" fmla="*/ 0 h 72"/>
                <a:gd name="T18" fmla="*/ 0 w 72"/>
                <a:gd name="T19" fmla="*/ 36 h 72"/>
                <a:gd name="T20" fmla="*/ 1 w 72"/>
                <a:gd name="T21" fmla="*/ 41 h 72"/>
                <a:gd name="T22" fmla="*/ 3 w 72"/>
                <a:gd name="T23" fmla="*/ 50 h 72"/>
                <a:gd name="T24" fmla="*/ 11 w 72"/>
                <a:gd name="T25"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11" y="61"/>
                  </a:moveTo>
                  <a:cubicBezTo>
                    <a:pt x="13" y="63"/>
                    <a:pt x="15" y="65"/>
                    <a:pt x="18" y="67"/>
                  </a:cubicBezTo>
                  <a:cubicBezTo>
                    <a:pt x="23" y="70"/>
                    <a:pt x="30" y="72"/>
                    <a:pt x="36" y="72"/>
                  </a:cubicBezTo>
                  <a:cubicBezTo>
                    <a:pt x="44" y="72"/>
                    <a:pt x="52" y="69"/>
                    <a:pt x="58" y="65"/>
                  </a:cubicBezTo>
                  <a:cubicBezTo>
                    <a:pt x="60" y="63"/>
                    <a:pt x="62" y="61"/>
                    <a:pt x="64" y="58"/>
                  </a:cubicBezTo>
                  <a:cubicBezTo>
                    <a:pt x="68" y="54"/>
                    <a:pt x="70" y="49"/>
                    <a:pt x="71" y="43"/>
                  </a:cubicBezTo>
                  <a:cubicBezTo>
                    <a:pt x="72" y="41"/>
                    <a:pt x="72" y="38"/>
                    <a:pt x="72" y="36"/>
                  </a:cubicBezTo>
                  <a:cubicBezTo>
                    <a:pt x="72" y="35"/>
                    <a:pt x="72" y="34"/>
                    <a:pt x="72" y="33"/>
                  </a:cubicBezTo>
                  <a:cubicBezTo>
                    <a:pt x="70" y="15"/>
                    <a:pt x="55" y="0"/>
                    <a:pt x="36" y="0"/>
                  </a:cubicBezTo>
                  <a:cubicBezTo>
                    <a:pt x="16" y="0"/>
                    <a:pt x="0" y="16"/>
                    <a:pt x="0" y="36"/>
                  </a:cubicBezTo>
                  <a:cubicBezTo>
                    <a:pt x="0" y="38"/>
                    <a:pt x="1" y="39"/>
                    <a:pt x="1" y="41"/>
                  </a:cubicBezTo>
                  <a:cubicBezTo>
                    <a:pt x="1" y="44"/>
                    <a:pt x="2" y="47"/>
                    <a:pt x="3" y="50"/>
                  </a:cubicBezTo>
                  <a:cubicBezTo>
                    <a:pt x="5" y="54"/>
                    <a:pt x="7" y="58"/>
                    <a:pt x="11" y="6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9" name="Oval 508">
            <a:extLst>
              <a:ext uri="{FF2B5EF4-FFF2-40B4-BE49-F238E27FC236}">
                <a16:creationId xmlns="" xmlns:a16="http://schemas.microsoft.com/office/drawing/2014/main" id="{4E00C6B5-869A-4F4E-BBDB-F634EC64E199}"/>
              </a:ext>
            </a:extLst>
          </p:cNvPr>
          <p:cNvSpPr/>
          <p:nvPr/>
        </p:nvSpPr>
        <p:spPr>
          <a:xfrm>
            <a:off x="3627690" y="5838090"/>
            <a:ext cx="4634099" cy="31402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 xmlns:a16="http://schemas.microsoft.com/office/drawing/2014/main" id="{9F654EC5-3F39-4705-A3D0-06CAFB5B8A2E}"/>
              </a:ext>
            </a:extLst>
          </p:cNvPr>
          <p:cNvSpPr txBox="1"/>
          <p:nvPr/>
        </p:nvSpPr>
        <p:spPr>
          <a:xfrm>
            <a:off x="-4291203" y="6223796"/>
            <a:ext cx="11366500" cy="800219"/>
          </a:xfrm>
          <a:prstGeom prst="rect">
            <a:avLst/>
          </a:prstGeom>
          <a:noFill/>
        </p:spPr>
        <p:txBody>
          <a:bodyPr wrap="square" rtlCol="0">
            <a:spAutoFit/>
          </a:bodyPr>
          <a:lstStyle/>
          <a:p>
            <a:pPr algn="ctr">
              <a:defRPr/>
            </a:pPr>
            <a:r>
              <a:rPr kumimoji="0" lang="en-GB" sz="1400" b="1" i="0" u="sng" strike="noStrike" kern="1200" cap="none" spc="0" normalizeH="0" baseline="0" noProof="0" dirty="0" err="1"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Présenté</a:t>
            </a:r>
            <a:r>
              <a:rPr kumimoji="0" lang="en-GB" sz="1400" b="1" i="0" u="sng" strike="noStrike" kern="1200" cap="none" spc="0" normalizeH="0" baseline="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par</a:t>
            </a:r>
            <a:r>
              <a:rPr kumimoji="0" lang="en-GB" sz="1400" b="0" i="0" u="none" strike="noStrike" kern="1200" cap="none" spc="0" normalizeH="0" baseline="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a:t>
            </a:r>
            <a:r>
              <a:rPr kumimoji="0" lang="en-GB" sz="14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lang="en-GB" sz="1400" dirty="0" err="1">
                <a:solidFill>
                  <a:srgbClr val="FFFFFF"/>
                </a:solidFill>
                <a:latin typeface="Noto Sans" panose="020B0502040504020204" pitchFamily="34"/>
                <a:ea typeface="Noto Sans" panose="020B0502040504020204" pitchFamily="34"/>
                <a:cs typeface="Noto Sans" panose="020B0502040504020204" pitchFamily="34"/>
              </a:rPr>
              <a:t>Amzert</a:t>
            </a:r>
            <a:r>
              <a:rPr lang="en-GB" sz="1400" dirty="0">
                <a:solidFill>
                  <a:srgbClr val="FFFFFF"/>
                </a:solidFill>
                <a:latin typeface="Noto Sans" panose="020B0502040504020204" pitchFamily="34"/>
                <a:ea typeface="Noto Sans" panose="020B0502040504020204" pitchFamily="34"/>
                <a:cs typeface="Noto Sans" panose="020B0502040504020204" pitchFamily="34"/>
              </a:rPr>
              <a:t> Kaouthar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1400" b="0" i="0" u="none" strike="noStrike" kern="1200" cap="none" spc="0" normalizeH="0" noProof="0" dirty="0" err="1"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Berreksi</a:t>
            </a:r>
            <a:r>
              <a:rPr kumimoji="0" lang="en-GB" sz="14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Khadidja</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noProof="0" dirty="0" smtClean="0">
                <a:solidFill>
                  <a:srgbClr val="FFFFFF"/>
                </a:solidFill>
                <a:latin typeface="Noto Sans" panose="020B0502040504020204" pitchFamily="34"/>
                <a:ea typeface="Noto Sans" panose="020B0502040504020204" pitchFamily="34"/>
                <a:cs typeface="Noto Sans" panose="020B0502040504020204" pitchFamily="34"/>
              </a:rPr>
              <a:t>                      </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2318" y="5742537"/>
            <a:ext cx="1223493" cy="948039"/>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4317" y="1634683"/>
            <a:ext cx="1227311" cy="1227311"/>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306" y="4834877"/>
            <a:ext cx="1099191" cy="1099191"/>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963984">
            <a:off x="10661128" y="3649121"/>
            <a:ext cx="1580505" cy="1580505"/>
          </a:xfrm>
          <a:prstGeom prst="rect">
            <a:avLst/>
          </a:prstGeom>
        </p:spPr>
      </p:pic>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96718" y="1469159"/>
            <a:ext cx="1222045" cy="1222045"/>
          </a:xfrm>
          <a:prstGeom prst="rect">
            <a:avLst/>
          </a:prstGeom>
        </p:spPr>
      </p:pic>
      <p:pic>
        <p:nvPicPr>
          <p:cNvPr id="12" name="Imag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10957" y="3600333"/>
            <a:ext cx="824379" cy="824379"/>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8111" y="1248924"/>
            <a:ext cx="782067" cy="782067"/>
          </a:xfrm>
          <a:prstGeom prst="rect">
            <a:avLst/>
          </a:prstGeom>
        </p:spPr>
      </p:pic>
      <p:pic>
        <p:nvPicPr>
          <p:cNvPr id="14" name="Imag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73588" y="3832565"/>
            <a:ext cx="1585829" cy="556626"/>
          </a:xfrm>
          <a:prstGeom prst="rect">
            <a:avLst/>
          </a:prstGeom>
        </p:spPr>
      </p:pic>
      <p:pic>
        <p:nvPicPr>
          <p:cNvPr id="15" name="Imag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43908" y="5191902"/>
            <a:ext cx="1052437" cy="1052437"/>
          </a:xfrm>
          <a:prstGeom prst="rect">
            <a:avLst/>
          </a:prstGeom>
        </p:spPr>
      </p:pic>
      <p:pic>
        <p:nvPicPr>
          <p:cNvPr id="16" name="Imag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070" y="2364911"/>
            <a:ext cx="1363679" cy="1363679"/>
          </a:xfrm>
          <a:prstGeom prst="rect">
            <a:avLst/>
          </a:prstGeom>
        </p:spPr>
      </p:pic>
      <p:pic>
        <p:nvPicPr>
          <p:cNvPr id="17" name="Imag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54174" y="1244635"/>
            <a:ext cx="1589776" cy="1198324"/>
          </a:xfrm>
          <a:prstGeom prst="rect">
            <a:avLst/>
          </a:prstGeom>
          <a:ln>
            <a:noFill/>
          </a:ln>
          <a:effectLst>
            <a:softEdge rad="112500"/>
          </a:effectLst>
        </p:spPr>
      </p:pic>
      <p:pic>
        <p:nvPicPr>
          <p:cNvPr id="18" name="Imag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57193" y="4562915"/>
            <a:ext cx="1560409" cy="1560409"/>
          </a:xfrm>
          <a:prstGeom prst="rect">
            <a:avLst/>
          </a:prstGeom>
        </p:spPr>
      </p:pic>
    </p:spTree>
    <p:extLst>
      <p:ext uri="{BB962C8B-B14F-4D97-AF65-F5344CB8AC3E}">
        <p14:creationId xmlns:p14="http://schemas.microsoft.com/office/powerpoint/2010/main" val="3936277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10"/>
                                        </p:tgtEl>
                                        <p:attrNameLst>
                                          <p:attrName>style.visibility</p:attrName>
                                        </p:attrNameLst>
                                      </p:cBhvr>
                                      <p:to>
                                        <p:strVal val="visible"/>
                                      </p:to>
                                    </p:set>
                                    <p:anim calcmode="lin" valueType="num">
                                      <p:cBhvr>
                                        <p:cTn id="15" dur="500" fill="hold"/>
                                        <p:tgtEl>
                                          <p:spTgt spid="510"/>
                                        </p:tgtEl>
                                        <p:attrNameLst>
                                          <p:attrName>ppt_w</p:attrName>
                                        </p:attrNameLst>
                                      </p:cBhvr>
                                      <p:tavLst>
                                        <p:tav tm="0">
                                          <p:val>
                                            <p:fltVal val="0"/>
                                          </p:val>
                                        </p:tav>
                                        <p:tav tm="100000">
                                          <p:val>
                                            <p:strVal val="#ppt_w"/>
                                          </p:val>
                                        </p:tav>
                                      </p:tavLst>
                                    </p:anim>
                                    <p:anim calcmode="lin" valueType="num">
                                      <p:cBhvr>
                                        <p:cTn id="16" dur="500" fill="hold"/>
                                        <p:tgtEl>
                                          <p:spTgt spid="510"/>
                                        </p:tgtEl>
                                        <p:attrNameLst>
                                          <p:attrName>ppt_h</p:attrName>
                                        </p:attrNameLst>
                                      </p:cBhvr>
                                      <p:tavLst>
                                        <p:tav tm="0">
                                          <p:val>
                                            <p:fltVal val="0"/>
                                          </p:val>
                                        </p:tav>
                                        <p:tav tm="100000">
                                          <p:val>
                                            <p:strVal val="#ppt_h"/>
                                          </p:val>
                                        </p:tav>
                                      </p:tavLst>
                                    </p:anim>
                                    <p:animEffect transition="in" filter="fade">
                                      <p:cBhvr>
                                        <p:cTn id="17" dur="500"/>
                                        <p:tgtEl>
                                          <p:spTgt spid="5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9"/>
                                        </p:tgtEl>
                                        <p:attrNameLst>
                                          <p:attrName>style.visibility</p:attrName>
                                        </p:attrNameLst>
                                      </p:cBhvr>
                                      <p:to>
                                        <p:strVal val="visible"/>
                                      </p:to>
                                    </p:set>
                                    <p:animEffect transition="in" filter="fade">
                                      <p:cBhvr>
                                        <p:cTn id="22" dur="500"/>
                                        <p:tgtEl>
                                          <p:spTgt spid="50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circle(in)">
                                      <p:cBhvr>
                                        <p:cTn id="27" dur="20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anim calcmode="lin" valueType="num">
                                      <p:cBhvr>
                                        <p:cTn id="38" dur="2000" fill="hold"/>
                                        <p:tgtEl>
                                          <p:spTgt spid="13"/>
                                        </p:tgtEl>
                                        <p:attrNameLst>
                                          <p:attrName>ppt_w</p:attrName>
                                        </p:attrNameLst>
                                      </p:cBhvr>
                                      <p:tavLst>
                                        <p:tav tm="0" fmla="#ppt_w*sin(2.5*pi*$)">
                                          <p:val>
                                            <p:fltVal val="0"/>
                                          </p:val>
                                        </p:tav>
                                        <p:tav tm="100000">
                                          <p:val>
                                            <p:fltVal val="1"/>
                                          </p:val>
                                        </p:tav>
                                      </p:tavLst>
                                    </p:anim>
                                    <p:anim calcmode="lin" valueType="num">
                                      <p:cBhvr>
                                        <p:cTn id="39" dur="20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0"/>
                                        <p:tgtEl>
                                          <p:spTgt spid="16"/>
                                        </p:tgtEl>
                                      </p:cBhvr>
                                    </p:animEffect>
                                    <p:anim calcmode="lin" valueType="num">
                                      <p:cBhvr>
                                        <p:cTn id="43" dur="2000" fill="hold"/>
                                        <p:tgtEl>
                                          <p:spTgt spid="16"/>
                                        </p:tgtEl>
                                        <p:attrNameLst>
                                          <p:attrName>ppt_w</p:attrName>
                                        </p:attrNameLst>
                                      </p:cBhvr>
                                      <p:tavLst>
                                        <p:tav tm="0" fmla="#ppt_w*sin(2.5*pi*$)">
                                          <p:val>
                                            <p:fltVal val="0"/>
                                          </p:val>
                                        </p:tav>
                                        <p:tav tm="100000">
                                          <p:val>
                                            <p:fltVal val="1"/>
                                          </p:val>
                                        </p:tav>
                                      </p:tavLst>
                                    </p:anim>
                                    <p:anim calcmode="lin" valueType="num">
                                      <p:cBhvr>
                                        <p:cTn id="44" dur="2000" fill="hold"/>
                                        <p:tgtEl>
                                          <p:spTgt spid="16"/>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2000"/>
                                        <p:tgtEl>
                                          <p:spTgt spid="10"/>
                                        </p:tgtEl>
                                      </p:cBhvr>
                                    </p:animEffect>
                                    <p:anim calcmode="lin" valueType="num">
                                      <p:cBhvr>
                                        <p:cTn id="48" dur="2000" fill="hold"/>
                                        <p:tgtEl>
                                          <p:spTgt spid="10"/>
                                        </p:tgtEl>
                                        <p:attrNameLst>
                                          <p:attrName>ppt_w</p:attrName>
                                        </p:attrNameLst>
                                      </p:cBhvr>
                                      <p:tavLst>
                                        <p:tav tm="0" fmla="#ppt_w*sin(2.5*pi*$)">
                                          <p:val>
                                            <p:fltVal val="0"/>
                                          </p:val>
                                        </p:tav>
                                        <p:tav tm="100000">
                                          <p:val>
                                            <p:fltVal val="1"/>
                                          </p:val>
                                        </p:tav>
                                      </p:tavLst>
                                    </p:anim>
                                    <p:anim calcmode="lin" valueType="num">
                                      <p:cBhvr>
                                        <p:cTn id="49" dur="2000" fill="hold"/>
                                        <p:tgtEl>
                                          <p:spTgt spid="10"/>
                                        </p:tgtEl>
                                        <p:attrNameLst>
                                          <p:attrName>ppt_h</p:attrName>
                                        </p:attrNameLst>
                                      </p:cBhvr>
                                      <p:tavLst>
                                        <p:tav tm="0">
                                          <p:val>
                                            <p:strVal val="#ppt_h"/>
                                          </p:val>
                                        </p:tav>
                                        <p:tav tm="100000">
                                          <p:val>
                                            <p:strVal val="#ppt_h"/>
                                          </p:val>
                                        </p:tav>
                                      </p:tavLst>
                                    </p:anim>
                                  </p:childTnLst>
                                </p:cTn>
                              </p:par>
                              <p:par>
                                <p:cTn id="50" presetID="45"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2000"/>
                                        <p:tgtEl>
                                          <p:spTgt spid="14"/>
                                        </p:tgtEl>
                                      </p:cBhvr>
                                    </p:animEffect>
                                    <p:anim calcmode="lin" valueType="num">
                                      <p:cBhvr>
                                        <p:cTn id="53" dur="2000" fill="hold"/>
                                        <p:tgtEl>
                                          <p:spTgt spid="14"/>
                                        </p:tgtEl>
                                        <p:attrNameLst>
                                          <p:attrName>ppt_w</p:attrName>
                                        </p:attrNameLst>
                                      </p:cBhvr>
                                      <p:tavLst>
                                        <p:tav tm="0" fmla="#ppt_w*sin(2.5*pi*$)">
                                          <p:val>
                                            <p:fltVal val="0"/>
                                          </p:val>
                                        </p:tav>
                                        <p:tav tm="100000">
                                          <p:val>
                                            <p:fltVal val="1"/>
                                          </p:val>
                                        </p:tav>
                                      </p:tavLst>
                                    </p:anim>
                                    <p:anim calcmode="lin" valueType="num">
                                      <p:cBhvr>
                                        <p:cTn id="54" dur="2000" fill="hold"/>
                                        <p:tgtEl>
                                          <p:spTgt spid="14"/>
                                        </p:tgtEl>
                                        <p:attrNameLst>
                                          <p:attrName>ppt_h</p:attrName>
                                        </p:attrNameLst>
                                      </p:cBhvr>
                                      <p:tavLst>
                                        <p:tav tm="0">
                                          <p:val>
                                            <p:strVal val="#ppt_h"/>
                                          </p:val>
                                        </p:tav>
                                        <p:tav tm="100000">
                                          <p:val>
                                            <p:strVal val="#ppt_h"/>
                                          </p:val>
                                        </p:tav>
                                      </p:tavLst>
                                    </p:anim>
                                  </p:childTnLst>
                                </p:cTn>
                              </p:par>
                              <p:par>
                                <p:cTn id="55" presetID="45"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2000"/>
                                        <p:tgtEl>
                                          <p:spTgt spid="7"/>
                                        </p:tgtEl>
                                      </p:cBhvr>
                                    </p:animEffect>
                                    <p:anim calcmode="lin" valueType="num">
                                      <p:cBhvr>
                                        <p:cTn id="58" dur="2000" fill="hold"/>
                                        <p:tgtEl>
                                          <p:spTgt spid="7"/>
                                        </p:tgtEl>
                                        <p:attrNameLst>
                                          <p:attrName>ppt_w</p:attrName>
                                        </p:attrNameLst>
                                      </p:cBhvr>
                                      <p:tavLst>
                                        <p:tav tm="0" fmla="#ppt_w*sin(2.5*pi*$)">
                                          <p:val>
                                            <p:fltVal val="0"/>
                                          </p:val>
                                        </p:tav>
                                        <p:tav tm="100000">
                                          <p:val>
                                            <p:fltVal val="1"/>
                                          </p:val>
                                        </p:tav>
                                      </p:tavLst>
                                    </p:anim>
                                    <p:anim calcmode="lin" valueType="num">
                                      <p:cBhvr>
                                        <p:cTn id="59" dur="2000" fill="hold"/>
                                        <p:tgtEl>
                                          <p:spTgt spid="7"/>
                                        </p:tgtEl>
                                        <p:attrNameLst>
                                          <p:attrName>ppt_h</p:attrName>
                                        </p:attrNameLst>
                                      </p:cBhvr>
                                      <p:tavLst>
                                        <p:tav tm="0">
                                          <p:val>
                                            <p:strVal val="#ppt_h"/>
                                          </p:val>
                                        </p:tav>
                                        <p:tav tm="100000">
                                          <p:val>
                                            <p:strVal val="#ppt_h"/>
                                          </p:val>
                                        </p:tav>
                                      </p:tavLst>
                                    </p:anim>
                                  </p:childTnLst>
                                </p:cTn>
                              </p:par>
                              <p:par>
                                <p:cTn id="60" presetID="45"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anim calcmode="lin" valueType="num">
                                      <p:cBhvr>
                                        <p:cTn id="63" dur="2000" fill="hold"/>
                                        <p:tgtEl>
                                          <p:spTgt spid="18"/>
                                        </p:tgtEl>
                                        <p:attrNameLst>
                                          <p:attrName>ppt_w</p:attrName>
                                        </p:attrNameLst>
                                      </p:cBhvr>
                                      <p:tavLst>
                                        <p:tav tm="0" fmla="#ppt_w*sin(2.5*pi*$)">
                                          <p:val>
                                            <p:fltVal val="0"/>
                                          </p:val>
                                        </p:tav>
                                        <p:tav tm="100000">
                                          <p:val>
                                            <p:fltVal val="1"/>
                                          </p:val>
                                        </p:tav>
                                      </p:tavLst>
                                    </p:anim>
                                    <p:anim calcmode="lin" valueType="num">
                                      <p:cBhvr>
                                        <p:cTn id="64" dur="2000" fill="hold"/>
                                        <p:tgtEl>
                                          <p:spTgt spid="18"/>
                                        </p:tgtEl>
                                        <p:attrNameLst>
                                          <p:attrName>ppt_h</p:attrName>
                                        </p:attrNameLst>
                                      </p:cBhvr>
                                      <p:tavLst>
                                        <p:tav tm="0">
                                          <p:val>
                                            <p:strVal val="#ppt_h"/>
                                          </p:val>
                                        </p:tav>
                                        <p:tav tm="100000">
                                          <p:val>
                                            <p:strVal val="#ppt_h"/>
                                          </p:val>
                                        </p:tav>
                                      </p:tavLst>
                                    </p:anim>
                                  </p:childTnLst>
                                </p:cTn>
                              </p:par>
                              <p:par>
                                <p:cTn id="65" presetID="45"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000"/>
                                        <p:tgtEl>
                                          <p:spTgt spid="15"/>
                                        </p:tgtEl>
                                      </p:cBhvr>
                                    </p:animEffect>
                                    <p:anim calcmode="lin" valueType="num">
                                      <p:cBhvr>
                                        <p:cTn id="68" dur="2000" fill="hold"/>
                                        <p:tgtEl>
                                          <p:spTgt spid="15"/>
                                        </p:tgtEl>
                                        <p:attrNameLst>
                                          <p:attrName>ppt_w</p:attrName>
                                        </p:attrNameLst>
                                      </p:cBhvr>
                                      <p:tavLst>
                                        <p:tav tm="0" fmla="#ppt_w*sin(2.5*pi*$)">
                                          <p:val>
                                            <p:fltVal val="0"/>
                                          </p:val>
                                        </p:tav>
                                        <p:tav tm="100000">
                                          <p:val>
                                            <p:fltVal val="1"/>
                                          </p:val>
                                        </p:tav>
                                      </p:tavLst>
                                    </p:anim>
                                    <p:anim calcmode="lin" valueType="num">
                                      <p:cBhvr>
                                        <p:cTn id="69" dur="2000" fill="hold"/>
                                        <p:tgtEl>
                                          <p:spTgt spid="15"/>
                                        </p:tgtEl>
                                        <p:attrNameLst>
                                          <p:attrName>ppt_h</p:attrName>
                                        </p:attrNameLst>
                                      </p:cBhvr>
                                      <p:tavLst>
                                        <p:tav tm="0">
                                          <p:val>
                                            <p:strVal val="#ppt_h"/>
                                          </p:val>
                                        </p:tav>
                                        <p:tav tm="100000">
                                          <p:val>
                                            <p:strVal val="#ppt_h"/>
                                          </p:val>
                                        </p:tav>
                                      </p:tavLst>
                                    </p:anim>
                                  </p:childTnLst>
                                </p:cTn>
                              </p:par>
                              <p:par>
                                <p:cTn id="70" presetID="45" presetClass="entr" presetSubtype="0" fill="hold"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2000"/>
                                        <p:tgtEl>
                                          <p:spTgt spid="3"/>
                                        </p:tgtEl>
                                      </p:cBhvr>
                                    </p:animEffect>
                                    <p:anim calcmode="lin" valueType="num">
                                      <p:cBhvr>
                                        <p:cTn id="73" dur="2000" fill="hold"/>
                                        <p:tgtEl>
                                          <p:spTgt spid="3"/>
                                        </p:tgtEl>
                                        <p:attrNameLst>
                                          <p:attrName>ppt_w</p:attrName>
                                        </p:attrNameLst>
                                      </p:cBhvr>
                                      <p:tavLst>
                                        <p:tav tm="0" fmla="#ppt_w*sin(2.5*pi*$)">
                                          <p:val>
                                            <p:fltVal val="0"/>
                                          </p:val>
                                        </p:tav>
                                        <p:tav tm="100000">
                                          <p:val>
                                            <p:fltVal val="1"/>
                                          </p:val>
                                        </p:tav>
                                      </p:tavLst>
                                    </p:anim>
                                    <p:anim calcmode="lin" valueType="num">
                                      <p:cBhvr>
                                        <p:cTn id="74" dur="2000" fill="hold"/>
                                        <p:tgtEl>
                                          <p:spTgt spid="3"/>
                                        </p:tgtEl>
                                        <p:attrNameLst>
                                          <p:attrName>ppt_h</p:attrName>
                                        </p:attrNameLst>
                                      </p:cBhvr>
                                      <p:tavLst>
                                        <p:tav tm="0">
                                          <p:val>
                                            <p:strVal val="#ppt_h"/>
                                          </p:val>
                                        </p:tav>
                                        <p:tav tm="100000">
                                          <p:val>
                                            <p:strVal val="#ppt_h"/>
                                          </p:val>
                                        </p:tav>
                                      </p:tavLst>
                                    </p:anim>
                                  </p:childTnLst>
                                </p:cTn>
                              </p:par>
                              <p:par>
                                <p:cTn id="75" presetID="45"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2000"/>
                                        <p:tgtEl>
                                          <p:spTgt spid="9"/>
                                        </p:tgtEl>
                                      </p:cBhvr>
                                    </p:animEffect>
                                    <p:anim calcmode="lin" valueType="num">
                                      <p:cBhvr>
                                        <p:cTn id="78" dur="2000" fill="hold"/>
                                        <p:tgtEl>
                                          <p:spTgt spid="9"/>
                                        </p:tgtEl>
                                        <p:attrNameLst>
                                          <p:attrName>ppt_w</p:attrName>
                                        </p:attrNameLst>
                                      </p:cBhvr>
                                      <p:tavLst>
                                        <p:tav tm="0" fmla="#ppt_w*sin(2.5*pi*$)">
                                          <p:val>
                                            <p:fltVal val="0"/>
                                          </p:val>
                                        </p:tav>
                                        <p:tav tm="100000">
                                          <p:val>
                                            <p:fltVal val="1"/>
                                          </p:val>
                                        </p:tav>
                                      </p:tavLst>
                                    </p:anim>
                                    <p:anim calcmode="lin" valueType="num">
                                      <p:cBhvr>
                                        <p:cTn id="79" dur="2000" fill="hold"/>
                                        <p:tgtEl>
                                          <p:spTgt spid="9"/>
                                        </p:tgtEl>
                                        <p:attrNameLst>
                                          <p:attrName>ppt_h</p:attrName>
                                        </p:attrNameLst>
                                      </p:cBhvr>
                                      <p:tavLst>
                                        <p:tav tm="0">
                                          <p:val>
                                            <p:strVal val="#ppt_h"/>
                                          </p:val>
                                        </p:tav>
                                        <p:tav tm="100000">
                                          <p:val>
                                            <p:strVal val="#ppt_h"/>
                                          </p:val>
                                        </p:tav>
                                      </p:tavLst>
                                    </p:anim>
                                  </p:childTnLst>
                                </p:cTn>
                              </p:par>
                              <p:par>
                                <p:cTn id="80" presetID="45" presetClass="entr" presetSubtype="0" fill="hold"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2000"/>
                                        <p:tgtEl>
                                          <p:spTgt spid="5"/>
                                        </p:tgtEl>
                                      </p:cBhvr>
                                    </p:animEffect>
                                    <p:anim calcmode="lin" valueType="num">
                                      <p:cBhvr>
                                        <p:cTn id="83" dur="2000" fill="hold"/>
                                        <p:tgtEl>
                                          <p:spTgt spid="5"/>
                                        </p:tgtEl>
                                        <p:attrNameLst>
                                          <p:attrName>ppt_w</p:attrName>
                                        </p:attrNameLst>
                                      </p:cBhvr>
                                      <p:tavLst>
                                        <p:tav tm="0" fmla="#ppt_w*sin(2.5*pi*$)">
                                          <p:val>
                                            <p:fltVal val="0"/>
                                          </p:val>
                                        </p:tav>
                                        <p:tav tm="100000">
                                          <p:val>
                                            <p:fltVal val="1"/>
                                          </p:val>
                                        </p:tav>
                                      </p:tavLst>
                                    </p:anim>
                                    <p:anim calcmode="lin" valueType="num">
                                      <p:cBhvr>
                                        <p:cTn id="84" dur="2000" fill="hold"/>
                                        <p:tgtEl>
                                          <p:spTgt spid="5"/>
                                        </p:tgtEl>
                                        <p:attrNameLst>
                                          <p:attrName>ppt_h</p:attrName>
                                        </p:attrNameLst>
                                      </p:cBhvr>
                                      <p:tavLst>
                                        <p:tav tm="0">
                                          <p:val>
                                            <p:strVal val="#ppt_h"/>
                                          </p:val>
                                        </p:tav>
                                        <p:tav tm="100000">
                                          <p:val>
                                            <p:strVal val="#ppt_h"/>
                                          </p:val>
                                        </p:tav>
                                      </p:tavLst>
                                    </p:anim>
                                  </p:childTnLst>
                                </p:cTn>
                              </p:par>
                              <p:par>
                                <p:cTn id="85" presetID="45" presetClass="entr" presetSubtype="0" fill="hold"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2000"/>
                                        <p:tgtEl>
                                          <p:spTgt spid="17"/>
                                        </p:tgtEl>
                                      </p:cBhvr>
                                    </p:animEffect>
                                    <p:anim calcmode="lin" valueType="num">
                                      <p:cBhvr>
                                        <p:cTn id="88" dur="2000" fill="hold"/>
                                        <p:tgtEl>
                                          <p:spTgt spid="17"/>
                                        </p:tgtEl>
                                        <p:attrNameLst>
                                          <p:attrName>ppt_w</p:attrName>
                                        </p:attrNameLst>
                                      </p:cBhvr>
                                      <p:tavLst>
                                        <p:tav tm="0" fmla="#ppt_w*sin(2.5*pi*$)">
                                          <p:val>
                                            <p:fltVal val="0"/>
                                          </p:val>
                                        </p:tav>
                                        <p:tav tm="100000">
                                          <p:val>
                                            <p:fltVal val="1"/>
                                          </p:val>
                                        </p:tav>
                                      </p:tavLst>
                                    </p:anim>
                                    <p:anim calcmode="lin" valueType="num">
                                      <p:cBhvr>
                                        <p:cTn id="89" dur="2000" fill="hold"/>
                                        <p:tgtEl>
                                          <p:spTgt spid="17"/>
                                        </p:tgtEl>
                                        <p:attrNameLst>
                                          <p:attrName>ppt_h</p:attrName>
                                        </p:attrNameLst>
                                      </p:cBhvr>
                                      <p:tavLst>
                                        <p:tav tm="0">
                                          <p:val>
                                            <p:strVal val="#ppt_h"/>
                                          </p:val>
                                        </p:tav>
                                        <p:tav tm="100000">
                                          <p:val>
                                            <p:strVal val="#ppt_h"/>
                                          </p:val>
                                        </p:tav>
                                      </p:tavLst>
                                    </p:anim>
                                  </p:childTnLst>
                                </p:cTn>
                              </p:par>
                              <p:par>
                                <p:cTn id="90" presetID="45"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fade">
                                      <p:cBhvr>
                                        <p:cTn id="92" dur="2000"/>
                                        <p:tgtEl>
                                          <p:spTgt spid="12"/>
                                        </p:tgtEl>
                                      </p:cBhvr>
                                    </p:animEffect>
                                    <p:anim calcmode="lin" valueType="num">
                                      <p:cBhvr>
                                        <p:cTn id="93" dur="2000" fill="hold"/>
                                        <p:tgtEl>
                                          <p:spTgt spid="12"/>
                                        </p:tgtEl>
                                        <p:attrNameLst>
                                          <p:attrName>ppt_w</p:attrName>
                                        </p:attrNameLst>
                                      </p:cBhvr>
                                      <p:tavLst>
                                        <p:tav tm="0" fmla="#ppt_w*sin(2.5*pi*$)">
                                          <p:val>
                                            <p:fltVal val="0"/>
                                          </p:val>
                                        </p:tav>
                                        <p:tav tm="100000">
                                          <p:val>
                                            <p:fltVal val="1"/>
                                          </p:val>
                                        </p:tav>
                                      </p:tavLst>
                                    </p:anim>
                                    <p:anim calcmode="lin" valueType="num">
                                      <p:cBhvr>
                                        <p:cTn id="94"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09" grpId="0" animBg="1"/>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7</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2733571" y="138851"/>
            <a:ext cx="8094850" cy="584775"/>
          </a:xfrm>
          <a:prstGeom prst="rect">
            <a:avLst/>
          </a:prstGeom>
          <a:noFill/>
        </p:spPr>
        <p:txBody>
          <a:bodyPr wrap="square" rtlCol="0">
            <a:spAutoFit/>
          </a:bodyPr>
          <a:lstStyle/>
          <a:p>
            <a:pPr lvl="0" eaLnBrk="0" fontAlgn="base" hangingPunct="0">
              <a:spcBef>
                <a:spcPct val="0"/>
              </a:spcBef>
              <a:spcAft>
                <a:spcPct val="0"/>
              </a:spcAft>
            </a:pPr>
            <a:r>
              <a:rPr lang="fr-FR" sz="3200" b="1" dirty="0">
                <a:solidFill>
                  <a:schemeClr val="accent6">
                    <a:lumMod val="50000"/>
                  </a:schemeClr>
                </a:solidFill>
                <a:latin typeface="inherit"/>
              </a:rPr>
              <a:t>Analyse de données </a:t>
            </a:r>
            <a:r>
              <a:rPr lang="fr-FR" sz="3200" b="1" dirty="0" smtClean="0">
                <a:solidFill>
                  <a:schemeClr val="accent6">
                    <a:lumMod val="50000"/>
                  </a:schemeClr>
                </a:solidFill>
                <a:latin typeface="inherit"/>
              </a:rPr>
              <a:t>Bivariées</a:t>
            </a:r>
            <a:endParaRPr lang="fr-FR" sz="2400" b="1" dirty="0">
              <a:solidFill>
                <a:schemeClr val="accent6">
                  <a:lumMod val="50000"/>
                </a:schemeClr>
              </a:solidFill>
              <a:latin typeface="Arial" panose="020B0604020202020204" pitchFamily="34" charset="0"/>
            </a:endParaRPr>
          </a:p>
        </p:txBody>
      </p:sp>
      <p:sp>
        <p:nvSpPr>
          <p:cNvPr id="5" name="ZoneTexte 4"/>
          <p:cNvSpPr txBox="1"/>
          <p:nvPr/>
        </p:nvSpPr>
        <p:spPr>
          <a:xfrm>
            <a:off x="80181" y="798427"/>
            <a:ext cx="3757760" cy="261610"/>
          </a:xfrm>
          <a:prstGeom prst="rect">
            <a:avLst/>
          </a:prstGeom>
          <a:noFill/>
        </p:spPr>
        <p:txBody>
          <a:bodyPr wrap="none" rtlCol="0">
            <a:spAutoFit/>
          </a:bodyPr>
          <a:lstStyle/>
          <a:p>
            <a:r>
              <a:rPr lang="fr-FR" sz="1100" dirty="0" smtClean="0"/>
              <a:t>Histogramme de Price Range en fonction de « </a:t>
            </a:r>
            <a:r>
              <a:rPr lang="fr-FR" sz="1100" dirty="0" err="1" smtClean="0"/>
              <a:t>Battery</a:t>
            </a:r>
            <a:r>
              <a:rPr lang="fr-FR" sz="1100" dirty="0" smtClean="0"/>
              <a:t> Power »</a:t>
            </a:r>
            <a:endParaRPr lang="fr-FR" sz="1100" dirty="0"/>
          </a:p>
        </p:txBody>
      </p:sp>
      <p:sp>
        <p:nvSpPr>
          <p:cNvPr id="12" name="ZoneTexte 11"/>
          <p:cNvSpPr txBox="1"/>
          <p:nvPr/>
        </p:nvSpPr>
        <p:spPr>
          <a:xfrm>
            <a:off x="4121105" y="777384"/>
            <a:ext cx="3193503" cy="261610"/>
          </a:xfrm>
          <a:prstGeom prst="rect">
            <a:avLst/>
          </a:prstGeom>
          <a:noFill/>
        </p:spPr>
        <p:txBody>
          <a:bodyPr wrap="none" rtlCol="0">
            <a:spAutoFit/>
          </a:bodyPr>
          <a:lstStyle/>
          <a:p>
            <a:r>
              <a:rPr lang="fr-FR" sz="1100" dirty="0" smtClean="0"/>
              <a:t>Histogramme de Price Range en fonction de « Ram »</a:t>
            </a:r>
            <a:endParaRPr lang="fr-FR" sz="1100" dirty="0"/>
          </a:p>
        </p:txBody>
      </p:sp>
      <p:sp>
        <p:nvSpPr>
          <p:cNvPr id="13" name="ZoneTexte 12"/>
          <p:cNvSpPr txBox="1"/>
          <p:nvPr/>
        </p:nvSpPr>
        <p:spPr>
          <a:xfrm>
            <a:off x="8493583" y="777384"/>
            <a:ext cx="3121367" cy="261610"/>
          </a:xfrm>
          <a:prstGeom prst="rect">
            <a:avLst/>
          </a:prstGeom>
          <a:noFill/>
        </p:spPr>
        <p:txBody>
          <a:bodyPr wrap="none" rtlCol="0">
            <a:spAutoFit/>
          </a:bodyPr>
          <a:lstStyle/>
          <a:p>
            <a:r>
              <a:rPr lang="fr-FR" sz="1100" dirty="0" err="1" smtClean="0"/>
              <a:t>Histograme</a:t>
            </a:r>
            <a:r>
              <a:rPr lang="fr-FR" sz="1100" dirty="0" smtClean="0"/>
              <a:t> de Price Range en fonction de «</a:t>
            </a:r>
            <a:r>
              <a:rPr lang="fr-FR" sz="1100" dirty="0" err="1" smtClean="0"/>
              <a:t>Px_W</a:t>
            </a:r>
            <a:r>
              <a:rPr lang="fr-FR" sz="1100" dirty="0" smtClean="0"/>
              <a:t> »</a:t>
            </a:r>
            <a:endParaRPr lang="fr-FR" sz="1100" dirty="0"/>
          </a:p>
        </p:txBody>
      </p:sp>
      <p:sp>
        <p:nvSpPr>
          <p:cNvPr id="18" name="ZoneTexte 17"/>
          <p:cNvSpPr txBox="1"/>
          <p:nvPr/>
        </p:nvSpPr>
        <p:spPr>
          <a:xfrm>
            <a:off x="80181" y="3904352"/>
            <a:ext cx="3196709" cy="261610"/>
          </a:xfrm>
          <a:prstGeom prst="rect">
            <a:avLst/>
          </a:prstGeom>
          <a:noFill/>
        </p:spPr>
        <p:txBody>
          <a:bodyPr wrap="none" rtlCol="0">
            <a:spAutoFit/>
          </a:bodyPr>
          <a:lstStyle/>
          <a:p>
            <a:r>
              <a:rPr lang="fr-FR" sz="1100" dirty="0" smtClean="0"/>
              <a:t>Histogramme de Price Range en fonction de «</a:t>
            </a:r>
            <a:r>
              <a:rPr lang="fr-FR" sz="1100" dirty="0" err="1" smtClean="0"/>
              <a:t>Px_H</a:t>
            </a:r>
            <a:r>
              <a:rPr lang="fr-FR" sz="1100" dirty="0" smtClean="0"/>
              <a:t> »</a:t>
            </a:r>
            <a:endParaRPr lang="fr-FR" sz="1100" dirty="0"/>
          </a:p>
        </p:txBody>
      </p:sp>
      <p:sp>
        <p:nvSpPr>
          <p:cNvPr id="22" name="ZoneTexte 21"/>
          <p:cNvSpPr txBox="1"/>
          <p:nvPr/>
        </p:nvSpPr>
        <p:spPr>
          <a:xfrm>
            <a:off x="4388806" y="3846977"/>
            <a:ext cx="3217547" cy="261610"/>
          </a:xfrm>
          <a:prstGeom prst="rect">
            <a:avLst/>
          </a:prstGeom>
          <a:noFill/>
        </p:spPr>
        <p:txBody>
          <a:bodyPr wrap="none" rtlCol="0">
            <a:spAutoFit/>
          </a:bodyPr>
          <a:lstStyle/>
          <a:p>
            <a:r>
              <a:rPr lang="fr-FR" sz="1100" dirty="0" smtClean="0"/>
              <a:t>Histogramme de Price Range en fonction de « </a:t>
            </a:r>
            <a:r>
              <a:rPr lang="fr-FR" sz="1100" dirty="0" err="1" smtClean="0"/>
              <a:t>Sc</a:t>
            </a:r>
            <a:r>
              <a:rPr lang="fr-FR" sz="1100" dirty="0" smtClean="0"/>
              <a:t> W »</a:t>
            </a:r>
            <a:endParaRPr lang="fr-FR" sz="1100" dirty="0"/>
          </a:p>
        </p:txBody>
      </p:sp>
      <p:sp>
        <p:nvSpPr>
          <p:cNvPr id="23" name="ZoneTexte 22"/>
          <p:cNvSpPr txBox="1"/>
          <p:nvPr/>
        </p:nvSpPr>
        <p:spPr>
          <a:xfrm>
            <a:off x="8189814" y="3846977"/>
            <a:ext cx="3148619" cy="261610"/>
          </a:xfrm>
          <a:prstGeom prst="rect">
            <a:avLst/>
          </a:prstGeom>
          <a:noFill/>
        </p:spPr>
        <p:txBody>
          <a:bodyPr wrap="none" rtlCol="0">
            <a:spAutoFit/>
          </a:bodyPr>
          <a:lstStyle/>
          <a:p>
            <a:r>
              <a:rPr lang="fr-FR" sz="1100" dirty="0" smtClean="0"/>
              <a:t>Histogramme de Price Range en fonction de « </a:t>
            </a:r>
            <a:r>
              <a:rPr lang="fr-FR" sz="1100" dirty="0" err="1" smtClean="0"/>
              <a:t>Sc</a:t>
            </a:r>
            <a:r>
              <a:rPr lang="fr-FR" sz="1100" dirty="0" smtClean="0"/>
              <a:t> H»</a:t>
            </a:r>
            <a:endParaRPr lang="fr-FR" sz="11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4" y="1127035"/>
            <a:ext cx="4091731" cy="2410868"/>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105" y="1163505"/>
            <a:ext cx="3887114" cy="2374398"/>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836" y="1090584"/>
            <a:ext cx="4005247" cy="2447319"/>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96" y="4232661"/>
            <a:ext cx="4123348" cy="2522735"/>
          </a:xfrm>
          <a:prstGeom prst="rect">
            <a:avLst/>
          </a:prstGeom>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6156" y="4205324"/>
            <a:ext cx="4277718" cy="2486327"/>
          </a:xfrm>
          <a:prstGeom prst="rect">
            <a:avLst/>
          </a:prstGeom>
        </p:spPr>
      </p:pic>
      <p:pic>
        <p:nvPicPr>
          <p:cNvPr id="17" name="Imag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7686" y="4299566"/>
            <a:ext cx="4004314" cy="2392085"/>
          </a:xfrm>
          <a:prstGeom prst="rect">
            <a:avLst/>
          </a:prstGeom>
        </p:spPr>
      </p:pic>
    </p:spTree>
    <p:extLst>
      <p:ext uri="{BB962C8B-B14F-4D97-AF65-F5344CB8AC3E}">
        <p14:creationId xmlns:p14="http://schemas.microsoft.com/office/powerpoint/2010/main" val="205178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8</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2800948" y="109381"/>
            <a:ext cx="8094850" cy="584775"/>
          </a:xfrm>
          <a:prstGeom prst="rect">
            <a:avLst/>
          </a:prstGeom>
          <a:noFill/>
        </p:spPr>
        <p:txBody>
          <a:bodyPr wrap="square" rtlCol="0">
            <a:spAutoFit/>
          </a:bodyPr>
          <a:lstStyle/>
          <a:p>
            <a:pPr lvl="0" eaLnBrk="0" fontAlgn="base" hangingPunct="0">
              <a:spcBef>
                <a:spcPct val="0"/>
              </a:spcBef>
              <a:spcAft>
                <a:spcPct val="0"/>
              </a:spcAft>
            </a:pPr>
            <a:r>
              <a:rPr lang="fr-FR" sz="3200" b="1" dirty="0">
                <a:solidFill>
                  <a:schemeClr val="accent6">
                    <a:lumMod val="50000"/>
                  </a:schemeClr>
                </a:solidFill>
                <a:latin typeface="inherit"/>
              </a:rPr>
              <a:t>Analyse de données </a:t>
            </a:r>
            <a:r>
              <a:rPr lang="fr-FR" sz="3200" b="1" dirty="0" smtClean="0">
                <a:solidFill>
                  <a:schemeClr val="accent6">
                    <a:lumMod val="50000"/>
                  </a:schemeClr>
                </a:solidFill>
                <a:latin typeface="inherit"/>
              </a:rPr>
              <a:t>Bivariées</a:t>
            </a:r>
            <a:endParaRPr lang="fr-FR" sz="2400" b="1" dirty="0">
              <a:solidFill>
                <a:schemeClr val="accent6">
                  <a:lumMod val="50000"/>
                </a:schemeClr>
              </a:solidFill>
              <a:latin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2" y="955766"/>
            <a:ext cx="4134467" cy="240306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175" y="1082116"/>
            <a:ext cx="3859147" cy="2243042"/>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7533" y="1079739"/>
            <a:ext cx="4134467" cy="2403065"/>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465" y="4057184"/>
            <a:ext cx="3035615" cy="2493368"/>
          </a:xfrm>
          <a:prstGeom prst="rect">
            <a:avLst/>
          </a:prstGeom>
        </p:spPr>
      </p:pic>
      <p:pic>
        <p:nvPicPr>
          <p:cNvPr id="19" name="Imag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996" y="3960543"/>
            <a:ext cx="3136469" cy="2690514"/>
          </a:xfrm>
          <a:prstGeom prst="rect">
            <a:avLst/>
          </a:prstGeom>
        </p:spPr>
      </p:pic>
      <p:pic>
        <p:nvPicPr>
          <p:cNvPr id="20" name="Imag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1514" y="4048797"/>
            <a:ext cx="2657757" cy="2427741"/>
          </a:xfrm>
          <a:prstGeom prst="rect">
            <a:avLst/>
          </a:prstGeom>
        </p:spPr>
      </p:pic>
      <p:pic>
        <p:nvPicPr>
          <p:cNvPr id="25" name="Imag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69271" y="4142341"/>
            <a:ext cx="3022729" cy="2240651"/>
          </a:xfrm>
          <a:prstGeom prst="rect">
            <a:avLst/>
          </a:prstGeom>
        </p:spPr>
      </p:pic>
    </p:spTree>
    <p:extLst>
      <p:ext uri="{BB962C8B-B14F-4D97-AF65-F5344CB8AC3E}">
        <p14:creationId xmlns:p14="http://schemas.microsoft.com/office/powerpoint/2010/main" val="54554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9</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2800948" y="109381"/>
            <a:ext cx="8094850" cy="584775"/>
          </a:xfrm>
          <a:prstGeom prst="rect">
            <a:avLst/>
          </a:prstGeom>
          <a:noFill/>
        </p:spPr>
        <p:txBody>
          <a:bodyPr wrap="square" rtlCol="0">
            <a:spAutoFit/>
          </a:bodyPr>
          <a:lstStyle/>
          <a:p>
            <a:pPr lvl="0" eaLnBrk="0" fontAlgn="base" hangingPunct="0">
              <a:spcBef>
                <a:spcPct val="0"/>
              </a:spcBef>
              <a:spcAft>
                <a:spcPct val="0"/>
              </a:spcAft>
            </a:pPr>
            <a:r>
              <a:rPr lang="fr-FR" sz="3200" b="1" dirty="0">
                <a:solidFill>
                  <a:schemeClr val="accent6">
                    <a:lumMod val="50000"/>
                  </a:schemeClr>
                </a:solidFill>
                <a:latin typeface="inherit"/>
              </a:rPr>
              <a:t>Analyse de données </a:t>
            </a:r>
            <a:r>
              <a:rPr lang="fr-FR" sz="3200" b="1" dirty="0" smtClean="0">
                <a:solidFill>
                  <a:schemeClr val="accent6">
                    <a:lumMod val="50000"/>
                  </a:schemeClr>
                </a:solidFill>
                <a:latin typeface="inherit"/>
              </a:rPr>
              <a:t>Bivariées</a:t>
            </a:r>
            <a:endParaRPr lang="fr-FR" sz="2400" b="1" dirty="0">
              <a:solidFill>
                <a:schemeClr val="accent6">
                  <a:lumMod val="50000"/>
                </a:schemeClr>
              </a:solidFill>
              <a:latin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4" y="694156"/>
            <a:ext cx="5277587" cy="306747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696" y="694156"/>
            <a:ext cx="5277587" cy="3067478"/>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06" y="3693814"/>
            <a:ext cx="5277587" cy="2953346"/>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254" y="3761634"/>
            <a:ext cx="5277587" cy="2885526"/>
          </a:xfrm>
          <a:prstGeom prst="rect">
            <a:avLst/>
          </a:prstGeom>
        </p:spPr>
      </p:pic>
    </p:spTree>
    <p:extLst>
      <p:ext uri="{BB962C8B-B14F-4D97-AF65-F5344CB8AC3E}">
        <p14:creationId xmlns:p14="http://schemas.microsoft.com/office/powerpoint/2010/main" val="12497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10</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2800948" y="109381"/>
            <a:ext cx="8094850" cy="584775"/>
          </a:xfrm>
          <a:prstGeom prst="rect">
            <a:avLst/>
          </a:prstGeom>
          <a:noFill/>
        </p:spPr>
        <p:txBody>
          <a:bodyPr wrap="square" rtlCol="0">
            <a:spAutoFit/>
          </a:bodyPr>
          <a:lstStyle/>
          <a:p>
            <a:pPr lvl="0" eaLnBrk="0" fontAlgn="base" hangingPunct="0">
              <a:spcBef>
                <a:spcPct val="0"/>
              </a:spcBef>
              <a:spcAft>
                <a:spcPct val="0"/>
              </a:spcAft>
            </a:pPr>
            <a:r>
              <a:rPr lang="fr-FR" sz="3200" b="1" dirty="0">
                <a:solidFill>
                  <a:schemeClr val="accent6">
                    <a:lumMod val="50000"/>
                  </a:schemeClr>
                </a:solidFill>
                <a:latin typeface="inherit"/>
              </a:rPr>
              <a:t>Analyse de données </a:t>
            </a:r>
            <a:r>
              <a:rPr lang="fr-FR" sz="3200" b="1" dirty="0" smtClean="0">
                <a:solidFill>
                  <a:schemeClr val="accent6">
                    <a:lumMod val="50000"/>
                  </a:schemeClr>
                </a:solidFill>
                <a:latin typeface="inherit"/>
              </a:rPr>
              <a:t>Bivariées</a:t>
            </a:r>
            <a:endParaRPr lang="fr-FR" sz="2400" b="1" dirty="0">
              <a:solidFill>
                <a:schemeClr val="accent6">
                  <a:lumMod val="50000"/>
                </a:schemeClr>
              </a:solidFill>
              <a:latin typeface="Arial" panose="020B0604020202020204" pitchFamily="34" charset="0"/>
            </a:endParaRPr>
          </a:p>
        </p:txBody>
      </p:sp>
      <p:sp>
        <p:nvSpPr>
          <p:cNvPr id="9" name="Rectangle à coins arrondis 8"/>
          <p:cNvSpPr/>
          <p:nvPr/>
        </p:nvSpPr>
        <p:spPr>
          <a:xfrm>
            <a:off x="842076" y="1588168"/>
            <a:ext cx="10260531" cy="4533498"/>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fr-FR" sz="2800" b="1" dirty="0" smtClean="0">
                <a:solidFill>
                  <a:schemeClr val="tx2"/>
                </a:solidFill>
              </a:rPr>
              <a:t>  Conclusion:</a:t>
            </a:r>
          </a:p>
          <a:p>
            <a:pPr marL="457200" indent="-457200">
              <a:buAutoNum type="arabicParenR"/>
            </a:pPr>
            <a:r>
              <a:rPr lang="fr-FR" sz="2000" dirty="0">
                <a:solidFill>
                  <a:schemeClr val="tx2"/>
                </a:solidFill>
              </a:rPr>
              <a:t>Les variables binaires telles que Wifi, 4G, Bluetooth, </a:t>
            </a:r>
            <a:r>
              <a:rPr lang="fr-FR" sz="2000" dirty="0" err="1">
                <a:solidFill>
                  <a:schemeClr val="tx2"/>
                </a:solidFill>
              </a:rPr>
              <a:t>Touch</a:t>
            </a:r>
            <a:r>
              <a:rPr lang="fr-FR" sz="2000" dirty="0">
                <a:solidFill>
                  <a:schemeClr val="tx2"/>
                </a:solidFill>
              </a:rPr>
              <a:t> </a:t>
            </a:r>
            <a:r>
              <a:rPr lang="fr-FR" sz="2000" dirty="0" err="1">
                <a:solidFill>
                  <a:schemeClr val="tx2"/>
                </a:solidFill>
              </a:rPr>
              <a:t>Screen</a:t>
            </a:r>
            <a:r>
              <a:rPr lang="fr-FR" sz="2000" dirty="0">
                <a:solidFill>
                  <a:schemeClr val="tx2"/>
                </a:solidFill>
              </a:rPr>
              <a:t> et Dual Sim sont présentes dans toutes les catégories de vente, qu'elles soient des caractéristiques du téléphone ou non. La variable 3G est également importante, car les téléphones qui ne prennent pas en charge la 3G sont moins vendus dans toutes les catégories de ventes</a:t>
            </a:r>
            <a:r>
              <a:rPr lang="fr-FR" sz="2000" dirty="0" smtClean="0">
                <a:solidFill>
                  <a:schemeClr val="tx2"/>
                </a:solidFill>
              </a:rPr>
              <a:t>.</a:t>
            </a:r>
          </a:p>
          <a:p>
            <a:pPr marL="457200" indent="-457200">
              <a:buAutoNum type="arabicParenR"/>
            </a:pPr>
            <a:endParaRPr lang="fr-FR" sz="2000" dirty="0" smtClean="0">
              <a:solidFill>
                <a:schemeClr val="tx2"/>
              </a:solidFill>
            </a:endParaRPr>
          </a:p>
          <a:p>
            <a:pPr marL="457200" indent="-457200">
              <a:buAutoNum type="arabicParenR"/>
            </a:pPr>
            <a:r>
              <a:rPr lang="fr-FR" sz="2000" dirty="0">
                <a:solidFill>
                  <a:schemeClr val="tx2"/>
                </a:solidFill>
              </a:rPr>
              <a:t>En général, </a:t>
            </a:r>
            <a:r>
              <a:rPr lang="fr-FR" sz="2000" dirty="0" smtClean="0">
                <a:solidFill>
                  <a:schemeClr val="tx2"/>
                </a:solidFill>
              </a:rPr>
              <a:t>les variables de RAM, </a:t>
            </a:r>
            <a:r>
              <a:rPr lang="fr-FR" sz="2000" dirty="0" err="1" smtClean="0">
                <a:solidFill>
                  <a:schemeClr val="tx2"/>
                </a:solidFill>
              </a:rPr>
              <a:t>Battery</a:t>
            </a:r>
            <a:r>
              <a:rPr lang="fr-FR" sz="2000" dirty="0" smtClean="0">
                <a:solidFill>
                  <a:schemeClr val="tx2"/>
                </a:solidFill>
              </a:rPr>
              <a:t> Power et n </a:t>
            </a:r>
            <a:r>
              <a:rPr lang="fr-FR" sz="2000" dirty="0" err="1" smtClean="0">
                <a:solidFill>
                  <a:schemeClr val="tx2"/>
                </a:solidFill>
              </a:rPr>
              <a:t>Core</a:t>
            </a:r>
            <a:r>
              <a:rPr lang="fr-FR" sz="2000" dirty="0">
                <a:solidFill>
                  <a:schemeClr val="tx2"/>
                </a:solidFill>
              </a:rPr>
              <a:t> </a:t>
            </a:r>
            <a:r>
              <a:rPr lang="fr-FR" sz="2000" dirty="0" smtClean="0">
                <a:solidFill>
                  <a:schemeClr val="tx2"/>
                </a:solidFill>
              </a:rPr>
              <a:t> ont </a:t>
            </a:r>
            <a:r>
              <a:rPr lang="fr-FR" sz="2000" dirty="0">
                <a:solidFill>
                  <a:schemeClr val="tx2"/>
                </a:solidFill>
              </a:rPr>
              <a:t>un fort impact sur la gamme de prix. Les smartphones avec une grande RAM sont considérés comme plus chers qu'une petite RAM</a:t>
            </a:r>
            <a:r>
              <a:rPr lang="fr-FR" sz="2000" dirty="0" smtClean="0">
                <a:solidFill>
                  <a:schemeClr val="tx2"/>
                </a:solidFill>
              </a:rPr>
              <a:t>.</a:t>
            </a:r>
            <a:endParaRPr lang="fr-FR" sz="2000" dirty="0">
              <a:solidFill>
                <a:schemeClr val="tx2"/>
              </a:solidFill>
            </a:endParaRPr>
          </a:p>
          <a:p>
            <a:pPr marL="457200" indent="-457200">
              <a:buAutoNum type="arabicParenR"/>
            </a:pPr>
            <a:endParaRPr lang="fr-FR" sz="2000" dirty="0" smtClean="0">
              <a:solidFill>
                <a:schemeClr val="tx2"/>
              </a:solidFill>
            </a:endParaRPr>
          </a:p>
          <a:p>
            <a:pPr marL="457200" indent="-457200">
              <a:buAutoNum type="arabicParenR"/>
            </a:pPr>
            <a:r>
              <a:rPr lang="fr-FR" sz="2000" dirty="0" smtClean="0">
                <a:solidFill>
                  <a:schemeClr val="tx2"/>
                </a:solidFill>
              </a:rPr>
              <a:t>Cependant</a:t>
            </a:r>
            <a:r>
              <a:rPr lang="fr-FR" sz="2000" dirty="0">
                <a:solidFill>
                  <a:schemeClr val="tx2"/>
                </a:solidFill>
              </a:rPr>
              <a:t>, ces </a:t>
            </a:r>
            <a:r>
              <a:rPr lang="fr-FR" sz="2000" dirty="0" smtClean="0">
                <a:solidFill>
                  <a:schemeClr val="tx2"/>
                </a:solidFill>
              </a:rPr>
              <a:t>variables </a:t>
            </a:r>
            <a:r>
              <a:rPr lang="fr-FR" sz="2000" dirty="0">
                <a:solidFill>
                  <a:schemeClr val="tx2"/>
                </a:solidFill>
              </a:rPr>
              <a:t>ne suffisent pas à séparer les classes.</a:t>
            </a:r>
            <a:endParaRPr lang="fr-FR" sz="2000" b="1" dirty="0">
              <a:solidFill>
                <a:schemeClr val="tx2"/>
              </a:solidFill>
            </a:endParaRPr>
          </a:p>
        </p:txBody>
      </p:sp>
    </p:spTree>
    <p:extLst>
      <p:ext uri="{BB962C8B-B14F-4D97-AF65-F5344CB8AC3E}">
        <p14:creationId xmlns:p14="http://schemas.microsoft.com/office/powerpoint/2010/main" val="1264012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11</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3513218" y="235821"/>
            <a:ext cx="6487430" cy="707886"/>
          </a:xfrm>
          <a:prstGeom prst="rect">
            <a:avLst/>
          </a:prstGeom>
          <a:noFill/>
        </p:spPr>
        <p:txBody>
          <a:bodyPr wrap="square" rtlCol="0">
            <a:spAutoFit/>
          </a:bodyPr>
          <a:lstStyle/>
          <a:p>
            <a:r>
              <a:rPr lang="fr-FR" sz="4000" b="1" dirty="0" smtClean="0">
                <a:solidFill>
                  <a:schemeClr val="accent6">
                    <a:lumMod val="50000"/>
                  </a:schemeClr>
                </a:solidFill>
              </a:rPr>
              <a:t>Préparation des Données</a:t>
            </a:r>
            <a:endParaRPr lang="fr-FR" sz="4000" b="1" dirty="0">
              <a:solidFill>
                <a:schemeClr val="accent6">
                  <a:lumMod val="50000"/>
                </a:schemeClr>
              </a:solidFill>
            </a:endParaRPr>
          </a:p>
        </p:txBody>
      </p:sp>
      <p:graphicFrame>
        <p:nvGraphicFramePr>
          <p:cNvPr id="3" name="Diagramme 2"/>
          <p:cNvGraphicFramePr/>
          <p:nvPr>
            <p:extLst>
              <p:ext uri="{D42A27DB-BD31-4B8C-83A1-F6EECF244321}">
                <p14:modId xmlns:p14="http://schemas.microsoft.com/office/powerpoint/2010/main" val="2977413119"/>
              </p:ext>
            </p:extLst>
          </p:nvPr>
        </p:nvGraphicFramePr>
        <p:xfrm>
          <a:off x="1165726" y="827773"/>
          <a:ext cx="10249836" cy="571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necteur droit 7"/>
          <p:cNvCxnSpPr/>
          <p:nvPr/>
        </p:nvCxnSpPr>
        <p:spPr>
          <a:xfrm flipV="1">
            <a:off x="-96253" y="1511166"/>
            <a:ext cx="1366788" cy="1453416"/>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Connecteur droit 12"/>
          <p:cNvCxnSpPr/>
          <p:nvPr/>
        </p:nvCxnSpPr>
        <p:spPr>
          <a:xfrm flipV="1">
            <a:off x="-96253" y="2547257"/>
            <a:ext cx="1943714" cy="744585"/>
          </a:xfrm>
          <a:prstGeom prst="line">
            <a:avLst/>
          </a:prstGeom>
        </p:spPr>
        <p:style>
          <a:lnRef idx="3">
            <a:schemeClr val="dk1"/>
          </a:lnRef>
          <a:fillRef idx="0">
            <a:schemeClr val="dk1"/>
          </a:fillRef>
          <a:effectRef idx="2">
            <a:schemeClr val="dk1"/>
          </a:effectRef>
          <a:fontRef idx="minor">
            <a:schemeClr val="tx1"/>
          </a:fontRef>
        </p:style>
      </p:cxnSp>
      <p:cxnSp>
        <p:nvCxnSpPr>
          <p:cNvPr id="15" name="Connecteur droit 14"/>
          <p:cNvCxnSpPr/>
          <p:nvPr/>
        </p:nvCxnSpPr>
        <p:spPr>
          <a:xfrm flipV="1">
            <a:off x="-182880" y="3291842"/>
            <a:ext cx="2142309" cy="298381"/>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Connecteur droit 21"/>
          <p:cNvCxnSpPr/>
          <p:nvPr/>
        </p:nvCxnSpPr>
        <p:spPr>
          <a:xfrm flipH="1" flipV="1">
            <a:off x="-96252" y="3753853"/>
            <a:ext cx="2055681" cy="404263"/>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Connecteur droit 23"/>
          <p:cNvCxnSpPr/>
          <p:nvPr/>
        </p:nvCxnSpPr>
        <p:spPr>
          <a:xfrm flipH="1" flipV="1">
            <a:off x="-182878" y="3994487"/>
            <a:ext cx="1965025" cy="894754"/>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Connecteur droit 27"/>
          <p:cNvCxnSpPr/>
          <p:nvPr/>
        </p:nvCxnSpPr>
        <p:spPr>
          <a:xfrm flipH="1" flipV="1">
            <a:off x="-500513" y="4158118"/>
            <a:ext cx="1771048" cy="152422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73792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12</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644874" y="468597"/>
            <a:ext cx="10992523" cy="707886"/>
          </a:xfrm>
          <a:prstGeom prst="rect">
            <a:avLst/>
          </a:prstGeom>
          <a:noFill/>
        </p:spPr>
        <p:txBody>
          <a:bodyPr wrap="square" rtlCol="0">
            <a:spAutoFit/>
          </a:bodyPr>
          <a:lstStyle/>
          <a:p>
            <a:pPr lvl="0" eaLnBrk="0" fontAlgn="base" hangingPunct="0">
              <a:spcBef>
                <a:spcPct val="0"/>
              </a:spcBef>
              <a:spcAft>
                <a:spcPct val="0"/>
              </a:spcAft>
            </a:pPr>
            <a:r>
              <a:rPr lang="fr-FR" sz="2400" b="1" dirty="0" smtClean="0">
                <a:solidFill>
                  <a:schemeClr val="tx2"/>
                </a:solidFill>
              </a:rPr>
              <a:t>Nettoyage de données:</a:t>
            </a:r>
            <a:r>
              <a:rPr lang="fr-FR" b="1" dirty="0" smtClean="0">
                <a:solidFill>
                  <a:schemeClr val="tx2"/>
                </a:solidFill>
                <a:latin typeface="Arial" panose="020B0604020202020204" pitchFamily="34" charset="0"/>
              </a:rPr>
              <a:t> </a:t>
            </a:r>
          </a:p>
          <a:p>
            <a:pPr lvl="0" eaLnBrk="0" fontAlgn="base" hangingPunct="0">
              <a:spcBef>
                <a:spcPct val="0"/>
              </a:spcBef>
              <a:spcAft>
                <a:spcPct val="0"/>
              </a:spcAft>
            </a:pPr>
            <a:r>
              <a:rPr lang="fr-FR" sz="1600" dirty="0" smtClean="0">
                <a:solidFill>
                  <a:schemeClr val="tx2"/>
                </a:solidFill>
                <a:latin typeface="Arial" panose="020B0604020202020204" pitchFamily="34" charset="0"/>
              </a:rPr>
              <a:t>La fonction is.na nous permet de conclure qu’il n’y a pas de valeurs manquantes</a:t>
            </a:r>
            <a:r>
              <a:rPr lang="fr-FR" sz="1600" dirty="0">
                <a:solidFill>
                  <a:schemeClr val="tx2"/>
                </a:solidFill>
                <a:latin typeface="Arial" panose="020B0604020202020204" pitchFamily="34" charset="0"/>
              </a:rPr>
              <a:t>.</a:t>
            </a:r>
            <a:endParaRPr lang="fr-FR" sz="2000" dirty="0" smtClean="0">
              <a:solidFill>
                <a:schemeClr val="accent6">
                  <a:lumMod val="50000"/>
                </a:schemeClr>
              </a:solidFill>
            </a:endParaRPr>
          </a:p>
        </p:txBody>
      </p:sp>
      <p:sp>
        <p:nvSpPr>
          <p:cNvPr id="5" name="ZoneTexte 4"/>
          <p:cNvSpPr txBox="1"/>
          <p:nvPr/>
        </p:nvSpPr>
        <p:spPr>
          <a:xfrm>
            <a:off x="644874" y="1302057"/>
            <a:ext cx="10992523" cy="1261884"/>
          </a:xfrm>
          <a:prstGeom prst="rect">
            <a:avLst/>
          </a:prstGeom>
          <a:noFill/>
        </p:spPr>
        <p:txBody>
          <a:bodyPr wrap="square" rtlCol="0">
            <a:spAutoFit/>
          </a:bodyPr>
          <a:lstStyle/>
          <a:p>
            <a:pPr lvl="0" eaLnBrk="0" fontAlgn="base" hangingPunct="0">
              <a:spcBef>
                <a:spcPct val="0"/>
              </a:spcBef>
              <a:spcAft>
                <a:spcPct val="0"/>
              </a:spcAft>
            </a:pPr>
            <a:r>
              <a:rPr lang="fr-FR" sz="2400" b="1" dirty="0" smtClean="0">
                <a:solidFill>
                  <a:schemeClr val="tx2"/>
                </a:solidFill>
              </a:rPr>
              <a:t>Normalisation des données:</a:t>
            </a:r>
            <a:r>
              <a:rPr lang="fr-FR" b="1" dirty="0" smtClean="0">
                <a:solidFill>
                  <a:schemeClr val="tx2"/>
                </a:solidFill>
                <a:latin typeface="Arial" panose="020B0604020202020204" pitchFamily="34" charset="0"/>
              </a:rPr>
              <a:t> </a:t>
            </a:r>
          </a:p>
          <a:p>
            <a:pPr eaLnBrk="0" fontAlgn="base" hangingPunct="0">
              <a:spcBef>
                <a:spcPct val="0"/>
              </a:spcBef>
              <a:spcAft>
                <a:spcPct val="0"/>
              </a:spcAft>
            </a:pPr>
            <a:r>
              <a:rPr lang="fr-FR" sz="1600" dirty="0" smtClean="0">
                <a:solidFill>
                  <a:schemeClr val="tx2"/>
                </a:solidFill>
                <a:latin typeface="Arial" panose="020B0604020202020204" pitchFamily="34" charset="0"/>
              </a:rPr>
              <a:t>Cette étapes est indispensable quand cela revient à la méthode de classification utilisée, elle permet d</a:t>
            </a:r>
            <a:r>
              <a:rPr lang="fr-FR" sz="1600" dirty="0" smtClean="0">
                <a:solidFill>
                  <a:schemeClr val="tx2"/>
                </a:solidFill>
                <a:latin typeface="Arial" panose="020B0604020202020204" pitchFamily="34" charset="0"/>
                <a:cs typeface="Arial" panose="020B0604020202020204" pitchFamily="34" charset="0"/>
              </a:rPr>
              <a:t>’améliorer </a:t>
            </a:r>
            <a:r>
              <a:rPr lang="fr-FR" sz="1600" dirty="0">
                <a:solidFill>
                  <a:schemeClr val="tx2"/>
                </a:solidFill>
                <a:latin typeface="Arial" panose="020B0604020202020204" pitchFamily="34" charset="0"/>
                <a:cs typeface="Arial" panose="020B0604020202020204" pitchFamily="34" charset="0"/>
              </a:rPr>
              <a:t>la performance en réduisant les problèmes de variance élevée ou de distribution non </a:t>
            </a:r>
            <a:r>
              <a:rPr lang="fr-FR" sz="1600" dirty="0" smtClean="0">
                <a:solidFill>
                  <a:schemeClr val="tx2"/>
                </a:solidFill>
                <a:latin typeface="Arial" panose="020B0604020202020204" pitchFamily="34" charset="0"/>
                <a:cs typeface="Arial" panose="020B0604020202020204" pitchFamily="34" charset="0"/>
              </a:rPr>
              <a:t>uniforme.</a:t>
            </a:r>
            <a:endParaRPr lang="fr-FR" sz="1600" dirty="0">
              <a:solidFill>
                <a:schemeClr val="tx2"/>
              </a:solidFill>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fr-FR" sz="2000" dirty="0" smtClean="0">
              <a:solidFill>
                <a:schemeClr val="accent6">
                  <a:lumMod val="50000"/>
                </a:schemeClr>
              </a:solidFill>
            </a:endParaRPr>
          </a:p>
        </p:txBody>
      </p:sp>
      <p:sp>
        <p:nvSpPr>
          <p:cNvPr id="3" name="Bouton d'action : Fin 2">
            <a:hlinkClick r:id="" action="ppaction://hlinkshowjump?jump=lastslide" highlightClick="1"/>
          </p:cNvPr>
          <p:cNvSpPr/>
          <p:nvPr/>
        </p:nvSpPr>
        <p:spPr>
          <a:xfrm>
            <a:off x="347761" y="563263"/>
            <a:ext cx="277869" cy="261786"/>
          </a:xfrm>
          <a:prstGeom prst="actionButtonE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7" name="Bouton d'action : Fin 6">
            <a:hlinkClick r:id="" action="ppaction://hlinkshowjump?jump=lastslide" highlightClick="1"/>
          </p:cNvPr>
          <p:cNvSpPr/>
          <p:nvPr/>
        </p:nvSpPr>
        <p:spPr>
          <a:xfrm>
            <a:off x="347761" y="1385402"/>
            <a:ext cx="277869" cy="261786"/>
          </a:xfrm>
          <a:prstGeom prst="actionButtonE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11" name="Bouton d'action : Fin 10">
            <a:hlinkClick r:id="" action="ppaction://hlinkshowjump?jump=lastslide" highlightClick="1"/>
          </p:cNvPr>
          <p:cNvSpPr/>
          <p:nvPr/>
        </p:nvSpPr>
        <p:spPr>
          <a:xfrm>
            <a:off x="367005" y="4898084"/>
            <a:ext cx="277869" cy="261786"/>
          </a:xfrm>
          <a:prstGeom prst="actionButtonE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12" name="ZoneTexte 11"/>
          <p:cNvSpPr txBox="1"/>
          <p:nvPr/>
        </p:nvSpPr>
        <p:spPr>
          <a:xfrm>
            <a:off x="820546" y="4741318"/>
            <a:ext cx="10992523" cy="954107"/>
          </a:xfrm>
          <a:prstGeom prst="rect">
            <a:avLst/>
          </a:prstGeom>
          <a:noFill/>
        </p:spPr>
        <p:txBody>
          <a:bodyPr wrap="square" rtlCol="0">
            <a:spAutoFit/>
          </a:bodyPr>
          <a:lstStyle/>
          <a:p>
            <a:pPr lvl="0" eaLnBrk="0" fontAlgn="base" hangingPunct="0">
              <a:spcBef>
                <a:spcPct val="0"/>
              </a:spcBef>
              <a:spcAft>
                <a:spcPct val="0"/>
              </a:spcAft>
            </a:pPr>
            <a:r>
              <a:rPr lang="fr-FR" sz="2400" b="1" dirty="0" smtClean="0">
                <a:solidFill>
                  <a:schemeClr val="tx2"/>
                </a:solidFill>
              </a:rPr>
              <a:t>Conversion des Variables Catégorielle:</a:t>
            </a:r>
            <a:endParaRPr lang="fr-FR" b="1" dirty="0" smtClean="0">
              <a:solidFill>
                <a:schemeClr val="tx2"/>
              </a:solidFill>
              <a:latin typeface="Arial" panose="020B0604020202020204" pitchFamily="34" charset="0"/>
            </a:endParaRPr>
          </a:p>
          <a:p>
            <a:r>
              <a:rPr lang="fr-FR" sz="1600" dirty="0">
                <a:solidFill>
                  <a:schemeClr val="tx2"/>
                </a:solidFill>
                <a:latin typeface="Arial" panose="020B0604020202020204" pitchFamily="34" charset="0"/>
                <a:cs typeface="Arial" panose="020B0604020202020204" pitchFamily="34" charset="0"/>
              </a:rPr>
              <a:t>Certaines colonnes de données </a:t>
            </a:r>
            <a:r>
              <a:rPr lang="fr-FR" sz="1600" dirty="0" smtClean="0">
                <a:solidFill>
                  <a:schemeClr val="tx2"/>
                </a:solidFill>
                <a:latin typeface="Arial" panose="020B0604020202020204" pitchFamily="34" charset="0"/>
                <a:cs typeface="Arial" panose="020B0604020202020204" pitchFamily="34" charset="0"/>
              </a:rPr>
              <a:t>sont composées </a:t>
            </a:r>
            <a:r>
              <a:rPr lang="fr-FR" sz="1600" dirty="0">
                <a:solidFill>
                  <a:schemeClr val="tx2"/>
                </a:solidFill>
                <a:latin typeface="Arial" panose="020B0604020202020204" pitchFamily="34" charset="0"/>
                <a:cs typeface="Arial" panose="020B0604020202020204" pitchFamily="34" charset="0"/>
              </a:rPr>
              <a:t>de valeurs </a:t>
            </a:r>
            <a:r>
              <a:rPr lang="fr-FR" sz="1600" dirty="0" smtClean="0">
                <a:solidFill>
                  <a:schemeClr val="tx2"/>
                </a:solidFill>
                <a:latin typeface="Arial" panose="020B0604020202020204" pitchFamily="34" charset="0"/>
                <a:cs typeface="Arial" panose="020B0604020202020204" pitchFamily="34" charset="0"/>
              </a:rPr>
              <a:t>qualitatives, </a:t>
            </a:r>
            <a:r>
              <a:rPr lang="fr-FR" sz="1600" dirty="0">
                <a:solidFill>
                  <a:schemeClr val="tx2"/>
                </a:solidFill>
                <a:latin typeface="Arial" panose="020B0604020202020204" pitchFamily="34" charset="0"/>
                <a:cs typeface="Arial" panose="020B0604020202020204" pitchFamily="34" charset="0"/>
              </a:rPr>
              <a:t>Elle ne sont pas exploitables en l'état. On doit transformer la colonne qualitative en </a:t>
            </a:r>
            <a:r>
              <a:rPr lang="fr-FR" sz="1600" dirty="0" smtClean="0">
                <a:solidFill>
                  <a:schemeClr val="tx2"/>
                </a:solidFill>
                <a:latin typeface="Arial" panose="020B0604020202020204" pitchFamily="34" charset="0"/>
                <a:cs typeface="Arial" panose="020B0604020202020204" pitchFamily="34" charset="0"/>
              </a:rPr>
              <a:t>facteurs(classes ou </a:t>
            </a:r>
            <a:r>
              <a:rPr lang="fr-FR" sz="1600" dirty="0" err="1" smtClean="0">
                <a:solidFill>
                  <a:schemeClr val="tx2"/>
                </a:solidFill>
                <a:latin typeface="Arial" panose="020B0604020202020204" pitchFamily="34" charset="0"/>
                <a:cs typeface="Arial" panose="020B0604020202020204" pitchFamily="34" charset="0"/>
              </a:rPr>
              <a:t>Levels</a:t>
            </a:r>
            <a:r>
              <a:rPr lang="fr-FR" sz="1600" dirty="0" smtClean="0">
                <a:solidFill>
                  <a:schemeClr val="tx2"/>
                </a:solidFill>
                <a:latin typeface="Arial" panose="020B0604020202020204" pitchFamily="34" charset="0"/>
                <a:cs typeface="Arial" panose="020B0604020202020204" pitchFamily="34" charset="0"/>
              </a:rPr>
              <a:t>).</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207" y="2345184"/>
            <a:ext cx="2902212" cy="68866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52" y="5715329"/>
            <a:ext cx="5638667" cy="696979"/>
          </a:xfrm>
          <a:prstGeom prst="rect">
            <a:avLst/>
          </a:prstGeom>
        </p:spPr>
      </p:pic>
      <p:sp>
        <p:nvSpPr>
          <p:cNvPr id="13" name="Bouton d'action : Fin 12">
            <a:hlinkClick r:id="" action="ppaction://hlinkshowjump?jump=lastslide" highlightClick="1"/>
          </p:cNvPr>
          <p:cNvSpPr/>
          <p:nvPr/>
        </p:nvSpPr>
        <p:spPr>
          <a:xfrm>
            <a:off x="347761" y="3338334"/>
            <a:ext cx="277869" cy="261786"/>
          </a:xfrm>
          <a:prstGeom prst="actionButtonE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8" name="ZoneTexte 7"/>
          <p:cNvSpPr txBox="1"/>
          <p:nvPr/>
        </p:nvSpPr>
        <p:spPr>
          <a:xfrm>
            <a:off x="678388" y="3164306"/>
            <a:ext cx="10925493" cy="1446550"/>
          </a:xfrm>
          <a:prstGeom prst="rect">
            <a:avLst/>
          </a:prstGeom>
          <a:noFill/>
        </p:spPr>
        <p:txBody>
          <a:bodyPr wrap="square" rtlCol="0">
            <a:spAutoFit/>
          </a:bodyPr>
          <a:lstStyle/>
          <a:p>
            <a:r>
              <a:rPr lang="fr-FR" sz="2400" b="1" dirty="0" smtClean="0"/>
              <a:t>Méthode de validation croisée:</a:t>
            </a:r>
          </a:p>
          <a:p>
            <a:r>
              <a:rPr lang="fr-FR" sz="1600" dirty="0" smtClean="0"/>
              <a:t>On divise les données en deux parties:</a:t>
            </a:r>
          </a:p>
          <a:p>
            <a:pPr marL="285750" indent="-285750">
              <a:buFont typeface="Arial" panose="020B0604020202020204" pitchFamily="34" charset="0"/>
              <a:buChar char="•"/>
            </a:pPr>
            <a:r>
              <a:rPr lang="fr-FR" sz="1600" dirty="0" smtClean="0"/>
              <a:t>80% pour les données d’entrainement</a:t>
            </a:r>
          </a:p>
          <a:p>
            <a:pPr marL="285750" indent="-285750">
              <a:buFont typeface="Arial" panose="020B0604020202020204" pitchFamily="34" charset="0"/>
              <a:buChar char="•"/>
            </a:pPr>
            <a:r>
              <a:rPr lang="fr-FR" sz="1600" dirty="0" smtClean="0"/>
              <a:t>20% de test</a:t>
            </a:r>
          </a:p>
          <a:p>
            <a:r>
              <a:rPr lang="fr-FR" sz="1600" dirty="0" smtClean="0"/>
              <a:t>Cette méthode permet d’optimiser les performances des modèles d’apprentissage</a:t>
            </a:r>
            <a:endParaRPr lang="fr-FR" sz="1400" dirty="0"/>
          </a:p>
        </p:txBody>
      </p:sp>
    </p:spTree>
    <p:extLst>
      <p:ext uri="{BB962C8B-B14F-4D97-AF65-F5344CB8AC3E}">
        <p14:creationId xmlns:p14="http://schemas.microsoft.com/office/powerpoint/2010/main" val="2386515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912149" y="1755069"/>
            <a:ext cx="5268945" cy="3946461"/>
          </a:xfrm>
          <a:prstGeom prst="rect">
            <a:avLst/>
          </a:prstGeom>
        </p:spPr>
      </p:pic>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13</a:t>
            </a:r>
            <a:endParaRPr lang="en-GB" dirty="0">
              <a:latin typeface="Noto Sans" panose="020B0502040504020204" pitchFamily="34"/>
              <a:ea typeface="Noto Sans" panose="020B0502040504020204" pitchFamily="34"/>
              <a:cs typeface="Noto Sans" panose="020B0502040504020204" pitchFamily="34"/>
            </a:endParaRPr>
          </a:p>
        </p:txBody>
      </p:sp>
      <p:sp>
        <p:nvSpPr>
          <p:cNvPr id="13" name="Bouton d'action : Fin 12">
            <a:hlinkClick r:id="" action="ppaction://hlinkshowjump?jump=lastslide" highlightClick="1"/>
          </p:cNvPr>
          <p:cNvSpPr/>
          <p:nvPr/>
        </p:nvSpPr>
        <p:spPr>
          <a:xfrm>
            <a:off x="318869" y="563263"/>
            <a:ext cx="277869" cy="261786"/>
          </a:xfrm>
          <a:prstGeom prst="actionButtonE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14" name="ZoneTexte 13"/>
          <p:cNvSpPr txBox="1"/>
          <p:nvPr/>
        </p:nvSpPr>
        <p:spPr>
          <a:xfrm>
            <a:off x="644873" y="468597"/>
            <a:ext cx="10992523" cy="954107"/>
          </a:xfrm>
          <a:prstGeom prst="rect">
            <a:avLst/>
          </a:prstGeom>
          <a:noFill/>
        </p:spPr>
        <p:txBody>
          <a:bodyPr wrap="square" rtlCol="0">
            <a:spAutoFit/>
          </a:bodyPr>
          <a:lstStyle/>
          <a:p>
            <a:pPr lvl="0" eaLnBrk="0" fontAlgn="base" hangingPunct="0">
              <a:spcBef>
                <a:spcPct val="0"/>
              </a:spcBef>
              <a:spcAft>
                <a:spcPct val="0"/>
              </a:spcAft>
            </a:pPr>
            <a:r>
              <a:rPr lang="fr-FR" sz="2400" b="1" dirty="0" smtClean="0">
                <a:solidFill>
                  <a:schemeClr val="tx2"/>
                </a:solidFill>
              </a:rPr>
              <a:t>Construction d’un réseau neuronal (Machine Learning):</a:t>
            </a:r>
            <a:endParaRPr lang="fr-FR" b="1" dirty="0" smtClean="0">
              <a:solidFill>
                <a:schemeClr val="tx2"/>
              </a:solidFill>
              <a:latin typeface="Arial" panose="020B0604020202020204" pitchFamily="34" charset="0"/>
            </a:endParaRPr>
          </a:p>
          <a:p>
            <a:r>
              <a:rPr lang="fr-FR" sz="1600" dirty="0">
                <a:solidFill>
                  <a:schemeClr val="tx2"/>
                </a:solidFill>
                <a:latin typeface="Arial" panose="020B0604020202020204" pitchFamily="34" charset="0"/>
                <a:cs typeface="Arial" panose="020B0604020202020204" pitchFamily="34" charset="0"/>
              </a:rPr>
              <a:t>Les données d'entrée sont les </a:t>
            </a:r>
            <a:r>
              <a:rPr lang="fr-FR" sz="1600" dirty="0" err="1">
                <a:solidFill>
                  <a:schemeClr val="tx2"/>
                </a:solidFill>
                <a:latin typeface="Arial" panose="020B0604020202020204" pitchFamily="34" charset="0"/>
                <a:cs typeface="Arial" panose="020B0604020202020204" pitchFamily="34" charset="0"/>
              </a:rPr>
              <a:t>trainset</a:t>
            </a:r>
            <a:r>
              <a:rPr lang="fr-FR" sz="1600" dirty="0">
                <a:solidFill>
                  <a:schemeClr val="tx2"/>
                </a:solidFill>
                <a:latin typeface="Arial" panose="020B0604020202020204" pitchFamily="34" charset="0"/>
                <a:cs typeface="Arial" panose="020B0604020202020204" pitchFamily="34" charset="0"/>
              </a:rPr>
              <a:t> et la variable cible </a:t>
            </a:r>
            <a:r>
              <a:rPr lang="fr-FR" sz="1600" dirty="0" smtClean="0">
                <a:solidFill>
                  <a:schemeClr val="tx2"/>
                </a:solidFill>
                <a:latin typeface="Arial" panose="020B0604020202020204" pitchFamily="34" charset="0"/>
                <a:cs typeface="Arial" panose="020B0604020202020204" pitchFamily="34" charset="0"/>
              </a:rPr>
              <a:t>c’est </a:t>
            </a:r>
            <a:r>
              <a:rPr lang="fr-FR" sz="1600" dirty="0">
                <a:solidFill>
                  <a:schemeClr val="tx2"/>
                </a:solidFill>
                <a:latin typeface="Arial" panose="020B0604020202020204" pitchFamily="34" charset="0"/>
                <a:cs typeface="Arial" panose="020B0604020202020204" pitchFamily="34" charset="0"/>
              </a:rPr>
              <a:t>la colonne "</a:t>
            </a:r>
            <a:r>
              <a:rPr lang="fr-FR" sz="1600" dirty="0" err="1">
                <a:solidFill>
                  <a:schemeClr val="tx2"/>
                </a:solidFill>
                <a:latin typeface="Arial" panose="020B0604020202020204" pitchFamily="34" charset="0"/>
                <a:cs typeface="Arial" panose="020B0604020202020204" pitchFamily="34" charset="0"/>
              </a:rPr>
              <a:t>price_range</a:t>
            </a:r>
            <a:r>
              <a:rPr lang="fr-FR" sz="1600" dirty="0">
                <a:solidFill>
                  <a:schemeClr val="tx2"/>
                </a:solidFill>
                <a:latin typeface="Arial" panose="020B0604020202020204" pitchFamily="34" charset="0"/>
                <a:cs typeface="Arial" panose="020B0604020202020204" pitchFamily="34" charset="0"/>
              </a:rPr>
              <a:t>". Une fonction d'activation </a:t>
            </a:r>
            <a:r>
              <a:rPr lang="fr-FR" sz="1600" dirty="0" smtClean="0">
                <a:solidFill>
                  <a:schemeClr val="tx2"/>
                </a:solidFill>
                <a:latin typeface="Arial" panose="020B0604020202020204" pitchFamily="34" charset="0"/>
                <a:cs typeface="Arial" panose="020B0604020202020204" pitchFamily="34" charset="0"/>
              </a:rPr>
              <a:t>logistique (c’est une fonction d’activation par défaut) est utilisée:</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4559" y="2210438"/>
            <a:ext cx="1732062" cy="1582172"/>
          </a:xfrm>
          <a:prstGeom prst="rect">
            <a:avLst/>
          </a:prstGeom>
        </p:spPr>
      </p:pic>
      <p:sp>
        <p:nvSpPr>
          <p:cNvPr id="9" name="ZoneTexte 8"/>
          <p:cNvSpPr txBox="1"/>
          <p:nvPr/>
        </p:nvSpPr>
        <p:spPr>
          <a:xfrm>
            <a:off x="4402719" y="5788026"/>
            <a:ext cx="2287806" cy="646331"/>
          </a:xfrm>
          <a:prstGeom prst="rect">
            <a:avLst/>
          </a:prstGeom>
          <a:noFill/>
        </p:spPr>
        <p:txBody>
          <a:bodyPr wrap="none" rtlCol="0">
            <a:spAutoFit/>
          </a:bodyPr>
          <a:lstStyle/>
          <a:p>
            <a:r>
              <a:rPr lang="fr-FR" dirty="0" smtClean="0">
                <a:solidFill>
                  <a:srgbClr val="0E36B6"/>
                </a:solidFill>
                <a:latin typeface="Arial" panose="020B0604020202020204" pitchFamily="34" charset="0"/>
                <a:cs typeface="Arial" panose="020B0604020202020204" pitchFamily="34" charset="0"/>
              </a:rPr>
              <a:t>Fonction d’activation</a:t>
            </a:r>
            <a:endParaRPr lang="fr-FR" dirty="0">
              <a:solidFill>
                <a:srgbClr val="0E36B6"/>
              </a:solidFill>
              <a:latin typeface="Arial" panose="020B0604020202020204" pitchFamily="34" charset="0"/>
              <a:cs typeface="Arial" panose="020B0604020202020204" pitchFamily="34" charset="0"/>
            </a:endParaRPr>
          </a:p>
          <a:p>
            <a:endParaRPr lang="fr-FR" dirty="0">
              <a:solidFill>
                <a:srgbClr val="0E36B6"/>
              </a:solidFill>
            </a:endParaRPr>
          </a:p>
        </p:txBody>
      </p:sp>
      <p:sp>
        <p:nvSpPr>
          <p:cNvPr id="15" name="Rectangle avec flèche vers la droite 14"/>
          <p:cNvSpPr/>
          <p:nvPr/>
        </p:nvSpPr>
        <p:spPr>
          <a:xfrm>
            <a:off x="615983" y="2896148"/>
            <a:ext cx="2117586" cy="1147415"/>
          </a:xfrm>
          <a:prstGeom prst="rightArrowCallout">
            <a:avLst/>
          </a:prstGeom>
          <a:ln w="38100">
            <a:solidFill>
              <a:srgbClr val="0E36B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INPUT</a:t>
            </a:r>
            <a:endParaRPr lang="fr-FR" dirty="0"/>
          </a:p>
        </p:txBody>
      </p:sp>
      <p:sp>
        <p:nvSpPr>
          <p:cNvPr id="17" name="Rectangle avec flèche vers la droite 16"/>
          <p:cNvSpPr/>
          <p:nvPr/>
        </p:nvSpPr>
        <p:spPr>
          <a:xfrm>
            <a:off x="8494544" y="2720884"/>
            <a:ext cx="2117586" cy="1147415"/>
          </a:xfrm>
          <a:prstGeom prst="rightArrowCallout">
            <a:avLst/>
          </a:prstGeom>
          <a:ln w="38100">
            <a:solidFill>
              <a:srgbClr val="0E36B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OUTPUT</a:t>
            </a:r>
            <a:endParaRPr lang="fr-FR" dirty="0"/>
          </a:p>
        </p:txBody>
      </p:sp>
    </p:spTree>
    <p:extLst>
      <p:ext uri="{BB962C8B-B14F-4D97-AF65-F5344CB8AC3E}">
        <p14:creationId xmlns:p14="http://schemas.microsoft.com/office/powerpoint/2010/main" val="3524484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14</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885525" y="468597"/>
            <a:ext cx="9388596" cy="369332"/>
          </a:xfrm>
          <a:prstGeom prst="rect">
            <a:avLst/>
          </a:prstGeom>
          <a:noFill/>
        </p:spPr>
        <p:txBody>
          <a:bodyPr wrap="none" rtlCol="0">
            <a:spAutoFit/>
          </a:bodyPr>
          <a:lstStyle/>
          <a:p>
            <a:pPr marL="285750" indent="-285750">
              <a:buFont typeface="Arial" panose="020B0604020202020204" pitchFamily="34" charset="0"/>
              <a:buChar char="•"/>
            </a:pPr>
            <a:r>
              <a:rPr lang="fr-FR" dirty="0"/>
              <a:t>le modèle a </a:t>
            </a:r>
            <a:r>
              <a:rPr lang="fr-FR" b="1" dirty="0">
                <a:solidFill>
                  <a:srgbClr val="0E36B6"/>
                </a:solidFill>
              </a:rPr>
              <a:t>une couche cachée avec 5 </a:t>
            </a:r>
            <a:r>
              <a:rPr lang="fr-FR" b="1" dirty="0" smtClean="0">
                <a:solidFill>
                  <a:srgbClr val="0E36B6"/>
                </a:solidFill>
              </a:rPr>
              <a:t>neurones</a:t>
            </a:r>
            <a:r>
              <a:rPr lang="fr-FR" dirty="0" smtClean="0"/>
              <a:t>, il en résulte le réseau de neurones ci-dessous</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7929"/>
            <a:ext cx="12172015" cy="6057478"/>
          </a:xfrm>
          <a:prstGeom prst="rect">
            <a:avLst/>
          </a:prstGeom>
        </p:spPr>
      </p:pic>
    </p:spTree>
    <p:extLst>
      <p:ext uri="{BB962C8B-B14F-4D97-AF65-F5344CB8AC3E}">
        <p14:creationId xmlns:p14="http://schemas.microsoft.com/office/powerpoint/2010/main" val="1071059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15</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885525" y="284331"/>
            <a:ext cx="10770669" cy="2185214"/>
          </a:xfrm>
          <a:prstGeom prst="rect">
            <a:avLst/>
          </a:prstGeom>
          <a:noFill/>
        </p:spPr>
        <p:txBody>
          <a:bodyPr wrap="square" rtlCol="0">
            <a:spAutoFit/>
          </a:bodyPr>
          <a:lstStyle/>
          <a:p>
            <a:r>
              <a:rPr lang="fr-FR" sz="2400" b="1" dirty="0" smtClean="0"/>
              <a:t>Evaluation du modèle:</a:t>
            </a:r>
            <a:endParaRPr lang="fr-FR" dirty="0"/>
          </a:p>
          <a:p>
            <a:pPr marL="285750" indent="-285750">
              <a:buFont typeface="Arial" panose="020B0604020202020204" pitchFamily="34" charset="0"/>
              <a:buChar char="•"/>
            </a:pPr>
            <a:r>
              <a:rPr lang="fr-FR" sz="1600" dirty="0" smtClean="0">
                <a:latin typeface="Arial" panose="020B0604020202020204" pitchFamily="34" charset="0"/>
                <a:cs typeface="Arial" panose="020B0604020202020204" pitchFamily="34" charset="0"/>
              </a:rPr>
              <a:t>Nous avons généré </a:t>
            </a:r>
            <a:r>
              <a:rPr lang="fr-FR" sz="1600" dirty="0">
                <a:latin typeface="Arial" panose="020B0604020202020204" pitchFamily="34" charset="0"/>
                <a:cs typeface="Arial" panose="020B0604020202020204" pitchFamily="34" charset="0"/>
              </a:rPr>
              <a:t>des prédictions sur le </a:t>
            </a:r>
            <a:r>
              <a:rPr lang="fr-FR" sz="1600" dirty="0" err="1">
                <a:latin typeface="Arial" panose="020B0604020202020204" pitchFamily="34" charset="0"/>
                <a:cs typeface="Arial" panose="020B0604020202020204" pitchFamily="34" charset="0"/>
              </a:rPr>
              <a:t>testset</a:t>
            </a:r>
            <a:r>
              <a:rPr lang="fr-FR" sz="1600" dirty="0">
                <a:latin typeface="Arial" panose="020B0604020202020204" pitchFamily="34" charset="0"/>
                <a:cs typeface="Arial" panose="020B0604020202020204" pitchFamily="34" charset="0"/>
              </a:rPr>
              <a:t> à l'aide de la fonction </a:t>
            </a:r>
            <a:r>
              <a:rPr lang="fr-FR" sz="1600" dirty="0" err="1">
                <a:latin typeface="Arial" panose="020B0604020202020204" pitchFamily="34" charset="0"/>
                <a:cs typeface="Arial" panose="020B0604020202020204" pitchFamily="34" charset="0"/>
              </a:rPr>
              <a:t>compute</a:t>
            </a:r>
            <a:r>
              <a:rPr lang="fr-FR" sz="1600" dirty="0">
                <a:latin typeface="Arial" panose="020B0604020202020204" pitchFamily="34" charset="0"/>
                <a:cs typeface="Arial" panose="020B0604020202020204" pitchFamily="34" charset="0"/>
              </a:rPr>
              <a:t>() et stocke les résultats dans la variable "</a:t>
            </a:r>
            <a:r>
              <a:rPr lang="fr-FR" sz="1600" dirty="0" err="1">
                <a:latin typeface="Arial" panose="020B0604020202020204" pitchFamily="34" charset="0"/>
                <a:cs typeface="Arial" panose="020B0604020202020204" pitchFamily="34" charset="0"/>
              </a:rPr>
              <a:t>pred</a:t>
            </a:r>
            <a:r>
              <a:rPr lang="fr-FR"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fr-FR" sz="1600" dirty="0">
                <a:latin typeface="Arial" panose="020B0604020202020204" pitchFamily="34" charset="0"/>
                <a:cs typeface="Arial" panose="020B0604020202020204" pitchFamily="34" charset="0"/>
              </a:rPr>
              <a:t>Crée un data frame qui compare les valeurs réelles et prédites pour la colonne "</a:t>
            </a:r>
            <a:r>
              <a:rPr lang="fr-FR" sz="1600" dirty="0" err="1">
                <a:latin typeface="Arial" panose="020B0604020202020204" pitchFamily="34" charset="0"/>
                <a:cs typeface="Arial" panose="020B0604020202020204" pitchFamily="34" charset="0"/>
              </a:rPr>
              <a:t>price_range</a:t>
            </a:r>
            <a:r>
              <a:rPr lang="fr-FR"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fr-FR" sz="1600" dirty="0" smtClean="0">
                <a:latin typeface="Arial" panose="020B0604020202020204" pitchFamily="34" charset="0"/>
                <a:cs typeface="Arial" panose="020B0604020202020204" pitchFamily="34" charset="0"/>
              </a:rPr>
              <a:t>Calculé </a:t>
            </a:r>
            <a:r>
              <a:rPr lang="fr-FR" sz="1600" dirty="0">
                <a:latin typeface="Arial" panose="020B0604020202020204" pitchFamily="34" charset="0"/>
                <a:cs typeface="Arial" panose="020B0604020202020204" pitchFamily="34" charset="0"/>
              </a:rPr>
              <a:t>la table de contingence des valeurs prédites et des valeurs réelles et calcule la matrice de confusion à l'aide des fonctions table() et </a:t>
            </a:r>
            <a:r>
              <a:rPr lang="fr-FR" sz="1600" dirty="0" err="1">
                <a:latin typeface="Arial" panose="020B0604020202020204" pitchFamily="34" charset="0"/>
                <a:cs typeface="Arial" panose="020B0604020202020204" pitchFamily="34" charset="0"/>
              </a:rPr>
              <a:t>confusionMatrix</a:t>
            </a:r>
            <a:r>
              <a:rPr lang="fr-FR"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fr-FR" sz="1600" dirty="0" smtClean="0">
                <a:latin typeface="Arial" panose="020B0604020202020204" pitchFamily="34" charset="0"/>
                <a:cs typeface="Arial" panose="020B0604020202020204" pitchFamily="34" charset="0"/>
              </a:rPr>
              <a:t>De plus, on a comparé les valeurs prédites de </a:t>
            </a:r>
            <a:r>
              <a:rPr lang="fr-FR" sz="1600" dirty="0" err="1" smtClean="0">
                <a:latin typeface="Arial" panose="020B0604020202020204" pitchFamily="34" charset="0"/>
                <a:cs typeface="Arial" panose="020B0604020202020204" pitchFamily="34" charset="0"/>
              </a:rPr>
              <a:t>price</a:t>
            </a:r>
            <a:r>
              <a:rPr lang="fr-FR" sz="1600" dirty="0" smtClean="0">
                <a:latin typeface="Arial" panose="020B0604020202020204" pitchFamily="34" charset="0"/>
                <a:cs typeface="Arial" panose="020B0604020202020204" pitchFamily="34" charset="0"/>
              </a:rPr>
              <a:t> range avec les </a:t>
            </a:r>
            <a:r>
              <a:rPr lang="fr-FR" sz="1600" dirty="0" err="1" smtClean="0">
                <a:latin typeface="Arial" panose="020B0604020202020204" pitchFamily="34" charset="0"/>
                <a:cs typeface="Arial" panose="020B0604020202020204" pitchFamily="34" charset="0"/>
              </a:rPr>
              <a:t>price</a:t>
            </a:r>
            <a:r>
              <a:rPr lang="fr-FR" sz="1600" dirty="0" smtClean="0">
                <a:latin typeface="Arial" panose="020B0604020202020204" pitchFamily="34" charset="0"/>
                <a:cs typeface="Arial" panose="020B0604020202020204" pitchFamily="34" charset="0"/>
              </a:rPr>
              <a:t> range de </a:t>
            </a:r>
            <a:r>
              <a:rPr lang="fr-FR" sz="1600" dirty="0" err="1" smtClean="0">
                <a:latin typeface="Arial" panose="020B0604020202020204" pitchFamily="34" charset="0"/>
                <a:cs typeface="Arial" panose="020B0604020202020204" pitchFamily="34" charset="0"/>
              </a:rPr>
              <a:t>testset</a:t>
            </a:r>
            <a:r>
              <a:rPr lang="fr-FR" sz="1600" dirty="0" smtClean="0">
                <a:latin typeface="Arial" panose="020B0604020202020204" pitchFamily="34" charset="0"/>
                <a:cs typeface="Arial" panose="020B0604020202020204" pitchFamily="34" charset="0"/>
              </a:rPr>
              <a:t> et on a obtenue des prédictions justes.</a:t>
            </a:r>
            <a:endParaRPr lang="fr-FR" sz="1600" dirty="0">
              <a:latin typeface="Arial" panose="020B0604020202020204" pitchFamily="34" charset="0"/>
              <a:cs typeface="Arial" panose="020B0604020202020204" pitchFamily="34" charset="0"/>
            </a:endParaRPr>
          </a:p>
        </p:txBody>
      </p:sp>
      <p:sp>
        <p:nvSpPr>
          <p:cNvPr id="5" name="Bouton d'action : Fin 4">
            <a:hlinkClick r:id="" action="ppaction://hlinkshowjump?jump=lastslide" highlightClick="1"/>
          </p:cNvPr>
          <p:cNvSpPr/>
          <p:nvPr/>
        </p:nvSpPr>
        <p:spPr>
          <a:xfrm>
            <a:off x="607656" y="337704"/>
            <a:ext cx="277869" cy="261786"/>
          </a:xfrm>
          <a:prstGeom prst="actionButtonE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pic>
        <p:nvPicPr>
          <p:cNvPr id="4" name="Image 3"/>
          <p:cNvPicPr>
            <a:picLocks noChangeAspect="1"/>
          </p:cNvPicPr>
          <p:nvPr/>
        </p:nvPicPr>
        <p:blipFill>
          <a:blip r:embed="rId2">
            <a:duotone>
              <a:prstClr val="black"/>
              <a:schemeClr val="tx1">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1162943" y="2701466"/>
            <a:ext cx="6219990" cy="1906437"/>
          </a:xfrm>
          <a:prstGeom prst="rect">
            <a:avLst/>
          </a:prstGeom>
          <a:ln>
            <a:noFill/>
          </a:ln>
          <a:effectLst>
            <a:outerShdw blurRad="292100" dist="139700" dir="2700000" algn="tl" rotWithShape="0">
              <a:srgbClr val="333333">
                <a:alpha val="65000"/>
              </a:srgbClr>
            </a:outerShdw>
          </a:effectLst>
        </p:spPr>
      </p:pic>
      <p:sp>
        <p:nvSpPr>
          <p:cNvPr id="6" name="ZoneTexte 5"/>
          <p:cNvSpPr txBox="1"/>
          <p:nvPr/>
        </p:nvSpPr>
        <p:spPr>
          <a:xfrm>
            <a:off x="607656" y="4888090"/>
            <a:ext cx="11500317" cy="923330"/>
          </a:xfrm>
          <a:prstGeom prst="rect">
            <a:avLst/>
          </a:prstGeom>
          <a:noFill/>
        </p:spPr>
        <p:txBody>
          <a:bodyPr wrap="square" rtlCol="0">
            <a:spAutoFit/>
          </a:bodyPr>
          <a:lstStyle/>
          <a:p>
            <a:pPr marL="285750" indent="-285750">
              <a:buFont typeface="Arial" panose="020B0604020202020204" pitchFamily="34" charset="0"/>
              <a:buChar char="•"/>
            </a:pPr>
            <a:r>
              <a:rPr lang="fr-FR" dirty="0"/>
              <a:t>Calcule la précision du modèle en comparant les valeurs prédites et réelles. L'erreur quadratique moyenne (</a:t>
            </a:r>
            <a:r>
              <a:rPr lang="fr-FR" dirty="0" err="1"/>
              <a:t>mse</a:t>
            </a:r>
            <a:r>
              <a:rPr lang="fr-FR" dirty="0"/>
              <a:t>) et la précision sont calculées et affichées en tant que sortie finale.</a:t>
            </a:r>
          </a:p>
          <a:p>
            <a:pPr marL="285750" indent="-285750">
              <a:buFont typeface="Arial" panose="020B0604020202020204" pitchFamily="34" charset="0"/>
              <a:buChar char="•"/>
            </a:pP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25" y="5817596"/>
            <a:ext cx="2681540" cy="585063"/>
          </a:xfrm>
          <a:prstGeom prst="rect">
            <a:avLst/>
          </a:prstGeom>
        </p:spPr>
      </p:pic>
      <p:sp>
        <p:nvSpPr>
          <p:cNvPr id="7" name="ZoneTexte 6"/>
          <p:cNvSpPr txBox="1"/>
          <p:nvPr/>
        </p:nvSpPr>
        <p:spPr>
          <a:xfrm>
            <a:off x="4372824" y="5751259"/>
            <a:ext cx="5164299" cy="923330"/>
          </a:xfrm>
          <a:prstGeom prst="rect">
            <a:avLst/>
          </a:prstGeom>
          <a:noFill/>
        </p:spPr>
        <p:txBody>
          <a:bodyPr wrap="none" rtlCol="0">
            <a:spAutoFit/>
          </a:bodyPr>
          <a:lstStyle/>
          <a:p>
            <a:pPr marL="285750" indent="-285750">
              <a:buFont typeface="Arial" panose="020B0604020202020204" pitchFamily="34" charset="0"/>
              <a:buChar char="•"/>
            </a:pPr>
            <a:r>
              <a:rPr lang="fr-FR" dirty="0" smtClean="0"/>
              <a:t>Il en résulte que </a:t>
            </a:r>
            <a:r>
              <a:rPr lang="fr-FR" dirty="0" err="1" smtClean="0"/>
              <a:t>notra</a:t>
            </a:r>
            <a:r>
              <a:rPr lang="fr-FR" dirty="0" smtClean="0"/>
              <a:t> modèle est performant  car</a:t>
            </a:r>
          </a:p>
          <a:p>
            <a:pPr marL="285750" indent="-285750">
              <a:buFont typeface="Arial" panose="020B0604020202020204" pitchFamily="34" charset="0"/>
              <a:buChar char="•"/>
            </a:pPr>
            <a:r>
              <a:rPr lang="fr-FR" dirty="0" smtClean="0"/>
              <a:t>« précision de 97% » </a:t>
            </a:r>
          </a:p>
          <a:p>
            <a:pPr marL="285750" indent="-285750">
              <a:buFont typeface="Arial" panose="020B0604020202020204" pitchFamily="34" charset="0"/>
              <a:buChar char="•"/>
            </a:pPr>
            <a:r>
              <a:rPr lang="fr-FR" dirty="0" err="1" smtClean="0"/>
              <a:t>Mse</a:t>
            </a:r>
            <a:r>
              <a:rPr lang="fr-FR" dirty="0" smtClean="0"/>
              <a:t> =0.03</a:t>
            </a:r>
          </a:p>
        </p:txBody>
      </p:sp>
    </p:spTree>
    <p:extLst>
      <p:ext uri="{BB962C8B-B14F-4D97-AF65-F5344CB8AC3E}">
        <p14:creationId xmlns:p14="http://schemas.microsoft.com/office/powerpoint/2010/main" val="1976874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2255564" y="2399168"/>
            <a:ext cx="7657982" cy="2800767"/>
          </a:xfrm>
          <a:prstGeom prst="rect">
            <a:avLst/>
          </a:prstGeom>
          <a:noFill/>
        </p:spPr>
        <p:txBody>
          <a:bodyPr wrap="square" lIns="91440" tIns="45720" rIns="91440" bIns="45720">
            <a:spAutoFit/>
          </a:bodyPr>
          <a:lstStyle/>
          <a:p>
            <a:pPr algn="ctr"/>
            <a:r>
              <a:rPr lang="fr-FR" sz="8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Merci de Votre Attention !</a:t>
            </a:r>
            <a:endParaRPr lang="fr-FR"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626972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10" name="Group 509">
            <a:extLst>
              <a:ext uri="{FF2B5EF4-FFF2-40B4-BE49-F238E27FC236}">
                <a16:creationId xmlns="" xmlns:a16="http://schemas.microsoft.com/office/drawing/2014/main" id="{6B6C453E-5405-4C26-8062-837ABAA0B06A}"/>
              </a:ext>
            </a:extLst>
          </p:cNvPr>
          <p:cNvGrpSpPr/>
          <p:nvPr/>
        </p:nvGrpSpPr>
        <p:grpSpPr>
          <a:xfrm>
            <a:off x="6212586" y="762725"/>
            <a:ext cx="5138785" cy="4199007"/>
            <a:chOff x="6268975" y="1629754"/>
            <a:chExt cx="5138785" cy="4199007"/>
          </a:xfrm>
        </p:grpSpPr>
        <p:sp>
          <p:nvSpPr>
            <p:cNvPr id="442" name="Freeform 421">
              <a:extLst>
                <a:ext uri="{FF2B5EF4-FFF2-40B4-BE49-F238E27FC236}">
                  <a16:creationId xmlns="" xmlns:a16="http://schemas.microsoft.com/office/drawing/2014/main" id="{58B15234-B17C-4D92-B0E2-06A5748866FF}"/>
                </a:ext>
              </a:extLst>
            </p:cNvPr>
            <p:cNvSpPr>
              <a:spLocks/>
            </p:cNvSpPr>
            <p:nvPr/>
          </p:nvSpPr>
          <p:spPr bwMode="auto">
            <a:xfrm>
              <a:off x="8738392" y="2399573"/>
              <a:ext cx="2055514" cy="2831330"/>
            </a:xfrm>
            <a:custGeom>
              <a:avLst/>
              <a:gdLst>
                <a:gd name="T0" fmla="*/ 327 w 513"/>
                <a:gd name="T1" fmla="*/ 561 h 706"/>
                <a:gd name="T2" fmla="*/ 346 w 513"/>
                <a:gd name="T3" fmla="*/ 491 h 706"/>
                <a:gd name="T4" fmla="*/ 275 w 513"/>
                <a:gd name="T5" fmla="*/ 628 h 706"/>
                <a:gd name="T6" fmla="*/ 335 w 513"/>
                <a:gd name="T7" fmla="*/ 480 h 706"/>
                <a:gd name="T8" fmla="*/ 329 w 513"/>
                <a:gd name="T9" fmla="*/ 453 h 706"/>
                <a:gd name="T10" fmla="*/ 323 w 513"/>
                <a:gd name="T11" fmla="*/ 440 h 706"/>
                <a:gd name="T12" fmla="*/ 339 w 513"/>
                <a:gd name="T13" fmla="*/ 337 h 706"/>
                <a:gd name="T14" fmla="*/ 313 w 513"/>
                <a:gd name="T15" fmla="*/ 437 h 706"/>
                <a:gd name="T16" fmla="*/ 181 w 513"/>
                <a:gd name="T17" fmla="*/ 388 h 706"/>
                <a:gd name="T18" fmla="*/ 250 w 513"/>
                <a:gd name="T19" fmla="*/ 333 h 706"/>
                <a:gd name="T20" fmla="*/ 184 w 513"/>
                <a:gd name="T21" fmla="*/ 337 h 706"/>
                <a:gd name="T22" fmla="*/ 253 w 513"/>
                <a:gd name="T23" fmla="*/ 182 h 706"/>
                <a:gd name="T24" fmla="*/ 335 w 513"/>
                <a:gd name="T25" fmla="*/ 273 h 706"/>
                <a:gd name="T26" fmla="*/ 313 w 513"/>
                <a:gd name="T27" fmla="*/ 115 h 706"/>
                <a:gd name="T28" fmla="*/ 375 w 513"/>
                <a:gd name="T29" fmla="*/ 187 h 706"/>
                <a:gd name="T30" fmla="*/ 366 w 513"/>
                <a:gd name="T31" fmla="*/ 265 h 706"/>
                <a:gd name="T32" fmla="*/ 436 w 513"/>
                <a:gd name="T33" fmla="*/ 133 h 706"/>
                <a:gd name="T34" fmla="*/ 401 w 513"/>
                <a:gd name="T35" fmla="*/ 117 h 706"/>
                <a:gd name="T36" fmla="*/ 415 w 513"/>
                <a:gd name="T37" fmla="*/ 10 h 706"/>
                <a:gd name="T38" fmla="*/ 323 w 513"/>
                <a:gd name="T39" fmla="*/ 103 h 706"/>
                <a:gd name="T40" fmla="*/ 400 w 513"/>
                <a:gd name="T41" fmla="*/ 0 h 706"/>
                <a:gd name="T42" fmla="*/ 266 w 513"/>
                <a:gd name="T43" fmla="*/ 93 h 706"/>
                <a:gd name="T44" fmla="*/ 229 w 513"/>
                <a:gd name="T45" fmla="*/ 96 h 706"/>
                <a:gd name="T46" fmla="*/ 242 w 513"/>
                <a:gd name="T47" fmla="*/ 146 h 706"/>
                <a:gd name="T48" fmla="*/ 212 w 513"/>
                <a:gd name="T49" fmla="*/ 121 h 706"/>
                <a:gd name="T50" fmla="*/ 192 w 513"/>
                <a:gd name="T51" fmla="*/ 163 h 706"/>
                <a:gd name="T52" fmla="*/ 184 w 513"/>
                <a:gd name="T53" fmla="*/ 118 h 706"/>
                <a:gd name="T54" fmla="*/ 176 w 513"/>
                <a:gd name="T55" fmla="*/ 256 h 706"/>
                <a:gd name="T56" fmla="*/ 119 w 513"/>
                <a:gd name="T57" fmla="*/ 335 h 706"/>
                <a:gd name="T58" fmla="*/ 170 w 513"/>
                <a:gd name="T59" fmla="*/ 340 h 706"/>
                <a:gd name="T60" fmla="*/ 126 w 513"/>
                <a:gd name="T61" fmla="*/ 360 h 706"/>
                <a:gd name="T62" fmla="*/ 148 w 513"/>
                <a:gd name="T63" fmla="*/ 379 h 706"/>
                <a:gd name="T64" fmla="*/ 121 w 513"/>
                <a:gd name="T65" fmla="*/ 380 h 706"/>
                <a:gd name="T66" fmla="*/ 165 w 513"/>
                <a:gd name="T67" fmla="*/ 510 h 706"/>
                <a:gd name="T68" fmla="*/ 180 w 513"/>
                <a:gd name="T69" fmla="*/ 401 h 706"/>
                <a:gd name="T70" fmla="*/ 231 w 513"/>
                <a:gd name="T71" fmla="*/ 513 h 706"/>
                <a:gd name="T72" fmla="*/ 274 w 513"/>
                <a:gd name="T73" fmla="*/ 505 h 706"/>
                <a:gd name="T74" fmla="*/ 201 w 513"/>
                <a:gd name="T75" fmla="*/ 614 h 706"/>
                <a:gd name="T76" fmla="*/ 177 w 513"/>
                <a:gd name="T77" fmla="*/ 582 h 706"/>
                <a:gd name="T78" fmla="*/ 36 w 513"/>
                <a:gd name="T79" fmla="*/ 582 h 706"/>
                <a:gd name="T80" fmla="*/ 73 w 513"/>
                <a:gd name="T81" fmla="*/ 599 h 706"/>
                <a:gd name="T82" fmla="*/ 212 w 513"/>
                <a:gd name="T83" fmla="*/ 671 h 706"/>
                <a:gd name="T84" fmla="*/ 205 w 513"/>
                <a:gd name="T85" fmla="*/ 627 h 706"/>
                <a:gd name="T86" fmla="*/ 247 w 513"/>
                <a:gd name="T87" fmla="*/ 699 h 706"/>
                <a:gd name="T88" fmla="*/ 273 w 513"/>
                <a:gd name="T89" fmla="*/ 637 h 706"/>
                <a:gd name="T90" fmla="*/ 265 w 513"/>
                <a:gd name="T91" fmla="*/ 706 h 706"/>
                <a:gd name="T92" fmla="*/ 401 w 513"/>
                <a:gd name="T93" fmla="*/ 662 h 706"/>
                <a:gd name="T94" fmla="*/ 417 w 513"/>
                <a:gd name="T95" fmla="*/ 655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3" h="706">
                  <a:moveTo>
                    <a:pt x="353" y="643"/>
                  </a:moveTo>
                  <a:cubicBezTo>
                    <a:pt x="336" y="639"/>
                    <a:pt x="319" y="636"/>
                    <a:pt x="302" y="633"/>
                  </a:cubicBezTo>
                  <a:cubicBezTo>
                    <a:pt x="300" y="633"/>
                    <a:pt x="298" y="632"/>
                    <a:pt x="296" y="632"/>
                  </a:cubicBezTo>
                  <a:cubicBezTo>
                    <a:pt x="306" y="608"/>
                    <a:pt x="316" y="584"/>
                    <a:pt x="327" y="561"/>
                  </a:cubicBezTo>
                  <a:cubicBezTo>
                    <a:pt x="336" y="539"/>
                    <a:pt x="345" y="518"/>
                    <a:pt x="354" y="497"/>
                  </a:cubicBezTo>
                  <a:cubicBezTo>
                    <a:pt x="354" y="496"/>
                    <a:pt x="354" y="495"/>
                    <a:pt x="355" y="495"/>
                  </a:cubicBezTo>
                  <a:cubicBezTo>
                    <a:pt x="352" y="494"/>
                    <a:pt x="349" y="492"/>
                    <a:pt x="346" y="491"/>
                  </a:cubicBezTo>
                  <a:cubicBezTo>
                    <a:pt x="346" y="491"/>
                    <a:pt x="346" y="491"/>
                    <a:pt x="346" y="491"/>
                  </a:cubicBezTo>
                  <a:cubicBezTo>
                    <a:pt x="339" y="506"/>
                    <a:pt x="333" y="521"/>
                    <a:pt x="327" y="536"/>
                  </a:cubicBezTo>
                  <a:cubicBezTo>
                    <a:pt x="317" y="558"/>
                    <a:pt x="308" y="580"/>
                    <a:pt x="299" y="602"/>
                  </a:cubicBezTo>
                  <a:cubicBezTo>
                    <a:pt x="295" y="610"/>
                    <a:pt x="286" y="630"/>
                    <a:pt x="286" y="630"/>
                  </a:cubicBezTo>
                  <a:cubicBezTo>
                    <a:pt x="286" y="630"/>
                    <a:pt x="278" y="628"/>
                    <a:pt x="275" y="628"/>
                  </a:cubicBezTo>
                  <a:cubicBezTo>
                    <a:pt x="278" y="618"/>
                    <a:pt x="280" y="609"/>
                    <a:pt x="282" y="599"/>
                  </a:cubicBezTo>
                  <a:cubicBezTo>
                    <a:pt x="287" y="581"/>
                    <a:pt x="291" y="563"/>
                    <a:pt x="296" y="544"/>
                  </a:cubicBezTo>
                  <a:cubicBezTo>
                    <a:pt x="299" y="535"/>
                    <a:pt x="311" y="491"/>
                    <a:pt x="311" y="491"/>
                  </a:cubicBezTo>
                  <a:cubicBezTo>
                    <a:pt x="311" y="491"/>
                    <a:pt x="332" y="480"/>
                    <a:pt x="335" y="480"/>
                  </a:cubicBezTo>
                  <a:cubicBezTo>
                    <a:pt x="333" y="477"/>
                    <a:pt x="331" y="473"/>
                    <a:pt x="330" y="470"/>
                  </a:cubicBezTo>
                  <a:cubicBezTo>
                    <a:pt x="325" y="472"/>
                    <a:pt x="320" y="474"/>
                    <a:pt x="314" y="477"/>
                  </a:cubicBezTo>
                  <a:cubicBezTo>
                    <a:pt x="316" y="467"/>
                    <a:pt x="318" y="459"/>
                    <a:pt x="320" y="450"/>
                  </a:cubicBezTo>
                  <a:cubicBezTo>
                    <a:pt x="324" y="451"/>
                    <a:pt x="326" y="452"/>
                    <a:pt x="329" y="453"/>
                  </a:cubicBezTo>
                  <a:cubicBezTo>
                    <a:pt x="329" y="453"/>
                    <a:pt x="329" y="453"/>
                    <a:pt x="330" y="453"/>
                  </a:cubicBezTo>
                  <a:cubicBezTo>
                    <a:pt x="330" y="450"/>
                    <a:pt x="331" y="447"/>
                    <a:pt x="333" y="444"/>
                  </a:cubicBezTo>
                  <a:cubicBezTo>
                    <a:pt x="332" y="444"/>
                    <a:pt x="331" y="444"/>
                    <a:pt x="330" y="443"/>
                  </a:cubicBezTo>
                  <a:cubicBezTo>
                    <a:pt x="328" y="442"/>
                    <a:pt x="326" y="441"/>
                    <a:pt x="323" y="440"/>
                  </a:cubicBezTo>
                  <a:cubicBezTo>
                    <a:pt x="325" y="433"/>
                    <a:pt x="327" y="425"/>
                    <a:pt x="328" y="418"/>
                  </a:cubicBezTo>
                  <a:cubicBezTo>
                    <a:pt x="335" y="393"/>
                    <a:pt x="341" y="367"/>
                    <a:pt x="348" y="342"/>
                  </a:cubicBezTo>
                  <a:cubicBezTo>
                    <a:pt x="348" y="341"/>
                    <a:pt x="349" y="340"/>
                    <a:pt x="349" y="340"/>
                  </a:cubicBezTo>
                  <a:cubicBezTo>
                    <a:pt x="346" y="339"/>
                    <a:pt x="342" y="338"/>
                    <a:pt x="339" y="337"/>
                  </a:cubicBezTo>
                  <a:cubicBezTo>
                    <a:pt x="339" y="338"/>
                    <a:pt x="339" y="339"/>
                    <a:pt x="339" y="340"/>
                  </a:cubicBezTo>
                  <a:cubicBezTo>
                    <a:pt x="334" y="357"/>
                    <a:pt x="330" y="375"/>
                    <a:pt x="325" y="392"/>
                  </a:cubicBezTo>
                  <a:cubicBezTo>
                    <a:pt x="322" y="406"/>
                    <a:pt x="318" y="420"/>
                    <a:pt x="315" y="434"/>
                  </a:cubicBezTo>
                  <a:cubicBezTo>
                    <a:pt x="314" y="435"/>
                    <a:pt x="314" y="436"/>
                    <a:pt x="313" y="437"/>
                  </a:cubicBezTo>
                  <a:cubicBezTo>
                    <a:pt x="305" y="434"/>
                    <a:pt x="296" y="431"/>
                    <a:pt x="288" y="428"/>
                  </a:cubicBezTo>
                  <a:cubicBezTo>
                    <a:pt x="269" y="422"/>
                    <a:pt x="250" y="415"/>
                    <a:pt x="231" y="409"/>
                  </a:cubicBezTo>
                  <a:cubicBezTo>
                    <a:pt x="215" y="403"/>
                    <a:pt x="199" y="397"/>
                    <a:pt x="183" y="391"/>
                  </a:cubicBezTo>
                  <a:cubicBezTo>
                    <a:pt x="182" y="391"/>
                    <a:pt x="181" y="389"/>
                    <a:pt x="181" y="388"/>
                  </a:cubicBezTo>
                  <a:cubicBezTo>
                    <a:pt x="181" y="375"/>
                    <a:pt x="182" y="363"/>
                    <a:pt x="183" y="350"/>
                  </a:cubicBezTo>
                  <a:cubicBezTo>
                    <a:pt x="183" y="349"/>
                    <a:pt x="184" y="347"/>
                    <a:pt x="186" y="347"/>
                  </a:cubicBezTo>
                  <a:cubicBezTo>
                    <a:pt x="196" y="344"/>
                    <a:pt x="206" y="342"/>
                    <a:pt x="216" y="340"/>
                  </a:cubicBezTo>
                  <a:cubicBezTo>
                    <a:pt x="227" y="338"/>
                    <a:pt x="239" y="335"/>
                    <a:pt x="250" y="333"/>
                  </a:cubicBezTo>
                  <a:cubicBezTo>
                    <a:pt x="267" y="329"/>
                    <a:pt x="284" y="325"/>
                    <a:pt x="302" y="321"/>
                  </a:cubicBezTo>
                  <a:cubicBezTo>
                    <a:pt x="308" y="320"/>
                    <a:pt x="314" y="319"/>
                    <a:pt x="320" y="317"/>
                  </a:cubicBezTo>
                  <a:cubicBezTo>
                    <a:pt x="319" y="314"/>
                    <a:pt x="318" y="311"/>
                    <a:pt x="317" y="308"/>
                  </a:cubicBezTo>
                  <a:cubicBezTo>
                    <a:pt x="273" y="318"/>
                    <a:pt x="228" y="328"/>
                    <a:pt x="184" y="337"/>
                  </a:cubicBezTo>
                  <a:cubicBezTo>
                    <a:pt x="184" y="329"/>
                    <a:pt x="184" y="320"/>
                    <a:pt x="184" y="312"/>
                  </a:cubicBezTo>
                  <a:cubicBezTo>
                    <a:pt x="185" y="296"/>
                    <a:pt x="186" y="280"/>
                    <a:pt x="187" y="264"/>
                  </a:cubicBezTo>
                  <a:cubicBezTo>
                    <a:pt x="187" y="260"/>
                    <a:pt x="188" y="257"/>
                    <a:pt x="190" y="254"/>
                  </a:cubicBezTo>
                  <a:cubicBezTo>
                    <a:pt x="211" y="230"/>
                    <a:pt x="232" y="206"/>
                    <a:pt x="253" y="182"/>
                  </a:cubicBezTo>
                  <a:cubicBezTo>
                    <a:pt x="254" y="182"/>
                    <a:pt x="254" y="181"/>
                    <a:pt x="255" y="180"/>
                  </a:cubicBezTo>
                  <a:cubicBezTo>
                    <a:pt x="265" y="194"/>
                    <a:pt x="318" y="266"/>
                    <a:pt x="327" y="279"/>
                  </a:cubicBezTo>
                  <a:cubicBezTo>
                    <a:pt x="327" y="279"/>
                    <a:pt x="327" y="279"/>
                    <a:pt x="327" y="279"/>
                  </a:cubicBezTo>
                  <a:cubicBezTo>
                    <a:pt x="330" y="277"/>
                    <a:pt x="332" y="275"/>
                    <a:pt x="335" y="273"/>
                  </a:cubicBezTo>
                  <a:cubicBezTo>
                    <a:pt x="322" y="256"/>
                    <a:pt x="286" y="205"/>
                    <a:pt x="279" y="197"/>
                  </a:cubicBezTo>
                  <a:cubicBezTo>
                    <a:pt x="273" y="189"/>
                    <a:pt x="268" y="181"/>
                    <a:pt x="262" y="173"/>
                  </a:cubicBezTo>
                  <a:cubicBezTo>
                    <a:pt x="270" y="163"/>
                    <a:pt x="279" y="153"/>
                    <a:pt x="287" y="143"/>
                  </a:cubicBezTo>
                  <a:cubicBezTo>
                    <a:pt x="296" y="134"/>
                    <a:pt x="304" y="124"/>
                    <a:pt x="313" y="115"/>
                  </a:cubicBezTo>
                  <a:cubicBezTo>
                    <a:pt x="314" y="113"/>
                    <a:pt x="317" y="112"/>
                    <a:pt x="318" y="112"/>
                  </a:cubicBezTo>
                  <a:cubicBezTo>
                    <a:pt x="328" y="114"/>
                    <a:pt x="338" y="116"/>
                    <a:pt x="347" y="117"/>
                  </a:cubicBezTo>
                  <a:cubicBezTo>
                    <a:pt x="359" y="119"/>
                    <a:pt x="389" y="125"/>
                    <a:pt x="389" y="125"/>
                  </a:cubicBezTo>
                  <a:cubicBezTo>
                    <a:pt x="389" y="125"/>
                    <a:pt x="377" y="178"/>
                    <a:pt x="375" y="187"/>
                  </a:cubicBezTo>
                  <a:cubicBezTo>
                    <a:pt x="369" y="210"/>
                    <a:pt x="364" y="233"/>
                    <a:pt x="359" y="256"/>
                  </a:cubicBezTo>
                  <a:cubicBezTo>
                    <a:pt x="358" y="260"/>
                    <a:pt x="357" y="264"/>
                    <a:pt x="356" y="268"/>
                  </a:cubicBezTo>
                  <a:cubicBezTo>
                    <a:pt x="359" y="269"/>
                    <a:pt x="362" y="269"/>
                    <a:pt x="365" y="270"/>
                  </a:cubicBezTo>
                  <a:cubicBezTo>
                    <a:pt x="366" y="269"/>
                    <a:pt x="366" y="268"/>
                    <a:pt x="366" y="265"/>
                  </a:cubicBezTo>
                  <a:cubicBezTo>
                    <a:pt x="372" y="241"/>
                    <a:pt x="377" y="217"/>
                    <a:pt x="383" y="193"/>
                  </a:cubicBezTo>
                  <a:cubicBezTo>
                    <a:pt x="384" y="187"/>
                    <a:pt x="386" y="180"/>
                    <a:pt x="387" y="174"/>
                  </a:cubicBezTo>
                  <a:cubicBezTo>
                    <a:pt x="388" y="172"/>
                    <a:pt x="398" y="127"/>
                    <a:pt x="398" y="127"/>
                  </a:cubicBezTo>
                  <a:cubicBezTo>
                    <a:pt x="404" y="128"/>
                    <a:pt x="431" y="132"/>
                    <a:pt x="436" y="133"/>
                  </a:cubicBezTo>
                  <a:cubicBezTo>
                    <a:pt x="457" y="137"/>
                    <a:pt x="478" y="140"/>
                    <a:pt x="499" y="144"/>
                  </a:cubicBezTo>
                  <a:cubicBezTo>
                    <a:pt x="503" y="145"/>
                    <a:pt x="508" y="146"/>
                    <a:pt x="512" y="147"/>
                  </a:cubicBezTo>
                  <a:cubicBezTo>
                    <a:pt x="512" y="144"/>
                    <a:pt x="512" y="140"/>
                    <a:pt x="513" y="137"/>
                  </a:cubicBezTo>
                  <a:cubicBezTo>
                    <a:pt x="489" y="133"/>
                    <a:pt x="401" y="117"/>
                    <a:pt x="401" y="117"/>
                  </a:cubicBezTo>
                  <a:cubicBezTo>
                    <a:pt x="401" y="117"/>
                    <a:pt x="407" y="88"/>
                    <a:pt x="410" y="75"/>
                  </a:cubicBezTo>
                  <a:cubicBezTo>
                    <a:pt x="415" y="55"/>
                    <a:pt x="419" y="34"/>
                    <a:pt x="424" y="13"/>
                  </a:cubicBezTo>
                  <a:cubicBezTo>
                    <a:pt x="424" y="13"/>
                    <a:pt x="424" y="13"/>
                    <a:pt x="424" y="12"/>
                  </a:cubicBezTo>
                  <a:cubicBezTo>
                    <a:pt x="421" y="12"/>
                    <a:pt x="418" y="11"/>
                    <a:pt x="415" y="10"/>
                  </a:cubicBezTo>
                  <a:cubicBezTo>
                    <a:pt x="415" y="11"/>
                    <a:pt x="415" y="11"/>
                    <a:pt x="415" y="11"/>
                  </a:cubicBezTo>
                  <a:cubicBezTo>
                    <a:pt x="408" y="38"/>
                    <a:pt x="403" y="65"/>
                    <a:pt x="396" y="92"/>
                  </a:cubicBezTo>
                  <a:cubicBezTo>
                    <a:pt x="395" y="100"/>
                    <a:pt x="393" y="107"/>
                    <a:pt x="391" y="115"/>
                  </a:cubicBezTo>
                  <a:cubicBezTo>
                    <a:pt x="369" y="111"/>
                    <a:pt x="346" y="107"/>
                    <a:pt x="323" y="103"/>
                  </a:cubicBezTo>
                  <a:cubicBezTo>
                    <a:pt x="328" y="97"/>
                    <a:pt x="332" y="92"/>
                    <a:pt x="337" y="87"/>
                  </a:cubicBezTo>
                  <a:cubicBezTo>
                    <a:pt x="360" y="60"/>
                    <a:pt x="383" y="34"/>
                    <a:pt x="407" y="7"/>
                  </a:cubicBezTo>
                  <a:cubicBezTo>
                    <a:pt x="407" y="7"/>
                    <a:pt x="407" y="7"/>
                    <a:pt x="408" y="7"/>
                  </a:cubicBezTo>
                  <a:cubicBezTo>
                    <a:pt x="405" y="5"/>
                    <a:pt x="403" y="3"/>
                    <a:pt x="400" y="0"/>
                  </a:cubicBezTo>
                  <a:cubicBezTo>
                    <a:pt x="388" y="15"/>
                    <a:pt x="375" y="30"/>
                    <a:pt x="361" y="45"/>
                  </a:cubicBezTo>
                  <a:cubicBezTo>
                    <a:pt x="346" y="62"/>
                    <a:pt x="331" y="80"/>
                    <a:pt x="315" y="97"/>
                  </a:cubicBezTo>
                  <a:cubicBezTo>
                    <a:pt x="313" y="100"/>
                    <a:pt x="310" y="101"/>
                    <a:pt x="307" y="101"/>
                  </a:cubicBezTo>
                  <a:cubicBezTo>
                    <a:pt x="293" y="98"/>
                    <a:pt x="280" y="95"/>
                    <a:pt x="266" y="93"/>
                  </a:cubicBezTo>
                  <a:cubicBezTo>
                    <a:pt x="253" y="91"/>
                    <a:pt x="241" y="89"/>
                    <a:pt x="228" y="86"/>
                  </a:cubicBezTo>
                  <a:cubicBezTo>
                    <a:pt x="228" y="86"/>
                    <a:pt x="228" y="86"/>
                    <a:pt x="228" y="86"/>
                  </a:cubicBezTo>
                  <a:cubicBezTo>
                    <a:pt x="227" y="89"/>
                    <a:pt x="227" y="92"/>
                    <a:pt x="226" y="95"/>
                  </a:cubicBezTo>
                  <a:cubicBezTo>
                    <a:pt x="227" y="95"/>
                    <a:pt x="228" y="96"/>
                    <a:pt x="229" y="96"/>
                  </a:cubicBezTo>
                  <a:cubicBezTo>
                    <a:pt x="249" y="100"/>
                    <a:pt x="269" y="103"/>
                    <a:pt x="289" y="107"/>
                  </a:cubicBezTo>
                  <a:cubicBezTo>
                    <a:pt x="294" y="108"/>
                    <a:pt x="299" y="109"/>
                    <a:pt x="304" y="110"/>
                  </a:cubicBezTo>
                  <a:cubicBezTo>
                    <a:pt x="288" y="128"/>
                    <a:pt x="272" y="146"/>
                    <a:pt x="256" y="165"/>
                  </a:cubicBezTo>
                  <a:cubicBezTo>
                    <a:pt x="251" y="158"/>
                    <a:pt x="246" y="152"/>
                    <a:pt x="242" y="146"/>
                  </a:cubicBezTo>
                  <a:cubicBezTo>
                    <a:pt x="233" y="134"/>
                    <a:pt x="225" y="123"/>
                    <a:pt x="217" y="112"/>
                  </a:cubicBezTo>
                  <a:cubicBezTo>
                    <a:pt x="216" y="111"/>
                    <a:pt x="216" y="111"/>
                    <a:pt x="216" y="110"/>
                  </a:cubicBezTo>
                  <a:cubicBezTo>
                    <a:pt x="213" y="112"/>
                    <a:pt x="210" y="114"/>
                    <a:pt x="207" y="116"/>
                  </a:cubicBezTo>
                  <a:cubicBezTo>
                    <a:pt x="209" y="116"/>
                    <a:pt x="210" y="118"/>
                    <a:pt x="212" y="121"/>
                  </a:cubicBezTo>
                  <a:cubicBezTo>
                    <a:pt x="225" y="138"/>
                    <a:pt x="237" y="155"/>
                    <a:pt x="249" y="172"/>
                  </a:cubicBezTo>
                  <a:cubicBezTo>
                    <a:pt x="229" y="195"/>
                    <a:pt x="209" y="218"/>
                    <a:pt x="188" y="242"/>
                  </a:cubicBezTo>
                  <a:cubicBezTo>
                    <a:pt x="189" y="227"/>
                    <a:pt x="189" y="213"/>
                    <a:pt x="190" y="199"/>
                  </a:cubicBezTo>
                  <a:cubicBezTo>
                    <a:pt x="191" y="187"/>
                    <a:pt x="191" y="175"/>
                    <a:pt x="192" y="163"/>
                  </a:cubicBezTo>
                  <a:cubicBezTo>
                    <a:pt x="193" y="149"/>
                    <a:pt x="194" y="136"/>
                    <a:pt x="194" y="122"/>
                  </a:cubicBezTo>
                  <a:cubicBezTo>
                    <a:pt x="194" y="121"/>
                    <a:pt x="194" y="120"/>
                    <a:pt x="195" y="119"/>
                  </a:cubicBezTo>
                  <a:cubicBezTo>
                    <a:pt x="194" y="119"/>
                    <a:pt x="193" y="119"/>
                    <a:pt x="192" y="119"/>
                  </a:cubicBezTo>
                  <a:cubicBezTo>
                    <a:pt x="189" y="119"/>
                    <a:pt x="187" y="119"/>
                    <a:pt x="184" y="118"/>
                  </a:cubicBezTo>
                  <a:cubicBezTo>
                    <a:pt x="185" y="120"/>
                    <a:pt x="185" y="121"/>
                    <a:pt x="185" y="123"/>
                  </a:cubicBezTo>
                  <a:cubicBezTo>
                    <a:pt x="183" y="150"/>
                    <a:pt x="182" y="178"/>
                    <a:pt x="180" y="205"/>
                  </a:cubicBezTo>
                  <a:cubicBezTo>
                    <a:pt x="180" y="220"/>
                    <a:pt x="179" y="236"/>
                    <a:pt x="178" y="251"/>
                  </a:cubicBezTo>
                  <a:cubicBezTo>
                    <a:pt x="178" y="253"/>
                    <a:pt x="177" y="255"/>
                    <a:pt x="176" y="256"/>
                  </a:cubicBezTo>
                  <a:cubicBezTo>
                    <a:pt x="154" y="282"/>
                    <a:pt x="131" y="307"/>
                    <a:pt x="108" y="333"/>
                  </a:cubicBezTo>
                  <a:cubicBezTo>
                    <a:pt x="108" y="333"/>
                    <a:pt x="108" y="333"/>
                    <a:pt x="107" y="334"/>
                  </a:cubicBezTo>
                  <a:cubicBezTo>
                    <a:pt x="110" y="336"/>
                    <a:pt x="113" y="338"/>
                    <a:pt x="115" y="341"/>
                  </a:cubicBezTo>
                  <a:cubicBezTo>
                    <a:pt x="115" y="339"/>
                    <a:pt x="117" y="338"/>
                    <a:pt x="119" y="335"/>
                  </a:cubicBezTo>
                  <a:cubicBezTo>
                    <a:pt x="138" y="314"/>
                    <a:pt x="157" y="292"/>
                    <a:pt x="176" y="270"/>
                  </a:cubicBezTo>
                  <a:cubicBezTo>
                    <a:pt x="176" y="275"/>
                    <a:pt x="176" y="280"/>
                    <a:pt x="176" y="284"/>
                  </a:cubicBezTo>
                  <a:cubicBezTo>
                    <a:pt x="175" y="301"/>
                    <a:pt x="174" y="318"/>
                    <a:pt x="174" y="335"/>
                  </a:cubicBezTo>
                  <a:cubicBezTo>
                    <a:pt x="173" y="338"/>
                    <a:pt x="173" y="340"/>
                    <a:pt x="170" y="340"/>
                  </a:cubicBezTo>
                  <a:cubicBezTo>
                    <a:pt x="154" y="344"/>
                    <a:pt x="138" y="348"/>
                    <a:pt x="122" y="351"/>
                  </a:cubicBezTo>
                  <a:cubicBezTo>
                    <a:pt x="122" y="351"/>
                    <a:pt x="121" y="351"/>
                    <a:pt x="121" y="351"/>
                  </a:cubicBezTo>
                  <a:cubicBezTo>
                    <a:pt x="122" y="354"/>
                    <a:pt x="123" y="357"/>
                    <a:pt x="123" y="361"/>
                  </a:cubicBezTo>
                  <a:cubicBezTo>
                    <a:pt x="124" y="360"/>
                    <a:pt x="125" y="360"/>
                    <a:pt x="126" y="360"/>
                  </a:cubicBezTo>
                  <a:cubicBezTo>
                    <a:pt x="137" y="358"/>
                    <a:pt x="149" y="355"/>
                    <a:pt x="160" y="352"/>
                  </a:cubicBezTo>
                  <a:cubicBezTo>
                    <a:pt x="164" y="351"/>
                    <a:pt x="168" y="351"/>
                    <a:pt x="173" y="350"/>
                  </a:cubicBezTo>
                  <a:cubicBezTo>
                    <a:pt x="172" y="363"/>
                    <a:pt x="172" y="374"/>
                    <a:pt x="171" y="387"/>
                  </a:cubicBezTo>
                  <a:cubicBezTo>
                    <a:pt x="163" y="384"/>
                    <a:pt x="156" y="382"/>
                    <a:pt x="148" y="379"/>
                  </a:cubicBezTo>
                  <a:cubicBezTo>
                    <a:pt x="140" y="377"/>
                    <a:pt x="133" y="374"/>
                    <a:pt x="125" y="371"/>
                  </a:cubicBezTo>
                  <a:cubicBezTo>
                    <a:pt x="124" y="371"/>
                    <a:pt x="123" y="371"/>
                    <a:pt x="123" y="370"/>
                  </a:cubicBezTo>
                  <a:cubicBezTo>
                    <a:pt x="122" y="374"/>
                    <a:pt x="121" y="377"/>
                    <a:pt x="119" y="380"/>
                  </a:cubicBezTo>
                  <a:cubicBezTo>
                    <a:pt x="120" y="380"/>
                    <a:pt x="120" y="380"/>
                    <a:pt x="121" y="380"/>
                  </a:cubicBezTo>
                  <a:cubicBezTo>
                    <a:pt x="136" y="385"/>
                    <a:pt x="151" y="391"/>
                    <a:pt x="167" y="396"/>
                  </a:cubicBezTo>
                  <a:cubicBezTo>
                    <a:pt x="170" y="397"/>
                    <a:pt x="170" y="399"/>
                    <a:pt x="170" y="401"/>
                  </a:cubicBezTo>
                  <a:cubicBezTo>
                    <a:pt x="168" y="437"/>
                    <a:pt x="166" y="473"/>
                    <a:pt x="165" y="509"/>
                  </a:cubicBezTo>
                  <a:cubicBezTo>
                    <a:pt x="165" y="509"/>
                    <a:pt x="165" y="510"/>
                    <a:pt x="165" y="510"/>
                  </a:cubicBezTo>
                  <a:cubicBezTo>
                    <a:pt x="166" y="510"/>
                    <a:pt x="167" y="510"/>
                    <a:pt x="168" y="510"/>
                  </a:cubicBezTo>
                  <a:cubicBezTo>
                    <a:pt x="170" y="510"/>
                    <a:pt x="172" y="510"/>
                    <a:pt x="174" y="511"/>
                  </a:cubicBezTo>
                  <a:cubicBezTo>
                    <a:pt x="176" y="474"/>
                    <a:pt x="178" y="438"/>
                    <a:pt x="180" y="402"/>
                  </a:cubicBezTo>
                  <a:cubicBezTo>
                    <a:pt x="180" y="402"/>
                    <a:pt x="180" y="401"/>
                    <a:pt x="180" y="401"/>
                  </a:cubicBezTo>
                  <a:cubicBezTo>
                    <a:pt x="224" y="416"/>
                    <a:pt x="267" y="431"/>
                    <a:pt x="311" y="447"/>
                  </a:cubicBezTo>
                  <a:cubicBezTo>
                    <a:pt x="308" y="458"/>
                    <a:pt x="306" y="469"/>
                    <a:pt x="303" y="480"/>
                  </a:cubicBezTo>
                  <a:cubicBezTo>
                    <a:pt x="302" y="481"/>
                    <a:pt x="301" y="483"/>
                    <a:pt x="299" y="483"/>
                  </a:cubicBezTo>
                  <a:cubicBezTo>
                    <a:pt x="277" y="493"/>
                    <a:pt x="254" y="503"/>
                    <a:pt x="231" y="513"/>
                  </a:cubicBezTo>
                  <a:cubicBezTo>
                    <a:pt x="220" y="518"/>
                    <a:pt x="209" y="522"/>
                    <a:pt x="198" y="527"/>
                  </a:cubicBezTo>
                  <a:cubicBezTo>
                    <a:pt x="200" y="530"/>
                    <a:pt x="201" y="533"/>
                    <a:pt x="202" y="536"/>
                  </a:cubicBezTo>
                  <a:cubicBezTo>
                    <a:pt x="202" y="536"/>
                    <a:pt x="203" y="536"/>
                    <a:pt x="203" y="536"/>
                  </a:cubicBezTo>
                  <a:cubicBezTo>
                    <a:pt x="227" y="525"/>
                    <a:pt x="250" y="515"/>
                    <a:pt x="274" y="505"/>
                  </a:cubicBezTo>
                  <a:cubicBezTo>
                    <a:pt x="282" y="501"/>
                    <a:pt x="290" y="498"/>
                    <a:pt x="299" y="494"/>
                  </a:cubicBezTo>
                  <a:cubicBezTo>
                    <a:pt x="288" y="538"/>
                    <a:pt x="277" y="582"/>
                    <a:pt x="266" y="626"/>
                  </a:cubicBezTo>
                  <a:cubicBezTo>
                    <a:pt x="249" y="623"/>
                    <a:pt x="234" y="620"/>
                    <a:pt x="218" y="617"/>
                  </a:cubicBezTo>
                  <a:cubicBezTo>
                    <a:pt x="213" y="616"/>
                    <a:pt x="201" y="614"/>
                    <a:pt x="201" y="614"/>
                  </a:cubicBezTo>
                  <a:cubicBezTo>
                    <a:pt x="201" y="614"/>
                    <a:pt x="190" y="589"/>
                    <a:pt x="188" y="585"/>
                  </a:cubicBezTo>
                  <a:cubicBezTo>
                    <a:pt x="187" y="582"/>
                    <a:pt x="186" y="579"/>
                    <a:pt x="186" y="576"/>
                  </a:cubicBezTo>
                  <a:cubicBezTo>
                    <a:pt x="183" y="578"/>
                    <a:pt x="180" y="580"/>
                    <a:pt x="176" y="580"/>
                  </a:cubicBezTo>
                  <a:cubicBezTo>
                    <a:pt x="176" y="581"/>
                    <a:pt x="177" y="581"/>
                    <a:pt x="177" y="582"/>
                  </a:cubicBezTo>
                  <a:cubicBezTo>
                    <a:pt x="178" y="586"/>
                    <a:pt x="189" y="612"/>
                    <a:pt x="189" y="612"/>
                  </a:cubicBezTo>
                  <a:cubicBezTo>
                    <a:pt x="189" y="612"/>
                    <a:pt x="155" y="605"/>
                    <a:pt x="149" y="604"/>
                  </a:cubicBezTo>
                  <a:cubicBezTo>
                    <a:pt x="129" y="601"/>
                    <a:pt x="110" y="597"/>
                    <a:pt x="90" y="593"/>
                  </a:cubicBezTo>
                  <a:cubicBezTo>
                    <a:pt x="72" y="590"/>
                    <a:pt x="54" y="586"/>
                    <a:pt x="36" y="582"/>
                  </a:cubicBezTo>
                  <a:cubicBezTo>
                    <a:pt x="25" y="580"/>
                    <a:pt x="14" y="578"/>
                    <a:pt x="3" y="576"/>
                  </a:cubicBezTo>
                  <a:cubicBezTo>
                    <a:pt x="3" y="580"/>
                    <a:pt x="2" y="583"/>
                    <a:pt x="0" y="586"/>
                  </a:cubicBezTo>
                  <a:cubicBezTo>
                    <a:pt x="5" y="586"/>
                    <a:pt x="10" y="587"/>
                    <a:pt x="14" y="588"/>
                  </a:cubicBezTo>
                  <a:cubicBezTo>
                    <a:pt x="34" y="592"/>
                    <a:pt x="53" y="595"/>
                    <a:pt x="73" y="599"/>
                  </a:cubicBezTo>
                  <a:cubicBezTo>
                    <a:pt x="86" y="602"/>
                    <a:pt x="99" y="604"/>
                    <a:pt x="112" y="607"/>
                  </a:cubicBezTo>
                  <a:cubicBezTo>
                    <a:pt x="124" y="609"/>
                    <a:pt x="137" y="611"/>
                    <a:pt x="149" y="614"/>
                  </a:cubicBezTo>
                  <a:cubicBezTo>
                    <a:pt x="151" y="614"/>
                    <a:pt x="193" y="623"/>
                    <a:pt x="193" y="623"/>
                  </a:cubicBezTo>
                  <a:cubicBezTo>
                    <a:pt x="193" y="623"/>
                    <a:pt x="206" y="656"/>
                    <a:pt x="212" y="671"/>
                  </a:cubicBezTo>
                  <a:cubicBezTo>
                    <a:pt x="217" y="682"/>
                    <a:pt x="221" y="692"/>
                    <a:pt x="225" y="703"/>
                  </a:cubicBezTo>
                  <a:cubicBezTo>
                    <a:pt x="228" y="702"/>
                    <a:pt x="231" y="701"/>
                    <a:pt x="234" y="700"/>
                  </a:cubicBezTo>
                  <a:cubicBezTo>
                    <a:pt x="234" y="699"/>
                    <a:pt x="233" y="697"/>
                    <a:pt x="232" y="695"/>
                  </a:cubicBezTo>
                  <a:cubicBezTo>
                    <a:pt x="223" y="672"/>
                    <a:pt x="214" y="649"/>
                    <a:pt x="205" y="627"/>
                  </a:cubicBezTo>
                  <a:cubicBezTo>
                    <a:pt x="205" y="626"/>
                    <a:pt x="204" y="624"/>
                    <a:pt x="204" y="624"/>
                  </a:cubicBezTo>
                  <a:cubicBezTo>
                    <a:pt x="204" y="624"/>
                    <a:pt x="243" y="632"/>
                    <a:pt x="263" y="635"/>
                  </a:cubicBezTo>
                  <a:cubicBezTo>
                    <a:pt x="261" y="643"/>
                    <a:pt x="260" y="650"/>
                    <a:pt x="258" y="657"/>
                  </a:cubicBezTo>
                  <a:cubicBezTo>
                    <a:pt x="254" y="671"/>
                    <a:pt x="251" y="685"/>
                    <a:pt x="247" y="699"/>
                  </a:cubicBezTo>
                  <a:cubicBezTo>
                    <a:pt x="247" y="699"/>
                    <a:pt x="247" y="699"/>
                    <a:pt x="247" y="699"/>
                  </a:cubicBezTo>
                  <a:cubicBezTo>
                    <a:pt x="250" y="700"/>
                    <a:pt x="253" y="700"/>
                    <a:pt x="256" y="702"/>
                  </a:cubicBezTo>
                  <a:cubicBezTo>
                    <a:pt x="257" y="696"/>
                    <a:pt x="261" y="684"/>
                    <a:pt x="262" y="680"/>
                  </a:cubicBezTo>
                  <a:cubicBezTo>
                    <a:pt x="265" y="668"/>
                    <a:pt x="273" y="637"/>
                    <a:pt x="273" y="637"/>
                  </a:cubicBezTo>
                  <a:cubicBezTo>
                    <a:pt x="283" y="639"/>
                    <a:pt x="283" y="639"/>
                    <a:pt x="283" y="639"/>
                  </a:cubicBezTo>
                  <a:cubicBezTo>
                    <a:pt x="283" y="639"/>
                    <a:pt x="260" y="693"/>
                    <a:pt x="256" y="702"/>
                  </a:cubicBezTo>
                  <a:cubicBezTo>
                    <a:pt x="259" y="703"/>
                    <a:pt x="262" y="705"/>
                    <a:pt x="264" y="706"/>
                  </a:cubicBezTo>
                  <a:cubicBezTo>
                    <a:pt x="264" y="706"/>
                    <a:pt x="265" y="706"/>
                    <a:pt x="265" y="706"/>
                  </a:cubicBezTo>
                  <a:cubicBezTo>
                    <a:pt x="273" y="687"/>
                    <a:pt x="280" y="668"/>
                    <a:pt x="289" y="650"/>
                  </a:cubicBezTo>
                  <a:cubicBezTo>
                    <a:pt x="293" y="640"/>
                    <a:pt x="293" y="641"/>
                    <a:pt x="303" y="643"/>
                  </a:cubicBezTo>
                  <a:cubicBezTo>
                    <a:pt x="323" y="647"/>
                    <a:pt x="342" y="650"/>
                    <a:pt x="362" y="654"/>
                  </a:cubicBezTo>
                  <a:cubicBezTo>
                    <a:pt x="375" y="656"/>
                    <a:pt x="388" y="659"/>
                    <a:pt x="401" y="662"/>
                  </a:cubicBezTo>
                  <a:cubicBezTo>
                    <a:pt x="405" y="662"/>
                    <a:pt x="410" y="663"/>
                    <a:pt x="414" y="664"/>
                  </a:cubicBezTo>
                  <a:cubicBezTo>
                    <a:pt x="415" y="664"/>
                    <a:pt x="415" y="664"/>
                    <a:pt x="416" y="664"/>
                  </a:cubicBezTo>
                  <a:cubicBezTo>
                    <a:pt x="416" y="661"/>
                    <a:pt x="417" y="658"/>
                    <a:pt x="418" y="655"/>
                  </a:cubicBezTo>
                  <a:cubicBezTo>
                    <a:pt x="418" y="655"/>
                    <a:pt x="417" y="655"/>
                    <a:pt x="417" y="655"/>
                  </a:cubicBezTo>
                  <a:cubicBezTo>
                    <a:pt x="395" y="651"/>
                    <a:pt x="374" y="647"/>
                    <a:pt x="353" y="6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3" name="Freeform 422">
              <a:extLst>
                <a:ext uri="{FF2B5EF4-FFF2-40B4-BE49-F238E27FC236}">
                  <a16:creationId xmlns="" xmlns:a16="http://schemas.microsoft.com/office/drawing/2014/main" id="{C5D5B478-0569-4E3B-BCCD-2BDA78515357}"/>
                </a:ext>
              </a:extLst>
            </p:cNvPr>
            <p:cNvSpPr>
              <a:spLocks/>
            </p:cNvSpPr>
            <p:nvPr/>
          </p:nvSpPr>
          <p:spPr bwMode="auto">
            <a:xfrm>
              <a:off x="10234038" y="4369106"/>
              <a:ext cx="283933" cy="585862"/>
            </a:xfrm>
            <a:custGeom>
              <a:avLst/>
              <a:gdLst>
                <a:gd name="T0" fmla="*/ 67 w 71"/>
                <a:gd name="T1" fmla="*/ 137 h 146"/>
                <a:gd name="T2" fmla="*/ 42 w 71"/>
                <a:gd name="T3" fmla="*/ 78 h 146"/>
                <a:gd name="T4" fmla="*/ 15 w 71"/>
                <a:gd name="T5" fmla="*/ 13 h 146"/>
                <a:gd name="T6" fmla="*/ 10 w 71"/>
                <a:gd name="T7" fmla="*/ 1 h 146"/>
                <a:gd name="T8" fmla="*/ 9 w 71"/>
                <a:gd name="T9" fmla="*/ 0 h 146"/>
                <a:gd name="T10" fmla="*/ 0 w 71"/>
                <a:gd name="T11" fmla="*/ 4 h 146"/>
                <a:gd name="T12" fmla="*/ 3 w 71"/>
                <a:gd name="T13" fmla="*/ 8 h 146"/>
                <a:gd name="T14" fmla="*/ 33 w 71"/>
                <a:gd name="T15" fmla="*/ 80 h 146"/>
                <a:gd name="T16" fmla="*/ 57 w 71"/>
                <a:gd name="T17" fmla="*/ 138 h 146"/>
                <a:gd name="T18" fmla="*/ 60 w 71"/>
                <a:gd name="T19" fmla="*/ 145 h 146"/>
                <a:gd name="T20" fmla="*/ 60 w 71"/>
                <a:gd name="T21" fmla="*/ 146 h 146"/>
                <a:gd name="T22" fmla="*/ 71 w 71"/>
                <a:gd name="T23" fmla="*/ 142 h 146"/>
                <a:gd name="T24" fmla="*/ 67 w 71"/>
                <a:gd name="T25" fmla="*/ 1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46">
                  <a:moveTo>
                    <a:pt x="67" y="137"/>
                  </a:moveTo>
                  <a:cubicBezTo>
                    <a:pt x="59" y="117"/>
                    <a:pt x="51" y="98"/>
                    <a:pt x="42" y="78"/>
                  </a:cubicBezTo>
                  <a:cubicBezTo>
                    <a:pt x="33" y="56"/>
                    <a:pt x="24" y="34"/>
                    <a:pt x="15" y="13"/>
                  </a:cubicBezTo>
                  <a:cubicBezTo>
                    <a:pt x="13" y="9"/>
                    <a:pt x="11" y="5"/>
                    <a:pt x="10" y="1"/>
                  </a:cubicBezTo>
                  <a:cubicBezTo>
                    <a:pt x="10" y="1"/>
                    <a:pt x="10" y="1"/>
                    <a:pt x="9" y="0"/>
                  </a:cubicBezTo>
                  <a:cubicBezTo>
                    <a:pt x="7" y="2"/>
                    <a:pt x="4" y="3"/>
                    <a:pt x="0" y="4"/>
                  </a:cubicBezTo>
                  <a:cubicBezTo>
                    <a:pt x="1" y="5"/>
                    <a:pt x="2" y="6"/>
                    <a:pt x="3" y="8"/>
                  </a:cubicBezTo>
                  <a:cubicBezTo>
                    <a:pt x="12" y="32"/>
                    <a:pt x="23" y="56"/>
                    <a:pt x="33" y="80"/>
                  </a:cubicBezTo>
                  <a:cubicBezTo>
                    <a:pt x="41" y="99"/>
                    <a:pt x="49" y="118"/>
                    <a:pt x="57" y="138"/>
                  </a:cubicBezTo>
                  <a:cubicBezTo>
                    <a:pt x="58" y="140"/>
                    <a:pt x="60" y="142"/>
                    <a:pt x="60" y="145"/>
                  </a:cubicBezTo>
                  <a:cubicBezTo>
                    <a:pt x="60" y="145"/>
                    <a:pt x="60" y="146"/>
                    <a:pt x="60" y="146"/>
                  </a:cubicBezTo>
                  <a:cubicBezTo>
                    <a:pt x="63" y="144"/>
                    <a:pt x="67" y="143"/>
                    <a:pt x="71" y="142"/>
                  </a:cubicBezTo>
                  <a:cubicBezTo>
                    <a:pt x="69" y="141"/>
                    <a:pt x="68" y="139"/>
                    <a:pt x="67" y="13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4" name="Freeform 423">
              <a:extLst>
                <a:ext uri="{FF2B5EF4-FFF2-40B4-BE49-F238E27FC236}">
                  <a16:creationId xmlns="" xmlns:a16="http://schemas.microsoft.com/office/drawing/2014/main" id="{436CBE4C-A446-44D8-BE5B-BB5B1D83EAA4}"/>
                </a:ext>
              </a:extLst>
            </p:cNvPr>
            <p:cNvSpPr>
              <a:spLocks/>
            </p:cNvSpPr>
            <p:nvPr/>
          </p:nvSpPr>
          <p:spPr bwMode="auto">
            <a:xfrm>
              <a:off x="10342013" y="4185150"/>
              <a:ext cx="355916" cy="67984"/>
            </a:xfrm>
            <a:custGeom>
              <a:avLst/>
              <a:gdLst>
                <a:gd name="T0" fmla="*/ 1 w 89"/>
                <a:gd name="T1" fmla="*/ 7 h 17"/>
                <a:gd name="T2" fmla="*/ 0 w 89"/>
                <a:gd name="T3" fmla="*/ 7 h 17"/>
                <a:gd name="T4" fmla="*/ 0 w 89"/>
                <a:gd name="T5" fmla="*/ 15 h 17"/>
                <a:gd name="T6" fmla="*/ 0 w 89"/>
                <a:gd name="T7" fmla="*/ 17 h 17"/>
                <a:gd name="T8" fmla="*/ 8 w 89"/>
                <a:gd name="T9" fmla="*/ 16 h 17"/>
                <a:gd name="T10" fmla="*/ 71 w 89"/>
                <a:gd name="T11" fmla="*/ 11 h 17"/>
                <a:gd name="T12" fmla="*/ 89 w 89"/>
                <a:gd name="T13" fmla="*/ 9 h 17"/>
                <a:gd name="T14" fmla="*/ 88 w 89"/>
                <a:gd name="T15" fmla="*/ 2 h 17"/>
                <a:gd name="T16" fmla="*/ 88 w 89"/>
                <a:gd name="T17" fmla="*/ 0 h 17"/>
                <a:gd name="T18" fmla="*/ 83 w 89"/>
                <a:gd name="T19" fmla="*/ 0 h 17"/>
                <a:gd name="T20" fmla="*/ 1 w 89"/>
                <a:gd name="T2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7">
                  <a:moveTo>
                    <a:pt x="1" y="7"/>
                  </a:moveTo>
                  <a:cubicBezTo>
                    <a:pt x="0" y="7"/>
                    <a:pt x="0" y="7"/>
                    <a:pt x="0" y="7"/>
                  </a:cubicBezTo>
                  <a:cubicBezTo>
                    <a:pt x="0" y="10"/>
                    <a:pt x="0" y="12"/>
                    <a:pt x="0" y="15"/>
                  </a:cubicBezTo>
                  <a:cubicBezTo>
                    <a:pt x="0" y="16"/>
                    <a:pt x="0" y="16"/>
                    <a:pt x="0" y="17"/>
                  </a:cubicBezTo>
                  <a:cubicBezTo>
                    <a:pt x="3" y="17"/>
                    <a:pt x="6" y="16"/>
                    <a:pt x="8" y="16"/>
                  </a:cubicBezTo>
                  <a:cubicBezTo>
                    <a:pt x="29" y="14"/>
                    <a:pt x="50" y="12"/>
                    <a:pt x="71" y="11"/>
                  </a:cubicBezTo>
                  <a:cubicBezTo>
                    <a:pt x="77" y="10"/>
                    <a:pt x="83" y="10"/>
                    <a:pt x="89" y="9"/>
                  </a:cubicBezTo>
                  <a:cubicBezTo>
                    <a:pt x="88" y="7"/>
                    <a:pt x="88" y="4"/>
                    <a:pt x="88" y="2"/>
                  </a:cubicBezTo>
                  <a:cubicBezTo>
                    <a:pt x="88" y="1"/>
                    <a:pt x="88" y="0"/>
                    <a:pt x="88" y="0"/>
                  </a:cubicBezTo>
                  <a:cubicBezTo>
                    <a:pt x="87" y="0"/>
                    <a:pt x="85" y="0"/>
                    <a:pt x="83" y="0"/>
                  </a:cubicBezTo>
                  <a:cubicBezTo>
                    <a:pt x="56" y="2"/>
                    <a:pt x="28" y="5"/>
                    <a:pt x="1"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5" name="Freeform 424">
              <a:extLst>
                <a:ext uri="{FF2B5EF4-FFF2-40B4-BE49-F238E27FC236}">
                  <a16:creationId xmlns="" xmlns:a16="http://schemas.microsoft.com/office/drawing/2014/main" id="{663948AE-27BF-434B-BD9B-8204B018B307}"/>
                </a:ext>
              </a:extLst>
            </p:cNvPr>
            <p:cNvSpPr>
              <a:spLocks/>
            </p:cNvSpPr>
            <p:nvPr/>
          </p:nvSpPr>
          <p:spPr bwMode="auto">
            <a:xfrm>
              <a:off x="8750389" y="4585055"/>
              <a:ext cx="521877" cy="99976"/>
            </a:xfrm>
            <a:custGeom>
              <a:avLst/>
              <a:gdLst>
                <a:gd name="T0" fmla="*/ 117 w 130"/>
                <a:gd name="T1" fmla="*/ 11 h 25"/>
                <a:gd name="T2" fmla="*/ 130 w 130"/>
                <a:gd name="T3" fmla="*/ 10 h 25"/>
                <a:gd name="T4" fmla="*/ 130 w 130"/>
                <a:gd name="T5" fmla="*/ 10 h 25"/>
                <a:gd name="T6" fmla="*/ 129 w 130"/>
                <a:gd name="T7" fmla="*/ 1 h 25"/>
                <a:gd name="T8" fmla="*/ 129 w 130"/>
                <a:gd name="T9" fmla="*/ 0 h 25"/>
                <a:gd name="T10" fmla="*/ 129 w 130"/>
                <a:gd name="T11" fmla="*/ 0 h 25"/>
                <a:gd name="T12" fmla="*/ 91 w 130"/>
                <a:gd name="T13" fmla="*/ 5 h 25"/>
                <a:gd name="T14" fmla="*/ 47 w 130"/>
                <a:gd name="T15" fmla="*/ 10 h 25"/>
                <a:gd name="T16" fmla="*/ 0 w 130"/>
                <a:gd name="T17" fmla="*/ 15 h 25"/>
                <a:gd name="T18" fmla="*/ 1 w 130"/>
                <a:gd name="T19" fmla="*/ 24 h 25"/>
                <a:gd name="T20" fmla="*/ 1 w 130"/>
                <a:gd name="T21" fmla="*/ 25 h 25"/>
                <a:gd name="T22" fmla="*/ 34 w 130"/>
                <a:gd name="T23" fmla="*/ 21 h 25"/>
                <a:gd name="T24" fmla="*/ 117 w 130"/>
                <a:gd name="T25"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25">
                  <a:moveTo>
                    <a:pt x="117" y="11"/>
                  </a:moveTo>
                  <a:cubicBezTo>
                    <a:pt x="121" y="11"/>
                    <a:pt x="125" y="10"/>
                    <a:pt x="130" y="10"/>
                  </a:cubicBezTo>
                  <a:cubicBezTo>
                    <a:pt x="130" y="10"/>
                    <a:pt x="130" y="10"/>
                    <a:pt x="130" y="10"/>
                  </a:cubicBezTo>
                  <a:cubicBezTo>
                    <a:pt x="129" y="7"/>
                    <a:pt x="129" y="4"/>
                    <a:pt x="129" y="1"/>
                  </a:cubicBezTo>
                  <a:cubicBezTo>
                    <a:pt x="129" y="0"/>
                    <a:pt x="129" y="0"/>
                    <a:pt x="129" y="0"/>
                  </a:cubicBezTo>
                  <a:cubicBezTo>
                    <a:pt x="129" y="0"/>
                    <a:pt x="129" y="0"/>
                    <a:pt x="129" y="0"/>
                  </a:cubicBezTo>
                  <a:cubicBezTo>
                    <a:pt x="116" y="2"/>
                    <a:pt x="104" y="3"/>
                    <a:pt x="91" y="5"/>
                  </a:cubicBezTo>
                  <a:cubicBezTo>
                    <a:pt x="76" y="7"/>
                    <a:pt x="61" y="8"/>
                    <a:pt x="47" y="10"/>
                  </a:cubicBezTo>
                  <a:cubicBezTo>
                    <a:pt x="31" y="12"/>
                    <a:pt x="15" y="14"/>
                    <a:pt x="0" y="15"/>
                  </a:cubicBezTo>
                  <a:cubicBezTo>
                    <a:pt x="1" y="18"/>
                    <a:pt x="1" y="21"/>
                    <a:pt x="1" y="24"/>
                  </a:cubicBezTo>
                  <a:cubicBezTo>
                    <a:pt x="1" y="24"/>
                    <a:pt x="1" y="25"/>
                    <a:pt x="1" y="25"/>
                  </a:cubicBezTo>
                  <a:cubicBezTo>
                    <a:pt x="12" y="24"/>
                    <a:pt x="23" y="23"/>
                    <a:pt x="34" y="21"/>
                  </a:cubicBezTo>
                  <a:cubicBezTo>
                    <a:pt x="62" y="18"/>
                    <a:pt x="89" y="14"/>
                    <a:pt x="117" y="1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6" name="Freeform 425">
              <a:extLst>
                <a:ext uri="{FF2B5EF4-FFF2-40B4-BE49-F238E27FC236}">
                  <a16:creationId xmlns="" xmlns:a16="http://schemas.microsoft.com/office/drawing/2014/main" id="{09FF81D1-8F70-4D90-B108-A24D1AD029C9}"/>
                </a:ext>
              </a:extLst>
            </p:cNvPr>
            <p:cNvSpPr>
              <a:spLocks/>
            </p:cNvSpPr>
            <p:nvPr/>
          </p:nvSpPr>
          <p:spPr bwMode="auto">
            <a:xfrm>
              <a:off x="8666409" y="3971201"/>
              <a:ext cx="367913" cy="597859"/>
            </a:xfrm>
            <a:custGeom>
              <a:avLst/>
              <a:gdLst>
                <a:gd name="T0" fmla="*/ 61 w 92"/>
                <a:gd name="T1" fmla="*/ 58 h 149"/>
                <a:gd name="T2" fmla="*/ 92 w 92"/>
                <a:gd name="T3" fmla="*/ 5 h 149"/>
                <a:gd name="T4" fmla="*/ 84 w 92"/>
                <a:gd name="T5" fmla="*/ 0 h 149"/>
                <a:gd name="T6" fmla="*/ 83 w 92"/>
                <a:gd name="T7" fmla="*/ 1 h 149"/>
                <a:gd name="T8" fmla="*/ 62 w 92"/>
                <a:gd name="T9" fmla="*/ 37 h 149"/>
                <a:gd name="T10" fmla="*/ 23 w 92"/>
                <a:gd name="T11" fmla="*/ 104 h 149"/>
                <a:gd name="T12" fmla="*/ 0 w 92"/>
                <a:gd name="T13" fmla="*/ 144 h 149"/>
                <a:gd name="T14" fmla="*/ 8 w 92"/>
                <a:gd name="T15" fmla="*/ 149 h 149"/>
                <a:gd name="T16" fmla="*/ 30 w 92"/>
                <a:gd name="T17" fmla="*/ 112 h 149"/>
                <a:gd name="T18" fmla="*/ 61 w 92"/>
                <a:gd name="T19" fmla="*/ 5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49">
                  <a:moveTo>
                    <a:pt x="61" y="58"/>
                  </a:moveTo>
                  <a:cubicBezTo>
                    <a:pt x="71" y="40"/>
                    <a:pt x="82" y="22"/>
                    <a:pt x="92" y="5"/>
                  </a:cubicBezTo>
                  <a:cubicBezTo>
                    <a:pt x="89" y="4"/>
                    <a:pt x="86" y="2"/>
                    <a:pt x="84" y="0"/>
                  </a:cubicBezTo>
                  <a:cubicBezTo>
                    <a:pt x="84" y="0"/>
                    <a:pt x="84" y="0"/>
                    <a:pt x="83" y="1"/>
                  </a:cubicBezTo>
                  <a:cubicBezTo>
                    <a:pt x="76" y="13"/>
                    <a:pt x="69" y="25"/>
                    <a:pt x="62" y="37"/>
                  </a:cubicBezTo>
                  <a:cubicBezTo>
                    <a:pt x="49" y="59"/>
                    <a:pt x="36" y="82"/>
                    <a:pt x="23" y="104"/>
                  </a:cubicBezTo>
                  <a:cubicBezTo>
                    <a:pt x="15" y="117"/>
                    <a:pt x="8" y="131"/>
                    <a:pt x="0" y="144"/>
                  </a:cubicBezTo>
                  <a:cubicBezTo>
                    <a:pt x="3" y="145"/>
                    <a:pt x="6" y="147"/>
                    <a:pt x="8" y="149"/>
                  </a:cubicBezTo>
                  <a:cubicBezTo>
                    <a:pt x="15" y="137"/>
                    <a:pt x="22" y="124"/>
                    <a:pt x="30" y="112"/>
                  </a:cubicBezTo>
                  <a:cubicBezTo>
                    <a:pt x="40" y="94"/>
                    <a:pt x="50" y="76"/>
                    <a:pt x="61" y="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7" name="Freeform 426">
              <a:extLst>
                <a:ext uri="{FF2B5EF4-FFF2-40B4-BE49-F238E27FC236}">
                  <a16:creationId xmlns="" xmlns:a16="http://schemas.microsoft.com/office/drawing/2014/main" id="{356FD05E-6A68-46CE-9730-5D8E4BCA3A21}"/>
                </a:ext>
              </a:extLst>
            </p:cNvPr>
            <p:cNvSpPr>
              <a:spLocks/>
            </p:cNvSpPr>
            <p:nvPr/>
          </p:nvSpPr>
          <p:spPr bwMode="auto">
            <a:xfrm>
              <a:off x="10971863" y="3117402"/>
              <a:ext cx="255939" cy="521877"/>
            </a:xfrm>
            <a:custGeom>
              <a:avLst/>
              <a:gdLst>
                <a:gd name="T0" fmla="*/ 2 w 64"/>
                <a:gd name="T1" fmla="*/ 6 h 130"/>
                <a:gd name="T2" fmla="*/ 48 w 64"/>
                <a:gd name="T3" fmla="*/ 112 h 130"/>
                <a:gd name="T4" fmla="*/ 55 w 64"/>
                <a:gd name="T5" fmla="*/ 129 h 130"/>
                <a:gd name="T6" fmla="*/ 55 w 64"/>
                <a:gd name="T7" fmla="*/ 130 h 130"/>
                <a:gd name="T8" fmla="*/ 64 w 64"/>
                <a:gd name="T9" fmla="*/ 127 h 130"/>
                <a:gd name="T10" fmla="*/ 59 w 64"/>
                <a:gd name="T11" fmla="*/ 115 h 130"/>
                <a:gd name="T12" fmla="*/ 28 w 64"/>
                <a:gd name="T13" fmla="*/ 44 h 130"/>
                <a:gd name="T14" fmla="*/ 10 w 64"/>
                <a:gd name="T15" fmla="*/ 1 h 130"/>
                <a:gd name="T16" fmla="*/ 9 w 64"/>
                <a:gd name="T17" fmla="*/ 0 h 130"/>
                <a:gd name="T18" fmla="*/ 0 w 64"/>
                <a:gd name="T19" fmla="*/ 4 h 130"/>
                <a:gd name="T20" fmla="*/ 2 w 64"/>
                <a:gd name="T21"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0">
                  <a:moveTo>
                    <a:pt x="2" y="6"/>
                  </a:moveTo>
                  <a:cubicBezTo>
                    <a:pt x="17" y="42"/>
                    <a:pt x="32" y="77"/>
                    <a:pt x="48" y="112"/>
                  </a:cubicBezTo>
                  <a:cubicBezTo>
                    <a:pt x="50" y="118"/>
                    <a:pt x="53" y="123"/>
                    <a:pt x="55" y="129"/>
                  </a:cubicBezTo>
                  <a:cubicBezTo>
                    <a:pt x="55" y="129"/>
                    <a:pt x="55" y="130"/>
                    <a:pt x="55" y="130"/>
                  </a:cubicBezTo>
                  <a:cubicBezTo>
                    <a:pt x="58" y="129"/>
                    <a:pt x="61" y="128"/>
                    <a:pt x="64" y="127"/>
                  </a:cubicBezTo>
                  <a:cubicBezTo>
                    <a:pt x="62" y="123"/>
                    <a:pt x="61" y="119"/>
                    <a:pt x="59" y="115"/>
                  </a:cubicBezTo>
                  <a:cubicBezTo>
                    <a:pt x="49" y="91"/>
                    <a:pt x="38" y="67"/>
                    <a:pt x="28" y="44"/>
                  </a:cubicBezTo>
                  <a:cubicBezTo>
                    <a:pt x="22" y="30"/>
                    <a:pt x="16" y="15"/>
                    <a:pt x="10" y="1"/>
                  </a:cubicBezTo>
                  <a:cubicBezTo>
                    <a:pt x="10" y="1"/>
                    <a:pt x="9" y="0"/>
                    <a:pt x="9" y="0"/>
                  </a:cubicBezTo>
                  <a:cubicBezTo>
                    <a:pt x="6" y="2"/>
                    <a:pt x="4" y="3"/>
                    <a:pt x="0" y="4"/>
                  </a:cubicBezTo>
                  <a:cubicBezTo>
                    <a:pt x="1" y="4"/>
                    <a:pt x="1" y="5"/>
                    <a:pt x="2" y="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8" name="Freeform 427">
              <a:extLst>
                <a:ext uri="{FF2B5EF4-FFF2-40B4-BE49-F238E27FC236}">
                  <a16:creationId xmlns="" xmlns:a16="http://schemas.microsoft.com/office/drawing/2014/main" id="{52546682-DF7C-45F4-86A5-879E2759C6BC}"/>
                </a:ext>
              </a:extLst>
            </p:cNvPr>
            <p:cNvSpPr>
              <a:spLocks/>
            </p:cNvSpPr>
            <p:nvPr/>
          </p:nvSpPr>
          <p:spPr bwMode="auto">
            <a:xfrm>
              <a:off x="8746390" y="1761723"/>
              <a:ext cx="873794" cy="111974"/>
            </a:xfrm>
            <a:custGeom>
              <a:avLst/>
              <a:gdLst>
                <a:gd name="T0" fmla="*/ 0 w 218"/>
                <a:gd name="T1" fmla="*/ 10 h 28"/>
                <a:gd name="T2" fmla="*/ 217 w 218"/>
                <a:gd name="T3" fmla="*/ 28 h 28"/>
                <a:gd name="T4" fmla="*/ 217 w 218"/>
                <a:gd name="T5" fmla="*/ 26 h 28"/>
                <a:gd name="T6" fmla="*/ 218 w 218"/>
                <a:gd name="T7" fmla="*/ 18 h 28"/>
                <a:gd name="T8" fmla="*/ 215 w 218"/>
                <a:gd name="T9" fmla="*/ 18 h 28"/>
                <a:gd name="T10" fmla="*/ 156 w 218"/>
                <a:gd name="T11" fmla="*/ 13 h 28"/>
                <a:gd name="T12" fmla="*/ 98 w 218"/>
                <a:gd name="T13" fmla="*/ 9 h 28"/>
                <a:gd name="T14" fmla="*/ 5 w 218"/>
                <a:gd name="T15" fmla="*/ 1 h 28"/>
                <a:gd name="T16" fmla="*/ 1 w 218"/>
                <a:gd name="T17" fmla="*/ 0 h 28"/>
                <a:gd name="T18" fmla="*/ 1 w 218"/>
                <a:gd name="T19" fmla="*/ 3 h 28"/>
                <a:gd name="T20" fmla="*/ 0 w 218"/>
                <a:gd name="T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8">
                  <a:moveTo>
                    <a:pt x="0" y="10"/>
                  </a:moveTo>
                  <a:cubicBezTo>
                    <a:pt x="72" y="16"/>
                    <a:pt x="145" y="22"/>
                    <a:pt x="217" y="28"/>
                  </a:cubicBezTo>
                  <a:cubicBezTo>
                    <a:pt x="217" y="27"/>
                    <a:pt x="217" y="27"/>
                    <a:pt x="217" y="26"/>
                  </a:cubicBezTo>
                  <a:cubicBezTo>
                    <a:pt x="217" y="23"/>
                    <a:pt x="217" y="20"/>
                    <a:pt x="218" y="18"/>
                  </a:cubicBezTo>
                  <a:cubicBezTo>
                    <a:pt x="217" y="18"/>
                    <a:pt x="216" y="18"/>
                    <a:pt x="215" y="18"/>
                  </a:cubicBezTo>
                  <a:cubicBezTo>
                    <a:pt x="195" y="16"/>
                    <a:pt x="175" y="15"/>
                    <a:pt x="156" y="13"/>
                  </a:cubicBezTo>
                  <a:cubicBezTo>
                    <a:pt x="136" y="12"/>
                    <a:pt x="117" y="10"/>
                    <a:pt x="98" y="9"/>
                  </a:cubicBezTo>
                  <a:cubicBezTo>
                    <a:pt x="67" y="6"/>
                    <a:pt x="36" y="3"/>
                    <a:pt x="5" y="1"/>
                  </a:cubicBezTo>
                  <a:cubicBezTo>
                    <a:pt x="3" y="1"/>
                    <a:pt x="2" y="0"/>
                    <a:pt x="1" y="0"/>
                  </a:cubicBezTo>
                  <a:cubicBezTo>
                    <a:pt x="1" y="1"/>
                    <a:pt x="1" y="2"/>
                    <a:pt x="1" y="3"/>
                  </a:cubicBezTo>
                  <a:cubicBezTo>
                    <a:pt x="1" y="5"/>
                    <a:pt x="1" y="8"/>
                    <a:pt x="0" y="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9" name="Freeform 428">
              <a:extLst>
                <a:ext uri="{FF2B5EF4-FFF2-40B4-BE49-F238E27FC236}">
                  <a16:creationId xmlns="" xmlns:a16="http://schemas.microsoft.com/office/drawing/2014/main" id="{70A20C9A-15BF-43FA-A6B7-DFC5167D5980}"/>
                </a:ext>
              </a:extLst>
            </p:cNvPr>
            <p:cNvSpPr>
              <a:spLocks/>
            </p:cNvSpPr>
            <p:nvPr/>
          </p:nvSpPr>
          <p:spPr bwMode="auto">
            <a:xfrm>
              <a:off x="9868124" y="1925684"/>
              <a:ext cx="477888" cy="317925"/>
            </a:xfrm>
            <a:custGeom>
              <a:avLst/>
              <a:gdLst>
                <a:gd name="T0" fmla="*/ 1 w 119"/>
                <a:gd name="T1" fmla="*/ 9 h 79"/>
                <a:gd name="T2" fmla="*/ 62 w 119"/>
                <a:gd name="T3" fmla="*/ 48 h 79"/>
                <a:gd name="T4" fmla="*/ 111 w 119"/>
                <a:gd name="T5" fmla="*/ 78 h 79"/>
                <a:gd name="T6" fmla="*/ 113 w 119"/>
                <a:gd name="T7" fmla="*/ 79 h 79"/>
                <a:gd name="T8" fmla="*/ 119 w 119"/>
                <a:gd name="T9" fmla="*/ 71 h 79"/>
                <a:gd name="T10" fmla="*/ 110 w 119"/>
                <a:gd name="T11" fmla="*/ 67 h 79"/>
                <a:gd name="T12" fmla="*/ 6 w 119"/>
                <a:gd name="T13" fmla="*/ 1 h 79"/>
                <a:gd name="T14" fmla="*/ 5 w 119"/>
                <a:gd name="T15" fmla="*/ 0 h 79"/>
                <a:gd name="T16" fmla="*/ 0 w 119"/>
                <a:gd name="T17" fmla="*/ 8 h 79"/>
                <a:gd name="T18" fmla="*/ 1 w 119"/>
                <a:gd name="T19"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79">
                  <a:moveTo>
                    <a:pt x="1" y="9"/>
                  </a:moveTo>
                  <a:cubicBezTo>
                    <a:pt x="21" y="22"/>
                    <a:pt x="42" y="35"/>
                    <a:pt x="62" y="48"/>
                  </a:cubicBezTo>
                  <a:cubicBezTo>
                    <a:pt x="78" y="58"/>
                    <a:pt x="94" y="68"/>
                    <a:pt x="111" y="78"/>
                  </a:cubicBezTo>
                  <a:cubicBezTo>
                    <a:pt x="111" y="78"/>
                    <a:pt x="112" y="79"/>
                    <a:pt x="113" y="79"/>
                  </a:cubicBezTo>
                  <a:cubicBezTo>
                    <a:pt x="114" y="76"/>
                    <a:pt x="116" y="73"/>
                    <a:pt x="119" y="71"/>
                  </a:cubicBezTo>
                  <a:cubicBezTo>
                    <a:pt x="116" y="70"/>
                    <a:pt x="113" y="69"/>
                    <a:pt x="110" y="67"/>
                  </a:cubicBezTo>
                  <a:cubicBezTo>
                    <a:pt x="75" y="44"/>
                    <a:pt x="40" y="23"/>
                    <a:pt x="6" y="1"/>
                  </a:cubicBezTo>
                  <a:cubicBezTo>
                    <a:pt x="5" y="1"/>
                    <a:pt x="5" y="1"/>
                    <a:pt x="5" y="0"/>
                  </a:cubicBezTo>
                  <a:cubicBezTo>
                    <a:pt x="3" y="3"/>
                    <a:pt x="2" y="6"/>
                    <a:pt x="0" y="8"/>
                  </a:cubicBezTo>
                  <a:cubicBezTo>
                    <a:pt x="0" y="8"/>
                    <a:pt x="0" y="9"/>
                    <a:pt x="1"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0" name="Freeform 429">
              <a:extLst>
                <a:ext uri="{FF2B5EF4-FFF2-40B4-BE49-F238E27FC236}">
                  <a16:creationId xmlns="" xmlns:a16="http://schemas.microsoft.com/office/drawing/2014/main" id="{BCE22E3D-59E5-4F02-BFC4-A4F3B14279DA}"/>
                </a:ext>
              </a:extLst>
            </p:cNvPr>
            <p:cNvSpPr>
              <a:spLocks/>
            </p:cNvSpPr>
            <p:nvPr/>
          </p:nvSpPr>
          <p:spPr bwMode="auto">
            <a:xfrm>
              <a:off x="10246035" y="3699265"/>
              <a:ext cx="495883" cy="417902"/>
            </a:xfrm>
            <a:custGeom>
              <a:avLst/>
              <a:gdLst>
                <a:gd name="T0" fmla="*/ 8 w 124"/>
                <a:gd name="T1" fmla="*/ 1 h 104"/>
                <a:gd name="T2" fmla="*/ 7 w 124"/>
                <a:gd name="T3" fmla="*/ 0 h 104"/>
                <a:gd name="T4" fmla="*/ 0 w 124"/>
                <a:gd name="T5" fmla="*/ 7 h 104"/>
                <a:gd name="T6" fmla="*/ 22 w 124"/>
                <a:gd name="T7" fmla="*/ 25 h 104"/>
                <a:gd name="T8" fmla="*/ 116 w 124"/>
                <a:gd name="T9" fmla="*/ 102 h 104"/>
                <a:gd name="T10" fmla="*/ 118 w 124"/>
                <a:gd name="T11" fmla="*/ 104 h 104"/>
                <a:gd name="T12" fmla="*/ 124 w 124"/>
                <a:gd name="T13" fmla="*/ 96 h 104"/>
                <a:gd name="T14" fmla="*/ 123 w 124"/>
                <a:gd name="T15" fmla="*/ 96 h 104"/>
                <a:gd name="T16" fmla="*/ 8 w 124"/>
                <a:gd name="T17"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4">
                  <a:moveTo>
                    <a:pt x="8" y="1"/>
                  </a:moveTo>
                  <a:cubicBezTo>
                    <a:pt x="7" y="1"/>
                    <a:pt x="7" y="0"/>
                    <a:pt x="7" y="0"/>
                  </a:cubicBezTo>
                  <a:cubicBezTo>
                    <a:pt x="5" y="3"/>
                    <a:pt x="3" y="5"/>
                    <a:pt x="0" y="7"/>
                  </a:cubicBezTo>
                  <a:cubicBezTo>
                    <a:pt x="8" y="13"/>
                    <a:pt x="15" y="19"/>
                    <a:pt x="22" y="25"/>
                  </a:cubicBezTo>
                  <a:cubicBezTo>
                    <a:pt x="54" y="51"/>
                    <a:pt x="85" y="76"/>
                    <a:pt x="116" y="102"/>
                  </a:cubicBezTo>
                  <a:cubicBezTo>
                    <a:pt x="117" y="103"/>
                    <a:pt x="117" y="103"/>
                    <a:pt x="118" y="104"/>
                  </a:cubicBezTo>
                  <a:cubicBezTo>
                    <a:pt x="119" y="101"/>
                    <a:pt x="121" y="98"/>
                    <a:pt x="124" y="96"/>
                  </a:cubicBezTo>
                  <a:cubicBezTo>
                    <a:pt x="124" y="96"/>
                    <a:pt x="123" y="96"/>
                    <a:pt x="123" y="96"/>
                  </a:cubicBezTo>
                  <a:cubicBezTo>
                    <a:pt x="85" y="64"/>
                    <a:pt x="46" y="32"/>
                    <a:pt x="8"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1" name="Freeform 430">
              <a:extLst>
                <a:ext uri="{FF2B5EF4-FFF2-40B4-BE49-F238E27FC236}">
                  <a16:creationId xmlns="" xmlns:a16="http://schemas.microsoft.com/office/drawing/2014/main" id="{8053281B-2C9B-4317-92E3-D57E739708FF}"/>
                </a:ext>
              </a:extLst>
            </p:cNvPr>
            <p:cNvSpPr>
              <a:spLocks/>
            </p:cNvSpPr>
            <p:nvPr/>
          </p:nvSpPr>
          <p:spPr bwMode="auto">
            <a:xfrm>
              <a:off x="7768620" y="3667273"/>
              <a:ext cx="1205716" cy="973770"/>
            </a:xfrm>
            <a:custGeom>
              <a:avLst/>
              <a:gdLst>
                <a:gd name="T0" fmla="*/ 105 w 301"/>
                <a:gd name="T1" fmla="*/ 179 h 243"/>
                <a:gd name="T2" fmla="*/ 108 w 301"/>
                <a:gd name="T3" fmla="*/ 174 h 243"/>
                <a:gd name="T4" fmla="*/ 244 w 301"/>
                <a:gd name="T5" fmla="*/ 99 h 243"/>
                <a:gd name="T6" fmla="*/ 301 w 301"/>
                <a:gd name="T7" fmla="*/ 69 h 243"/>
                <a:gd name="T8" fmla="*/ 296 w 301"/>
                <a:gd name="T9" fmla="*/ 60 h 243"/>
                <a:gd name="T10" fmla="*/ 296 w 301"/>
                <a:gd name="T11" fmla="*/ 61 h 243"/>
                <a:gd name="T12" fmla="*/ 252 w 301"/>
                <a:gd name="T13" fmla="*/ 84 h 243"/>
                <a:gd name="T14" fmla="*/ 186 w 301"/>
                <a:gd name="T15" fmla="*/ 120 h 243"/>
                <a:gd name="T16" fmla="*/ 115 w 301"/>
                <a:gd name="T17" fmla="*/ 159 h 243"/>
                <a:gd name="T18" fmla="*/ 103 w 301"/>
                <a:gd name="T19" fmla="*/ 165 h 243"/>
                <a:gd name="T20" fmla="*/ 93 w 301"/>
                <a:gd name="T21" fmla="*/ 87 h 243"/>
                <a:gd name="T22" fmla="*/ 83 w 301"/>
                <a:gd name="T23" fmla="*/ 15 h 243"/>
                <a:gd name="T24" fmla="*/ 82 w 301"/>
                <a:gd name="T25" fmla="*/ 1 h 243"/>
                <a:gd name="T26" fmla="*/ 82 w 301"/>
                <a:gd name="T27" fmla="*/ 0 h 243"/>
                <a:gd name="T28" fmla="*/ 72 w 301"/>
                <a:gd name="T29" fmla="*/ 2 h 243"/>
                <a:gd name="T30" fmla="*/ 72 w 301"/>
                <a:gd name="T31" fmla="*/ 3 h 243"/>
                <a:gd name="T32" fmla="*/ 78 w 301"/>
                <a:gd name="T33" fmla="*/ 50 h 243"/>
                <a:gd name="T34" fmla="*/ 88 w 301"/>
                <a:gd name="T35" fmla="*/ 123 h 243"/>
                <a:gd name="T36" fmla="*/ 94 w 301"/>
                <a:gd name="T37" fmla="*/ 170 h 243"/>
                <a:gd name="T38" fmla="*/ 0 w 301"/>
                <a:gd name="T39" fmla="*/ 221 h 243"/>
                <a:gd name="T40" fmla="*/ 0 w 301"/>
                <a:gd name="T41" fmla="*/ 221 h 243"/>
                <a:gd name="T42" fmla="*/ 5 w 301"/>
                <a:gd name="T43" fmla="*/ 230 h 243"/>
                <a:gd name="T44" fmla="*/ 96 w 301"/>
                <a:gd name="T45" fmla="*/ 181 h 243"/>
                <a:gd name="T46" fmla="*/ 104 w 301"/>
                <a:gd name="T47" fmla="*/ 243 h 243"/>
                <a:gd name="T48" fmla="*/ 113 w 301"/>
                <a:gd name="T49" fmla="*/ 241 h 243"/>
                <a:gd name="T50" fmla="*/ 113 w 301"/>
                <a:gd name="T51" fmla="*/ 240 h 243"/>
                <a:gd name="T52" fmla="*/ 105 w 301"/>
                <a:gd name="T53" fmla="*/ 17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243">
                  <a:moveTo>
                    <a:pt x="105" y="179"/>
                  </a:moveTo>
                  <a:cubicBezTo>
                    <a:pt x="105" y="177"/>
                    <a:pt x="106" y="175"/>
                    <a:pt x="108" y="174"/>
                  </a:cubicBezTo>
                  <a:cubicBezTo>
                    <a:pt x="153" y="149"/>
                    <a:pt x="199" y="124"/>
                    <a:pt x="244" y="99"/>
                  </a:cubicBezTo>
                  <a:cubicBezTo>
                    <a:pt x="263" y="89"/>
                    <a:pt x="282" y="79"/>
                    <a:pt x="301" y="69"/>
                  </a:cubicBezTo>
                  <a:cubicBezTo>
                    <a:pt x="299" y="66"/>
                    <a:pt x="297" y="63"/>
                    <a:pt x="296" y="60"/>
                  </a:cubicBezTo>
                  <a:cubicBezTo>
                    <a:pt x="296" y="60"/>
                    <a:pt x="296" y="61"/>
                    <a:pt x="296" y="61"/>
                  </a:cubicBezTo>
                  <a:cubicBezTo>
                    <a:pt x="281" y="68"/>
                    <a:pt x="267" y="76"/>
                    <a:pt x="252" y="84"/>
                  </a:cubicBezTo>
                  <a:cubicBezTo>
                    <a:pt x="230" y="96"/>
                    <a:pt x="208" y="108"/>
                    <a:pt x="186" y="120"/>
                  </a:cubicBezTo>
                  <a:cubicBezTo>
                    <a:pt x="162" y="133"/>
                    <a:pt x="138" y="146"/>
                    <a:pt x="115" y="159"/>
                  </a:cubicBezTo>
                  <a:cubicBezTo>
                    <a:pt x="111" y="161"/>
                    <a:pt x="107" y="163"/>
                    <a:pt x="103" y="165"/>
                  </a:cubicBezTo>
                  <a:cubicBezTo>
                    <a:pt x="100" y="139"/>
                    <a:pt x="97" y="113"/>
                    <a:pt x="93" y="87"/>
                  </a:cubicBezTo>
                  <a:cubicBezTo>
                    <a:pt x="90" y="63"/>
                    <a:pt x="87" y="39"/>
                    <a:pt x="83" y="15"/>
                  </a:cubicBezTo>
                  <a:cubicBezTo>
                    <a:pt x="83" y="10"/>
                    <a:pt x="82" y="6"/>
                    <a:pt x="82" y="1"/>
                  </a:cubicBezTo>
                  <a:cubicBezTo>
                    <a:pt x="82" y="1"/>
                    <a:pt x="82" y="1"/>
                    <a:pt x="82" y="0"/>
                  </a:cubicBezTo>
                  <a:cubicBezTo>
                    <a:pt x="79" y="1"/>
                    <a:pt x="75" y="2"/>
                    <a:pt x="72" y="2"/>
                  </a:cubicBezTo>
                  <a:cubicBezTo>
                    <a:pt x="72" y="2"/>
                    <a:pt x="72" y="3"/>
                    <a:pt x="72" y="3"/>
                  </a:cubicBezTo>
                  <a:cubicBezTo>
                    <a:pt x="74" y="19"/>
                    <a:pt x="76" y="34"/>
                    <a:pt x="78" y="50"/>
                  </a:cubicBezTo>
                  <a:cubicBezTo>
                    <a:pt x="82" y="74"/>
                    <a:pt x="85" y="99"/>
                    <a:pt x="88" y="123"/>
                  </a:cubicBezTo>
                  <a:cubicBezTo>
                    <a:pt x="90" y="139"/>
                    <a:pt x="92" y="154"/>
                    <a:pt x="94" y="170"/>
                  </a:cubicBezTo>
                  <a:cubicBezTo>
                    <a:pt x="63" y="187"/>
                    <a:pt x="32" y="204"/>
                    <a:pt x="0" y="221"/>
                  </a:cubicBezTo>
                  <a:cubicBezTo>
                    <a:pt x="0" y="221"/>
                    <a:pt x="0" y="221"/>
                    <a:pt x="0" y="221"/>
                  </a:cubicBezTo>
                  <a:cubicBezTo>
                    <a:pt x="2" y="224"/>
                    <a:pt x="3" y="227"/>
                    <a:pt x="5" y="230"/>
                  </a:cubicBezTo>
                  <a:cubicBezTo>
                    <a:pt x="35" y="214"/>
                    <a:pt x="65" y="197"/>
                    <a:pt x="96" y="181"/>
                  </a:cubicBezTo>
                  <a:cubicBezTo>
                    <a:pt x="98" y="202"/>
                    <a:pt x="101" y="222"/>
                    <a:pt x="104" y="243"/>
                  </a:cubicBezTo>
                  <a:cubicBezTo>
                    <a:pt x="107" y="242"/>
                    <a:pt x="110" y="241"/>
                    <a:pt x="113" y="241"/>
                  </a:cubicBezTo>
                  <a:cubicBezTo>
                    <a:pt x="113" y="241"/>
                    <a:pt x="113" y="241"/>
                    <a:pt x="113" y="240"/>
                  </a:cubicBezTo>
                  <a:cubicBezTo>
                    <a:pt x="110" y="220"/>
                    <a:pt x="108" y="199"/>
                    <a:pt x="105" y="1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2" name="Freeform 431">
              <a:extLst>
                <a:ext uri="{FF2B5EF4-FFF2-40B4-BE49-F238E27FC236}">
                  <a16:creationId xmlns="" xmlns:a16="http://schemas.microsoft.com/office/drawing/2014/main" id="{94C7B624-B06C-4F28-B81B-08886E3A04FF}"/>
                </a:ext>
              </a:extLst>
            </p:cNvPr>
            <p:cNvSpPr>
              <a:spLocks/>
            </p:cNvSpPr>
            <p:nvPr/>
          </p:nvSpPr>
          <p:spPr bwMode="auto">
            <a:xfrm>
              <a:off x="10290025" y="3133398"/>
              <a:ext cx="837803" cy="919782"/>
            </a:xfrm>
            <a:custGeom>
              <a:avLst/>
              <a:gdLst>
                <a:gd name="T0" fmla="*/ 156 w 209"/>
                <a:gd name="T1" fmla="*/ 141 h 229"/>
                <a:gd name="T2" fmla="*/ 152 w 209"/>
                <a:gd name="T3" fmla="*/ 136 h 229"/>
                <a:gd name="T4" fmla="*/ 159 w 209"/>
                <a:gd name="T5" fmla="*/ 50 h 229"/>
                <a:gd name="T6" fmla="*/ 163 w 209"/>
                <a:gd name="T7" fmla="*/ 1 h 229"/>
                <a:gd name="T8" fmla="*/ 160 w 209"/>
                <a:gd name="T9" fmla="*/ 1 h 229"/>
                <a:gd name="T10" fmla="*/ 153 w 209"/>
                <a:gd name="T11" fmla="*/ 0 h 229"/>
                <a:gd name="T12" fmla="*/ 142 w 209"/>
                <a:gd name="T13" fmla="*/ 139 h 229"/>
                <a:gd name="T14" fmla="*/ 2 w 209"/>
                <a:gd name="T15" fmla="*/ 122 h 229"/>
                <a:gd name="T16" fmla="*/ 0 w 209"/>
                <a:gd name="T17" fmla="*/ 131 h 229"/>
                <a:gd name="T18" fmla="*/ 26 w 209"/>
                <a:gd name="T19" fmla="*/ 134 h 229"/>
                <a:gd name="T20" fmla="*/ 69 w 209"/>
                <a:gd name="T21" fmla="*/ 140 h 229"/>
                <a:gd name="T22" fmla="*/ 105 w 209"/>
                <a:gd name="T23" fmla="*/ 144 h 229"/>
                <a:gd name="T24" fmla="*/ 138 w 209"/>
                <a:gd name="T25" fmla="*/ 148 h 229"/>
                <a:gd name="T26" fmla="*/ 142 w 209"/>
                <a:gd name="T27" fmla="*/ 152 h 229"/>
                <a:gd name="T28" fmla="*/ 136 w 209"/>
                <a:gd name="T29" fmla="*/ 216 h 229"/>
                <a:gd name="T30" fmla="*/ 136 w 209"/>
                <a:gd name="T31" fmla="*/ 226 h 229"/>
                <a:gd name="T32" fmla="*/ 135 w 209"/>
                <a:gd name="T33" fmla="*/ 228 h 229"/>
                <a:gd name="T34" fmla="*/ 137 w 209"/>
                <a:gd name="T35" fmla="*/ 228 h 229"/>
                <a:gd name="T36" fmla="*/ 145 w 209"/>
                <a:gd name="T37" fmla="*/ 229 h 229"/>
                <a:gd name="T38" fmla="*/ 151 w 209"/>
                <a:gd name="T39" fmla="*/ 150 h 229"/>
                <a:gd name="T40" fmla="*/ 200 w 209"/>
                <a:gd name="T41" fmla="*/ 156 h 229"/>
                <a:gd name="T42" fmla="*/ 207 w 209"/>
                <a:gd name="T43" fmla="*/ 157 h 229"/>
                <a:gd name="T44" fmla="*/ 209 w 209"/>
                <a:gd name="T45" fmla="*/ 148 h 229"/>
                <a:gd name="T46" fmla="*/ 208 w 209"/>
                <a:gd name="T47" fmla="*/ 148 h 229"/>
                <a:gd name="T48" fmla="*/ 156 w 209"/>
                <a:gd name="T49" fmla="*/ 14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9" h="229">
                  <a:moveTo>
                    <a:pt x="156" y="141"/>
                  </a:moveTo>
                  <a:cubicBezTo>
                    <a:pt x="152" y="141"/>
                    <a:pt x="152" y="139"/>
                    <a:pt x="152" y="136"/>
                  </a:cubicBezTo>
                  <a:cubicBezTo>
                    <a:pt x="154" y="107"/>
                    <a:pt x="157" y="78"/>
                    <a:pt x="159" y="50"/>
                  </a:cubicBezTo>
                  <a:cubicBezTo>
                    <a:pt x="160" y="33"/>
                    <a:pt x="162" y="17"/>
                    <a:pt x="163" y="1"/>
                  </a:cubicBezTo>
                  <a:cubicBezTo>
                    <a:pt x="162" y="1"/>
                    <a:pt x="161" y="1"/>
                    <a:pt x="160" y="1"/>
                  </a:cubicBezTo>
                  <a:cubicBezTo>
                    <a:pt x="158" y="1"/>
                    <a:pt x="156" y="1"/>
                    <a:pt x="153" y="0"/>
                  </a:cubicBezTo>
                  <a:cubicBezTo>
                    <a:pt x="150" y="46"/>
                    <a:pt x="146" y="92"/>
                    <a:pt x="142" y="139"/>
                  </a:cubicBezTo>
                  <a:cubicBezTo>
                    <a:pt x="95" y="134"/>
                    <a:pt x="48" y="128"/>
                    <a:pt x="2" y="122"/>
                  </a:cubicBezTo>
                  <a:cubicBezTo>
                    <a:pt x="2" y="125"/>
                    <a:pt x="1" y="128"/>
                    <a:pt x="0" y="131"/>
                  </a:cubicBezTo>
                  <a:cubicBezTo>
                    <a:pt x="9" y="132"/>
                    <a:pt x="18" y="133"/>
                    <a:pt x="26" y="134"/>
                  </a:cubicBezTo>
                  <a:cubicBezTo>
                    <a:pt x="41" y="136"/>
                    <a:pt x="55" y="138"/>
                    <a:pt x="69" y="140"/>
                  </a:cubicBezTo>
                  <a:cubicBezTo>
                    <a:pt x="81" y="141"/>
                    <a:pt x="93" y="143"/>
                    <a:pt x="105" y="144"/>
                  </a:cubicBezTo>
                  <a:cubicBezTo>
                    <a:pt x="116" y="146"/>
                    <a:pt x="127" y="147"/>
                    <a:pt x="138" y="148"/>
                  </a:cubicBezTo>
                  <a:cubicBezTo>
                    <a:pt x="141" y="148"/>
                    <a:pt x="142" y="149"/>
                    <a:pt x="142" y="152"/>
                  </a:cubicBezTo>
                  <a:cubicBezTo>
                    <a:pt x="140" y="173"/>
                    <a:pt x="138" y="195"/>
                    <a:pt x="136" y="216"/>
                  </a:cubicBezTo>
                  <a:cubicBezTo>
                    <a:pt x="136" y="219"/>
                    <a:pt x="136" y="222"/>
                    <a:pt x="136" y="226"/>
                  </a:cubicBezTo>
                  <a:cubicBezTo>
                    <a:pt x="136" y="227"/>
                    <a:pt x="135" y="227"/>
                    <a:pt x="135" y="228"/>
                  </a:cubicBezTo>
                  <a:cubicBezTo>
                    <a:pt x="136" y="228"/>
                    <a:pt x="136" y="228"/>
                    <a:pt x="137" y="228"/>
                  </a:cubicBezTo>
                  <a:cubicBezTo>
                    <a:pt x="140" y="228"/>
                    <a:pt x="142" y="228"/>
                    <a:pt x="145" y="229"/>
                  </a:cubicBezTo>
                  <a:cubicBezTo>
                    <a:pt x="147" y="203"/>
                    <a:pt x="149" y="177"/>
                    <a:pt x="151" y="150"/>
                  </a:cubicBezTo>
                  <a:cubicBezTo>
                    <a:pt x="168" y="152"/>
                    <a:pt x="184" y="154"/>
                    <a:pt x="200" y="156"/>
                  </a:cubicBezTo>
                  <a:cubicBezTo>
                    <a:pt x="203" y="156"/>
                    <a:pt x="205" y="156"/>
                    <a:pt x="207" y="157"/>
                  </a:cubicBezTo>
                  <a:cubicBezTo>
                    <a:pt x="207" y="154"/>
                    <a:pt x="208" y="151"/>
                    <a:pt x="209" y="148"/>
                  </a:cubicBezTo>
                  <a:cubicBezTo>
                    <a:pt x="208" y="148"/>
                    <a:pt x="208" y="148"/>
                    <a:pt x="208" y="148"/>
                  </a:cubicBezTo>
                  <a:cubicBezTo>
                    <a:pt x="191" y="145"/>
                    <a:pt x="174" y="143"/>
                    <a:pt x="156" y="14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3" name="Freeform 432">
              <a:extLst>
                <a:ext uri="{FF2B5EF4-FFF2-40B4-BE49-F238E27FC236}">
                  <a16:creationId xmlns="" xmlns:a16="http://schemas.microsoft.com/office/drawing/2014/main" id="{98A4DFB7-2237-436C-BEEA-18274D254342}"/>
                </a:ext>
              </a:extLst>
            </p:cNvPr>
            <p:cNvSpPr>
              <a:spLocks/>
            </p:cNvSpPr>
            <p:nvPr/>
          </p:nvSpPr>
          <p:spPr bwMode="auto">
            <a:xfrm>
              <a:off x="6540911" y="2299596"/>
              <a:ext cx="1291695" cy="777817"/>
            </a:xfrm>
            <a:custGeom>
              <a:avLst/>
              <a:gdLst>
                <a:gd name="T0" fmla="*/ 153 w 322"/>
                <a:gd name="T1" fmla="*/ 193 h 194"/>
                <a:gd name="T2" fmla="*/ 155 w 322"/>
                <a:gd name="T3" fmla="*/ 193 h 194"/>
                <a:gd name="T4" fmla="*/ 163 w 322"/>
                <a:gd name="T5" fmla="*/ 194 h 194"/>
                <a:gd name="T6" fmla="*/ 165 w 322"/>
                <a:gd name="T7" fmla="*/ 167 h 194"/>
                <a:gd name="T8" fmla="*/ 167 w 322"/>
                <a:gd name="T9" fmla="*/ 145 h 194"/>
                <a:gd name="T10" fmla="*/ 172 w 322"/>
                <a:gd name="T11" fmla="*/ 138 h 194"/>
                <a:gd name="T12" fmla="*/ 211 w 322"/>
                <a:gd name="T13" fmla="*/ 126 h 194"/>
                <a:gd name="T14" fmla="*/ 254 w 322"/>
                <a:gd name="T15" fmla="*/ 113 h 194"/>
                <a:gd name="T16" fmla="*/ 316 w 322"/>
                <a:gd name="T17" fmla="*/ 94 h 194"/>
                <a:gd name="T18" fmla="*/ 322 w 322"/>
                <a:gd name="T19" fmla="*/ 92 h 194"/>
                <a:gd name="T20" fmla="*/ 319 w 322"/>
                <a:gd name="T21" fmla="*/ 83 h 194"/>
                <a:gd name="T22" fmla="*/ 235 w 322"/>
                <a:gd name="T23" fmla="*/ 109 h 194"/>
                <a:gd name="T24" fmla="*/ 174 w 322"/>
                <a:gd name="T25" fmla="*/ 128 h 194"/>
                <a:gd name="T26" fmla="*/ 169 w 322"/>
                <a:gd name="T27" fmla="*/ 129 h 194"/>
                <a:gd name="T28" fmla="*/ 171 w 322"/>
                <a:gd name="T29" fmla="*/ 103 h 194"/>
                <a:gd name="T30" fmla="*/ 176 w 322"/>
                <a:gd name="T31" fmla="*/ 45 h 194"/>
                <a:gd name="T32" fmla="*/ 180 w 322"/>
                <a:gd name="T33" fmla="*/ 2 h 194"/>
                <a:gd name="T34" fmla="*/ 178 w 322"/>
                <a:gd name="T35" fmla="*/ 2 h 194"/>
                <a:gd name="T36" fmla="*/ 169 w 322"/>
                <a:gd name="T37" fmla="*/ 0 h 194"/>
                <a:gd name="T38" fmla="*/ 170 w 322"/>
                <a:gd name="T39" fmla="*/ 4 h 194"/>
                <a:gd name="T40" fmla="*/ 170 w 322"/>
                <a:gd name="T41" fmla="*/ 11 h 194"/>
                <a:gd name="T42" fmla="*/ 159 w 322"/>
                <a:gd name="T43" fmla="*/ 129 h 194"/>
                <a:gd name="T44" fmla="*/ 154 w 322"/>
                <a:gd name="T45" fmla="*/ 134 h 194"/>
                <a:gd name="T46" fmla="*/ 102 w 322"/>
                <a:gd name="T47" fmla="*/ 150 h 194"/>
                <a:gd name="T48" fmla="*/ 32 w 322"/>
                <a:gd name="T49" fmla="*/ 172 h 194"/>
                <a:gd name="T50" fmla="*/ 0 w 322"/>
                <a:gd name="T51" fmla="*/ 182 h 194"/>
                <a:gd name="T52" fmla="*/ 3 w 322"/>
                <a:gd name="T53" fmla="*/ 191 h 194"/>
                <a:gd name="T54" fmla="*/ 158 w 322"/>
                <a:gd name="T55" fmla="*/ 143 h 194"/>
                <a:gd name="T56" fmla="*/ 153 w 322"/>
                <a:gd name="T5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194">
                  <a:moveTo>
                    <a:pt x="153" y="193"/>
                  </a:moveTo>
                  <a:cubicBezTo>
                    <a:pt x="154" y="193"/>
                    <a:pt x="154" y="193"/>
                    <a:pt x="155" y="193"/>
                  </a:cubicBezTo>
                  <a:cubicBezTo>
                    <a:pt x="158" y="193"/>
                    <a:pt x="160" y="193"/>
                    <a:pt x="163" y="194"/>
                  </a:cubicBezTo>
                  <a:cubicBezTo>
                    <a:pt x="164" y="185"/>
                    <a:pt x="164" y="176"/>
                    <a:pt x="165" y="167"/>
                  </a:cubicBezTo>
                  <a:cubicBezTo>
                    <a:pt x="166" y="160"/>
                    <a:pt x="167" y="152"/>
                    <a:pt x="167" y="145"/>
                  </a:cubicBezTo>
                  <a:cubicBezTo>
                    <a:pt x="167" y="141"/>
                    <a:pt x="168" y="139"/>
                    <a:pt x="172" y="138"/>
                  </a:cubicBezTo>
                  <a:cubicBezTo>
                    <a:pt x="185" y="134"/>
                    <a:pt x="198" y="130"/>
                    <a:pt x="211" y="126"/>
                  </a:cubicBezTo>
                  <a:cubicBezTo>
                    <a:pt x="226" y="122"/>
                    <a:pt x="240" y="117"/>
                    <a:pt x="254" y="113"/>
                  </a:cubicBezTo>
                  <a:cubicBezTo>
                    <a:pt x="275" y="107"/>
                    <a:pt x="295" y="100"/>
                    <a:pt x="316" y="94"/>
                  </a:cubicBezTo>
                  <a:cubicBezTo>
                    <a:pt x="318" y="93"/>
                    <a:pt x="320" y="93"/>
                    <a:pt x="322" y="92"/>
                  </a:cubicBezTo>
                  <a:cubicBezTo>
                    <a:pt x="320" y="89"/>
                    <a:pt x="319" y="86"/>
                    <a:pt x="319" y="83"/>
                  </a:cubicBezTo>
                  <a:cubicBezTo>
                    <a:pt x="291" y="91"/>
                    <a:pt x="263" y="100"/>
                    <a:pt x="235" y="109"/>
                  </a:cubicBezTo>
                  <a:cubicBezTo>
                    <a:pt x="215" y="115"/>
                    <a:pt x="195" y="122"/>
                    <a:pt x="174" y="128"/>
                  </a:cubicBezTo>
                  <a:cubicBezTo>
                    <a:pt x="173" y="128"/>
                    <a:pt x="171" y="129"/>
                    <a:pt x="169" y="129"/>
                  </a:cubicBezTo>
                  <a:cubicBezTo>
                    <a:pt x="169" y="120"/>
                    <a:pt x="170" y="111"/>
                    <a:pt x="171" y="103"/>
                  </a:cubicBezTo>
                  <a:cubicBezTo>
                    <a:pt x="172" y="84"/>
                    <a:pt x="174" y="65"/>
                    <a:pt x="176" y="45"/>
                  </a:cubicBezTo>
                  <a:cubicBezTo>
                    <a:pt x="177" y="31"/>
                    <a:pt x="178" y="16"/>
                    <a:pt x="180" y="2"/>
                  </a:cubicBezTo>
                  <a:cubicBezTo>
                    <a:pt x="180" y="2"/>
                    <a:pt x="179" y="2"/>
                    <a:pt x="178" y="2"/>
                  </a:cubicBezTo>
                  <a:cubicBezTo>
                    <a:pt x="175" y="2"/>
                    <a:pt x="172" y="1"/>
                    <a:pt x="169" y="0"/>
                  </a:cubicBezTo>
                  <a:cubicBezTo>
                    <a:pt x="169" y="2"/>
                    <a:pt x="170" y="3"/>
                    <a:pt x="170" y="4"/>
                  </a:cubicBezTo>
                  <a:cubicBezTo>
                    <a:pt x="170" y="6"/>
                    <a:pt x="170" y="9"/>
                    <a:pt x="170" y="11"/>
                  </a:cubicBezTo>
                  <a:cubicBezTo>
                    <a:pt x="166" y="51"/>
                    <a:pt x="162" y="90"/>
                    <a:pt x="159" y="129"/>
                  </a:cubicBezTo>
                  <a:cubicBezTo>
                    <a:pt x="159" y="133"/>
                    <a:pt x="157" y="133"/>
                    <a:pt x="154" y="134"/>
                  </a:cubicBezTo>
                  <a:cubicBezTo>
                    <a:pt x="137" y="140"/>
                    <a:pt x="120" y="145"/>
                    <a:pt x="102" y="150"/>
                  </a:cubicBezTo>
                  <a:cubicBezTo>
                    <a:pt x="79" y="157"/>
                    <a:pt x="55" y="165"/>
                    <a:pt x="32" y="172"/>
                  </a:cubicBezTo>
                  <a:cubicBezTo>
                    <a:pt x="21" y="175"/>
                    <a:pt x="11" y="179"/>
                    <a:pt x="0" y="182"/>
                  </a:cubicBezTo>
                  <a:cubicBezTo>
                    <a:pt x="2" y="185"/>
                    <a:pt x="3" y="188"/>
                    <a:pt x="3" y="191"/>
                  </a:cubicBezTo>
                  <a:cubicBezTo>
                    <a:pt x="54" y="175"/>
                    <a:pt x="106" y="159"/>
                    <a:pt x="158" y="143"/>
                  </a:cubicBezTo>
                  <a:cubicBezTo>
                    <a:pt x="156" y="160"/>
                    <a:pt x="155" y="177"/>
                    <a:pt x="153" y="19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4" name="Freeform 433">
              <a:extLst>
                <a:ext uri="{FF2B5EF4-FFF2-40B4-BE49-F238E27FC236}">
                  <a16:creationId xmlns="" xmlns:a16="http://schemas.microsoft.com/office/drawing/2014/main" id="{02189DC9-9445-4EE3-9205-3411E47DF988}"/>
                </a:ext>
              </a:extLst>
            </p:cNvPr>
            <p:cNvSpPr>
              <a:spLocks/>
            </p:cNvSpPr>
            <p:nvPr/>
          </p:nvSpPr>
          <p:spPr bwMode="auto">
            <a:xfrm>
              <a:off x="7262741" y="2681505"/>
              <a:ext cx="597859" cy="467889"/>
            </a:xfrm>
            <a:custGeom>
              <a:avLst/>
              <a:gdLst>
                <a:gd name="T0" fmla="*/ 53 w 149"/>
                <a:gd name="T1" fmla="*/ 80 h 117"/>
                <a:gd name="T2" fmla="*/ 147 w 149"/>
                <a:gd name="T3" fmla="*/ 8 h 117"/>
                <a:gd name="T4" fmla="*/ 149 w 149"/>
                <a:gd name="T5" fmla="*/ 8 h 117"/>
                <a:gd name="T6" fmla="*/ 143 w 149"/>
                <a:gd name="T7" fmla="*/ 0 h 117"/>
                <a:gd name="T8" fmla="*/ 0 w 149"/>
                <a:gd name="T9" fmla="*/ 109 h 117"/>
                <a:gd name="T10" fmla="*/ 6 w 149"/>
                <a:gd name="T11" fmla="*/ 117 h 117"/>
                <a:gd name="T12" fmla="*/ 6 w 149"/>
                <a:gd name="T13" fmla="*/ 116 h 117"/>
                <a:gd name="T14" fmla="*/ 53 w 149"/>
                <a:gd name="T15" fmla="*/ 8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17">
                  <a:moveTo>
                    <a:pt x="53" y="80"/>
                  </a:moveTo>
                  <a:cubicBezTo>
                    <a:pt x="85" y="56"/>
                    <a:pt x="116" y="32"/>
                    <a:pt x="147" y="8"/>
                  </a:cubicBezTo>
                  <a:cubicBezTo>
                    <a:pt x="148" y="8"/>
                    <a:pt x="148" y="8"/>
                    <a:pt x="149" y="8"/>
                  </a:cubicBezTo>
                  <a:cubicBezTo>
                    <a:pt x="146" y="5"/>
                    <a:pt x="144" y="3"/>
                    <a:pt x="143" y="0"/>
                  </a:cubicBezTo>
                  <a:cubicBezTo>
                    <a:pt x="95" y="36"/>
                    <a:pt x="48" y="73"/>
                    <a:pt x="0" y="109"/>
                  </a:cubicBezTo>
                  <a:cubicBezTo>
                    <a:pt x="3" y="111"/>
                    <a:pt x="5" y="114"/>
                    <a:pt x="6" y="117"/>
                  </a:cubicBezTo>
                  <a:cubicBezTo>
                    <a:pt x="6" y="116"/>
                    <a:pt x="6" y="116"/>
                    <a:pt x="6" y="116"/>
                  </a:cubicBezTo>
                  <a:cubicBezTo>
                    <a:pt x="22" y="104"/>
                    <a:pt x="38" y="92"/>
                    <a:pt x="53"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5" name="Freeform 434">
              <a:extLst>
                <a:ext uri="{FF2B5EF4-FFF2-40B4-BE49-F238E27FC236}">
                  <a16:creationId xmlns="" xmlns:a16="http://schemas.microsoft.com/office/drawing/2014/main" id="{5299EDCD-9A2B-4749-B268-B21AA2F0EC81}"/>
                </a:ext>
              </a:extLst>
            </p:cNvPr>
            <p:cNvSpPr>
              <a:spLocks/>
            </p:cNvSpPr>
            <p:nvPr/>
          </p:nvSpPr>
          <p:spPr bwMode="auto">
            <a:xfrm>
              <a:off x="8922348" y="3351347"/>
              <a:ext cx="147965" cy="375911"/>
            </a:xfrm>
            <a:custGeom>
              <a:avLst/>
              <a:gdLst>
                <a:gd name="T0" fmla="*/ 1 w 37"/>
                <a:gd name="T1" fmla="*/ 4 h 94"/>
                <a:gd name="T2" fmla="*/ 17 w 37"/>
                <a:gd name="T3" fmla="*/ 58 h 94"/>
                <a:gd name="T4" fmla="*/ 27 w 37"/>
                <a:gd name="T5" fmla="*/ 94 h 94"/>
                <a:gd name="T6" fmla="*/ 37 w 37"/>
                <a:gd name="T7" fmla="*/ 91 h 94"/>
                <a:gd name="T8" fmla="*/ 37 w 37"/>
                <a:gd name="T9" fmla="*/ 91 h 94"/>
                <a:gd name="T10" fmla="*/ 19 w 37"/>
                <a:gd name="T11" fmla="*/ 33 h 94"/>
                <a:gd name="T12" fmla="*/ 10 w 37"/>
                <a:gd name="T13" fmla="*/ 2 h 94"/>
                <a:gd name="T14" fmla="*/ 10 w 37"/>
                <a:gd name="T15" fmla="*/ 0 h 94"/>
                <a:gd name="T16" fmla="*/ 0 w 37"/>
                <a:gd name="T17" fmla="*/ 3 h 94"/>
                <a:gd name="T18" fmla="*/ 1 w 37"/>
                <a:gd name="T19"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94">
                  <a:moveTo>
                    <a:pt x="1" y="4"/>
                  </a:moveTo>
                  <a:cubicBezTo>
                    <a:pt x="6" y="22"/>
                    <a:pt x="11" y="40"/>
                    <a:pt x="17" y="58"/>
                  </a:cubicBezTo>
                  <a:cubicBezTo>
                    <a:pt x="20" y="71"/>
                    <a:pt x="24" y="83"/>
                    <a:pt x="27" y="94"/>
                  </a:cubicBezTo>
                  <a:cubicBezTo>
                    <a:pt x="30" y="92"/>
                    <a:pt x="34" y="92"/>
                    <a:pt x="37" y="91"/>
                  </a:cubicBezTo>
                  <a:cubicBezTo>
                    <a:pt x="37" y="91"/>
                    <a:pt x="37" y="91"/>
                    <a:pt x="37" y="91"/>
                  </a:cubicBezTo>
                  <a:cubicBezTo>
                    <a:pt x="31" y="72"/>
                    <a:pt x="25" y="52"/>
                    <a:pt x="19" y="33"/>
                  </a:cubicBezTo>
                  <a:cubicBezTo>
                    <a:pt x="16" y="22"/>
                    <a:pt x="13" y="12"/>
                    <a:pt x="10" y="2"/>
                  </a:cubicBezTo>
                  <a:cubicBezTo>
                    <a:pt x="10" y="1"/>
                    <a:pt x="10" y="1"/>
                    <a:pt x="10" y="0"/>
                  </a:cubicBezTo>
                  <a:cubicBezTo>
                    <a:pt x="7" y="2"/>
                    <a:pt x="4" y="3"/>
                    <a:pt x="0" y="3"/>
                  </a:cubicBezTo>
                  <a:cubicBezTo>
                    <a:pt x="0" y="3"/>
                    <a:pt x="1" y="4"/>
                    <a:pt x="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6" name="Freeform 435">
              <a:extLst>
                <a:ext uri="{FF2B5EF4-FFF2-40B4-BE49-F238E27FC236}">
                  <a16:creationId xmlns="" xmlns:a16="http://schemas.microsoft.com/office/drawing/2014/main" id="{41C3B3A3-9B23-4AB3-A5E8-6E180A5DE6C2}"/>
                </a:ext>
              </a:extLst>
            </p:cNvPr>
            <p:cNvSpPr>
              <a:spLocks/>
            </p:cNvSpPr>
            <p:nvPr/>
          </p:nvSpPr>
          <p:spPr bwMode="auto">
            <a:xfrm>
              <a:off x="9002329" y="2809475"/>
              <a:ext cx="409904" cy="335921"/>
            </a:xfrm>
            <a:custGeom>
              <a:avLst/>
              <a:gdLst>
                <a:gd name="T0" fmla="*/ 92 w 102"/>
                <a:gd name="T1" fmla="*/ 3 h 84"/>
                <a:gd name="T2" fmla="*/ 0 w 102"/>
                <a:gd name="T3" fmla="*/ 76 h 84"/>
                <a:gd name="T4" fmla="*/ 0 w 102"/>
                <a:gd name="T5" fmla="*/ 76 h 84"/>
                <a:gd name="T6" fmla="*/ 6 w 102"/>
                <a:gd name="T7" fmla="*/ 84 h 84"/>
                <a:gd name="T8" fmla="*/ 29 w 102"/>
                <a:gd name="T9" fmla="*/ 65 h 84"/>
                <a:gd name="T10" fmla="*/ 99 w 102"/>
                <a:gd name="T11" fmla="*/ 9 h 84"/>
                <a:gd name="T12" fmla="*/ 102 w 102"/>
                <a:gd name="T13" fmla="*/ 8 h 84"/>
                <a:gd name="T14" fmla="*/ 95 w 102"/>
                <a:gd name="T15" fmla="*/ 0 h 84"/>
                <a:gd name="T16" fmla="*/ 92 w 102"/>
                <a:gd name="T1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4">
                  <a:moveTo>
                    <a:pt x="92" y="3"/>
                  </a:moveTo>
                  <a:cubicBezTo>
                    <a:pt x="62" y="27"/>
                    <a:pt x="31" y="51"/>
                    <a:pt x="0" y="76"/>
                  </a:cubicBezTo>
                  <a:cubicBezTo>
                    <a:pt x="0" y="76"/>
                    <a:pt x="0" y="76"/>
                    <a:pt x="0" y="76"/>
                  </a:cubicBezTo>
                  <a:cubicBezTo>
                    <a:pt x="2" y="79"/>
                    <a:pt x="4" y="81"/>
                    <a:pt x="6" y="84"/>
                  </a:cubicBezTo>
                  <a:cubicBezTo>
                    <a:pt x="14" y="78"/>
                    <a:pt x="21" y="71"/>
                    <a:pt x="29" y="65"/>
                  </a:cubicBezTo>
                  <a:cubicBezTo>
                    <a:pt x="53" y="46"/>
                    <a:pt x="76" y="28"/>
                    <a:pt x="99" y="9"/>
                  </a:cubicBezTo>
                  <a:cubicBezTo>
                    <a:pt x="100" y="8"/>
                    <a:pt x="101" y="8"/>
                    <a:pt x="102" y="8"/>
                  </a:cubicBezTo>
                  <a:cubicBezTo>
                    <a:pt x="99" y="5"/>
                    <a:pt x="97" y="3"/>
                    <a:pt x="95" y="0"/>
                  </a:cubicBezTo>
                  <a:cubicBezTo>
                    <a:pt x="95" y="1"/>
                    <a:pt x="94" y="2"/>
                    <a:pt x="92"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7" name="Freeform 436">
              <a:extLst>
                <a:ext uri="{FF2B5EF4-FFF2-40B4-BE49-F238E27FC236}">
                  <a16:creationId xmlns="" xmlns:a16="http://schemas.microsoft.com/office/drawing/2014/main" id="{208EAEED-FB1D-4644-B969-51684FBAEE6C}"/>
                </a:ext>
              </a:extLst>
            </p:cNvPr>
            <p:cNvSpPr>
              <a:spLocks/>
            </p:cNvSpPr>
            <p:nvPr/>
          </p:nvSpPr>
          <p:spPr bwMode="auto">
            <a:xfrm>
              <a:off x="10254033" y="3069414"/>
              <a:ext cx="579863" cy="477888"/>
            </a:xfrm>
            <a:custGeom>
              <a:avLst/>
              <a:gdLst>
                <a:gd name="T0" fmla="*/ 78 w 145"/>
                <a:gd name="T1" fmla="*/ 49 h 119"/>
                <a:gd name="T2" fmla="*/ 1 w 145"/>
                <a:gd name="T3" fmla="*/ 111 h 119"/>
                <a:gd name="T4" fmla="*/ 0 w 145"/>
                <a:gd name="T5" fmla="*/ 112 h 119"/>
                <a:gd name="T6" fmla="*/ 6 w 145"/>
                <a:gd name="T7" fmla="*/ 119 h 119"/>
                <a:gd name="T8" fmla="*/ 10 w 145"/>
                <a:gd name="T9" fmla="*/ 116 h 119"/>
                <a:gd name="T10" fmla="*/ 144 w 145"/>
                <a:gd name="T11" fmla="*/ 8 h 119"/>
                <a:gd name="T12" fmla="*/ 145 w 145"/>
                <a:gd name="T13" fmla="*/ 7 h 119"/>
                <a:gd name="T14" fmla="*/ 139 w 145"/>
                <a:gd name="T15" fmla="*/ 0 h 119"/>
                <a:gd name="T16" fmla="*/ 139 w 145"/>
                <a:gd name="T17" fmla="*/ 0 h 119"/>
                <a:gd name="T18" fmla="*/ 78 w 145"/>
                <a:gd name="T19" fmla="*/ 4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19">
                  <a:moveTo>
                    <a:pt x="78" y="49"/>
                  </a:moveTo>
                  <a:cubicBezTo>
                    <a:pt x="53" y="70"/>
                    <a:pt x="27" y="90"/>
                    <a:pt x="1" y="111"/>
                  </a:cubicBezTo>
                  <a:cubicBezTo>
                    <a:pt x="1" y="111"/>
                    <a:pt x="0" y="111"/>
                    <a:pt x="0" y="112"/>
                  </a:cubicBezTo>
                  <a:cubicBezTo>
                    <a:pt x="2" y="114"/>
                    <a:pt x="4" y="116"/>
                    <a:pt x="6" y="119"/>
                  </a:cubicBezTo>
                  <a:cubicBezTo>
                    <a:pt x="7" y="118"/>
                    <a:pt x="8" y="117"/>
                    <a:pt x="10" y="116"/>
                  </a:cubicBezTo>
                  <a:cubicBezTo>
                    <a:pt x="55" y="80"/>
                    <a:pt x="100" y="44"/>
                    <a:pt x="144" y="8"/>
                  </a:cubicBezTo>
                  <a:cubicBezTo>
                    <a:pt x="145" y="8"/>
                    <a:pt x="145" y="8"/>
                    <a:pt x="145" y="7"/>
                  </a:cubicBezTo>
                  <a:cubicBezTo>
                    <a:pt x="143" y="5"/>
                    <a:pt x="141" y="3"/>
                    <a:pt x="139" y="0"/>
                  </a:cubicBezTo>
                  <a:cubicBezTo>
                    <a:pt x="139" y="0"/>
                    <a:pt x="139" y="0"/>
                    <a:pt x="139" y="0"/>
                  </a:cubicBezTo>
                  <a:cubicBezTo>
                    <a:pt x="119" y="16"/>
                    <a:pt x="99" y="33"/>
                    <a:pt x="78" y="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8" name="Freeform 437">
              <a:extLst>
                <a:ext uri="{FF2B5EF4-FFF2-40B4-BE49-F238E27FC236}">
                  <a16:creationId xmlns="" xmlns:a16="http://schemas.microsoft.com/office/drawing/2014/main" id="{0ADFB3D1-3915-46EB-A6E3-03F46F901C25}"/>
                </a:ext>
              </a:extLst>
            </p:cNvPr>
            <p:cNvSpPr>
              <a:spLocks/>
            </p:cNvSpPr>
            <p:nvPr/>
          </p:nvSpPr>
          <p:spPr bwMode="auto">
            <a:xfrm>
              <a:off x="8184522" y="3555299"/>
              <a:ext cx="773818" cy="275935"/>
            </a:xfrm>
            <a:custGeom>
              <a:avLst/>
              <a:gdLst>
                <a:gd name="T0" fmla="*/ 85 w 193"/>
                <a:gd name="T1" fmla="*/ 26 h 69"/>
                <a:gd name="T2" fmla="*/ 37 w 193"/>
                <a:gd name="T3" fmla="*/ 10 h 69"/>
                <a:gd name="T4" fmla="*/ 4 w 193"/>
                <a:gd name="T5" fmla="*/ 0 h 69"/>
                <a:gd name="T6" fmla="*/ 3 w 193"/>
                <a:gd name="T7" fmla="*/ 0 h 69"/>
                <a:gd name="T8" fmla="*/ 0 w 193"/>
                <a:gd name="T9" fmla="*/ 9 h 69"/>
                <a:gd name="T10" fmla="*/ 1 w 193"/>
                <a:gd name="T11" fmla="*/ 9 h 69"/>
                <a:gd name="T12" fmla="*/ 51 w 193"/>
                <a:gd name="T13" fmla="*/ 25 h 69"/>
                <a:gd name="T14" fmla="*/ 110 w 193"/>
                <a:gd name="T15" fmla="*/ 43 h 69"/>
                <a:gd name="T16" fmla="*/ 168 w 193"/>
                <a:gd name="T17" fmla="*/ 62 h 69"/>
                <a:gd name="T18" fmla="*/ 190 w 193"/>
                <a:gd name="T19" fmla="*/ 69 h 69"/>
                <a:gd name="T20" fmla="*/ 190 w 193"/>
                <a:gd name="T21" fmla="*/ 69 h 69"/>
                <a:gd name="T22" fmla="*/ 193 w 193"/>
                <a:gd name="T23" fmla="*/ 60 h 69"/>
                <a:gd name="T24" fmla="*/ 146 w 193"/>
                <a:gd name="T25" fmla="*/ 45 h 69"/>
                <a:gd name="T26" fmla="*/ 85 w 193"/>
                <a:gd name="T27"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69">
                  <a:moveTo>
                    <a:pt x="85" y="26"/>
                  </a:moveTo>
                  <a:cubicBezTo>
                    <a:pt x="69" y="21"/>
                    <a:pt x="53" y="16"/>
                    <a:pt x="37" y="10"/>
                  </a:cubicBezTo>
                  <a:cubicBezTo>
                    <a:pt x="26" y="7"/>
                    <a:pt x="15" y="3"/>
                    <a:pt x="4" y="0"/>
                  </a:cubicBezTo>
                  <a:cubicBezTo>
                    <a:pt x="4" y="0"/>
                    <a:pt x="4" y="0"/>
                    <a:pt x="3" y="0"/>
                  </a:cubicBezTo>
                  <a:cubicBezTo>
                    <a:pt x="3" y="3"/>
                    <a:pt x="2" y="6"/>
                    <a:pt x="0" y="9"/>
                  </a:cubicBezTo>
                  <a:cubicBezTo>
                    <a:pt x="1" y="9"/>
                    <a:pt x="1" y="9"/>
                    <a:pt x="1" y="9"/>
                  </a:cubicBezTo>
                  <a:cubicBezTo>
                    <a:pt x="18" y="14"/>
                    <a:pt x="34" y="20"/>
                    <a:pt x="51" y="25"/>
                  </a:cubicBezTo>
                  <a:cubicBezTo>
                    <a:pt x="70" y="31"/>
                    <a:pt x="90" y="37"/>
                    <a:pt x="110" y="43"/>
                  </a:cubicBezTo>
                  <a:cubicBezTo>
                    <a:pt x="130" y="50"/>
                    <a:pt x="149" y="56"/>
                    <a:pt x="168" y="62"/>
                  </a:cubicBezTo>
                  <a:cubicBezTo>
                    <a:pt x="176" y="64"/>
                    <a:pt x="183" y="67"/>
                    <a:pt x="190" y="69"/>
                  </a:cubicBezTo>
                  <a:cubicBezTo>
                    <a:pt x="190" y="69"/>
                    <a:pt x="190" y="69"/>
                    <a:pt x="190" y="69"/>
                  </a:cubicBezTo>
                  <a:cubicBezTo>
                    <a:pt x="191" y="66"/>
                    <a:pt x="192" y="63"/>
                    <a:pt x="193" y="60"/>
                  </a:cubicBezTo>
                  <a:cubicBezTo>
                    <a:pt x="177" y="55"/>
                    <a:pt x="162" y="50"/>
                    <a:pt x="146" y="45"/>
                  </a:cubicBezTo>
                  <a:cubicBezTo>
                    <a:pt x="125" y="38"/>
                    <a:pt x="105" y="32"/>
                    <a:pt x="85" y="2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9" name="Freeform 438">
              <a:extLst>
                <a:ext uri="{FF2B5EF4-FFF2-40B4-BE49-F238E27FC236}">
                  <a16:creationId xmlns="" xmlns:a16="http://schemas.microsoft.com/office/drawing/2014/main" id="{C8A2AEBA-C025-4A4E-9684-265E1E044A8C}"/>
                </a:ext>
              </a:extLst>
            </p:cNvPr>
            <p:cNvSpPr>
              <a:spLocks/>
            </p:cNvSpPr>
            <p:nvPr/>
          </p:nvSpPr>
          <p:spPr bwMode="auto">
            <a:xfrm>
              <a:off x="7382712" y="1793715"/>
              <a:ext cx="1091742" cy="341920"/>
            </a:xfrm>
            <a:custGeom>
              <a:avLst/>
              <a:gdLst>
                <a:gd name="T0" fmla="*/ 76 w 272"/>
                <a:gd name="T1" fmla="*/ 65 h 85"/>
                <a:gd name="T2" fmla="*/ 143 w 272"/>
                <a:gd name="T3" fmla="*/ 46 h 85"/>
                <a:gd name="T4" fmla="*/ 219 w 272"/>
                <a:gd name="T5" fmla="*/ 24 h 85"/>
                <a:gd name="T6" fmla="*/ 265 w 272"/>
                <a:gd name="T7" fmla="*/ 11 h 85"/>
                <a:gd name="T8" fmla="*/ 271 w 272"/>
                <a:gd name="T9" fmla="*/ 9 h 85"/>
                <a:gd name="T10" fmla="*/ 272 w 272"/>
                <a:gd name="T11" fmla="*/ 9 h 85"/>
                <a:gd name="T12" fmla="*/ 270 w 272"/>
                <a:gd name="T13" fmla="*/ 0 h 85"/>
                <a:gd name="T14" fmla="*/ 269 w 272"/>
                <a:gd name="T15" fmla="*/ 0 h 85"/>
                <a:gd name="T16" fmla="*/ 246 w 272"/>
                <a:gd name="T17" fmla="*/ 7 h 85"/>
                <a:gd name="T18" fmla="*/ 188 w 272"/>
                <a:gd name="T19" fmla="*/ 23 h 85"/>
                <a:gd name="T20" fmla="*/ 145 w 272"/>
                <a:gd name="T21" fmla="*/ 36 h 85"/>
                <a:gd name="T22" fmla="*/ 88 w 272"/>
                <a:gd name="T23" fmla="*/ 52 h 85"/>
                <a:gd name="T24" fmla="*/ 0 w 272"/>
                <a:gd name="T25" fmla="*/ 74 h 85"/>
                <a:gd name="T26" fmla="*/ 4 w 272"/>
                <a:gd name="T27" fmla="*/ 85 h 85"/>
                <a:gd name="T28" fmla="*/ 76 w 272"/>
                <a:gd name="T29"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85">
                  <a:moveTo>
                    <a:pt x="76" y="65"/>
                  </a:moveTo>
                  <a:cubicBezTo>
                    <a:pt x="98" y="58"/>
                    <a:pt x="121" y="52"/>
                    <a:pt x="143" y="46"/>
                  </a:cubicBezTo>
                  <a:cubicBezTo>
                    <a:pt x="168" y="39"/>
                    <a:pt x="194" y="31"/>
                    <a:pt x="219" y="24"/>
                  </a:cubicBezTo>
                  <a:cubicBezTo>
                    <a:pt x="234" y="20"/>
                    <a:pt x="250" y="15"/>
                    <a:pt x="265" y="11"/>
                  </a:cubicBezTo>
                  <a:cubicBezTo>
                    <a:pt x="267" y="10"/>
                    <a:pt x="269" y="10"/>
                    <a:pt x="271" y="9"/>
                  </a:cubicBezTo>
                  <a:cubicBezTo>
                    <a:pt x="271" y="9"/>
                    <a:pt x="272" y="9"/>
                    <a:pt x="272" y="9"/>
                  </a:cubicBezTo>
                  <a:cubicBezTo>
                    <a:pt x="271" y="6"/>
                    <a:pt x="270" y="3"/>
                    <a:pt x="270" y="0"/>
                  </a:cubicBezTo>
                  <a:cubicBezTo>
                    <a:pt x="270" y="0"/>
                    <a:pt x="270" y="0"/>
                    <a:pt x="269" y="0"/>
                  </a:cubicBezTo>
                  <a:cubicBezTo>
                    <a:pt x="261" y="2"/>
                    <a:pt x="254" y="4"/>
                    <a:pt x="246" y="7"/>
                  </a:cubicBezTo>
                  <a:cubicBezTo>
                    <a:pt x="226" y="12"/>
                    <a:pt x="207" y="18"/>
                    <a:pt x="188" y="23"/>
                  </a:cubicBezTo>
                  <a:cubicBezTo>
                    <a:pt x="174" y="27"/>
                    <a:pt x="159" y="31"/>
                    <a:pt x="145" y="36"/>
                  </a:cubicBezTo>
                  <a:cubicBezTo>
                    <a:pt x="126" y="41"/>
                    <a:pt x="107" y="46"/>
                    <a:pt x="88" y="52"/>
                  </a:cubicBezTo>
                  <a:cubicBezTo>
                    <a:pt x="75" y="55"/>
                    <a:pt x="14" y="73"/>
                    <a:pt x="0" y="74"/>
                  </a:cubicBezTo>
                  <a:cubicBezTo>
                    <a:pt x="2" y="78"/>
                    <a:pt x="3" y="81"/>
                    <a:pt x="4" y="85"/>
                  </a:cubicBezTo>
                  <a:cubicBezTo>
                    <a:pt x="18" y="80"/>
                    <a:pt x="61" y="69"/>
                    <a:pt x="76" y="6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0" name="Freeform 439">
              <a:extLst>
                <a:ext uri="{FF2B5EF4-FFF2-40B4-BE49-F238E27FC236}">
                  <a16:creationId xmlns="" xmlns:a16="http://schemas.microsoft.com/office/drawing/2014/main" id="{BA3A6812-964F-4440-A5E5-D1127AF81C54}"/>
                </a:ext>
              </a:extLst>
            </p:cNvPr>
            <p:cNvSpPr>
              <a:spLocks/>
            </p:cNvSpPr>
            <p:nvPr/>
          </p:nvSpPr>
          <p:spPr bwMode="auto">
            <a:xfrm>
              <a:off x="6830843" y="3339350"/>
              <a:ext cx="295930" cy="631851"/>
            </a:xfrm>
            <a:custGeom>
              <a:avLst/>
              <a:gdLst>
                <a:gd name="T0" fmla="*/ 39 w 74"/>
                <a:gd name="T1" fmla="*/ 87 h 158"/>
                <a:gd name="T2" fmla="*/ 66 w 74"/>
                <a:gd name="T3" fmla="*/ 22 h 158"/>
                <a:gd name="T4" fmla="*/ 73 w 74"/>
                <a:gd name="T5" fmla="*/ 5 h 158"/>
                <a:gd name="T6" fmla="*/ 74 w 74"/>
                <a:gd name="T7" fmla="*/ 4 h 158"/>
                <a:gd name="T8" fmla="*/ 64 w 74"/>
                <a:gd name="T9" fmla="*/ 0 h 158"/>
                <a:gd name="T10" fmla="*/ 64 w 74"/>
                <a:gd name="T11" fmla="*/ 1 h 158"/>
                <a:gd name="T12" fmla="*/ 36 w 74"/>
                <a:gd name="T13" fmla="*/ 67 h 158"/>
                <a:gd name="T14" fmla="*/ 17 w 74"/>
                <a:gd name="T15" fmla="*/ 113 h 158"/>
                <a:gd name="T16" fmla="*/ 0 w 74"/>
                <a:gd name="T17" fmla="*/ 154 h 158"/>
                <a:gd name="T18" fmla="*/ 9 w 74"/>
                <a:gd name="T19" fmla="*/ 158 h 158"/>
                <a:gd name="T20" fmla="*/ 12 w 74"/>
                <a:gd name="T21" fmla="*/ 150 h 158"/>
                <a:gd name="T22" fmla="*/ 39 w 74"/>
                <a:gd name="T23" fmla="*/ 8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58">
                  <a:moveTo>
                    <a:pt x="39" y="87"/>
                  </a:moveTo>
                  <a:cubicBezTo>
                    <a:pt x="48" y="65"/>
                    <a:pt x="57" y="43"/>
                    <a:pt x="66" y="22"/>
                  </a:cubicBezTo>
                  <a:cubicBezTo>
                    <a:pt x="69" y="16"/>
                    <a:pt x="71" y="11"/>
                    <a:pt x="73" y="5"/>
                  </a:cubicBezTo>
                  <a:cubicBezTo>
                    <a:pt x="73" y="5"/>
                    <a:pt x="73" y="5"/>
                    <a:pt x="74" y="4"/>
                  </a:cubicBezTo>
                  <a:cubicBezTo>
                    <a:pt x="70" y="3"/>
                    <a:pt x="67" y="2"/>
                    <a:pt x="64" y="0"/>
                  </a:cubicBezTo>
                  <a:cubicBezTo>
                    <a:pt x="64" y="1"/>
                    <a:pt x="64" y="1"/>
                    <a:pt x="64" y="1"/>
                  </a:cubicBezTo>
                  <a:cubicBezTo>
                    <a:pt x="55" y="23"/>
                    <a:pt x="45" y="45"/>
                    <a:pt x="36" y="67"/>
                  </a:cubicBezTo>
                  <a:cubicBezTo>
                    <a:pt x="30" y="82"/>
                    <a:pt x="24" y="98"/>
                    <a:pt x="17" y="113"/>
                  </a:cubicBezTo>
                  <a:cubicBezTo>
                    <a:pt x="12" y="127"/>
                    <a:pt x="6" y="141"/>
                    <a:pt x="0" y="154"/>
                  </a:cubicBezTo>
                  <a:cubicBezTo>
                    <a:pt x="3" y="155"/>
                    <a:pt x="6" y="156"/>
                    <a:pt x="9" y="158"/>
                  </a:cubicBezTo>
                  <a:cubicBezTo>
                    <a:pt x="9" y="155"/>
                    <a:pt x="10" y="153"/>
                    <a:pt x="12" y="150"/>
                  </a:cubicBezTo>
                  <a:cubicBezTo>
                    <a:pt x="21" y="129"/>
                    <a:pt x="30" y="108"/>
                    <a:pt x="39" y="8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1" name="Freeform 440">
              <a:extLst>
                <a:ext uri="{FF2B5EF4-FFF2-40B4-BE49-F238E27FC236}">
                  <a16:creationId xmlns="" xmlns:a16="http://schemas.microsoft.com/office/drawing/2014/main" id="{E705A4C9-30F0-445C-98CD-C6C6453F0610}"/>
                </a:ext>
              </a:extLst>
            </p:cNvPr>
            <p:cNvSpPr>
              <a:spLocks noEditPoints="1"/>
            </p:cNvSpPr>
            <p:nvPr/>
          </p:nvSpPr>
          <p:spPr bwMode="auto">
            <a:xfrm>
              <a:off x="7298732" y="1861699"/>
              <a:ext cx="3011288" cy="1585626"/>
            </a:xfrm>
            <a:custGeom>
              <a:avLst/>
              <a:gdLst>
                <a:gd name="T0" fmla="*/ 191 w 751"/>
                <a:gd name="T1" fmla="*/ 160 h 395"/>
                <a:gd name="T2" fmla="*/ 333 w 751"/>
                <a:gd name="T3" fmla="*/ 94 h 395"/>
                <a:gd name="T4" fmla="*/ 436 w 751"/>
                <a:gd name="T5" fmla="*/ 102 h 395"/>
                <a:gd name="T6" fmla="*/ 337 w 751"/>
                <a:gd name="T7" fmla="*/ 257 h 395"/>
                <a:gd name="T8" fmla="*/ 212 w 751"/>
                <a:gd name="T9" fmla="*/ 210 h 395"/>
                <a:gd name="T10" fmla="*/ 193 w 751"/>
                <a:gd name="T11" fmla="*/ 209 h 395"/>
                <a:gd name="T12" fmla="*/ 282 w 751"/>
                <a:gd name="T13" fmla="*/ 267 h 395"/>
                <a:gd name="T14" fmla="*/ 174 w 751"/>
                <a:gd name="T15" fmla="*/ 222 h 395"/>
                <a:gd name="T16" fmla="*/ 165 w 751"/>
                <a:gd name="T17" fmla="*/ 224 h 395"/>
                <a:gd name="T18" fmla="*/ 167 w 751"/>
                <a:gd name="T19" fmla="*/ 292 h 395"/>
                <a:gd name="T20" fmla="*/ 0 w 751"/>
                <a:gd name="T21" fmla="*/ 326 h 395"/>
                <a:gd name="T22" fmla="*/ 69 w 751"/>
                <a:gd name="T23" fmla="*/ 322 h 395"/>
                <a:gd name="T24" fmla="*/ 173 w 751"/>
                <a:gd name="T25" fmla="*/ 301 h 395"/>
                <a:gd name="T26" fmla="*/ 181 w 751"/>
                <a:gd name="T27" fmla="*/ 381 h 395"/>
                <a:gd name="T28" fmla="*/ 190 w 751"/>
                <a:gd name="T29" fmla="*/ 379 h 395"/>
                <a:gd name="T30" fmla="*/ 183 w 751"/>
                <a:gd name="T31" fmla="*/ 299 h 395"/>
                <a:gd name="T32" fmla="*/ 296 w 751"/>
                <a:gd name="T33" fmla="*/ 277 h 395"/>
                <a:gd name="T34" fmla="*/ 213 w 751"/>
                <a:gd name="T35" fmla="*/ 386 h 395"/>
                <a:gd name="T36" fmla="*/ 219 w 751"/>
                <a:gd name="T37" fmla="*/ 393 h 395"/>
                <a:gd name="T38" fmla="*/ 368 w 751"/>
                <a:gd name="T39" fmla="*/ 323 h 395"/>
                <a:gd name="T40" fmla="*/ 328 w 751"/>
                <a:gd name="T41" fmla="*/ 286 h 395"/>
                <a:gd name="T42" fmla="*/ 420 w 751"/>
                <a:gd name="T43" fmla="*/ 250 h 395"/>
                <a:gd name="T44" fmla="*/ 515 w 751"/>
                <a:gd name="T45" fmla="*/ 221 h 395"/>
                <a:gd name="T46" fmla="*/ 523 w 751"/>
                <a:gd name="T47" fmla="*/ 196 h 395"/>
                <a:gd name="T48" fmla="*/ 483 w 751"/>
                <a:gd name="T49" fmla="*/ 134 h 395"/>
                <a:gd name="T50" fmla="*/ 577 w 751"/>
                <a:gd name="T51" fmla="*/ 106 h 395"/>
                <a:gd name="T52" fmla="*/ 565 w 751"/>
                <a:gd name="T53" fmla="*/ 184 h 395"/>
                <a:gd name="T54" fmla="*/ 586 w 751"/>
                <a:gd name="T55" fmla="*/ 109 h 395"/>
                <a:gd name="T56" fmla="*/ 750 w 751"/>
                <a:gd name="T57" fmla="*/ 114 h 395"/>
                <a:gd name="T58" fmla="*/ 751 w 751"/>
                <a:gd name="T59" fmla="*/ 104 h 395"/>
                <a:gd name="T60" fmla="*/ 594 w 751"/>
                <a:gd name="T61" fmla="*/ 97 h 395"/>
                <a:gd name="T62" fmla="*/ 606 w 751"/>
                <a:gd name="T63" fmla="*/ 40 h 395"/>
                <a:gd name="T64" fmla="*/ 597 w 751"/>
                <a:gd name="T65" fmla="*/ 37 h 395"/>
                <a:gd name="T66" fmla="*/ 525 w 751"/>
                <a:gd name="T67" fmla="*/ 93 h 395"/>
                <a:gd name="T68" fmla="*/ 584 w 751"/>
                <a:gd name="T69" fmla="*/ 22 h 395"/>
                <a:gd name="T70" fmla="*/ 446 w 751"/>
                <a:gd name="T71" fmla="*/ 90 h 395"/>
                <a:gd name="T72" fmla="*/ 348 w 751"/>
                <a:gd name="T73" fmla="*/ 7 h 395"/>
                <a:gd name="T74" fmla="*/ 267 w 751"/>
                <a:gd name="T75" fmla="*/ 62 h 395"/>
                <a:gd name="T76" fmla="*/ 301 w 751"/>
                <a:gd name="T77" fmla="*/ 3 h 395"/>
                <a:gd name="T78" fmla="*/ 237 w 751"/>
                <a:gd name="T79" fmla="*/ 80 h 395"/>
                <a:gd name="T80" fmla="*/ 37 w 751"/>
                <a:gd name="T81" fmla="*/ 71 h 395"/>
                <a:gd name="T82" fmla="*/ 25 w 751"/>
                <a:gd name="T83" fmla="*/ 75 h 395"/>
                <a:gd name="T84" fmla="*/ 183 w 751"/>
                <a:gd name="T85" fmla="*/ 156 h 395"/>
                <a:gd name="T86" fmla="*/ 332 w 751"/>
                <a:gd name="T87" fmla="*/ 268 h 395"/>
                <a:gd name="T88" fmla="*/ 500 w 751"/>
                <a:gd name="T89" fmla="*/ 102 h 395"/>
                <a:gd name="T90" fmla="*/ 448 w 751"/>
                <a:gd name="T91"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395">
                  <a:moveTo>
                    <a:pt x="183" y="156"/>
                  </a:moveTo>
                  <a:cubicBezTo>
                    <a:pt x="186" y="157"/>
                    <a:pt x="188" y="159"/>
                    <a:pt x="191" y="161"/>
                  </a:cubicBezTo>
                  <a:cubicBezTo>
                    <a:pt x="191" y="161"/>
                    <a:pt x="191" y="160"/>
                    <a:pt x="191" y="160"/>
                  </a:cubicBezTo>
                  <a:cubicBezTo>
                    <a:pt x="209" y="137"/>
                    <a:pt x="226" y="115"/>
                    <a:pt x="244" y="93"/>
                  </a:cubicBezTo>
                  <a:cubicBezTo>
                    <a:pt x="244" y="91"/>
                    <a:pt x="247" y="91"/>
                    <a:pt x="248" y="91"/>
                  </a:cubicBezTo>
                  <a:cubicBezTo>
                    <a:pt x="276" y="92"/>
                    <a:pt x="305" y="93"/>
                    <a:pt x="333" y="94"/>
                  </a:cubicBezTo>
                  <a:cubicBezTo>
                    <a:pt x="346" y="95"/>
                    <a:pt x="360" y="96"/>
                    <a:pt x="373" y="96"/>
                  </a:cubicBezTo>
                  <a:cubicBezTo>
                    <a:pt x="392" y="97"/>
                    <a:pt x="411" y="98"/>
                    <a:pt x="430" y="99"/>
                  </a:cubicBezTo>
                  <a:cubicBezTo>
                    <a:pt x="432" y="99"/>
                    <a:pt x="434" y="100"/>
                    <a:pt x="436" y="102"/>
                  </a:cubicBezTo>
                  <a:cubicBezTo>
                    <a:pt x="446" y="113"/>
                    <a:pt x="457" y="124"/>
                    <a:pt x="468" y="136"/>
                  </a:cubicBezTo>
                  <a:cubicBezTo>
                    <a:pt x="428" y="175"/>
                    <a:pt x="388" y="214"/>
                    <a:pt x="348" y="253"/>
                  </a:cubicBezTo>
                  <a:cubicBezTo>
                    <a:pt x="345" y="256"/>
                    <a:pt x="341" y="257"/>
                    <a:pt x="337" y="257"/>
                  </a:cubicBezTo>
                  <a:cubicBezTo>
                    <a:pt x="325" y="260"/>
                    <a:pt x="313" y="262"/>
                    <a:pt x="302" y="264"/>
                  </a:cubicBezTo>
                  <a:cubicBezTo>
                    <a:pt x="299" y="265"/>
                    <a:pt x="296" y="265"/>
                    <a:pt x="293" y="263"/>
                  </a:cubicBezTo>
                  <a:cubicBezTo>
                    <a:pt x="266" y="246"/>
                    <a:pt x="239" y="228"/>
                    <a:pt x="212" y="210"/>
                  </a:cubicBezTo>
                  <a:cubicBezTo>
                    <a:pt x="208" y="208"/>
                    <a:pt x="205" y="206"/>
                    <a:pt x="202" y="203"/>
                  </a:cubicBezTo>
                  <a:cubicBezTo>
                    <a:pt x="200" y="202"/>
                    <a:pt x="199" y="202"/>
                    <a:pt x="198" y="201"/>
                  </a:cubicBezTo>
                  <a:cubicBezTo>
                    <a:pt x="197" y="204"/>
                    <a:pt x="195" y="207"/>
                    <a:pt x="193" y="209"/>
                  </a:cubicBezTo>
                  <a:cubicBezTo>
                    <a:pt x="193" y="209"/>
                    <a:pt x="193" y="209"/>
                    <a:pt x="194" y="209"/>
                  </a:cubicBezTo>
                  <a:cubicBezTo>
                    <a:pt x="214" y="223"/>
                    <a:pt x="235" y="236"/>
                    <a:pt x="256" y="250"/>
                  </a:cubicBezTo>
                  <a:cubicBezTo>
                    <a:pt x="265" y="256"/>
                    <a:pt x="273" y="262"/>
                    <a:pt x="282" y="267"/>
                  </a:cubicBezTo>
                  <a:cubicBezTo>
                    <a:pt x="282" y="268"/>
                    <a:pt x="282" y="268"/>
                    <a:pt x="282" y="269"/>
                  </a:cubicBezTo>
                  <a:cubicBezTo>
                    <a:pt x="249" y="275"/>
                    <a:pt x="215" y="282"/>
                    <a:pt x="181" y="289"/>
                  </a:cubicBezTo>
                  <a:cubicBezTo>
                    <a:pt x="179" y="266"/>
                    <a:pt x="176" y="244"/>
                    <a:pt x="174" y="222"/>
                  </a:cubicBezTo>
                  <a:cubicBezTo>
                    <a:pt x="171" y="222"/>
                    <a:pt x="168" y="223"/>
                    <a:pt x="165" y="223"/>
                  </a:cubicBezTo>
                  <a:cubicBezTo>
                    <a:pt x="165" y="223"/>
                    <a:pt x="165" y="223"/>
                    <a:pt x="165" y="223"/>
                  </a:cubicBezTo>
                  <a:cubicBezTo>
                    <a:pt x="165" y="223"/>
                    <a:pt x="165" y="224"/>
                    <a:pt x="165" y="224"/>
                  </a:cubicBezTo>
                  <a:cubicBezTo>
                    <a:pt x="166" y="233"/>
                    <a:pt x="167" y="242"/>
                    <a:pt x="168" y="250"/>
                  </a:cubicBezTo>
                  <a:cubicBezTo>
                    <a:pt x="169" y="263"/>
                    <a:pt x="170" y="275"/>
                    <a:pt x="171" y="287"/>
                  </a:cubicBezTo>
                  <a:cubicBezTo>
                    <a:pt x="172" y="291"/>
                    <a:pt x="170" y="292"/>
                    <a:pt x="167" y="292"/>
                  </a:cubicBezTo>
                  <a:cubicBezTo>
                    <a:pt x="154" y="295"/>
                    <a:pt x="47" y="317"/>
                    <a:pt x="30" y="320"/>
                  </a:cubicBezTo>
                  <a:cubicBezTo>
                    <a:pt x="20" y="323"/>
                    <a:pt x="10" y="325"/>
                    <a:pt x="0" y="326"/>
                  </a:cubicBezTo>
                  <a:cubicBezTo>
                    <a:pt x="0" y="327"/>
                    <a:pt x="0" y="326"/>
                    <a:pt x="0" y="326"/>
                  </a:cubicBezTo>
                  <a:cubicBezTo>
                    <a:pt x="1" y="329"/>
                    <a:pt x="1" y="333"/>
                    <a:pt x="1" y="336"/>
                  </a:cubicBezTo>
                  <a:cubicBezTo>
                    <a:pt x="2" y="336"/>
                    <a:pt x="2" y="336"/>
                    <a:pt x="2" y="336"/>
                  </a:cubicBezTo>
                  <a:cubicBezTo>
                    <a:pt x="24" y="331"/>
                    <a:pt x="46" y="326"/>
                    <a:pt x="69" y="322"/>
                  </a:cubicBezTo>
                  <a:cubicBezTo>
                    <a:pt x="86" y="318"/>
                    <a:pt x="104" y="315"/>
                    <a:pt x="121" y="311"/>
                  </a:cubicBezTo>
                  <a:cubicBezTo>
                    <a:pt x="137" y="308"/>
                    <a:pt x="153" y="305"/>
                    <a:pt x="169" y="301"/>
                  </a:cubicBezTo>
                  <a:cubicBezTo>
                    <a:pt x="170" y="301"/>
                    <a:pt x="171" y="301"/>
                    <a:pt x="173" y="301"/>
                  </a:cubicBezTo>
                  <a:cubicBezTo>
                    <a:pt x="173" y="308"/>
                    <a:pt x="174" y="315"/>
                    <a:pt x="175" y="321"/>
                  </a:cubicBezTo>
                  <a:cubicBezTo>
                    <a:pt x="177" y="341"/>
                    <a:pt x="179" y="361"/>
                    <a:pt x="181" y="380"/>
                  </a:cubicBezTo>
                  <a:cubicBezTo>
                    <a:pt x="181" y="381"/>
                    <a:pt x="181" y="381"/>
                    <a:pt x="181" y="381"/>
                  </a:cubicBezTo>
                  <a:cubicBezTo>
                    <a:pt x="183" y="380"/>
                    <a:pt x="186" y="380"/>
                    <a:pt x="189" y="380"/>
                  </a:cubicBezTo>
                  <a:cubicBezTo>
                    <a:pt x="190" y="380"/>
                    <a:pt x="190" y="380"/>
                    <a:pt x="191" y="380"/>
                  </a:cubicBezTo>
                  <a:cubicBezTo>
                    <a:pt x="191" y="380"/>
                    <a:pt x="190" y="380"/>
                    <a:pt x="190" y="379"/>
                  </a:cubicBezTo>
                  <a:cubicBezTo>
                    <a:pt x="189" y="365"/>
                    <a:pt x="187" y="350"/>
                    <a:pt x="186" y="336"/>
                  </a:cubicBezTo>
                  <a:cubicBezTo>
                    <a:pt x="185" y="325"/>
                    <a:pt x="184" y="313"/>
                    <a:pt x="182" y="302"/>
                  </a:cubicBezTo>
                  <a:cubicBezTo>
                    <a:pt x="182" y="301"/>
                    <a:pt x="183" y="300"/>
                    <a:pt x="183" y="299"/>
                  </a:cubicBezTo>
                  <a:cubicBezTo>
                    <a:pt x="201" y="295"/>
                    <a:pt x="220" y="291"/>
                    <a:pt x="238" y="287"/>
                  </a:cubicBezTo>
                  <a:cubicBezTo>
                    <a:pt x="256" y="283"/>
                    <a:pt x="274" y="280"/>
                    <a:pt x="293" y="276"/>
                  </a:cubicBezTo>
                  <a:cubicBezTo>
                    <a:pt x="294" y="276"/>
                    <a:pt x="295" y="276"/>
                    <a:pt x="296" y="277"/>
                  </a:cubicBezTo>
                  <a:cubicBezTo>
                    <a:pt x="302" y="280"/>
                    <a:pt x="307" y="284"/>
                    <a:pt x="313" y="288"/>
                  </a:cubicBezTo>
                  <a:cubicBezTo>
                    <a:pt x="307" y="294"/>
                    <a:pt x="301" y="300"/>
                    <a:pt x="294" y="306"/>
                  </a:cubicBezTo>
                  <a:cubicBezTo>
                    <a:pt x="267" y="333"/>
                    <a:pt x="240" y="359"/>
                    <a:pt x="213" y="386"/>
                  </a:cubicBezTo>
                  <a:cubicBezTo>
                    <a:pt x="212" y="387"/>
                    <a:pt x="211" y="387"/>
                    <a:pt x="211" y="388"/>
                  </a:cubicBezTo>
                  <a:cubicBezTo>
                    <a:pt x="213" y="390"/>
                    <a:pt x="216" y="392"/>
                    <a:pt x="218" y="395"/>
                  </a:cubicBezTo>
                  <a:cubicBezTo>
                    <a:pt x="218" y="394"/>
                    <a:pt x="218" y="394"/>
                    <a:pt x="219" y="393"/>
                  </a:cubicBezTo>
                  <a:cubicBezTo>
                    <a:pt x="252" y="361"/>
                    <a:pt x="285" y="328"/>
                    <a:pt x="318" y="296"/>
                  </a:cubicBezTo>
                  <a:cubicBezTo>
                    <a:pt x="319" y="295"/>
                    <a:pt x="320" y="294"/>
                    <a:pt x="322" y="293"/>
                  </a:cubicBezTo>
                  <a:cubicBezTo>
                    <a:pt x="337" y="303"/>
                    <a:pt x="353" y="313"/>
                    <a:pt x="368" y="323"/>
                  </a:cubicBezTo>
                  <a:cubicBezTo>
                    <a:pt x="370" y="320"/>
                    <a:pt x="371" y="318"/>
                    <a:pt x="374" y="315"/>
                  </a:cubicBezTo>
                  <a:cubicBezTo>
                    <a:pt x="373" y="315"/>
                    <a:pt x="373" y="315"/>
                    <a:pt x="373" y="315"/>
                  </a:cubicBezTo>
                  <a:cubicBezTo>
                    <a:pt x="358" y="305"/>
                    <a:pt x="344" y="296"/>
                    <a:pt x="328" y="286"/>
                  </a:cubicBezTo>
                  <a:cubicBezTo>
                    <a:pt x="334" y="280"/>
                    <a:pt x="340" y="275"/>
                    <a:pt x="345" y="269"/>
                  </a:cubicBezTo>
                  <a:cubicBezTo>
                    <a:pt x="351" y="262"/>
                    <a:pt x="359" y="263"/>
                    <a:pt x="366" y="261"/>
                  </a:cubicBezTo>
                  <a:cubicBezTo>
                    <a:pt x="384" y="257"/>
                    <a:pt x="402" y="254"/>
                    <a:pt x="420" y="250"/>
                  </a:cubicBezTo>
                  <a:cubicBezTo>
                    <a:pt x="438" y="246"/>
                    <a:pt x="455" y="243"/>
                    <a:pt x="473" y="239"/>
                  </a:cubicBezTo>
                  <a:cubicBezTo>
                    <a:pt x="488" y="236"/>
                    <a:pt x="503" y="233"/>
                    <a:pt x="517" y="230"/>
                  </a:cubicBezTo>
                  <a:cubicBezTo>
                    <a:pt x="516" y="227"/>
                    <a:pt x="516" y="224"/>
                    <a:pt x="515" y="221"/>
                  </a:cubicBezTo>
                  <a:cubicBezTo>
                    <a:pt x="466" y="231"/>
                    <a:pt x="415" y="241"/>
                    <a:pt x="363" y="252"/>
                  </a:cubicBezTo>
                  <a:cubicBezTo>
                    <a:pt x="401" y="215"/>
                    <a:pt x="437" y="179"/>
                    <a:pt x="474" y="143"/>
                  </a:cubicBezTo>
                  <a:cubicBezTo>
                    <a:pt x="491" y="161"/>
                    <a:pt x="507" y="179"/>
                    <a:pt x="523" y="196"/>
                  </a:cubicBezTo>
                  <a:cubicBezTo>
                    <a:pt x="525" y="193"/>
                    <a:pt x="527" y="191"/>
                    <a:pt x="529" y="189"/>
                  </a:cubicBezTo>
                  <a:cubicBezTo>
                    <a:pt x="514" y="172"/>
                    <a:pt x="498" y="156"/>
                    <a:pt x="483" y="139"/>
                  </a:cubicBezTo>
                  <a:cubicBezTo>
                    <a:pt x="482" y="138"/>
                    <a:pt x="482" y="135"/>
                    <a:pt x="483" y="134"/>
                  </a:cubicBezTo>
                  <a:cubicBezTo>
                    <a:pt x="493" y="124"/>
                    <a:pt x="503" y="115"/>
                    <a:pt x="513" y="105"/>
                  </a:cubicBezTo>
                  <a:cubicBezTo>
                    <a:pt x="515" y="104"/>
                    <a:pt x="516" y="103"/>
                    <a:pt x="518" y="103"/>
                  </a:cubicBezTo>
                  <a:cubicBezTo>
                    <a:pt x="537" y="104"/>
                    <a:pt x="557" y="105"/>
                    <a:pt x="577" y="106"/>
                  </a:cubicBezTo>
                  <a:cubicBezTo>
                    <a:pt x="576" y="110"/>
                    <a:pt x="575" y="114"/>
                    <a:pt x="574" y="118"/>
                  </a:cubicBezTo>
                  <a:cubicBezTo>
                    <a:pt x="568" y="139"/>
                    <a:pt x="562" y="161"/>
                    <a:pt x="556" y="182"/>
                  </a:cubicBezTo>
                  <a:cubicBezTo>
                    <a:pt x="559" y="182"/>
                    <a:pt x="562" y="183"/>
                    <a:pt x="565" y="184"/>
                  </a:cubicBezTo>
                  <a:cubicBezTo>
                    <a:pt x="567" y="179"/>
                    <a:pt x="569" y="173"/>
                    <a:pt x="570" y="168"/>
                  </a:cubicBezTo>
                  <a:cubicBezTo>
                    <a:pt x="574" y="156"/>
                    <a:pt x="577" y="144"/>
                    <a:pt x="580" y="132"/>
                  </a:cubicBezTo>
                  <a:cubicBezTo>
                    <a:pt x="582" y="124"/>
                    <a:pt x="584" y="117"/>
                    <a:pt x="586" y="109"/>
                  </a:cubicBezTo>
                  <a:cubicBezTo>
                    <a:pt x="587" y="106"/>
                    <a:pt x="589" y="106"/>
                    <a:pt x="591" y="106"/>
                  </a:cubicBezTo>
                  <a:cubicBezTo>
                    <a:pt x="619" y="108"/>
                    <a:pt x="646" y="109"/>
                    <a:pt x="673" y="110"/>
                  </a:cubicBezTo>
                  <a:cubicBezTo>
                    <a:pt x="698" y="111"/>
                    <a:pt x="724" y="112"/>
                    <a:pt x="750" y="114"/>
                  </a:cubicBezTo>
                  <a:cubicBezTo>
                    <a:pt x="750" y="114"/>
                    <a:pt x="750" y="114"/>
                    <a:pt x="751" y="114"/>
                  </a:cubicBezTo>
                  <a:cubicBezTo>
                    <a:pt x="750" y="113"/>
                    <a:pt x="750" y="112"/>
                    <a:pt x="750" y="111"/>
                  </a:cubicBezTo>
                  <a:cubicBezTo>
                    <a:pt x="750" y="108"/>
                    <a:pt x="751" y="106"/>
                    <a:pt x="751" y="104"/>
                  </a:cubicBezTo>
                  <a:cubicBezTo>
                    <a:pt x="751" y="104"/>
                    <a:pt x="751" y="104"/>
                    <a:pt x="751" y="104"/>
                  </a:cubicBezTo>
                  <a:cubicBezTo>
                    <a:pt x="722" y="103"/>
                    <a:pt x="694" y="101"/>
                    <a:pt x="666" y="100"/>
                  </a:cubicBezTo>
                  <a:cubicBezTo>
                    <a:pt x="642" y="99"/>
                    <a:pt x="618" y="98"/>
                    <a:pt x="594" y="97"/>
                  </a:cubicBezTo>
                  <a:cubicBezTo>
                    <a:pt x="593" y="97"/>
                    <a:pt x="592" y="97"/>
                    <a:pt x="590" y="96"/>
                  </a:cubicBezTo>
                  <a:cubicBezTo>
                    <a:pt x="593" y="87"/>
                    <a:pt x="596" y="77"/>
                    <a:pt x="598" y="68"/>
                  </a:cubicBezTo>
                  <a:cubicBezTo>
                    <a:pt x="601" y="58"/>
                    <a:pt x="604" y="49"/>
                    <a:pt x="606" y="40"/>
                  </a:cubicBezTo>
                  <a:cubicBezTo>
                    <a:pt x="606" y="38"/>
                    <a:pt x="607" y="37"/>
                    <a:pt x="607" y="36"/>
                  </a:cubicBezTo>
                  <a:cubicBezTo>
                    <a:pt x="604" y="36"/>
                    <a:pt x="601" y="35"/>
                    <a:pt x="598" y="34"/>
                  </a:cubicBezTo>
                  <a:cubicBezTo>
                    <a:pt x="598" y="35"/>
                    <a:pt x="598" y="36"/>
                    <a:pt x="597" y="37"/>
                  </a:cubicBezTo>
                  <a:cubicBezTo>
                    <a:pt x="594" y="48"/>
                    <a:pt x="591" y="59"/>
                    <a:pt x="588" y="71"/>
                  </a:cubicBezTo>
                  <a:cubicBezTo>
                    <a:pt x="585" y="79"/>
                    <a:pt x="583" y="88"/>
                    <a:pt x="580" y="96"/>
                  </a:cubicBezTo>
                  <a:cubicBezTo>
                    <a:pt x="562" y="95"/>
                    <a:pt x="544" y="95"/>
                    <a:pt x="525" y="93"/>
                  </a:cubicBezTo>
                  <a:cubicBezTo>
                    <a:pt x="547" y="72"/>
                    <a:pt x="569" y="50"/>
                    <a:pt x="591" y="29"/>
                  </a:cubicBezTo>
                  <a:cubicBezTo>
                    <a:pt x="588" y="27"/>
                    <a:pt x="586" y="24"/>
                    <a:pt x="584" y="22"/>
                  </a:cubicBezTo>
                  <a:cubicBezTo>
                    <a:pt x="584" y="22"/>
                    <a:pt x="584" y="22"/>
                    <a:pt x="584" y="22"/>
                  </a:cubicBezTo>
                  <a:cubicBezTo>
                    <a:pt x="562" y="44"/>
                    <a:pt x="540" y="65"/>
                    <a:pt x="519" y="87"/>
                  </a:cubicBezTo>
                  <a:cubicBezTo>
                    <a:pt x="514" y="92"/>
                    <a:pt x="509" y="93"/>
                    <a:pt x="502" y="93"/>
                  </a:cubicBezTo>
                  <a:cubicBezTo>
                    <a:pt x="483" y="91"/>
                    <a:pt x="464" y="91"/>
                    <a:pt x="446" y="90"/>
                  </a:cubicBezTo>
                  <a:cubicBezTo>
                    <a:pt x="440" y="90"/>
                    <a:pt x="436" y="88"/>
                    <a:pt x="432" y="84"/>
                  </a:cubicBezTo>
                  <a:cubicBezTo>
                    <a:pt x="406" y="56"/>
                    <a:pt x="380" y="28"/>
                    <a:pt x="354" y="0"/>
                  </a:cubicBezTo>
                  <a:cubicBezTo>
                    <a:pt x="352" y="3"/>
                    <a:pt x="350" y="5"/>
                    <a:pt x="348" y="7"/>
                  </a:cubicBezTo>
                  <a:cubicBezTo>
                    <a:pt x="373" y="34"/>
                    <a:pt x="398" y="61"/>
                    <a:pt x="424" y="89"/>
                  </a:cubicBezTo>
                  <a:cubicBezTo>
                    <a:pt x="366" y="86"/>
                    <a:pt x="310" y="84"/>
                    <a:pt x="252" y="81"/>
                  </a:cubicBezTo>
                  <a:cubicBezTo>
                    <a:pt x="258" y="74"/>
                    <a:pt x="262" y="68"/>
                    <a:pt x="267" y="62"/>
                  </a:cubicBezTo>
                  <a:cubicBezTo>
                    <a:pt x="280" y="45"/>
                    <a:pt x="293" y="28"/>
                    <a:pt x="306" y="11"/>
                  </a:cubicBezTo>
                  <a:cubicBezTo>
                    <a:pt x="307" y="10"/>
                    <a:pt x="308" y="10"/>
                    <a:pt x="308" y="9"/>
                  </a:cubicBezTo>
                  <a:cubicBezTo>
                    <a:pt x="305" y="7"/>
                    <a:pt x="303" y="5"/>
                    <a:pt x="301" y="3"/>
                  </a:cubicBezTo>
                  <a:cubicBezTo>
                    <a:pt x="300" y="4"/>
                    <a:pt x="300" y="5"/>
                    <a:pt x="299" y="6"/>
                  </a:cubicBezTo>
                  <a:cubicBezTo>
                    <a:pt x="280" y="30"/>
                    <a:pt x="262" y="54"/>
                    <a:pt x="243" y="78"/>
                  </a:cubicBezTo>
                  <a:cubicBezTo>
                    <a:pt x="242" y="79"/>
                    <a:pt x="239" y="80"/>
                    <a:pt x="237" y="80"/>
                  </a:cubicBezTo>
                  <a:cubicBezTo>
                    <a:pt x="213" y="79"/>
                    <a:pt x="188" y="78"/>
                    <a:pt x="163" y="77"/>
                  </a:cubicBezTo>
                  <a:cubicBezTo>
                    <a:pt x="136" y="76"/>
                    <a:pt x="109" y="75"/>
                    <a:pt x="82" y="73"/>
                  </a:cubicBezTo>
                  <a:cubicBezTo>
                    <a:pt x="67" y="73"/>
                    <a:pt x="52" y="72"/>
                    <a:pt x="37" y="71"/>
                  </a:cubicBezTo>
                  <a:cubicBezTo>
                    <a:pt x="35" y="71"/>
                    <a:pt x="33" y="71"/>
                    <a:pt x="32" y="71"/>
                  </a:cubicBezTo>
                  <a:cubicBezTo>
                    <a:pt x="29" y="71"/>
                    <a:pt x="27" y="71"/>
                    <a:pt x="25" y="70"/>
                  </a:cubicBezTo>
                  <a:cubicBezTo>
                    <a:pt x="25" y="72"/>
                    <a:pt x="25" y="73"/>
                    <a:pt x="25" y="75"/>
                  </a:cubicBezTo>
                  <a:cubicBezTo>
                    <a:pt x="25" y="77"/>
                    <a:pt x="25" y="79"/>
                    <a:pt x="25" y="80"/>
                  </a:cubicBezTo>
                  <a:cubicBezTo>
                    <a:pt x="94" y="83"/>
                    <a:pt x="163" y="87"/>
                    <a:pt x="234" y="90"/>
                  </a:cubicBezTo>
                  <a:cubicBezTo>
                    <a:pt x="216" y="112"/>
                    <a:pt x="200" y="134"/>
                    <a:pt x="183" y="156"/>
                  </a:cubicBezTo>
                  <a:close/>
                  <a:moveTo>
                    <a:pt x="320" y="280"/>
                  </a:moveTo>
                  <a:cubicBezTo>
                    <a:pt x="316" y="278"/>
                    <a:pt x="313" y="276"/>
                    <a:pt x="308" y="273"/>
                  </a:cubicBezTo>
                  <a:cubicBezTo>
                    <a:pt x="317" y="271"/>
                    <a:pt x="324" y="270"/>
                    <a:pt x="332" y="268"/>
                  </a:cubicBezTo>
                  <a:cubicBezTo>
                    <a:pt x="328" y="272"/>
                    <a:pt x="324" y="276"/>
                    <a:pt x="320" y="280"/>
                  </a:cubicBezTo>
                  <a:close/>
                  <a:moveTo>
                    <a:pt x="448" y="100"/>
                  </a:moveTo>
                  <a:cubicBezTo>
                    <a:pt x="466" y="100"/>
                    <a:pt x="483" y="101"/>
                    <a:pt x="500" y="102"/>
                  </a:cubicBezTo>
                  <a:cubicBezTo>
                    <a:pt x="492" y="111"/>
                    <a:pt x="483" y="120"/>
                    <a:pt x="474" y="130"/>
                  </a:cubicBezTo>
                  <a:cubicBezTo>
                    <a:pt x="465" y="120"/>
                    <a:pt x="456" y="110"/>
                    <a:pt x="447" y="100"/>
                  </a:cubicBezTo>
                  <a:cubicBezTo>
                    <a:pt x="448" y="100"/>
                    <a:pt x="448" y="100"/>
                    <a:pt x="448" y="10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2" name="Freeform 441">
              <a:extLst>
                <a:ext uri="{FF2B5EF4-FFF2-40B4-BE49-F238E27FC236}">
                  <a16:creationId xmlns="" xmlns:a16="http://schemas.microsoft.com/office/drawing/2014/main" id="{7FFD2F56-2664-45BE-A367-FC68B67FD62F}"/>
                </a:ext>
              </a:extLst>
            </p:cNvPr>
            <p:cNvSpPr>
              <a:spLocks/>
            </p:cNvSpPr>
            <p:nvPr/>
          </p:nvSpPr>
          <p:spPr bwMode="auto">
            <a:xfrm>
              <a:off x="6914823" y="3347348"/>
              <a:ext cx="1021759" cy="765820"/>
            </a:xfrm>
            <a:custGeom>
              <a:avLst/>
              <a:gdLst>
                <a:gd name="T0" fmla="*/ 112 w 255"/>
                <a:gd name="T1" fmla="*/ 132 h 191"/>
                <a:gd name="T2" fmla="*/ 114 w 255"/>
                <a:gd name="T3" fmla="*/ 127 h 191"/>
                <a:gd name="T4" fmla="*/ 210 w 255"/>
                <a:gd name="T5" fmla="*/ 84 h 191"/>
                <a:gd name="T6" fmla="*/ 255 w 255"/>
                <a:gd name="T7" fmla="*/ 65 h 191"/>
                <a:gd name="T8" fmla="*/ 251 w 255"/>
                <a:gd name="T9" fmla="*/ 56 h 191"/>
                <a:gd name="T10" fmla="*/ 109 w 255"/>
                <a:gd name="T11" fmla="*/ 119 h 191"/>
                <a:gd name="T12" fmla="*/ 103 w 255"/>
                <a:gd name="T13" fmla="*/ 100 h 191"/>
                <a:gd name="T14" fmla="*/ 89 w 255"/>
                <a:gd name="T15" fmla="*/ 50 h 191"/>
                <a:gd name="T16" fmla="*/ 76 w 255"/>
                <a:gd name="T17" fmla="*/ 1 h 191"/>
                <a:gd name="T18" fmla="*/ 76 w 255"/>
                <a:gd name="T19" fmla="*/ 0 h 191"/>
                <a:gd name="T20" fmla="*/ 65 w 255"/>
                <a:gd name="T21" fmla="*/ 3 h 191"/>
                <a:gd name="T22" fmla="*/ 69 w 255"/>
                <a:gd name="T23" fmla="*/ 12 h 191"/>
                <a:gd name="T24" fmla="*/ 85 w 255"/>
                <a:gd name="T25" fmla="*/ 70 h 191"/>
                <a:gd name="T26" fmla="*/ 100 w 255"/>
                <a:gd name="T27" fmla="*/ 123 h 191"/>
                <a:gd name="T28" fmla="*/ 0 w 255"/>
                <a:gd name="T29" fmla="*/ 168 h 191"/>
                <a:gd name="T30" fmla="*/ 4 w 255"/>
                <a:gd name="T31" fmla="*/ 177 h 191"/>
                <a:gd name="T32" fmla="*/ 10 w 255"/>
                <a:gd name="T33" fmla="*/ 174 h 191"/>
                <a:gd name="T34" fmla="*/ 77 w 255"/>
                <a:gd name="T35" fmla="*/ 144 h 191"/>
                <a:gd name="T36" fmla="*/ 102 w 255"/>
                <a:gd name="T37" fmla="*/ 132 h 191"/>
                <a:gd name="T38" fmla="*/ 118 w 255"/>
                <a:gd name="T39" fmla="*/ 190 h 191"/>
                <a:gd name="T40" fmla="*/ 118 w 255"/>
                <a:gd name="T41" fmla="*/ 191 h 191"/>
                <a:gd name="T42" fmla="*/ 128 w 255"/>
                <a:gd name="T43" fmla="*/ 189 h 191"/>
                <a:gd name="T44" fmla="*/ 127 w 255"/>
                <a:gd name="T45" fmla="*/ 187 h 191"/>
                <a:gd name="T46" fmla="*/ 112 w 255"/>
                <a:gd name="T47" fmla="*/ 13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191">
                  <a:moveTo>
                    <a:pt x="112" y="132"/>
                  </a:moveTo>
                  <a:cubicBezTo>
                    <a:pt x="111" y="130"/>
                    <a:pt x="112" y="128"/>
                    <a:pt x="114" y="127"/>
                  </a:cubicBezTo>
                  <a:cubicBezTo>
                    <a:pt x="146" y="113"/>
                    <a:pt x="178" y="98"/>
                    <a:pt x="210" y="84"/>
                  </a:cubicBezTo>
                  <a:cubicBezTo>
                    <a:pt x="225" y="78"/>
                    <a:pt x="240" y="71"/>
                    <a:pt x="255" y="65"/>
                  </a:cubicBezTo>
                  <a:cubicBezTo>
                    <a:pt x="253" y="62"/>
                    <a:pt x="251" y="59"/>
                    <a:pt x="251" y="56"/>
                  </a:cubicBezTo>
                  <a:cubicBezTo>
                    <a:pt x="204" y="77"/>
                    <a:pt x="156" y="98"/>
                    <a:pt x="109" y="119"/>
                  </a:cubicBezTo>
                  <a:cubicBezTo>
                    <a:pt x="107" y="113"/>
                    <a:pt x="105" y="107"/>
                    <a:pt x="103" y="100"/>
                  </a:cubicBezTo>
                  <a:cubicBezTo>
                    <a:pt x="98" y="84"/>
                    <a:pt x="94" y="67"/>
                    <a:pt x="89" y="50"/>
                  </a:cubicBezTo>
                  <a:cubicBezTo>
                    <a:pt x="85" y="34"/>
                    <a:pt x="80" y="18"/>
                    <a:pt x="76" y="1"/>
                  </a:cubicBezTo>
                  <a:cubicBezTo>
                    <a:pt x="76" y="1"/>
                    <a:pt x="76" y="1"/>
                    <a:pt x="76" y="0"/>
                  </a:cubicBezTo>
                  <a:cubicBezTo>
                    <a:pt x="73" y="2"/>
                    <a:pt x="69" y="3"/>
                    <a:pt x="65" y="3"/>
                  </a:cubicBezTo>
                  <a:cubicBezTo>
                    <a:pt x="67" y="5"/>
                    <a:pt x="67" y="7"/>
                    <a:pt x="69" y="12"/>
                  </a:cubicBezTo>
                  <a:cubicBezTo>
                    <a:pt x="74" y="31"/>
                    <a:pt x="80" y="50"/>
                    <a:pt x="85" y="70"/>
                  </a:cubicBezTo>
                  <a:cubicBezTo>
                    <a:pt x="90" y="87"/>
                    <a:pt x="95" y="105"/>
                    <a:pt x="100" y="123"/>
                  </a:cubicBezTo>
                  <a:cubicBezTo>
                    <a:pt x="66" y="138"/>
                    <a:pt x="33" y="153"/>
                    <a:pt x="0" y="168"/>
                  </a:cubicBezTo>
                  <a:cubicBezTo>
                    <a:pt x="2" y="170"/>
                    <a:pt x="4" y="173"/>
                    <a:pt x="4" y="177"/>
                  </a:cubicBezTo>
                  <a:cubicBezTo>
                    <a:pt x="6" y="176"/>
                    <a:pt x="7" y="175"/>
                    <a:pt x="10" y="174"/>
                  </a:cubicBezTo>
                  <a:cubicBezTo>
                    <a:pt x="32" y="164"/>
                    <a:pt x="55" y="154"/>
                    <a:pt x="77" y="144"/>
                  </a:cubicBezTo>
                  <a:cubicBezTo>
                    <a:pt x="85" y="140"/>
                    <a:pt x="94" y="136"/>
                    <a:pt x="102" y="132"/>
                  </a:cubicBezTo>
                  <a:cubicBezTo>
                    <a:pt x="108" y="152"/>
                    <a:pt x="113" y="171"/>
                    <a:pt x="118" y="190"/>
                  </a:cubicBezTo>
                  <a:cubicBezTo>
                    <a:pt x="118" y="190"/>
                    <a:pt x="118" y="191"/>
                    <a:pt x="118" y="191"/>
                  </a:cubicBezTo>
                  <a:cubicBezTo>
                    <a:pt x="121" y="190"/>
                    <a:pt x="125" y="189"/>
                    <a:pt x="128" y="189"/>
                  </a:cubicBezTo>
                  <a:cubicBezTo>
                    <a:pt x="128" y="188"/>
                    <a:pt x="127" y="188"/>
                    <a:pt x="127" y="187"/>
                  </a:cubicBezTo>
                  <a:cubicBezTo>
                    <a:pt x="122" y="169"/>
                    <a:pt x="117" y="150"/>
                    <a:pt x="112" y="1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3" name="Freeform 442">
              <a:extLst>
                <a:ext uri="{FF2B5EF4-FFF2-40B4-BE49-F238E27FC236}">
                  <a16:creationId xmlns="" xmlns:a16="http://schemas.microsoft.com/office/drawing/2014/main" id="{4518F3C9-2976-450C-A67D-A1B45EA3D715}"/>
                </a:ext>
              </a:extLst>
            </p:cNvPr>
            <p:cNvSpPr>
              <a:spLocks/>
            </p:cNvSpPr>
            <p:nvPr/>
          </p:nvSpPr>
          <p:spPr bwMode="auto">
            <a:xfrm>
              <a:off x="6548909" y="3093408"/>
              <a:ext cx="473889" cy="119972"/>
            </a:xfrm>
            <a:custGeom>
              <a:avLst/>
              <a:gdLst>
                <a:gd name="T0" fmla="*/ 55 w 118"/>
                <a:gd name="T1" fmla="*/ 19 h 30"/>
                <a:gd name="T2" fmla="*/ 111 w 118"/>
                <a:gd name="T3" fmla="*/ 29 h 30"/>
                <a:gd name="T4" fmla="*/ 117 w 118"/>
                <a:gd name="T5" fmla="*/ 30 h 30"/>
                <a:gd name="T6" fmla="*/ 117 w 118"/>
                <a:gd name="T7" fmla="*/ 30 h 30"/>
                <a:gd name="T8" fmla="*/ 118 w 118"/>
                <a:gd name="T9" fmla="*/ 21 h 30"/>
                <a:gd name="T10" fmla="*/ 2 w 118"/>
                <a:gd name="T11" fmla="*/ 0 h 30"/>
                <a:gd name="T12" fmla="*/ 0 w 118"/>
                <a:gd name="T13" fmla="*/ 10 h 30"/>
                <a:gd name="T14" fmla="*/ 1 w 118"/>
                <a:gd name="T15" fmla="*/ 10 h 30"/>
                <a:gd name="T16" fmla="*/ 55 w 118"/>
                <a:gd name="T1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0">
                  <a:moveTo>
                    <a:pt x="55" y="19"/>
                  </a:moveTo>
                  <a:cubicBezTo>
                    <a:pt x="73" y="22"/>
                    <a:pt x="92" y="26"/>
                    <a:pt x="111" y="29"/>
                  </a:cubicBezTo>
                  <a:cubicBezTo>
                    <a:pt x="113" y="29"/>
                    <a:pt x="115" y="29"/>
                    <a:pt x="117" y="30"/>
                  </a:cubicBezTo>
                  <a:cubicBezTo>
                    <a:pt x="117" y="30"/>
                    <a:pt x="117" y="30"/>
                    <a:pt x="117" y="30"/>
                  </a:cubicBezTo>
                  <a:cubicBezTo>
                    <a:pt x="117" y="27"/>
                    <a:pt x="117" y="24"/>
                    <a:pt x="118" y="21"/>
                  </a:cubicBezTo>
                  <a:cubicBezTo>
                    <a:pt x="81" y="14"/>
                    <a:pt x="41" y="7"/>
                    <a:pt x="2" y="0"/>
                  </a:cubicBezTo>
                  <a:cubicBezTo>
                    <a:pt x="2" y="4"/>
                    <a:pt x="1" y="7"/>
                    <a:pt x="0" y="10"/>
                  </a:cubicBezTo>
                  <a:cubicBezTo>
                    <a:pt x="1" y="10"/>
                    <a:pt x="1" y="10"/>
                    <a:pt x="1" y="10"/>
                  </a:cubicBezTo>
                  <a:cubicBezTo>
                    <a:pt x="19" y="13"/>
                    <a:pt x="37" y="16"/>
                    <a:pt x="55" y="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4" name="Freeform 443">
              <a:extLst>
                <a:ext uri="{FF2B5EF4-FFF2-40B4-BE49-F238E27FC236}">
                  <a16:creationId xmlns="" xmlns:a16="http://schemas.microsoft.com/office/drawing/2014/main" id="{D3AE5A6E-4245-4E3C-81AB-7BC9A2B423F4}"/>
                </a:ext>
              </a:extLst>
            </p:cNvPr>
            <p:cNvSpPr>
              <a:spLocks/>
            </p:cNvSpPr>
            <p:nvPr/>
          </p:nvSpPr>
          <p:spPr bwMode="auto">
            <a:xfrm>
              <a:off x="7684640" y="3651277"/>
              <a:ext cx="327922" cy="861797"/>
            </a:xfrm>
            <a:custGeom>
              <a:avLst/>
              <a:gdLst>
                <a:gd name="T0" fmla="*/ 41 w 82"/>
                <a:gd name="T1" fmla="*/ 122 h 215"/>
                <a:gd name="T2" fmla="*/ 56 w 82"/>
                <a:gd name="T3" fmla="*/ 78 h 215"/>
                <a:gd name="T4" fmla="*/ 78 w 82"/>
                <a:gd name="T5" fmla="*/ 15 h 215"/>
                <a:gd name="T6" fmla="*/ 81 w 82"/>
                <a:gd name="T7" fmla="*/ 7 h 215"/>
                <a:gd name="T8" fmla="*/ 82 w 82"/>
                <a:gd name="T9" fmla="*/ 4 h 215"/>
                <a:gd name="T10" fmla="*/ 74 w 82"/>
                <a:gd name="T11" fmla="*/ 0 h 215"/>
                <a:gd name="T12" fmla="*/ 54 w 82"/>
                <a:gd name="T13" fmla="*/ 57 h 215"/>
                <a:gd name="T14" fmla="*/ 3 w 82"/>
                <a:gd name="T15" fmla="*/ 202 h 215"/>
                <a:gd name="T16" fmla="*/ 0 w 82"/>
                <a:gd name="T17" fmla="*/ 211 h 215"/>
                <a:gd name="T18" fmla="*/ 0 w 82"/>
                <a:gd name="T19" fmla="*/ 211 h 215"/>
                <a:gd name="T20" fmla="*/ 9 w 82"/>
                <a:gd name="T21" fmla="*/ 215 h 215"/>
                <a:gd name="T22" fmla="*/ 18 w 82"/>
                <a:gd name="T23" fmla="*/ 186 h 215"/>
                <a:gd name="T24" fmla="*/ 41 w 82"/>
                <a:gd name="T25" fmla="*/ 12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215">
                  <a:moveTo>
                    <a:pt x="41" y="122"/>
                  </a:moveTo>
                  <a:cubicBezTo>
                    <a:pt x="46" y="108"/>
                    <a:pt x="51" y="93"/>
                    <a:pt x="56" y="78"/>
                  </a:cubicBezTo>
                  <a:cubicBezTo>
                    <a:pt x="64" y="57"/>
                    <a:pt x="71" y="36"/>
                    <a:pt x="78" y="15"/>
                  </a:cubicBezTo>
                  <a:cubicBezTo>
                    <a:pt x="79" y="12"/>
                    <a:pt x="80" y="10"/>
                    <a:pt x="81" y="7"/>
                  </a:cubicBezTo>
                  <a:cubicBezTo>
                    <a:pt x="81" y="6"/>
                    <a:pt x="82" y="5"/>
                    <a:pt x="82" y="4"/>
                  </a:cubicBezTo>
                  <a:cubicBezTo>
                    <a:pt x="79" y="3"/>
                    <a:pt x="76" y="2"/>
                    <a:pt x="74" y="0"/>
                  </a:cubicBezTo>
                  <a:cubicBezTo>
                    <a:pt x="67" y="19"/>
                    <a:pt x="60" y="38"/>
                    <a:pt x="54" y="57"/>
                  </a:cubicBezTo>
                  <a:cubicBezTo>
                    <a:pt x="48" y="72"/>
                    <a:pt x="10" y="181"/>
                    <a:pt x="3" y="202"/>
                  </a:cubicBezTo>
                  <a:cubicBezTo>
                    <a:pt x="2" y="205"/>
                    <a:pt x="1" y="208"/>
                    <a:pt x="0" y="211"/>
                  </a:cubicBezTo>
                  <a:cubicBezTo>
                    <a:pt x="0" y="211"/>
                    <a:pt x="0" y="211"/>
                    <a:pt x="0" y="211"/>
                  </a:cubicBezTo>
                  <a:cubicBezTo>
                    <a:pt x="3" y="212"/>
                    <a:pt x="6" y="213"/>
                    <a:pt x="9" y="215"/>
                  </a:cubicBezTo>
                  <a:cubicBezTo>
                    <a:pt x="12" y="205"/>
                    <a:pt x="15" y="196"/>
                    <a:pt x="18" y="186"/>
                  </a:cubicBezTo>
                  <a:cubicBezTo>
                    <a:pt x="26" y="165"/>
                    <a:pt x="33" y="143"/>
                    <a:pt x="41" y="12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5" name="Freeform 444">
              <a:extLst>
                <a:ext uri="{FF2B5EF4-FFF2-40B4-BE49-F238E27FC236}">
                  <a16:creationId xmlns="" xmlns:a16="http://schemas.microsoft.com/office/drawing/2014/main" id="{AB15B833-790C-4E91-8F31-52DB11705896}"/>
                </a:ext>
              </a:extLst>
            </p:cNvPr>
            <p:cNvSpPr>
              <a:spLocks/>
            </p:cNvSpPr>
            <p:nvPr/>
          </p:nvSpPr>
          <p:spPr bwMode="auto">
            <a:xfrm>
              <a:off x="10517971" y="2411570"/>
              <a:ext cx="347918" cy="477888"/>
            </a:xfrm>
            <a:custGeom>
              <a:avLst/>
              <a:gdLst>
                <a:gd name="T0" fmla="*/ 80 w 87"/>
                <a:gd name="T1" fmla="*/ 119 h 119"/>
                <a:gd name="T2" fmla="*/ 87 w 87"/>
                <a:gd name="T3" fmla="*/ 113 h 119"/>
                <a:gd name="T4" fmla="*/ 86 w 87"/>
                <a:gd name="T5" fmla="*/ 112 h 119"/>
                <a:gd name="T6" fmla="*/ 8 w 87"/>
                <a:gd name="T7" fmla="*/ 1 h 119"/>
                <a:gd name="T8" fmla="*/ 8 w 87"/>
                <a:gd name="T9" fmla="*/ 0 h 119"/>
                <a:gd name="T10" fmla="*/ 0 w 87"/>
                <a:gd name="T11" fmla="*/ 5 h 119"/>
                <a:gd name="T12" fmla="*/ 80 w 8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87" h="119">
                  <a:moveTo>
                    <a:pt x="80" y="119"/>
                  </a:moveTo>
                  <a:cubicBezTo>
                    <a:pt x="82" y="117"/>
                    <a:pt x="84" y="115"/>
                    <a:pt x="87" y="113"/>
                  </a:cubicBezTo>
                  <a:cubicBezTo>
                    <a:pt x="87" y="113"/>
                    <a:pt x="86" y="112"/>
                    <a:pt x="86" y="112"/>
                  </a:cubicBezTo>
                  <a:cubicBezTo>
                    <a:pt x="60" y="75"/>
                    <a:pt x="34" y="38"/>
                    <a:pt x="8" y="1"/>
                  </a:cubicBezTo>
                  <a:cubicBezTo>
                    <a:pt x="8" y="0"/>
                    <a:pt x="8" y="0"/>
                    <a:pt x="8" y="0"/>
                  </a:cubicBezTo>
                  <a:cubicBezTo>
                    <a:pt x="5" y="2"/>
                    <a:pt x="3" y="4"/>
                    <a:pt x="0" y="5"/>
                  </a:cubicBezTo>
                  <a:cubicBezTo>
                    <a:pt x="26" y="43"/>
                    <a:pt x="53" y="81"/>
                    <a:pt x="80" y="1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6" name="Freeform 445">
              <a:extLst>
                <a:ext uri="{FF2B5EF4-FFF2-40B4-BE49-F238E27FC236}">
                  <a16:creationId xmlns="" xmlns:a16="http://schemas.microsoft.com/office/drawing/2014/main" id="{20F0EF8B-1D72-4CD6-A493-FD215627D1A8}"/>
                </a:ext>
              </a:extLst>
            </p:cNvPr>
            <p:cNvSpPr>
              <a:spLocks/>
            </p:cNvSpPr>
            <p:nvPr/>
          </p:nvSpPr>
          <p:spPr bwMode="auto">
            <a:xfrm>
              <a:off x="6930819" y="4109168"/>
              <a:ext cx="379910" cy="123971"/>
            </a:xfrm>
            <a:custGeom>
              <a:avLst/>
              <a:gdLst>
                <a:gd name="T0" fmla="*/ 95 w 95"/>
                <a:gd name="T1" fmla="*/ 21 h 31"/>
                <a:gd name="T2" fmla="*/ 56 w 95"/>
                <a:gd name="T3" fmla="*/ 12 h 31"/>
                <a:gd name="T4" fmla="*/ 2 w 95"/>
                <a:gd name="T5" fmla="*/ 0 h 31"/>
                <a:gd name="T6" fmla="*/ 0 w 95"/>
                <a:gd name="T7" fmla="*/ 9 h 31"/>
                <a:gd name="T8" fmla="*/ 93 w 95"/>
                <a:gd name="T9" fmla="*/ 31 h 31"/>
                <a:gd name="T10" fmla="*/ 95 w 95"/>
                <a:gd name="T11" fmla="*/ 21 h 31"/>
                <a:gd name="T12" fmla="*/ 95 w 95"/>
                <a:gd name="T13" fmla="*/ 21 h 31"/>
              </a:gdLst>
              <a:ahLst/>
              <a:cxnLst>
                <a:cxn ang="0">
                  <a:pos x="T0" y="T1"/>
                </a:cxn>
                <a:cxn ang="0">
                  <a:pos x="T2" y="T3"/>
                </a:cxn>
                <a:cxn ang="0">
                  <a:pos x="T4" y="T5"/>
                </a:cxn>
                <a:cxn ang="0">
                  <a:pos x="T6" y="T7"/>
                </a:cxn>
                <a:cxn ang="0">
                  <a:pos x="T8" y="T9"/>
                </a:cxn>
                <a:cxn ang="0">
                  <a:pos x="T10" y="T11"/>
                </a:cxn>
                <a:cxn ang="0">
                  <a:pos x="T12" y="T13"/>
                </a:cxn>
              </a:cxnLst>
              <a:rect l="0" t="0" r="r" b="b"/>
              <a:pathLst>
                <a:path w="95" h="31">
                  <a:moveTo>
                    <a:pt x="95" y="21"/>
                  </a:moveTo>
                  <a:cubicBezTo>
                    <a:pt x="82" y="18"/>
                    <a:pt x="69" y="15"/>
                    <a:pt x="56" y="12"/>
                  </a:cubicBezTo>
                  <a:cubicBezTo>
                    <a:pt x="38" y="8"/>
                    <a:pt x="20" y="4"/>
                    <a:pt x="2" y="0"/>
                  </a:cubicBezTo>
                  <a:cubicBezTo>
                    <a:pt x="2" y="4"/>
                    <a:pt x="1" y="7"/>
                    <a:pt x="0" y="9"/>
                  </a:cubicBezTo>
                  <a:cubicBezTo>
                    <a:pt x="31" y="17"/>
                    <a:pt x="62" y="24"/>
                    <a:pt x="93" y="31"/>
                  </a:cubicBezTo>
                  <a:cubicBezTo>
                    <a:pt x="93" y="28"/>
                    <a:pt x="94" y="24"/>
                    <a:pt x="95" y="21"/>
                  </a:cubicBezTo>
                  <a:cubicBezTo>
                    <a:pt x="95" y="21"/>
                    <a:pt x="95" y="21"/>
                    <a:pt x="9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7" name="Freeform 446">
              <a:extLst>
                <a:ext uri="{FF2B5EF4-FFF2-40B4-BE49-F238E27FC236}">
                  <a16:creationId xmlns="" xmlns:a16="http://schemas.microsoft.com/office/drawing/2014/main" id="{270EFA30-E829-4226-BC54-8A530A95B29A}"/>
                </a:ext>
              </a:extLst>
            </p:cNvPr>
            <p:cNvSpPr>
              <a:spLocks/>
            </p:cNvSpPr>
            <p:nvPr/>
          </p:nvSpPr>
          <p:spPr bwMode="auto">
            <a:xfrm>
              <a:off x="8706399" y="4763014"/>
              <a:ext cx="1001764" cy="849800"/>
            </a:xfrm>
            <a:custGeom>
              <a:avLst/>
              <a:gdLst>
                <a:gd name="T0" fmla="*/ 250 w 250"/>
                <a:gd name="T1" fmla="*/ 205 h 212"/>
                <a:gd name="T2" fmla="*/ 195 w 250"/>
                <a:gd name="T3" fmla="*/ 158 h 212"/>
                <a:gd name="T4" fmla="*/ 86 w 250"/>
                <a:gd name="T5" fmla="*/ 67 h 212"/>
                <a:gd name="T6" fmla="*/ 7 w 250"/>
                <a:gd name="T7" fmla="*/ 1 h 212"/>
                <a:gd name="T8" fmla="*/ 6 w 250"/>
                <a:gd name="T9" fmla="*/ 0 h 212"/>
                <a:gd name="T10" fmla="*/ 0 w 250"/>
                <a:gd name="T11" fmla="*/ 7 h 212"/>
                <a:gd name="T12" fmla="*/ 244 w 250"/>
                <a:gd name="T13" fmla="*/ 212 h 212"/>
                <a:gd name="T14" fmla="*/ 250 w 250"/>
                <a:gd name="T15" fmla="*/ 205 h 212"/>
                <a:gd name="T16" fmla="*/ 250 w 250"/>
                <a:gd name="T17"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12">
                  <a:moveTo>
                    <a:pt x="250" y="205"/>
                  </a:moveTo>
                  <a:cubicBezTo>
                    <a:pt x="232" y="189"/>
                    <a:pt x="213" y="174"/>
                    <a:pt x="195" y="158"/>
                  </a:cubicBezTo>
                  <a:cubicBezTo>
                    <a:pt x="159" y="128"/>
                    <a:pt x="122" y="98"/>
                    <a:pt x="86" y="67"/>
                  </a:cubicBezTo>
                  <a:cubicBezTo>
                    <a:pt x="60" y="45"/>
                    <a:pt x="34" y="23"/>
                    <a:pt x="7" y="1"/>
                  </a:cubicBezTo>
                  <a:cubicBezTo>
                    <a:pt x="7" y="1"/>
                    <a:pt x="7" y="0"/>
                    <a:pt x="6" y="0"/>
                  </a:cubicBezTo>
                  <a:cubicBezTo>
                    <a:pt x="4" y="2"/>
                    <a:pt x="2" y="5"/>
                    <a:pt x="0" y="7"/>
                  </a:cubicBezTo>
                  <a:cubicBezTo>
                    <a:pt x="81" y="75"/>
                    <a:pt x="163" y="144"/>
                    <a:pt x="244" y="212"/>
                  </a:cubicBezTo>
                  <a:cubicBezTo>
                    <a:pt x="246" y="209"/>
                    <a:pt x="248" y="207"/>
                    <a:pt x="250" y="205"/>
                  </a:cubicBezTo>
                  <a:cubicBezTo>
                    <a:pt x="250" y="205"/>
                    <a:pt x="250" y="205"/>
                    <a:pt x="250" y="20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8" name="Freeform 447">
              <a:extLst>
                <a:ext uri="{FF2B5EF4-FFF2-40B4-BE49-F238E27FC236}">
                  <a16:creationId xmlns="" xmlns:a16="http://schemas.microsoft.com/office/drawing/2014/main" id="{D2C75B3A-836D-457C-B411-76D5714F6FC0}"/>
                </a:ext>
              </a:extLst>
            </p:cNvPr>
            <p:cNvSpPr>
              <a:spLocks/>
            </p:cNvSpPr>
            <p:nvPr/>
          </p:nvSpPr>
          <p:spPr bwMode="auto">
            <a:xfrm>
              <a:off x="9840131" y="5098934"/>
              <a:ext cx="577864" cy="219948"/>
            </a:xfrm>
            <a:custGeom>
              <a:avLst/>
              <a:gdLst>
                <a:gd name="T0" fmla="*/ 140 w 144"/>
                <a:gd name="T1" fmla="*/ 0 h 55"/>
                <a:gd name="T2" fmla="*/ 86 w 144"/>
                <a:gd name="T3" fmla="*/ 18 h 55"/>
                <a:gd name="T4" fmla="*/ 37 w 144"/>
                <a:gd name="T5" fmla="*/ 34 h 55"/>
                <a:gd name="T6" fmla="*/ 0 w 144"/>
                <a:gd name="T7" fmla="*/ 47 h 55"/>
                <a:gd name="T8" fmla="*/ 0 w 144"/>
                <a:gd name="T9" fmla="*/ 47 h 55"/>
                <a:gd name="T10" fmla="*/ 3 w 144"/>
                <a:gd name="T11" fmla="*/ 55 h 55"/>
                <a:gd name="T12" fmla="*/ 144 w 144"/>
                <a:gd name="T13" fmla="*/ 11 h 55"/>
                <a:gd name="T14" fmla="*/ 141 w 144"/>
                <a:gd name="T15" fmla="*/ 0 h 55"/>
                <a:gd name="T16" fmla="*/ 140 w 144"/>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55">
                  <a:moveTo>
                    <a:pt x="140" y="0"/>
                  </a:moveTo>
                  <a:cubicBezTo>
                    <a:pt x="122" y="6"/>
                    <a:pt x="104" y="12"/>
                    <a:pt x="86" y="18"/>
                  </a:cubicBezTo>
                  <a:cubicBezTo>
                    <a:pt x="70" y="23"/>
                    <a:pt x="53" y="29"/>
                    <a:pt x="37" y="34"/>
                  </a:cubicBezTo>
                  <a:cubicBezTo>
                    <a:pt x="24" y="38"/>
                    <a:pt x="12" y="43"/>
                    <a:pt x="0" y="47"/>
                  </a:cubicBezTo>
                  <a:cubicBezTo>
                    <a:pt x="0" y="47"/>
                    <a:pt x="0" y="47"/>
                    <a:pt x="0" y="47"/>
                  </a:cubicBezTo>
                  <a:cubicBezTo>
                    <a:pt x="1" y="49"/>
                    <a:pt x="2" y="52"/>
                    <a:pt x="3" y="55"/>
                  </a:cubicBezTo>
                  <a:cubicBezTo>
                    <a:pt x="36" y="45"/>
                    <a:pt x="124" y="15"/>
                    <a:pt x="144" y="11"/>
                  </a:cubicBezTo>
                  <a:cubicBezTo>
                    <a:pt x="143" y="7"/>
                    <a:pt x="141" y="4"/>
                    <a:pt x="141" y="0"/>
                  </a:cubicBezTo>
                  <a:cubicBezTo>
                    <a:pt x="141" y="0"/>
                    <a:pt x="141" y="0"/>
                    <a:pt x="14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9" name="Freeform 448">
              <a:extLst>
                <a:ext uri="{FF2B5EF4-FFF2-40B4-BE49-F238E27FC236}">
                  <a16:creationId xmlns="" xmlns:a16="http://schemas.microsoft.com/office/drawing/2014/main" id="{655B3B23-E5F9-4EF8-AB5C-DFE427D5DA05}"/>
                </a:ext>
              </a:extLst>
            </p:cNvPr>
            <p:cNvSpPr>
              <a:spLocks/>
            </p:cNvSpPr>
            <p:nvPr/>
          </p:nvSpPr>
          <p:spPr bwMode="auto">
            <a:xfrm>
              <a:off x="10569959" y="4321118"/>
              <a:ext cx="239943" cy="629852"/>
            </a:xfrm>
            <a:custGeom>
              <a:avLst/>
              <a:gdLst>
                <a:gd name="T0" fmla="*/ 37 w 60"/>
                <a:gd name="T1" fmla="*/ 45 h 157"/>
                <a:gd name="T2" fmla="*/ 17 w 60"/>
                <a:gd name="T3" fmla="*/ 103 h 157"/>
                <a:gd name="T4" fmla="*/ 0 w 60"/>
                <a:gd name="T5" fmla="*/ 154 h 157"/>
                <a:gd name="T6" fmla="*/ 9 w 60"/>
                <a:gd name="T7" fmla="*/ 157 h 157"/>
                <a:gd name="T8" fmla="*/ 9 w 60"/>
                <a:gd name="T9" fmla="*/ 157 h 157"/>
                <a:gd name="T10" fmla="*/ 60 w 60"/>
                <a:gd name="T11" fmla="*/ 3 h 157"/>
                <a:gd name="T12" fmla="*/ 52 w 60"/>
                <a:gd name="T13" fmla="*/ 0 h 157"/>
                <a:gd name="T14" fmla="*/ 37 w 60"/>
                <a:gd name="T15" fmla="*/ 45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57">
                  <a:moveTo>
                    <a:pt x="37" y="45"/>
                  </a:moveTo>
                  <a:cubicBezTo>
                    <a:pt x="30" y="64"/>
                    <a:pt x="24" y="84"/>
                    <a:pt x="17" y="103"/>
                  </a:cubicBezTo>
                  <a:cubicBezTo>
                    <a:pt x="12" y="120"/>
                    <a:pt x="6" y="137"/>
                    <a:pt x="0" y="154"/>
                  </a:cubicBezTo>
                  <a:cubicBezTo>
                    <a:pt x="3" y="154"/>
                    <a:pt x="7" y="155"/>
                    <a:pt x="9" y="157"/>
                  </a:cubicBezTo>
                  <a:cubicBezTo>
                    <a:pt x="9" y="157"/>
                    <a:pt x="9" y="157"/>
                    <a:pt x="9" y="157"/>
                  </a:cubicBezTo>
                  <a:cubicBezTo>
                    <a:pt x="26" y="106"/>
                    <a:pt x="43" y="54"/>
                    <a:pt x="60" y="3"/>
                  </a:cubicBezTo>
                  <a:cubicBezTo>
                    <a:pt x="57" y="2"/>
                    <a:pt x="54" y="1"/>
                    <a:pt x="52" y="0"/>
                  </a:cubicBezTo>
                  <a:cubicBezTo>
                    <a:pt x="47" y="15"/>
                    <a:pt x="42" y="30"/>
                    <a:pt x="37" y="4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0" name="Freeform 449">
              <a:extLst>
                <a:ext uri="{FF2B5EF4-FFF2-40B4-BE49-F238E27FC236}">
                  <a16:creationId xmlns="" xmlns:a16="http://schemas.microsoft.com/office/drawing/2014/main" id="{EEE417F7-A965-4138-9FEB-6612EC298D49}"/>
                </a:ext>
              </a:extLst>
            </p:cNvPr>
            <p:cNvSpPr>
              <a:spLocks/>
            </p:cNvSpPr>
            <p:nvPr/>
          </p:nvSpPr>
          <p:spPr bwMode="auto">
            <a:xfrm>
              <a:off x="6492922" y="2251608"/>
              <a:ext cx="681839" cy="745824"/>
            </a:xfrm>
            <a:custGeom>
              <a:avLst/>
              <a:gdLst>
                <a:gd name="T0" fmla="*/ 7 w 170"/>
                <a:gd name="T1" fmla="*/ 186 h 186"/>
                <a:gd name="T2" fmla="*/ 11 w 170"/>
                <a:gd name="T3" fmla="*/ 182 h 186"/>
                <a:gd name="T4" fmla="*/ 133 w 170"/>
                <a:gd name="T5" fmla="*/ 46 h 186"/>
                <a:gd name="T6" fmla="*/ 169 w 170"/>
                <a:gd name="T7" fmla="*/ 8 h 186"/>
                <a:gd name="T8" fmla="*/ 170 w 170"/>
                <a:gd name="T9" fmla="*/ 7 h 186"/>
                <a:gd name="T10" fmla="*/ 163 w 170"/>
                <a:gd name="T11" fmla="*/ 0 h 186"/>
                <a:gd name="T12" fmla="*/ 109 w 170"/>
                <a:gd name="T13" fmla="*/ 60 h 186"/>
                <a:gd name="T14" fmla="*/ 3 w 170"/>
                <a:gd name="T15" fmla="*/ 176 h 186"/>
                <a:gd name="T16" fmla="*/ 0 w 170"/>
                <a:gd name="T17" fmla="*/ 180 h 186"/>
                <a:gd name="T18" fmla="*/ 7 w 17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86">
                  <a:moveTo>
                    <a:pt x="7" y="186"/>
                  </a:moveTo>
                  <a:cubicBezTo>
                    <a:pt x="8" y="185"/>
                    <a:pt x="9" y="184"/>
                    <a:pt x="11" y="182"/>
                  </a:cubicBezTo>
                  <a:cubicBezTo>
                    <a:pt x="51" y="137"/>
                    <a:pt x="92" y="92"/>
                    <a:pt x="133" y="46"/>
                  </a:cubicBezTo>
                  <a:cubicBezTo>
                    <a:pt x="145" y="34"/>
                    <a:pt x="157" y="21"/>
                    <a:pt x="169" y="8"/>
                  </a:cubicBezTo>
                  <a:cubicBezTo>
                    <a:pt x="169" y="7"/>
                    <a:pt x="169" y="7"/>
                    <a:pt x="170" y="7"/>
                  </a:cubicBezTo>
                  <a:cubicBezTo>
                    <a:pt x="167" y="5"/>
                    <a:pt x="165" y="3"/>
                    <a:pt x="163" y="0"/>
                  </a:cubicBezTo>
                  <a:cubicBezTo>
                    <a:pt x="145" y="20"/>
                    <a:pt x="127" y="40"/>
                    <a:pt x="109" y="60"/>
                  </a:cubicBezTo>
                  <a:cubicBezTo>
                    <a:pt x="74" y="99"/>
                    <a:pt x="39" y="137"/>
                    <a:pt x="3" y="176"/>
                  </a:cubicBezTo>
                  <a:cubicBezTo>
                    <a:pt x="2" y="178"/>
                    <a:pt x="1" y="179"/>
                    <a:pt x="0" y="180"/>
                  </a:cubicBezTo>
                  <a:cubicBezTo>
                    <a:pt x="3" y="181"/>
                    <a:pt x="5" y="183"/>
                    <a:pt x="7" y="18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1" name="Freeform 450">
              <a:extLst>
                <a:ext uri="{FF2B5EF4-FFF2-40B4-BE49-F238E27FC236}">
                  <a16:creationId xmlns="" xmlns:a16="http://schemas.microsoft.com/office/drawing/2014/main" id="{0E25A1D7-A2EB-4EE3-BD34-FAB67528D7AA}"/>
                </a:ext>
              </a:extLst>
            </p:cNvPr>
            <p:cNvSpPr>
              <a:spLocks/>
            </p:cNvSpPr>
            <p:nvPr/>
          </p:nvSpPr>
          <p:spPr bwMode="auto">
            <a:xfrm>
              <a:off x="6444933" y="3217379"/>
              <a:ext cx="313926" cy="753822"/>
            </a:xfrm>
            <a:custGeom>
              <a:avLst/>
              <a:gdLst>
                <a:gd name="T0" fmla="*/ 59 w 78"/>
                <a:gd name="T1" fmla="*/ 133 h 188"/>
                <a:gd name="T2" fmla="*/ 40 w 78"/>
                <a:gd name="T3" fmla="*/ 82 h 188"/>
                <a:gd name="T4" fmla="*/ 15 w 78"/>
                <a:gd name="T5" fmla="*/ 16 h 188"/>
                <a:gd name="T6" fmla="*/ 9 w 78"/>
                <a:gd name="T7" fmla="*/ 0 h 188"/>
                <a:gd name="T8" fmla="*/ 0 w 78"/>
                <a:gd name="T9" fmla="*/ 3 h 188"/>
                <a:gd name="T10" fmla="*/ 1 w 78"/>
                <a:gd name="T11" fmla="*/ 5 h 188"/>
                <a:gd name="T12" fmla="*/ 34 w 78"/>
                <a:gd name="T13" fmla="*/ 92 h 188"/>
                <a:gd name="T14" fmla="*/ 61 w 78"/>
                <a:gd name="T15" fmla="*/ 165 h 188"/>
                <a:gd name="T16" fmla="*/ 70 w 78"/>
                <a:gd name="T17" fmla="*/ 188 h 188"/>
                <a:gd name="T18" fmla="*/ 78 w 78"/>
                <a:gd name="T19" fmla="*/ 184 h 188"/>
                <a:gd name="T20" fmla="*/ 59 w 78"/>
                <a:gd name="T21" fmla="*/ 13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88">
                  <a:moveTo>
                    <a:pt x="59" y="133"/>
                  </a:moveTo>
                  <a:cubicBezTo>
                    <a:pt x="52" y="116"/>
                    <a:pt x="46" y="99"/>
                    <a:pt x="40" y="82"/>
                  </a:cubicBezTo>
                  <a:cubicBezTo>
                    <a:pt x="32" y="60"/>
                    <a:pt x="23" y="38"/>
                    <a:pt x="15" y="16"/>
                  </a:cubicBezTo>
                  <a:cubicBezTo>
                    <a:pt x="13" y="11"/>
                    <a:pt x="11" y="5"/>
                    <a:pt x="9" y="0"/>
                  </a:cubicBezTo>
                  <a:cubicBezTo>
                    <a:pt x="6" y="1"/>
                    <a:pt x="3" y="3"/>
                    <a:pt x="0" y="3"/>
                  </a:cubicBezTo>
                  <a:cubicBezTo>
                    <a:pt x="0" y="4"/>
                    <a:pt x="1" y="4"/>
                    <a:pt x="1" y="5"/>
                  </a:cubicBezTo>
                  <a:cubicBezTo>
                    <a:pt x="12" y="34"/>
                    <a:pt x="23" y="63"/>
                    <a:pt x="34" y="92"/>
                  </a:cubicBezTo>
                  <a:cubicBezTo>
                    <a:pt x="43" y="117"/>
                    <a:pt x="52" y="141"/>
                    <a:pt x="61" y="165"/>
                  </a:cubicBezTo>
                  <a:cubicBezTo>
                    <a:pt x="63" y="169"/>
                    <a:pt x="68" y="184"/>
                    <a:pt x="70" y="188"/>
                  </a:cubicBezTo>
                  <a:cubicBezTo>
                    <a:pt x="72" y="186"/>
                    <a:pt x="75" y="185"/>
                    <a:pt x="78" y="184"/>
                  </a:cubicBezTo>
                  <a:cubicBezTo>
                    <a:pt x="72" y="167"/>
                    <a:pt x="65" y="150"/>
                    <a:pt x="59" y="1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2" name="Freeform 451">
              <a:extLst>
                <a:ext uri="{FF2B5EF4-FFF2-40B4-BE49-F238E27FC236}">
                  <a16:creationId xmlns="" xmlns:a16="http://schemas.microsoft.com/office/drawing/2014/main" id="{23D7F029-0397-4A03-8F2F-AEFB0614B7D9}"/>
                </a:ext>
              </a:extLst>
            </p:cNvPr>
            <p:cNvSpPr>
              <a:spLocks/>
            </p:cNvSpPr>
            <p:nvPr/>
          </p:nvSpPr>
          <p:spPr bwMode="auto">
            <a:xfrm>
              <a:off x="8356481" y="4697029"/>
              <a:ext cx="121972" cy="65985"/>
            </a:xfrm>
            <a:custGeom>
              <a:avLst/>
              <a:gdLst>
                <a:gd name="T0" fmla="*/ 0 w 30"/>
                <a:gd name="T1" fmla="*/ 7 h 16"/>
                <a:gd name="T2" fmla="*/ 0 w 30"/>
                <a:gd name="T3" fmla="*/ 7 h 16"/>
                <a:gd name="T4" fmla="*/ 2 w 30"/>
                <a:gd name="T5" fmla="*/ 16 h 16"/>
                <a:gd name="T6" fmla="*/ 30 w 30"/>
                <a:gd name="T7" fmla="*/ 9 h 16"/>
                <a:gd name="T8" fmla="*/ 28 w 30"/>
                <a:gd name="T9" fmla="*/ 0 h 16"/>
                <a:gd name="T10" fmla="*/ 0 w 30"/>
                <a:gd name="T11" fmla="*/ 7 h 16"/>
              </a:gdLst>
              <a:ahLst/>
              <a:cxnLst>
                <a:cxn ang="0">
                  <a:pos x="T0" y="T1"/>
                </a:cxn>
                <a:cxn ang="0">
                  <a:pos x="T2" y="T3"/>
                </a:cxn>
                <a:cxn ang="0">
                  <a:pos x="T4" y="T5"/>
                </a:cxn>
                <a:cxn ang="0">
                  <a:pos x="T6" y="T7"/>
                </a:cxn>
                <a:cxn ang="0">
                  <a:pos x="T8" y="T9"/>
                </a:cxn>
                <a:cxn ang="0">
                  <a:pos x="T10" y="T11"/>
                </a:cxn>
              </a:cxnLst>
              <a:rect l="0" t="0" r="r" b="b"/>
              <a:pathLst>
                <a:path w="30" h="16">
                  <a:moveTo>
                    <a:pt x="0" y="7"/>
                  </a:moveTo>
                  <a:cubicBezTo>
                    <a:pt x="0" y="7"/>
                    <a:pt x="0" y="7"/>
                    <a:pt x="0" y="7"/>
                  </a:cubicBezTo>
                  <a:cubicBezTo>
                    <a:pt x="1" y="10"/>
                    <a:pt x="2" y="13"/>
                    <a:pt x="2" y="16"/>
                  </a:cubicBezTo>
                  <a:cubicBezTo>
                    <a:pt x="12" y="14"/>
                    <a:pt x="21" y="12"/>
                    <a:pt x="30" y="9"/>
                  </a:cubicBezTo>
                  <a:cubicBezTo>
                    <a:pt x="29" y="6"/>
                    <a:pt x="28" y="3"/>
                    <a:pt x="28" y="0"/>
                  </a:cubicBezTo>
                  <a:cubicBezTo>
                    <a:pt x="19" y="2"/>
                    <a:pt x="10" y="4"/>
                    <a:pt x="0"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3" name="Freeform 452">
              <a:extLst>
                <a:ext uri="{FF2B5EF4-FFF2-40B4-BE49-F238E27FC236}">
                  <a16:creationId xmlns="" xmlns:a16="http://schemas.microsoft.com/office/drawing/2014/main" id="{54EF1063-89B6-4CBB-A6C5-B622689F1756}"/>
                </a:ext>
              </a:extLst>
            </p:cNvPr>
            <p:cNvSpPr>
              <a:spLocks/>
            </p:cNvSpPr>
            <p:nvPr/>
          </p:nvSpPr>
          <p:spPr bwMode="auto">
            <a:xfrm>
              <a:off x="9728157" y="5476844"/>
              <a:ext cx="55987" cy="79981"/>
            </a:xfrm>
            <a:custGeom>
              <a:avLst/>
              <a:gdLst>
                <a:gd name="T0" fmla="*/ 5 w 14"/>
                <a:gd name="T1" fmla="*/ 20 h 20"/>
                <a:gd name="T2" fmla="*/ 14 w 14"/>
                <a:gd name="T3" fmla="*/ 17 h 20"/>
                <a:gd name="T4" fmla="*/ 10 w 14"/>
                <a:gd name="T5" fmla="*/ 0 h 20"/>
                <a:gd name="T6" fmla="*/ 0 w 14"/>
                <a:gd name="T7" fmla="*/ 3 h 20"/>
                <a:gd name="T8" fmla="*/ 5 w 14"/>
                <a:gd name="T9" fmla="*/ 20 h 20"/>
              </a:gdLst>
              <a:ahLst/>
              <a:cxnLst>
                <a:cxn ang="0">
                  <a:pos x="T0" y="T1"/>
                </a:cxn>
                <a:cxn ang="0">
                  <a:pos x="T2" y="T3"/>
                </a:cxn>
                <a:cxn ang="0">
                  <a:pos x="T4" y="T5"/>
                </a:cxn>
                <a:cxn ang="0">
                  <a:pos x="T6" y="T7"/>
                </a:cxn>
                <a:cxn ang="0">
                  <a:pos x="T8" y="T9"/>
                </a:cxn>
              </a:cxnLst>
              <a:rect l="0" t="0" r="r" b="b"/>
              <a:pathLst>
                <a:path w="14" h="20">
                  <a:moveTo>
                    <a:pt x="5" y="20"/>
                  </a:moveTo>
                  <a:cubicBezTo>
                    <a:pt x="8" y="19"/>
                    <a:pt x="11" y="18"/>
                    <a:pt x="14" y="17"/>
                  </a:cubicBezTo>
                  <a:cubicBezTo>
                    <a:pt x="13" y="12"/>
                    <a:pt x="11" y="6"/>
                    <a:pt x="10" y="0"/>
                  </a:cubicBezTo>
                  <a:cubicBezTo>
                    <a:pt x="7" y="2"/>
                    <a:pt x="4" y="3"/>
                    <a:pt x="0" y="3"/>
                  </a:cubicBezTo>
                  <a:cubicBezTo>
                    <a:pt x="2" y="9"/>
                    <a:pt x="4" y="14"/>
                    <a:pt x="5"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4" name="Freeform 453">
              <a:extLst>
                <a:ext uri="{FF2B5EF4-FFF2-40B4-BE49-F238E27FC236}">
                  <a16:creationId xmlns="" xmlns:a16="http://schemas.microsoft.com/office/drawing/2014/main" id="{F18C6297-195A-490A-A8D7-2EEBABCFFD74}"/>
                </a:ext>
              </a:extLst>
            </p:cNvPr>
            <p:cNvSpPr>
              <a:spLocks/>
            </p:cNvSpPr>
            <p:nvPr/>
          </p:nvSpPr>
          <p:spPr bwMode="auto">
            <a:xfrm>
              <a:off x="7784617" y="4653039"/>
              <a:ext cx="303928" cy="113974"/>
            </a:xfrm>
            <a:custGeom>
              <a:avLst/>
              <a:gdLst>
                <a:gd name="T0" fmla="*/ 52 w 76"/>
                <a:gd name="T1" fmla="*/ 12 h 28"/>
                <a:gd name="T2" fmla="*/ 4 w 76"/>
                <a:gd name="T3" fmla="*/ 1 h 28"/>
                <a:gd name="T4" fmla="*/ 2 w 76"/>
                <a:gd name="T5" fmla="*/ 0 h 28"/>
                <a:gd name="T6" fmla="*/ 0 w 76"/>
                <a:gd name="T7" fmla="*/ 10 h 28"/>
                <a:gd name="T8" fmla="*/ 1 w 76"/>
                <a:gd name="T9" fmla="*/ 10 h 28"/>
                <a:gd name="T10" fmla="*/ 10 w 76"/>
                <a:gd name="T11" fmla="*/ 12 h 28"/>
                <a:gd name="T12" fmla="*/ 55 w 76"/>
                <a:gd name="T13" fmla="*/ 23 h 28"/>
                <a:gd name="T14" fmla="*/ 74 w 76"/>
                <a:gd name="T15" fmla="*/ 28 h 28"/>
                <a:gd name="T16" fmla="*/ 76 w 76"/>
                <a:gd name="T17" fmla="*/ 18 h 28"/>
                <a:gd name="T18" fmla="*/ 52 w 76"/>
                <a:gd name="T1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8">
                  <a:moveTo>
                    <a:pt x="52" y="12"/>
                  </a:moveTo>
                  <a:cubicBezTo>
                    <a:pt x="36" y="8"/>
                    <a:pt x="20" y="5"/>
                    <a:pt x="4" y="1"/>
                  </a:cubicBezTo>
                  <a:cubicBezTo>
                    <a:pt x="3" y="1"/>
                    <a:pt x="3" y="0"/>
                    <a:pt x="2" y="0"/>
                  </a:cubicBezTo>
                  <a:cubicBezTo>
                    <a:pt x="2" y="4"/>
                    <a:pt x="1" y="7"/>
                    <a:pt x="0" y="10"/>
                  </a:cubicBezTo>
                  <a:cubicBezTo>
                    <a:pt x="0" y="10"/>
                    <a:pt x="0" y="10"/>
                    <a:pt x="1" y="10"/>
                  </a:cubicBezTo>
                  <a:cubicBezTo>
                    <a:pt x="4" y="10"/>
                    <a:pt x="7" y="11"/>
                    <a:pt x="10" y="12"/>
                  </a:cubicBezTo>
                  <a:cubicBezTo>
                    <a:pt x="25" y="16"/>
                    <a:pt x="40" y="19"/>
                    <a:pt x="55" y="23"/>
                  </a:cubicBezTo>
                  <a:cubicBezTo>
                    <a:pt x="61" y="24"/>
                    <a:pt x="67" y="26"/>
                    <a:pt x="74" y="28"/>
                  </a:cubicBezTo>
                  <a:cubicBezTo>
                    <a:pt x="74" y="24"/>
                    <a:pt x="75" y="21"/>
                    <a:pt x="76" y="18"/>
                  </a:cubicBezTo>
                  <a:cubicBezTo>
                    <a:pt x="68" y="16"/>
                    <a:pt x="60" y="14"/>
                    <a:pt x="52" y="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5" name="Freeform 454">
              <a:extLst>
                <a:ext uri="{FF2B5EF4-FFF2-40B4-BE49-F238E27FC236}">
                  <a16:creationId xmlns="" xmlns:a16="http://schemas.microsoft.com/office/drawing/2014/main" id="{1E169DD5-4525-43A9-B703-9264B957E004}"/>
                </a:ext>
              </a:extLst>
            </p:cNvPr>
            <p:cNvSpPr>
              <a:spLocks/>
            </p:cNvSpPr>
            <p:nvPr/>
          </p:nvSpPr>
          <p:spPr bwMode="auto">
            <a:xfrm>
              <a:off x="10925875" y="3855228"/>
              <a:ext cx="249942" cy="249942"/>
            </a:xfrm>
            <a:custGeom>
              <a:avLst/>
              <a:gdLst>
                <a:gd name="T0" fmla="*/ 56 w 62"/>
                <a:gd name="T1" fmla="*/ 0 h 62"/>
                <a:gd name="T2" fmla="*/ 26 w 62"/>
                <a:gd name="T3" fmla="*/ 29 h 62"/>
                <a:gd name="T4" fmla="*/ 1 w 62"/>
                <a:gd name="T5" fmla="*/ 54 h 62"/>
                <a:gd name="T6" fmla="*/ 0 w 62"/>
                <a:gd name="T7" fmla="*/ 55 h 62"/>
                <a:gd name="T8" fmla="*/ 6 w 62"/>
                <a:gd name="T9" fmla="*/ 62 h 62"/>
                <a:gd name="T10" fmla="*/ 8 w 62"/>
                <a:gd name="T11" fmla="*/ 61 h 62"/>
                <a:gd name="T12" fmla="*/ 44 w 62"/>
                <a:gd name="T13" fmla="*/ 24 h 62"/>
                <a:gd name="T14" fmla="*/ 62 w 62"/>
                <a:gd name="T15" fmla="*/ 6 h 62"/>
                <a:gd name="T16" fmla="*/ 56 w 62"/>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2">
                  <a:moveTo>
                    <a:pt x="56" y="0"/>
                  </a:moveTo>
                  <a:cubicBezTo>
                    <a:pt x="46" y="9"/>
                    <a:pt x="36" y="19"/>
                    <a:pt x="26" y="29"/>
                  </a:cubicBezTo>
                  <a:cubicBezTo>
                    <a:pt x="18" y="37"/>
                    <a:pt x="9" y="45"/>
                    <a:pt x="1" y="54"/>
                  </a:cubicBezTo>
                  <a:cubicBezTo>
                    <a:pt x="1" y="54"/>
                    <a:pt x="0" y="55"/>
                    <a:pt x="0" y="55"/>
                  </a:cubicBezTo>
                  <a:cubicBezTo>
                    <a:pt x="2" y="57"/>
                    <a:pt x="4" y="59"/>
                    <a:pt x="6" y="62"/>
                  </a:cubicBezTo>
                  <a:cubicBezTo>
                    <a:pt x="7" y="61"/>
                    <a:pt x="7" y="61"/>
                    <a:pt x="8" y="61"/>
                  </a:cubicBezTo>
                  <a:cubicBezTo>
                    <a:pt x="20" y="48"/>
                    <a:pt x="32" y="36"/>
                    <a:pt x="44" y="24"/>
                  </a:cubicBezTo>
                  <a:cubicBezTo>
                    <a:pt x="50" y="18"/>
                    <a:pt x="56" y="12"/>
                    <a:pt x="62" y="6"/>
                  </a:cubicBezTo>
                  <a:cubicBezTo>
                    <a:pt x="60" y="4"/>
                    <a:pt x="58" y="2"/>
                    <a:pt x="5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6" name="Freeform 455">
              <a:extLst>
                <a:ext uri="{FF2B5EF4-FFF2-40B4-BE49-F238E27FC236}">
                  <a16:creationId xmlns="" xmlns:a16="http://schemas.microsoft.com/office/drawing/2014/main" id="{FBB68528-A0B6-4C4D-8C3E-CEF1CB7E7088}"/>
                </a:ext>
              </a:extLst>
            </p:cNvPr>
            <p:cNvSpPr>
              <a:spLocks/>
            </p:cNvSpPr>
            <p:nvPr/>
          </p:nvSpPr>
          <p:spPr bwMode="auto">
            <a:xfrm>
              <a:off x="7490687" y="4361108"/>
              <a:ext cx="113974" cy="159962"/>
            </a:xfrm>
            <a:custGeom>
              <a:avLst/>
              <a:gdLst>
                <a:gd name="T0" fmla="*/ 28 w 28"/>
                <a:gd name="T1" fmla="*/ 35 h 40"/>
                <a:gd name="T2" fmla="*/ 9 w 28"/>
                <a:gd name="T3" fmla="*/ 0 h 40"/>
                <a:gd name="T4" fmla="*/ 0 w 28"/>
                <a:gd name="T5" fmla="*/ 5 h 40"/>
                <a:gd name="T6" fmla="*/ 4 w 28"/>
                <a:gd name="T7" fmla="*/ 10 h 40"/>
                <a:gd name="T8" fmla="*/ 19 w 28"/>
                <a:gd name="T9" fmla="*/ 40 h 40"/>
                <a:gd name="T10" fmla="*/ 28 w 28"/>
                <a:gd name="T11" fmla="*/ 36 h 40"/>
                <a:gd name="T12" fmla="*/ 28 w 28"/>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28" h="40">
                  <a:moveTo>
                    <a:pt x="28" y="35"/>
                  </a:moveTo>
                  <a:cubicBezTo>
                    <a:pt x="22" y="24"/>
                    <a:pt x="15" y="12"/>
                    <a:pt x="9" y="0"/>
                  </a:cubicBezTo>
                  <a:cubicBezTo>
                    <a:pt x="7" y="2"/>
                    <a:pt x="4" y="4"/>
                    <a:pt x="0" y="5"/>
                  </a:cubicBezTo>
                  <a:cubicBezTo>
                    <a:pt x="2" y="6"/>
                    <a:pt x="3" y="8"/>
                    <a:pt x="4" y="10"/>
                  </a:cubicBezTo>
                  <a:cubicBezTo>
                    <a:pt x="9" y="20"/>
                    <a:pt x="14" y="30"/>
                    <a:pt x="19" y="40"/>
                  </a:cubicBezTo>
                  <a:cubicBezTo>
                    <a:pt x="22" y="38"/>
                    <a:pt x="25" y="37"/>
                    <a:pt x="28" y="36"/>
                  </a:cubicBezTo>
                  <a:cubicBezTo>
                    <a:pt x="28" y="35"/>
                    <a:pt x="28" y="35"/>
                    <a:pt x="28"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7" name="Freeform 456">
              <a:extLst>
                <a:ext uri="{FF2B5EF4-FFF2-40B4-BE49-F238E27FC236}">
                  <a16:creationId xmlns="" xmlns:a16="http://schemas.microsoft.com/office/drawing/2014/main" id="{A6D79221-FB60-4D1B-B17F-C806990EC21B}"/>
                </a:ext>
              </a:extLst>
            </p:cNvPr>
            <p:cNvSpPr>
              <a:spLocks/>
            </p:cNvSpPr>
            <p:nvPr/>
          </p:nvSpPr>
          <p:spPr bwMode="auto">
            <a:xfrm>
              <a:off x="7820608" y="2467557"/>
              <a:ext cx="283933" cy="289932"/>
            </a:xfrm>
            <a:custGeom>
              <a:avLst/>
              <a:gdLst>
                <a:gd name="T0" fmla="*/ 10 w 71"/>
                <a:gd name="T1" fmla="*/ 61 h 72"/>
                <a:gd name="T2" fmla="*/ 35 w 71"/>
                <a:gd name="T3" fmla="*/ 72 h 72"/>
                <a:gd name="T4" fmla="*/ 35 w 71"/>
                <a:gd name="T5" fmla="*/ 72 h 72"/>
                <a:gd name="T6" fmla="*/ 44 w 71"/>
                <a:gd name="T7" fmla="*/ 71 h 72"/>
                <a:gd name="T8" fmla="*/ 63 w 71"/>
                <a:gd name="T9" fmla="*/ 58 h 72"/>
                <a:gd name="T10" fmla="*/ 68 w 71"/>
                <a:gd name="T11" fmla="*/ 50 h 72"/>
                <a:gd name="T12" fmla="*/ 71 w 71"/>
                <a:gd name="T13" fmla="*/ 36 h 72"/>
                <a:gd name="T14" fmla="*/ 61 w 71"/>
                <a:gd name="T15" fmla="*/ 10 h 72"/>
                <a:gd name="T16" fmla="*/ 53 w 71"/>
                <a:gd name="T17" fmla="*/ 5 h 72"/>
                <a:gd name="T18" fmla="*/ 35 w 71"/>
                <a:gd name="T19" fmla="*/ 0 h 72"/>
                <a:gd name="T20" fmla="*/ 0 w 71"/>
                <a:gd name="T21" fmla="*/ 36 h 72"/>
                <a:gd name="T22" fmla="*/ 0 w 71"/>
                <a:gd name="T23" fmla="*/ 41 h 72"/>
                <a:gd name="T24" fmla="*/ 3 w 71"/>
                <a:gd name="T25" fmla="*/ 50 h 72"/>
                <a:gd name="T26" fmla="*/ 4 w 71"/>
                <a:gd name="T27" fmla="*/ 53 h 72"/>
                <a:gd name="T28" fmla="*/ 10 w 71"/>
                <a:gd name="T29"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10" y="61"/>
                  </a:moveTo>
                  <a:cubicBezTo>
                    <a:pt x="16" y="67"/>
                    <a:pt x="25" y="71"/>
                    <a:pt x="35" y="72"/>
                  </a:cubicBezTo>
                  <a:cubicBezTo>
                    <a:pt x="35" y="72"/>
                    <a:pt x="35" y="72"/>
                    <a:pt x="35" y="72"/>
                  </a:cubicBezTo>
                  <a:cubicBezTo>
                    <a:pt x="38" y="72"/>
                    <a:pt x="41" y="71"/>
                    <a:pt x="44" y="71"/>
                  </a:cubicBezTo>
                  <a:cubicBezTo>
                    <a:pt x="52" y="69"/>
                    <a:pt x="58" y="64"/>
                    <a:pt x="63" y="58"/>
                  </a:cubicBezTo>
                  <a:cubicBezTo>
                    <a:pt x="65" y="56"/>
                    <a:pt x="67" y="53"/>
                    <a:pt x="68" y="50"/>
                  </a:cubicBezTo>
                  <a:cubicBezTo>
                    <a:pt x="70" y="46"/>
                    <a:pt x="71" y="41"/>
                    <a:pt x="71" y="36"/>
                  </a:cubicBezTo>
                  <a:cubicBezTo>
                    <a:pt x="71" y="26"/>
                    <a:pt x="67" y="17"/>
                    <a:pt x="61" y="10"/>
                  </a:cubicBezTo>
                  <a:cubicBezTo>
                    <a:pt x="58" y="8"/>
                    <a:pt x="56" y="6"/>
                    <a:pt x="53" y="5"/>
                  </a:cubicBezTo>
                  <a:cubicBezTo>
                    <a:pt x="48" y="2"/>
                    <a:pt x="42" y="0"/>
                    <a:pt x="35" y="0"/>
                  </a:cubicBezTo>
                  <a:cubicBezTo>
                    <a:pt x="16" y="0"/>
                    <a:pt x="0" y="16"/>
                    <a:pt x="0" y="36"/>
                  </a:cubicBezTo>
                  <a:cubicBezTo>
                    <a:pt x="0" y="38"/>
                    <a:pt x="0" y="39"/>
                    <a:pt x="0" y="41"/>
                  </a:cubicBezTo>
                  <a:cubicBezTo>
                    <a:pt x="0" y="44"/>
                    <a:pt x="1" y="47"/>
                    <a:pt x="3" y="50"/>
                  </a:cubicBezTo>
                  <a:cubicBezTo>
                    <a:pt x="3" y="51"/>
                    <a:pt x="3" y="52"/>
                    <a:pt x="4" y="53"/>
                  </a:cubicBezTo>
                  <a:cubicBezTo>
                    <a:pt x="5" y="56"/>
                    <a:pt x="7" y="58"/>
                    <a:pt x="10" y="6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8" name="Freeform 457">
              <a:extLst>
                <a:ext uri="{FF2B5EF4-FFF2-40B4-BE49-F238E27FC236}">
                  <a16:creationId xmlns="" xmlns:a16="http://schemas.microsoft.com/office/drawing/2014/main" id="{A361A37B-BD92-405D-8267-E4076B4F23EC}"/>
                </a:ext>
              </a:extLst>
            </p:cNvPr>
            <p:cNvSpPr>
              <a:spLocks/>
            </p:cNvSpPr>
            <p:nvPr/>
          </p:nvSpPr>
          <p:spPr bwMode="auto">
            <a:xfrm>
              <a:off x="7018798" y="3073413"/>
              <a:ext cx="283933" cy="285933"/>
            </a:xfrm>
            <a:custGeom>
              <a:avLst/>
              <a:gdLst>
                <a:gd name="T0" fmla="*/ 71 w 71"/>
                <a:gd name="T1" fmla="*/ 36 h 71"/>
                <a:gd name="T2" fmla="*/ 71 w 71"/>
                <a:gd name="T3" fmla="*/ 34 h 71"/>
                <a:gd name="T4" fmla="*/ 70 w 71"/>
                <a:gd name="T5" fmla="*/ 24 h 71"/>
                <a:gd name="T6" fmla="*/ 67 w 71"/>
                <a:gd name="T7" fmla="*/ 19 h 71"/>
                <a:gd name="T8" fmla="*/ 61 w 71"/>
                <a:gd name="T9" fmla="*/ 11 h 71"/>
                <a:gd name="T10" fmla="*/ 44 w 71"/>
                <a:gd name="T11" fmla="*/ 1 h 71"/>
                <a:gd name="T12" fmla="*/ 36 w 71"/>
                <a:gd name="T13" fmla="*/ 0 h 71"/>
                <a:gd name="T14" fmla="*/ 34 w 71"/>
                <a:gd name="T15" fmla="*/ 0 h 71"/>
                <a:gd name="T16" fmla="*/ 1 w 71"/>
                <a:gd name="T17" fmla="*/ 26 h 71"/>
                <a:gd name="T18" fmla="*/ 0 w 71"/>
                <a:gd name="T19" fmla="*/ 35 h 71"/>
                <a:gd name="T20" fmla="*/ 0 w 71"/>
                <a:gd name="T21" fmla="*/ 36 h 71"/>
                <a:gd name="T22" fmla="*/ 17 w 71"/>
                <a:gd name="T23" fmla="*/ 66 h 71"/>
                <a:gd name="T24" fmla="*/ 27 w 71"/>
                <a:gd name="T25" fmla="*/ 70 h 71"/>
                <a:gd name="T26" fmla="*/ 36 w 71"/>
                <a:gd name="T27" fmla="*/ 71 h 71"/>
                <a:gd name="T28" fmla="*/ 39 w 71"/>
                <a:gd name="T29" fmla="*/ 71 h 71"/>
                <a:gd name="T30" fmla="*/ 50 w 71"/>
                <a:gd name="T31" fmla="*/ 68 h 71"/>
                <a:gd name="T32" fmla="*/ 71 w 71"/>
                <a:gd name="T33"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1">
                  <a:moveTo>
                    <a:pt x="71" y="36"/>
                  </a:moveTo>
                  <a:cubicBezTo>
                    <a:pt x="71" y="35"/>
                    <a:pt x="71" y="35"/>
                    <a:pt x="71" y="34"/>
                  </a:cubicBezTo>
                  <a:cubicBezTo>
                    <a:pt x="71" y="31"/>
                    <a:pt x="71" y="27"/>
                    <a:pt x="70" y="24"/>
                  </a:cubicBezTo>
                  <a:cubicBezTo>
                    <a:pt x="69" y="22"/>
                    <a:pt x="68" y="20"/>
                    <a:pt x="67" y="19"/>
                  </a:cubicBezTo>
                  <a:cubicBezTo>
                    <a:pt x="66" y="16"/>
                    <a:pt x="64" y="13"/>
                    <a:pt x="61" y="11"/>
                  </a:cubicBezTo>
                  <a:cubicBezTo>
                    <a:pt x="57" y="6"/>
                    <a:pt x="51" y="2"/>
                    <a:pt x="44" y="1"/>
                  </a:cubicBezTo>
                  <a:cubicBezTo>
                    <a:pt x="41" y="0"/>
                    <a:pt x="39" y="0"/>
                    <a:pt x="36" y="0"/>
                  </a:cubicBezTo>
                  <a:cubicBezTo>
                    <a:pt x="35" y="0"/>
                    <a:pt x="35" y="0"/>
                    <a:pt x="34" y="0"/>
                  </a:cubicBezTo>
                  <a:cubicBezTo>
                    <a:pt x="19" y="1"/>
                    <a:pt x="6" y="11"/>
                    <a:pt x="1" y="26"/>
                  </a:cubicBezTo>
                  <a:cubicBezTo>
                    <a:pt x="0" y="29"/>
                    <a:pt x="0" y="32"/>
                    <a:pt x="0" y="35"/>
                  </a:cubicBezTo>
                  <a:cubicBezTo>
                    <a:pt x="0" y="35"/>
                    <a:pt x="0" y="35"/>
                    <a:pt x="0" y="36"/>
                  </a:cubicBezTo>
                  <a:cubicBezTo>
                    <a:pt x="0" y="49"/>
                    <a:pt x="7" y="60"/>
                    <a:pt x="17" y="66"/>
                  </a:cubicBezTo>
                  <a:cubicBezTo>
                    <a:pt x="20" y="68"/>
                    <a:pt x="23" y="69"/>
                    <a:pt x="27" y="70"/>
                  </a:cubicBezTo>
                  <a:cubicBezTo>
                    <a:pt x="29" y="71"/>
                    <a:pt x="33" y="71"/>
                    <a:pt x="36" y="71"/>
                  </a:cubicBezTo>
                  <a:cubicBezTo>
                    <a:pt x="37" y="71"/>
                    <a:pt x="38" y="71"/>
                    <a:pt x="39" y="71"/>
                  </a:cubicBezTo>
                  <a:cubicBezTo>
                    <a:pt x="43" y="71"/>
                    <a:pt x="47" y="70"/>
                    <a:pt x="50" y="68"/>
                  </a:cubicBezTo>
                  <a:cubicBezTo>
                    <a:pt x="63" y="63"/>
                    <a:pt x="71" y="50"/>
                    <a:pt x="71"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9" name="Freeform 458">
              <a:extLst>
                <a:ext uri="{FF2B5EF4-FFF2-40B4-BE49-F238E27FC236}">
                  <a16:creationId xmlns="" xmlns:a16="http://schemas.microsoft.com/office/drawing/2014/main" id="{F9972C63-1234-454A-80D5-5B7082A4C907}"/>
                </a:ext>
              </a:extLst>
            </p:cNvPr>
            <p:cNvSpPr>
              <a:spLocks/>
            </p:cNvSpPr>
            <p:nvPr/>
          </p:nvSpPr>
          <p:spPr bwMode="auto">
            <a:xfrm>
              <a:off x="6268975" y="2949442"/>
              <a:ext cx="287932" cy="283933"/>
            </a:xfrm>
            <a:custGeom>
              <a:avLst/>
              <a:gdLst>
                <a:gd name="T0" fmla="*/ 70 w 72"/>
                <a:gd name="T1" fmla="*/ 46 h 71"/>
                <a:gd name="T2" fmla="*/ 72 w 72"/>
                <a:gd name="T3" fmla="*/ 36 h 71"/>
                <a:gd name="T4" fmla="*/ 72 w 72"/>
                <a:gd name="T5" fmla="*/ 35 h 71"/>
                <a:gd name="T6" fmla="*/ 71 w 72"/>
                <a:gd name="T7" fmla="*/ 29 h 71"/>
                <a:gd name="T8" fmla="*/ 68 w 72"/>
                <a:gd name="T9" fmla="*/ 20 h 71"/>
                <a:gd name="T10" fmla="*/ 63 w 72"/>
                <a:gd name="T11" fmla="*/ 12 h 71"/>
                <a:gd name="T12" fmla="*/ 56 w 72"/>
                <a:gd name="T13" fmla="*/ 6 h 71"/>
                <a:gd name="T14" fmla="*/ 36 w 72"/>
                <a:gd name="T15" fmla="*/ 0 h 71"/>
                <a:gd name="T16" fmla="*/ 0 w 72"/>
                <a:gd name="T17" fmla="*/ 35 h 71"/>
                <a:gd name="T18" fmla="*/ 36 w 72"/>
                <a:gd name="T19" fmla="*/ 71 h 71"/>
                <a:gd name="T20" fmla="*/ 44 w 72"/>
                <a:gd name="T21" fmla="*/ 70 h 71"/>
                <a:gd name="T22" fmla="*/ 53 w 72"/>
                <a:gd name="T23" fmla="*/ 67 h 71"/>
                <a:gd name="T24" fmla="*/ 70 w 72"/>
                <a:gd name="T25"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1">
                  <a:moveTo>
                    <a:pt x="70" y="46"/>
                  </a:moveTo>
                  <a:cubicBezTo>
                    <a:pt x="71" y="43"/>
                    <a:pt x="72" y="40"/>
                    <a:pt x="72" y="36"/>
                  </a:cubicBezTo>
                  <a:cubicBezTo>
                    <a:pt x="72" y="36"/>
                    <a:pt x="72" y="36"/>
                    <a:pt x="72" y="35"/>
                  </a:cubicBezTo>
                  <a:cubicBezTo>
                    <a:pt x="72" y="33"/>
                    <a:pt x="72" y="31"/>
                    <a:pt x="71" y="29"/>
                  </a:cubicBezTo>
                  <a:cubicBezTo>
                    <a:pt x="71" y="26"/>
                    <a:pt x="70" y="23"/>
                    <a:pt x="68" y="20"/>
                  </a:cubicBezTo>
                  <a:cubicBezTo>
                    <a:pt x="67" y="17"/>
                    <a:pt x="65" y="14"/>
                    <a:pt x="63" y="12"/>
                  </a:cubicBezTo>
                  <a:cubicBezTo>
                    <a:pt x="61" y="9"/>
                    <a:pt x="59" y="7"/>
                    <a:pt x="56" y="6"/>
                  </a:cubicBezTo>
                  <a:cubicBezTo>
                    <a:pt x="50" y="2"/>
                    <a:pt x="43" y="0"/>
                    <a:pt x="36" y="0"/>
                  </a:cubicBezTo>
                  <a:cubicBezTo>
                    <a:pt x="16" y="0"/>
                    <a:pt x="0" y="16"/>
                    <a:pt x="0" y="35"/>
                  </a:cubicBezTo>
                  <a:cubicBezTo>
                    <a:pt x="0" y="55"/>
                    <a:pt x="16" y="71"/>
                    <a:pt x="36" y="71"/>
                  </a:cubicBezTo>
                  <a:cubicBezTo>
                    <a:pt x="39" y="71"/>
                    <a:pt x="42" y="71"/>
                    <a:pt x="44" y="70"/>
                  </a:cubicBezTo>
                  <a:cubicBezTo>
                    <a:pt x="47" y="70"/>
                    <a:pt x="50" y="68"/>
                    <a:pt x="53" y="67"/>
                  </a:cubicBezTo>
                  <a:cubicBezTo>
                    <a:pt x="61" y="63"/>
                    <a:pt x="68" y="55"/>
                    <a:pt x="70" y="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0" name="Freeform 459">
              <a:extLst>
                <a:ext uri="{FF2B5EF4-FFF2-40B4-BE49-F238E27FC236}">
                  <a16:creationId xmlns="" xmlns:a16="http://schemas.microsoft.com/office/drawing/2014/main" id="{C666A3A2-7E7E-41E9-B79D-950D29AE393F}"/>
                </a:ext>
              </a:extLst>
            </p:cNvPr>
            <p:cNvSpPr>
              <a:spLocks/>
            </p:cNvSpPr>
            <p:nvPr/>
          </p:nvSpPr>
          <p:spPr bwMode="auto">
            <a:xfrm>
              <a:off x="6648885" y="3951206"/>
              <a:ext cx="289932" cy="289932"/>
            </a:xfrm>
            <a:custGeom>
              <a:avLst/>
              <a:gdLst>
                <a:gd name="T0" fmla="*/ 72 w 72"/>
                <a:gd name="T1" fmla="*/ 36 h 72"/>
                <a:gd name="T2" fmla="*/ 70 w 72"/>
                <a:gd name="T3" fmla="*/ 26 h 72"/>
                <a:gd name="T4" fmla="*/ 66 w 72"/>
                <a:gd name="T5" fmla="*/ 17 h 72"/>
                <a:gd name="T6" fmla="*/ 54 w 72"/>
                <a:gd name="T7" fmla="*/ 5 h 72"/>
                <a:gd name="T8" fmla="*/ 45 w 72"/>
                <a:gd name="T9" fmla="*/ 1 h 72"/>
                <a:gd name="T10" fmla="*/ 36 w 72"/>
                <a:gd name="T11" fmla="*/ 0 h 72"/>
                <a:gd name="T12" fmla="*/ 27 w 72"/>
                <a:gd name="T13" fmla="*/ 1 h 72"/>
                <a:gd name="T14" fmla="*/ 19 w 72"/>
                <a:gd name="T15" fmla="*/ 5 h 72"/>
                <a:gd name="T16" fmla="*/ 0 w 72"/>
                <a:gd name="T17" fmla="*/ 36 h 72"/>
                <a:gd name="T18" fmla="*/ 36 w 72"/>
                <a:gd name="T19" fmla="*/ 72 h 72"/>
                <a:gd name="T20" fmla="*/ 70 w 72"/>
                <a:gd name="T21" fmla="*/ 48 h 72"/>
                <a:gd name="T22" fmla="*/ 72 w 72"/>
                <a:gd name="T23" fmla="*/ 39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9"/>
                    <a:pt x="70" y="26"/>
                  </a:cubicBezTo>
                  <a:cubicBezTo>
                    <a:pt x="70" y="22"/>
                    <a:pt x="68" y="19"/>
                    <a:pt x="66" y="17"/>
                  </a:cubicBezTo>
                  <a:cubicBezTo>
                    <a:pt x="63" y="12"/>
                    <a:pt x="59" y="8"/>
                    <a:pt x="54" y="5"/>
                  </a:cubicBezTo>
                  <a:cubicBezTo>
                    <a:pt x="51" y="3"/>
                    <a:pt x="48" y="2"/>
                    <a:pt x="45" y="1"/>
                  </a:cubicBezTo>
                  <a:cubicBezTo>
                    <a:pt x="42" y="1"/>
                    <a:pt x="39" y="0"/>
                    <a:pt x="36" y="0"/>
                  </a:cubicBezTo>
                  <a:cubicBezTo>
                    <a:pt x="33" y="0"/>
                    <a:pt x="30" y="1"/>
                    <a:pt x="27" y="1"/>
                  </a:cubicBezTo>
                  <a:cubicBezTo>
                    <a:pt x="24" y="2"/>
                    <a:pt x="21" y="3"/>
                    <a:pt x="19" y="5"/>
                  </a:cubicBezTo>
                  <a:cubicBezTo>
                    <a:pt x="8" y="11"/>
                    <a:pt x="0" y="23"/>
                    <a:pt x="0" y="36"/>
                  </a:cubicBezTo>
                  <a:cubicBezTo>
                    <a:pt x="0" y="56"/>
                    <a:pt x="16" y="72"/>
                    <a:pt x="36" y="72"/>
                  </a:cubicBezTo>
                  <a:cubicBezTo>
                    <a:pt x="52" y="72"/>
                    <a:pt x="65" y="62"/>
                    <a:pt x="70" y="48"/>
                  </a:cubicBezTo>
                  <a:cubicBezTo>
                    <a:pt x="71" y="46"/>
                    <a:pt x="72" y="43"/>
                    <a:pt x="72" y="39"/>
                  </a:cubicBezTo>
                  <a:cubicBezTo>
                    <a:pt x="72" y="38"/>
                    <a:pt x="72" y="37"/>
                    <a:pt x="72"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1" name="Freeform 460">
              <a:extLst>
                <a:ext uri="{FF2B5EF4-FFF2-40B4-BE49-F238E27FC236}">
                  <a16:creationId xmlns="" xmlns:a16="http://schemas.microsoft.com/office/drawing/2014/main" id="{487FB144-290E-4DCA-9973-6927FC4131C5}"/>
                </a:ext>
              </a:extLst>
            </p:cNvPr>
            <p:cNvSpPr>
              <a:spLocks/>
            </p:cNvSpPr>
            <p:nvPr/>
          </p:nvSpPr>
          <p:spPr bwMode="auto">
            <a:xfrm>
              <a:off x="7298732" y="4105169"/>
              <a:ext cx="287932" cy="283933"/>
            </a:xfrm>
            <a:custGeom>
              <a:avLst/>
              <a:gdLst>
                <a:gd name="T0" fmla="*/ 72 w 72"/>
                <a:gd name="T1" fmla="*/ 35 h 71"/>
                <a:gd name="T2" fmla="*/ 36 w 72"/>
                <a:gd name="T3" fmla="*/ 0 h 71"/>
                <a:gd name="T4" fmla="*/ 32 w 72"/>
                <a:gd name="T5" fmla="*/ 0 h 71"/>
                <a:gd name="T6" fmla="*/ 22 w 72"/>
                <a:gd name="T7" fmla="*/ 2 h 71"/>
                <a:gd name="T8" fmla="*/ 3 w 72"/>
                <a:gd name="T9" fmla="*/ 22 h 71"/>
                <a:gd name="T10" fmla="*/ 1 w 72"/>
                <a:gd name="T11" fmla="*/ 32 h 71"/>
                <a:gd name="T12" fmla="*/ 0 w 72"/>
                <a:gd name="T13" fmla="*/ 35 h 71"/>
                <a:gd name="T14" fmla="*/ 36 w 72"/>
                <a:gd name="T15" fmla="*/ 71 h 71"/>
                <a:gd name="T16" fmla="*/ 48 w 72"/>
                <a:gd name="T17" fmla="*/ 69 h 71"/>
                <a:gd name="T18" fmla="*/ 57 w 72"/>
                <a:gd name="T19" fmla="*/ 64 h 71"/>
                <a:gd name="T20" fmla="*/ 72 w 72"/>
                <a:gd name="T21"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72" y="35"/>
                  </a:moveTo>
                  <a:cubicBezTo>
                    <a:pt x="72" y="16"/>
                    <a:pt x="56" y="0"/>
                    <a:pt x="36" y="0"/>
                  </a:cubicBezTo>
                  <a:cubicBezTo>
                    <a:pt x="35" y="0"/>
                    <a:pt x="33" y="0"/>
                    <a:pt x="32" y="0"/>
                  </a:cubicBezTo>
                  <a:cubicBezTo>
                    <a:pt x="29" y="0"/>
                    <a:pt x="25" y="1"/>
                    <a:pt x="22" y="2"/>
                  </a:cubicBezTo>
                  <a:cubicBezTo>
                    <a:pt x="13" y="6"/>
                    <a:pt x="6" y="13"/>
                    <a:pt x="3" y="22"/>
                  </a:cubicBezTo>
                  <a:cubicBezTo>
                    <a:pt x="2" y="25"/>
                    <a:pt x="1" y="29"/>
                    <a:pt x="1" y="32"/>
                  </a:cubicBezTo>
                  <a:cubicBezTo>
                    <a:pt x="0" y="33"/>
                    <a:pt x="0" y="34"/>
                    <a:pt x="0" y="35"/>
                  </a:cubicBezTo>
                  <a:cubicBezTo>
                    <a:pt x="0" y="55"/>
                    <a:pt x="16" y="71"/>
                    <a:pt x="36" y="71"/>
                  </a:cubicBezTo>
                  <a:cubicBezTo>
                    <a:pt x="40" y="71"/>
                    <a:pt x="45" y="70"/>
                    <a:pt x="48" y="69"/>
                  </a:cubicBezTo>
                  <a:cubicBezTo>
                    <a:pt x="52" y="68"/>
                    <a:pt x="55" y="66"/>
                    <a:pt x="57" y="64"/>
                  </a:cubicBezTo>
                  <a:cubicBezTo>
                    <a:pt x="66" y="58"/>
                    <a:pt x="72" y="47"/>
                    <a:pt x="72"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2" name="Freeform 461">
              <a:extLst>
                <a:ext uri="{FF2B5EF4-FFF2-40B4-BE49-F238E27FC236}">
                  <a16:creationId xmlns="" xmlns:a16="http://schemas.microsoft.com/office/drawing/2014/main" id="{A8074EB4-8552-42F7-B52C-F0FF2ACB529A}"/>
                </a:ext>
              </a:extLst>
            </p:cNvPr>
            <p:cNvSpPr>
              <a:spLocks/>
            </p:cNvSpPr>
            <p:nvPr/>
          </p:nvSpPr>
          <p:spPr bwMode="auto">
            <a:xfrm>
              <a:off x="7506683" y="4493077"/>
              <a:ext cx="289932" cy="289932"/>
            </a:xfrm>
            <a:custGeom>
              <a:avLst/>
              <a:gdLst>
                <a:gd name="T0" fmla="*/ 72 w 72"/>
                <a:gd name="T1" fmla="*/ 36 h 72"/>
                <a:gd name="T2" fmla="*/ 70 w 72"/>
                <a:gd name="T3" fmla="*/ 24 h 72"/>
                <a:gd name="T4" fmla="*/ 65 w 72"/>
                <a:gd name="T5" fmla="*/ 15 h 72"/>
                <a:gd name="T6" fmla="*/ 53 w 72"/>
                <a:gd name="T7" fmla="*/ 5 h 72"/>
                <a:gd name="T8" fmla="*/ 44 w 72"/>
                <a:gd name="T9" fmla="*/ 1 h 72"/>
                <a:gd name="T10" fmla="*/ 36 w 72"/>
                <a:gd name="T11" fmla="*/ 0 h 72"/>
                <a:gd name="T12" fmla="*/ 24 w 72"/>
                <a:gd name="T13" fmla="*/ 3 h 72"/>
                <a:gd name="T14" fmla="*/ 15 w 72"/>
                <a:gd name="T15" fmla="*/ 7 h 72"/>
                <a:gd name="T16" fmla="*/ 0 w 72"/>
                <a:gd name="T17" fmla="*/ 36 h 72"/>
                <a:gd name="T18" fmla="*/ 36 w 72"/>
                <a:gd name="T19" fmla="*/ 72 h 72"/>
                <a:gd name="T20" fmla="*/ 69 w 72"/>
                <a:gd name="T21" fmla="*/ 50 h 72"/>
                <a:gd name="T22" fmla="*/ 71 w 72"/>
                <a:gd name="T23" fmla="*/ 40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8"/>
                    <a:pt x="70" y="24"/>
                  </a:cubicBezTo>
                  <a:cubicBezTo>
                    <a:pt x="68" y="21"/>
                    <a:pt x="67" y="18"/>
                    <a:pt x="65" y="15"/>
                  </a:cubicBezTo>
                  <a:cubicBezTo>
                    <a:pt x="62" y="11"/>
                    <a:pt x="58" y="7"/>
                    <a:pt x="53" y="5"/>
                  </a:cubicBezTo>
                  <a:cubicBezTo>
                    <a:pt x="50" y="3"/>
                    <a:pt x="47" y="2"/>
                    <a:pt x="44" y="1"/>
                  </a:cubicBezTo>
                  <a:cubicBezTo>
                    <a:pt x="41" y="1"/>
                    <a:pt x="39" y="0"/>
                    <a:pt x="36" y="0"/>
                  </a:cubicBezTo>
                  <a:cubicBezTo>
                    <a:pt x="32" y="0"/>
                    <a:pt x="28" y="1"/>
                    <a:pt x="24" y="3"/>
                  </a:cubicBezTo>
                  <a:cubicBezTo>
                    <a:pt x="21" y="4"/>
                    <a:pt x="18" y="5"/>
                    <a:pt x="15" y="7"/>
                  </a:cubicBezTo>
                  <a:cubicBezTo>
                    <a:pt x="6" y="13"/>
                    <a:pt x="0" y="24"/>
                    <a:pt x="0" y="36"/>
                  </a:cubicBezTo>
                  <a:cubicBezTo>
                    <a:pt x="0" y="56"/>
                    <a:pt x="16" y="72"/>
                    <a:pt x="36" y="72"/>
                  </a:cubicBezTo>
                  <a:cubicBezTo>
                    <a:pt x="51" y="72"/>
                    <a:pt x="64" y="63"/>
                    <a:pt x="69" y="50"/>
                  </a:cubicBezTo>
                  <a:cubicBezTo>
                    <a:pt x="70" y="47"/>
                    <a:pt x="71" y="44"/>
                    <a:pt x="71" y="40"/>
                  </a:cubicBezTo>
                  <a:cubicBezTo>
                    <a:pt x="72" y="39"/>
                    <a:pt x="72" y="38"/>
                    <a:pt x="72"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3" name="Freeform 462">
              <a:extLst>
                <a:ext uri="{FF2B5EF4-FFF2-40B4-BE49-F238E27FC236}">
                  <a16:creationId xmlns="" xmlns:a16="http://schemas.microsoft.com/office/drawing/2014/main" id="{1D382B30-6DED-4111-B4DC-F62244F34D3A}"/>
                </a:ext>
              </a:extLst>
            </p:cNvPr>
            <p:cNvSpPr>
              <a:spLocks/>
            </p:cNvSpPr>
            <p:nvPr/>
          </p:nvSpPr>
          <p:spPr bwMode="auto">
            <a:xfrm>
              <a:off x="8080547" y="4633044"/>
              <a:ext cx="283933" cy="289932"/>
            </a:xfrm>
            <a:custGeom>
              <a:avLst/>
              <a:gdLst>
                <a:gd name="T0" fmla="*/ 35 w 71"/>
                <a:gd name="T1" fmla="*/ 0 h 72"/>
                <a:gd name="T2" fmla="*/ 35 w 71"/>
                <a:gd name="T3" fmla="*/ 0 h 72"/>
                <a:gd name="T4" fmla="*/ 26 w 71"/>
                <a:gd name="T5" fmla="*/ 2 h 72"/>
                <a:gd name="T6" fmla="*/ 2 w 71"/>
                <a:gd name="T7" fmla="*/ 23 h 72"/>
                <a:gd name="T8" fmla="*/ 0 w 71"/>
                <a:gd name="T9" fmla="*/ 33 h 72"/>
                <a:gd name="T10" fmla="*/ 0 w 71"/>
                <a:gd name="T11" fmla="*/ 36 h 72"/>
                <a:gd name="T12" fmla="*/ 35 w 71"/>
                <a:gd name="T13" fmla="*/ 72 h 72"/>
                <a:gd name="T14" fmla="*/ 71 w 71"/>
                <a:gd name="T15" fmla="*/ 36 h 72"/>
                <a:gd name="T16" fmla="*/ 71 w 71"/>
                <a:gd name="T17" fmla="*/ 32 h 72"/>
                <a:gd name="T18" fmla="*/ 69 w 71"/>
                <a:gd name="T19" fmla="*/ 23 h 72"/>
                <a:gd name="T20" fmla="*/ 35 w 7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2">
                  <a:moveTo>
                    <a:pt x="35" y="0"/>
                  </a:moveTo>
                  <a:cubicBezTo>
                    <a:pt x="35" y="0"/>
                    <a:pt x="35" y="0"/>
                    <a:pt x="35" y="0"/>
                  </a:cubicBezTo>
                  <a:cubicBezTo>
                    <a:pt x="32" y="0"/>
                    <a:pt x="29" y="1"/>
                    <a:pt x="26" y="2"/>
                  </a:cubicBezTo>
                  <a:cubicBezTo>
                    <a:pt x="15" y="5"/>
                    <a:pt x="6" y="13"/>
                    <a:pt x="2" y="23"/>
                  </a:cubicBezTo>
                  <a:cubicBezTo>
                    <a:pt x="1" y="26"/>
                    <a:pt x="0" y="29"/>
                    <a:pt x="0" y="33"/>
                  </a:cubicBezTo>
                  <a:cubicBezTo>
                    <a:pt x="0" y="34"/>
                    <a:pt x="0" y="35"/>
                    <a:pt x="0" y="36"/>
                  </a:cubicBezTo>
                  <a:cubicBezTo>
                    <a:pt x="0" y="56"/>
                    <a:pt x="16" y="72"/>
                    <a:pt x="35" y="72"/>
                  </a:cubicBezTo>
                  <a:cubicBezTo>
                    <a:pt x="55" y="72"/>
                    <a:pt x="71" y="56"/>
                    <a:pt x="71" y="36"/>
                  </a:cubicBezTo>
                  <a:cubicBezTo>
                    <a:pt x="71" y="35"/>
                    <a:pt x="71" y="34"/>
                    <a:pt x="71" y="32"/>
                  </a:cubicBezTo>
                  <a:cubicBezTo>
                    <a:pt x="71" y="29"/>
                    <a:pt x="70" y="26"/>
                    <a:pt x="69" y="23"/>
                  </a:cubicBezTo>
                  <a:cubicBezTo>
                    <a:pt x="64" y="10"/>
                    <a:pt x="51" y="0"/>
                    <a:pt x="35"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4" name="Freeform 463">
              <a:extLst>
                <a:ext uri="{FF2B5EF4-FFF2-40B4-BE49-F238E27FC236}">
                  <a16:creationId xmlns="" xmlns:a16="http://schemas.microsoft.com/office/drawing/2014/main" id="{6A6B9331-BCFF-452E-A7EF-1152DECD3317}"/>
                </a:ext>
              </a:extLst>
            </p:cNvPr>
            <p:cNvSpPr>
              <a:spLocks/>
            </p:cNvSpPr>
            <p:nvPr/>
          </p:nvSpPr>
          <p:spPr bwMode="auto">
            <a:xfrm>
              <a:off x="7912586" y="3387339"/>
              <a:ext cx="287932" cy="287932"/>
            </a:xfrm>
            <a:custGeom>
              <a:avLst/>
              <a:gdLst>
                <a:gd name="T0" fmla="*/ 68 w 72"/>
                <a:gd name="T1" fmla="*/ 51 h 72"/>
                <a:gd name="T2" fmla="*/ 71 w 72"/>
                <a:gd name="T3" fmla="*/ 42 h 72"/>
                <a:gd name="T4" fmla="*/ 72 w 72"/>
                <a:gd name="T5" fmla="*/ 36 h 72"/>
                <a:gd name="T6" fmla="*/ 65 w 72"/>
                <a:gd name="T7" fmla="*/ 15 h 72"/>
                <a:gd name="T8" fmla="*/ 58 w 72"/>
                <a:gd name="T9" fmla="*/ 8 h 72"/>
                <a:gd name="T10" fmla="*/ 38 w 72"/>
                <a:gd name="T11" fmla="*/ 0 h 72"/>
                <a:gd name="T12" fmla="*/ 36 w 72"/>
                <a:gd name="T13" fmla="*/ 0 h 72"/>
                <a:gd name="T14" fmla="*/ 28 w 72"/>
                <a:gd name="T15" fmla="*/ 1 h 72"/>
                <a:gd name="T16" fmla="*/ 0 w 72"/>
                <a:gd name="T17" fmla="*/ 36 h 72"/>
                <a:gd name="T18" fmla="*/ 2 w 72"/>
                <a:gd name="T19" fmla="*/ 46 h 72"/>
                <a:gd name="T20" fmla="*/ 6 w 72"/>
                <a:gd name="T21" fmla="*/ 55 h 72"/>
                <a:gd name="T22" fmla="*/ 17 w 72"/>
                <a:gd name="T23" fmla="*/ 66 h 72"/>
                <a:gd name="T24" fmla="*/ 25 w 72"/>
                <a:gd name="T25" fmla="*/ 70 h 72"/>
                <a:gd name="T26" fmla="*/ 36 w 72"/>
                <a:gd name="T27" fmla="*/ 72 h 72"/>
                <a:gd name="T28" fmla="*/ 36 w 72"/>
                <a:gd name="T29" fmla="*/ 72 h 72"/>
                <a:gd name="T30" fmla="*/ 46 w 72"/>
                <a:gd name="T31" fmla="*/ 70 h 72"/>
                <a:gd name="T32" fmla="*/ 68 w 72"/>
                <a:gd name="T33"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68" y="51"/>
                  </a:moveTo>
                  <a:cubicBezTo>
                    <a:pt x="70" y="48"/>
                    <a:pt x="71" y="45"/>
                    <a:pt x="71" y="42"/>
                  </a:cubicBezTo>
                  <a:cubicBezTo>
                    <a:pt x="72" y="40"/>
                    <a:pt x="72" y="38"/>
                    <a:pt x="72" y="36"/>
                  </a:cubicBezTo>
                  <a:cubicBezTo>
                    <a:pt x="72" y="28"/>
                    <a:pt x="69" y="20"/>
                    <a:pt x="65" y="15"/>
                  </a:cubicBezTo>
                  <a:cubicBezTo>
                    <a:pt x="63" y="12"/>
                    <a:pt x="60" y="10"/>
                    <a:pt x="58" y="8"/>
                  </a:cubicBezTo>
                  <a:cubicBezTo>
                    <a:pt x="52" y="3"/>
                    <a:pt x="45" y="1"/>
                    <a:pt x="38" y="0"/>
                  </a:cubicBezTo>
                  <a:cubicBezTo>
                    <a:pt x="37" y="0"/>
                    <a:pt x="37" y="0"/>
                    <a:pt x="36" y="0"/>
                  </a:cubicBezTo>
                  <a:cubicBezTo>
                    <a:pt x="33" y="0"/>
                    <a:pt x="30" y="0"/>
                    <a:pt x="28" y="1"/>
                  </a:cubicBezTo>
                  <a:cubicBezTo>
                    <a:pt x="12" y="5"/>
                    <a:pt x="0" y="19"/>
                    <a:pt x="0" y="36"/>
                  </a:cubicBezTo>
                  <a:cubicBezTo>
                    <a:pt x="0" y="39"/>
                    <a:pt x="1" y="43"/>
                    <a:pt x="2" y="46"/>
                  </a:cubicBezTo>
                  <a:cubicBezTo>
                    <a:pt x="2" y="49"/>
                    <a:pt x="4" y="52"/>
                    <a:pt x="6" y="55"/>
                  </a:cubicBezTo>
                  <a:cubicBezTo>
                    <a:pt x="8" y="59"/>
                    <a:pt x="12" y="63"/>
                    <a:pt x="17" y="66"/>
                  </a:cubicBezTo>
                  <a:cubicBezTo>
                    <a:pt x="19" y="68"/>
                    <a:pt x="22" y="69"/>
                    <a:pt x="25" y="70"/>
                  </a:cubicBezTo>
                  <a:cubicBezTo>
                    <a:pt x="29" y="71"/>
                    <a:pt x="32" y="72"/>
                    <a:pt x="36" y="72"/>
                  </a:cubicBezTo>
                  <a:cubicBezTo>
                    <a:pt x="36" y="72"/>
                    <a:pt x="36" y="72"/>
                    <a:pt x="36" y="72"/>
                  </a:cubicBezTo>
                  <a:cubicBezTo>
                    <a:pt x="39" y="72"/>
                    <a:pt x="43" y="71"/>
                    <a:pt x="46" y="70"/>
                  </a:cubicBezTo>
                  <a:cubicBezTo>
                    <a:pt x="56" y="67"/>
                    <a:pt x="64" y="60"/>
                    <a:pt x="68" y="5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5" name="Freeform 464">
              <a:extLst>
                <a:ext uri="{FF2B5EF4-FFF2-40B4-BE49-F238E27FC236}">
                  <a16:creationId xmlns="" xmlns:a16="http://schemas.microsoft.com/office/drawing/2014/main" id="{9DFB8229-98D5-495D-96E2-335D7E30F72C}"/>
                </a:ext>
              </a:extLst>
            </p:cNvPr>
            <p:cNvSpPr>
              <a:spLocks/>
            </p:cNvSpPr>
            <p:nvPr/>
          </p:nvSpPr>
          <p:spPr bwMode="auto">
            <a:xfrm>
              <a:off x="8946343" y="3715261"/>
              <a:ext cx="283933" cy="283933"/>
            </a:xfrm>
            <a:custGeom>
              <a:avLst/>
              <a:gdLst>
                <a:gd name="T0" fmla="*/ 31 w 71"/>
                <a:gd name="T1" fmla="*/ 0 h 71"/>
                <a:gd name="T2" fmla="*/ 21 w 71"/>
                <a:gd name="T3" fmla="*/ 3 h 71"/>
                <a:gd name="T4" fmla="*/ 3 w 71"/>
                <a:gd name="T5" fmla="*/ 20 h 71"/>
                <a:gd name="T6" fmla="*/ 0 w 71"/>
                <a:gd name="T7" fmla="*/ 29 h 71"/>
                <a:gd name="T8" fmla="*/ 0 w 71"/>
                <a:gd name="T9" fmla="*/ 36 h 71"/>
                <a:gd name="T10" fmla="*/ 2 w 71"/>
                <a:gd name="T11" fmla="*/ 48 h 71"/>
                <a:gd name="T12" fmla="*/ 7 w 71"/>
                <a:gd name="T13" fmla="*/ 57 h 71"/>
                <a:gd name="T14" fmla="*/ 14 w 71"/>
                <a:gd name="T15" fmla="*/ 64 h 71"/>
                <a:gd name="T16" fmla="*/ 22 w 71"/>
                <a:gd name="T17" fmla="*/ 69 h 71"/>
                <a:gd name="T18" fmla="*/ 35 w 71"/>
                <a:gd name="T19" fmla="*/ 71 h 71"/>
                <a:gd name="T20" fmla="*/ 67 w 71"/>
                <a:gd name="T21" fmla="*/ 52 h 71"/>
                <a:gd name="T22" fmla="*/ 71 w 71"/>
                <a:gd name="T23" fmla="*/ 42 h 71"/>
                <a:gd name="T24" fmla="*/ 71 w 71"/>
                <a:gd name="T25" fmla="*/ 36 h 71"/>
                <a:gd name="T26" fmla="*/ 71 w 71"/>
                <a:gd name="T27" fmla="*/ 33 h 71"/>
                <a:gd name="T28" fmla="*/ 69 w 71"/>
                <a:gd name="T29" fmla="*/ 23 h 71"/>
                <a:gd name="T30" fmla="*/ 63 w 71"/>
                <a:gd name="T31" fmla="*/ 13 h 71"/>
                <a:gd name="T32" fmla="*/ 55 w 71"/>
                <a:gd name="T33" fmla="*/ 6 h 71"/>
                <a:gd name="T34" fmla="*/ 35 w 71"/>
                <a:gd name="T35" fmla="*/ 0 h 71"/>
                <a:gd name="T36" fmla="*/ 31 w 71"/>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31" y="0"/>
                  </a:moveTo>
                  <a:cubicBezTo>
                    <a:pt x="28" y="1"/>
                    <a:pt x="24" y="1"/>
                    <a:pt x="21" y="3"/>
                  </a:cubicBezTo>
                  <a:cubicBezTo>
                    <a:pt x="14" y="6"/>
                    <a:pt x="7" y="12"/>
                    <a:pt x="3" y="20"/>
                  </a:cubicBezTo>
                  <a:cubicBezTo>
                    <a:pt x="2" y="23"/>
                    <a:pt x="1" y="26"/>
                    <a:pt x="0" y="29"/>
                  </a:cubicBezTo>
                  <a:cubicBezTo>
                    <a:pt x="0" y="31"/>
                    <a:pt x="0" y="33"/>
                    <a:pt x="0" y="36"/>
                  </a:cubicBezTo>
                  <a:cubicBezTo>
                    <a:pt x="0" y="40"/>
                    <a:pt x="1" y="44"/>
                    <a:pt x="2" y="48"/>
                  </a:cubicBezTo>
                  <a:cubicBezTo>
                    <a:pt x="3" y="51"/>
                    <a:pt x="5" y="54"/>
                    <a:pt x="7" y="57"/>
                  </a:cubicBezTo>
                  <a:cubicBezTo>
                    <a:pt x="9" y="60"/>
                    <a:pt x="11" y="62"/>
                    <a:pt x="14" y="64"/>
                  </a:cubicBezTo>
                  <a:cubicBezTo>
                    <a:pt x="16" y="66"/>
                    <a:pt x="19" y="68"/>
                    <a:pt x="22" y="69"/>
                  </a:cubicBezTo>
                  <a:cubicBezTo>
                    <a:pt x="26" y="71"/>
                    <a:pt x="31" y="71"/>
                    <a:pt x="35" y="71"/>
                  </a:cubicBezTo>
                  <a:cubicBezTo>
                    <a:pt x="49" y="71"/>
                    <a:pt x="62" y="63"/>
                    <a:pt x="67" y="52"/>
                  </a:cubicBezTo>
                  <a:cubicBezTo>
                    <a:pt x="69" y="49"/>
                    <a:pt x="70" y="46"/>
                    <a:pt x="71" y="42"/>
                  </a:cubicBezTo>
                  <a:cubicBezTo>
                    <a:pt x="71" y="40"/>
                    <a:pt x="71" y="38"/>
                    <a:pt x="71" y="36"/>
                  </a:cubicBezTo>
                  <a:cubicBezTo>
                    <a:pt x="71" y="35"/>
                    <a:pt x="71" y="34"/>
                    <a:pt x="71" y="33"/>
                  </a:cubicBezTo>
                  <a:cubicBezTo>
                    <a:pt x="71" y="29"/>
                    <a:pt x="70" y="26"/>
                    <a:pt x="69" y="23"/>
                  </a:cubicBezTo>
                  <a:cubicBezTo>
                    <a:pt x="67" y="19"/>
                    <a:pt x="65" y="16"/>
                    <a:pt x="63" y="13"/>
                  </a:cubicBezTo>
                  <a:cubicBezTo>
                    <a:pt x="61" y="10"/>
                    <a:pt x="58" y="8"/>
                    <a:pt x="55" y="6"/>
                  </a:cubicBezTo>
                  <a:cubicBezTo>
                    <a:pt x="49" y="2"/>
                    <a:pt x="43" y="0"/>
                    <a:pt x="35" y="0"/>
                  </a:cubicBezTo>
                  <a:cubicBezTo>
                    <a:pt x="34" y="0"/>
                    <a:pt x="32" y="0"/>
                    <a:pt x="31"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6" name="Freeform 465">
              <a:extLst>
                <a:ext uri="{FF2B5EF4-FFF2-40B4-BE49-F238E27FC236}">
                  <a16:creationId xmlns="" xmlns:a16="http://schemas.microsoft.com/office/drawing/2014/main" id="{17CA4582-F319-4FCC-BAAE-93F13DD69718}"/>
                </a:ext>
              </a:extLst>
            </p:cNvPr>
            <p:cNvSpPr>
              <a:spLocks/>
            </p:cNvSpPr>
            <p:nvPr/>
          </p:nvSpPr>
          <p:spPr bwMode="auto">
            <a:xfrm>
              <a:off x="8470455" y="4537066"/>
              <a:ext cx="283933" cy="289932"/>
            </a:xfrm>
            <a:custGeom>
              <a:avLst/>
              <a:gdLst>
                <a:gd name="T0" fmla="*/ 65 w 71"/>
                <a:gd name="T1" fmla="*/ 56 h 72"/>
                <a:gd name="T2" fmla="*/ 67 w 71"/>
                <a:gd name="T3" fmla="*/ 53 h 72"/>
                <a:gd name="T4" fmla="*/ 70 w 71"/>
                <a:gd name="T5" fmla="*/ 43 h 72"/>
                <a:gd name="T6" fmla="*/ 71 w 71"/>
                <a:gd name="T7" fmla="*/ 37 h 72"/>
                <a:gd name="T8" fmla="*/ 71 w 71"/>
                <a:gd name="T9" fmla="*/ 36 h 72"/>
                <a:gd name="T10" fmla="*/ 70 w 71"/>
                <a:gd name="T11" fmla="*/ 27 h 72"/>
                <a:gd name="T12" fmla="*/ 57 w 71"/>
                <a:gd name="T13" fmla="*/ 8 h 72"/>
                <a:gd name="T14" fmla="*/ 49 w 71"/>
                <a:gd name="T15" fmla="*/ 3 h 72"/>
                <a:gd name="T16" fmla="*/ 35 w 71"/>
                <a:gd name="T17" fmla="*/ 0 h 72"/>
                <a:gd name="T18" fmla="*/ 0 w 71"/>
                <a:gd name="T19" fmla="*/ 36 h 72"/>
                <a:gd name="T20" fmla="*/ 0 w 71"/>
                <a:gd name="T21" fmla="*/ 40 h 72"/>
                <a:gd name="T22" fmla="*/ 2 w 71"/>
                <a:gd name="T23" fmla="*/ 49 h 72"/>
                <a:gd name="T24" fmla="*/ 35 w 71"/>
                <a:gd name="T25" fmla="*/ 72 h 72"/>
                <a:gd name="T26" fmla="*/ 59 w 71"/>
                <a:gd name="T27" fmla="*/ 63 h 72"/>
                <a:gd name="T28" fmla="*/ 6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65" y="56"/>
                  </a:moveTo>
                  <a:cubicBezTo>
                    <a:pt x="66" y="55"/>
                    <a:pt x="67" y="54"/>
                    <a:pt x="67" y="53"/>
                  </a:cubicBezTo>
                  <a:cubicBezTo>
                    <a:pt x="69" y="50"/>
                    <a:pt x="70" y="47"/>
                    <a:pt x="70" y="43"/>
                  </a:cubicBezTo>
                  <a:cubicBezTo>
                    <a:pt x="71" y="41"/>
                    <a:pt x="71" y="39"/>
                    <a:pt x="71" y="37"/>
                  </a:cubicBezTo>
                  <a:cubicBezTo>
                    <a:pt x="71" y="37"/>
                    <a:pt x="71" y="36"/>
                    <a:pt x="71" y="36"/>
                  </a:cubicBezTo>
                  <a:cubicBezTo>
                    <a:pt x="71" y="33"/>
                    <a:pt x="71" y="30"/>
                    <a:pt x="70" y="27"/>
                  </a:cubicBezTo>
                  <a:cubicBezTo>
                    <a:pt x="68" y="19"/>
                    <a:pt x="64" y="12"/>
                    <a:pt x="57" y="8"/>
                  </a:cubicBezTo>
                  <a:cubicBezTo>
                    <a:pt x="55" y="6"/>
                    <a:pt x="52" y="4"/>
                    <a:pt x="49" y="3"/>
                  </a:cubicBezTo>
                  <a:cubicBezTo>
                    <a:pt x="45" y="1"/>
                    <a:pt x="40" y="0"/>
                    <a:pt x="35" y="0"/>
                  </a:cubicBezTo>
                  <a:cubicBezTo>
                    <a:pt x="16" y="0"/>
                    <a:pt x="0" y="16"/>
                    <a:pt x="0" y="36"/>
                  </a:cubicBezTo>
                  <a:cubicBezTo>
                    <a:pt x="0" y="37"/>
                    <a:pt x="0" y="39"/>
                    <a:pt x="0" y="40"/>
                  </a:cubicBezTo>
                  <a:cubicBezTo>
                    <a:pt x="0" y="43"/>
                    <a:pt x="1" y="46"/>
                    <a:pt x="2" y="49"/>
                  </a:cubicBezTo>
                  <a:cubicBezTo>
                    <a:pt x="8" y="62"/>
                    <a:pt x="20" y="72"/>
                    <a:pt x="35" y="72"/>
                  </a:cubicBezTo>
                  <a:cubicBezTo>
                    <a:pt x="44" y="72"/>
                    <a:pt x="53" y="68"/>
                    <a:pt x="59" y="63"/>
                  </a:cubicBezTo>
                  <a:cubicBezTo>
                    <a:pt x="61" y="61"/>
                    <a:pt x="63" y="58"/>
                    <a:pt x="65" y="5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7" name="Freeform 466">
              <a:extLst>
                <a:ext uri="{FF2B5EF4-FFF2-40B4-BE49-F238E27FC236}">
                  <a16:creationId xmlns="" xmlns:a16="http://schemas.microsoft.com/office/drawing/2014/main" id="{E59ABB01-E959-450F-9C47-7C0496C2F34E}"/>
                </a:ext>
              </a:extLst>
            </p:cNvPr>
            <p:cNvSpPr>
              <a:spLocks/>
            </p:cNvSpPr>
            <p:nvPr/>
          </p:nvSpPr>
          <p:spPr bwMode="auto">
            <a:xfrm>
              <a:off x="8762386" y="3077412"/>
              <a:ext cx="283933" cy="285933"/>
            </a:xfrm>
            <a:custGeom>
              <a:avLst/>
              <a:gdLst>
                <a:gd name="T0" fmla="*/ 35 w 71"/>
                <a:gd name="T1" fmla="*/ 71 h 71"/>
                <a:gd name="T2" fmla="*/ 40 w 71"/>
                <a:gd name="T3" fmla="*/ 71 h 71"/>
                <a:gd name="T4" fmla="*/ 50 w 71"/>
                <a:gd name="T5" fmla="*/ 68 h 71"/>
                <a:gd name="T6" fmla="*/ 71 w 71"/>
                <a:gd name="T7" fmla="*/ 36 h 71"/>
                <a:gd name="T8" fmla="*/ 66 w 71"/>
                <a:gd name="T9" fmla="*/ 17 h 71"/>
                <a:gd name="T10" fmla="*/ 60 w 71"/>
                <a:gd name="T11" fmla="*/ 9 h 71"/>
                <a:gd name="T12" fmla="*/ 35 w 71"/>
                <a:gd name="T13" fmla="*/ 0 h 71"/>
                <a:gd name="T14" fmla="*/ 9 w 71"/>
                <a:gd name="T15" fmla="*/ 12 h 71"/>
                <a:gd name="T16" fmla="*/ 3 w 71"/>
                <a:gd name="T17" fmla="*/ 20 h 71"/>
                <a:gd name="T18" fmla="*/ 0 w 71"/>
                <a:gd name="T19" fmla="*/ 36 h 71"/>
                <a:gd name="T20" fmla="*/ 35 w 7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1">
                  <a:moveTo>
                    <a:pt x="35" y="71"/>
                  </a:moveTo>
                  <a:cubicBezTo>
                    <a:pt x="37" y="71"/>
                    <a:pt x="39" y="71"/>
                    <a:pt x="40" y="71"/>
                  </a:cubicBezTo>
                  <a:cubicBezTo>
                    <a:pt x="44" y="71"/>
                    <a:pt x="47" y="70"/>
                    <a:pt x="50" y="68"/>
                  </a:cubicBezTo>
                  <a:cubicBezTo>
                    <a:pt x="62" y="63"/>
                    <a:pt x="71" y="50"/>
                    <a:pt x="71" y="36"/>
                  </a:cubicBezTo>
                  <a:cubicBezTo>
                    <a:pt x="71" y="29"/>
                    <a:pt x="69" y="22"/>
                    <a:pt x="66" y="17"/>
                  </a:cubicBezTo>
                  <a:cubicBezTo>
                    <a:pt x="64" y="14"/>
                    <a:pt x="62" y="12"/>
                    <a:pt x="60" y="9"/>
                  </a:cubicBezTo>
                  <a:cubicBezTo>
                    <a:pt x="53" y="3"/>
                    <a:pt x="45" y="0"/>
                    <a:pt x="35" y="0"/>
                  </a:cubicBezTo>
                  <a:cubicBezTo>
                    <a:pt x="25" y="0"/>
                    <a:pt x="15" y="5"/>
                    <a:pt x="9" y="12"/>
                  </a:cubicBezTo>
                  <a:cubicBezTo>
                    <a:pt x="6" y="15"/>
                    <a:pt x="5" y="17"/>
                    <a:pt x="3" y="20"/>
                  </a:cubicBezTo>
                  <a:cubicBezTo>
                    <a:pt x="1" y="25"/>
                    <a:pt x="0" y="30"/>
                    <a:pt x="0" y="36"/>
                  </a:cubicBezTo>
                  <a:cubicBezTo>
                    <a:pt x="0" y="55"/>
                    <a:pt x="16" y="71"/>
                    <a:pt x="35" y="7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8" name="Freeform 467">
              <a:extLst>
                <a:ext uri="{FF2B5EF4-FFF2-40B4-BE49-F238E27FC236}">
                  <a16:creationId xmlns="" xmlns:a16="http://schemas.microsoft.com/office/drawing/2014/main" id="{43AA9FF1-BDEB-4C29-8E71-EB1208C79307}"/>
                </a:ext>
              </a:extLst>
            </p:cNvPr>
            <p:cNvSpPr>
              <a:spLocks/>
            </p:cNvSpPr>
            <p:nvPr/>
          </p:nvSpPr>
          <p:spPr bwMode="auto">
            <a:xfrm>
              <a:off x="9268266" y="4445088"/>
              <a:ext cx="283933" cy="285933"/>
            </a:xfrm>
            <a:custGeom>
              <a:avLst/>
              <a:gdLst>
                <a:gd name="T0" fmla="*/ 0 w 71"/>
                <a:gd name="T1" fmla="*/ 35 h 71"/>
                <a:gd name="T2" fmla="*/ 0 w 71"/>
                <a:gd name="T3" fmla="*/ 36 h 71"/>
                <a:gd name="T4" fmla="*/ 1 w 71"/>
                <a:gd name="T5" fmla="*/ 45 h 71"/>
                <a:gd name="T6" fmla="*/ 36 w 71"/>
                <a:gd name="T7" fmla="*/ 71 h 71"/>
                <a:gd name="T8" fmla="*/ 44 w 71"/>
                <a:gd name="T9" fmla="*/ 70 h 71"/>
                <a:gd name="T10" fmla="*/ 54 w 71"/>
                <a:gd name="T11" fmla="*/ 66 h 71"/>
                <a:gd name="T12" fmla="*/ 71 w 71"/>
                <a:gd name="T13" fmla="*/ 36 h 71"/>
                <a:gd name="T14" fmla="*/ 70 w 71"/>
                <a:gd name="T15" fmla="*/ 26 h 71"/>
                <a:gd name="T16" fmla="*/ 66 w 71"/>
                <a:gd name="T17" fmla="*/ 17 h 71"/>
                <a:gd name="T18" fmla="*/ 42 w 71"/>
                <a:gd name="T19" fmla="*/ 1 h 71"/>
                <a:gd name="T20" fmla="*/ 36 w 71"/>
                <a:gd name="T21" fmla="*/ 0 h 71"/>
                <a:gd name="T22" fmla="*/ 33 w 71"/>
                <a:gd name="T23" fmla="*/ 0 h 71"/>
                <a:gd name="T24" fmla="*/ 0 w 71"/>
                <a:gd name="T25"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0" y="35"/>
                  </a:moveTo>
                  <a:cubicBezTo>
                    <a:pt x="0" y="35"/>
                    <a:pt x="0" y="35"/>
                    <a:pt x="0" y="36"/>
                  </a:cubicBezTo>
                  <a:cubicBezTo>
                    <a:pt x="0" y="39"/>
                    <a:pt x="0" y="42"/>
                    <a:pt x="1" y="45"/>
                  </a:cubicBezTo>
                  <a:cubicBezTo>
                    <a:pt x="5" y="60"/>
                    <a:pt x="19" y="71"/>
                    <a:pt x="36" y="71"/>
                  </a:cubicBezTo>
                  <a:cubicBezTo>
                    <a:pt x="39" y="71"/>
                    <a:pt x="41" y="71"/>
                    <a:pt x="44" y="70"/>
                  </a:cubicBezTo>
                  <a:cubicBezTo>
                    <a:pt x="48" y="70"/>
                    <a:pt x="51" y="68"/>
                    <a:pt x="54" y="66"/>
                  </a:cubicBezTo>
                  <a:cubicBezTo>
                    <a:pt x="64" y="60"/>
                    <a:pt x="71" y="49"/>
                    <a:pt x="71" y="36"/>
                  </a:cubicBezTo>
                  <a:cubicBezTo>
                    <a:pt x="71" y="32"/>
                    <a:pt x="71" y="29"/>
                    <a:pt x="70" y="26"/>
                  </a:cubicBezTo>
                  <a:cubicBezTo>
                    <a:pt x="69" y="23"/>
                    <a:pt x="68" y="20"/>
                    <a:pt x="66" y="17"/>
                  </a:cubicBezTo>
                  <a:cubicBezTo>
                    <a:pt x="61" y="9"/>
                    <a:pt x="53" y="2"/>
                    <a:pt x="42" y="1"/>
                  </a:cubicBezTo>
                  <a:cubicBezTo>
                    <a:pt x="40" y="0"/>
                    <a:pt x="38" y="0"/>
                    <a:pt x="36" y="0"/>
                  </a:cubicBezTo>
                  <a:cubicBezTo>
                    <a:pt x="35" y="0"/>
                    <a:pt x="34" y="0"/>
                    <a:pt x="33" y="0"/>
                  </a:cubicBezTo>
                  <a:cubicBezTo>
                    <a:pt x="14" y="2"/>
                    <a:pt x="0" y="17"/>
                    <a:pt x="0"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9" name="Freeform 468">
              <a:extLst>
                <a:ext uri="{FF2B5EF4-FFF2-40B4-BE49-F238E27FC236}">
                  <a16:creationId xmlns="" xmlns:a16="http://schemas.microsoft.com/office/drawing/2014/main" id="{E16D64D7-7778-4FE2-BF58-BABA4B8E3EBF}"/>
                </a:ext>
              </a:extLst>
            </p:cNvPr>
            <p:cNvSpPr>
              <a:spLocks/>
            </p:cNvSpPr>
            <p:nvPr/>
          </p:nvSpPr>
          <p:spPr bwMode="auto">
            <a:xfrm>
              <a:off x="9568195" y="5202910"/>
              <a:ext cx="283933" cy="285933"/>
            </a:xfrm>
            <a:custGeom>
              <a:avLst/>
              <a:gdLst>
                <a:gd name="T0" fmla="*/ 57 w 71"/>
                <a:gd name="T1" fmla="*/ 7 h 71"/>
                <a:gd name="T2" fmla="*/ 49 w 71"/>
                <a:gd name="T3" fmla="*/ 3 h 71"/>
                <a:gd name="T4" fmla="*/ 49 w 71"/>
                <a:gd name="T5" fmla="*/ 3 h 71"/>
                <a:gd name="T6" fmla="*/ 40 w 71"/>
                <a:gd name="T7" fmla="*/ 0 h 71"/>
                <a:gd name="T8" fmla="*/ 35 w 71"/>
                <a:gd name="T9" fmla="*/ 0 h 71"/>
                <a:gd name="T10" fmla="*/ 27 w 71"/>
                <a:gd name="T11" fmla="*/ 1 h 71"/>
                <a:gd name="T12" fmla="*/ 18 w 71"/>
                <a:gd name="T13" fmla="*/ 4 h 71"/>
                <a:gd name="T14" fmla="*/ 0 w 71"/>
                <a:gd name="T15" fmla="*/ 36 h 71"/>
                <a:gd name="T16" fmla="*/ 35 w 71"/>
                <a:gd name="T17" fmla="*/ 71 h 71"/>
                <a:gd name="T18" fmla="*/ 40 w 71"/>
                <a:gd name="T19" fmla="*/ 71 h 71"/>
                <a:gd name="T20" fmla="*/ 50 w 71"/>
                <a:gd name="T21" fmla="*/ 68 h 71"/>
                <a:gd name="T22" fmla="*/ 71 w 71"/>
                <a:gd name="T23" fmla="*/ 36 h 71"/>
                <a:gd name="T24" fmla="*/ 71 w 71"/>
                <a:gd name="T25" fmla="*/ 29 h 71"/>
                <a:gd name="T26" fmla="*/ 68 w 71"/>
                <a:gd name="T27" fmla="*/ 21 h 71"/>
                <a:gd name="T28" fmla="*/ 57 w 71"/>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57" y="7"/>
                  </a:moveTo>
                  <a:cubicBezTo>
                    <a:pt x="55" y="6"/>
                    <a:pt x="52" y="4"/>
                    <a:pt x="49" y="3"/>
                  </a:cubicBezTo>
                  <a:cubicBezTo>
                    <a:pt x="49" y="3"/>
                    <a:pt x="49" y="3"/>
                    <a:pt x="49" y="3"/>
                  </a:cubicBezTo>
                  <a:cubicBezTo>
                    <a:pt x="46" y="1"/>
                    <a:pt x="43" y="1"/>
                    <a:pt x="40" y="0"/>
                  </a:cubicBezTo>
                  <a:cubicBezTo>
                    <a:pt x="38" y="0"/>
                    <a:pt x="37" y="0"/>
                    <a:pt x="35" y="0"/>
                  </a:cubicBezTo>
                  <a:cubicBezTo>
                    <a:pt x="33" y="0"/>
                    <a:pt x="30" y="0"/>
                    <a:pt x="27" y="1"/>
                  </a:cubicBezTo>
                  <a:cubicBezTo>
                    <a:pt x="24" y="2"/>
                    <a:pt x="21" y="3"/>
                    <a:pt x="18" y="4"/>
                  </a:cubicBezTo>
                  <a:cubicBezTo>
                    <a:pt x="7" y="10"/>
                    <a:pt x="0" y="22"/>
                    <a:pt x="0" y="36"/>
                  </a:cubicBezTo>
                  <a:cubicBezTo>
                    <a:pt x="0" y="55"/>
                    <a:pt x="16" y="71"/>
                    <a:pt x="35" y="71"/>
                  </a:cubicBezTo>
                  <a:cubicBezTo>
                    <a:pt x="37" y="71"/>
                    <a:pt x="39" y="71"/>
                    <a:pt x="40" y="71"/>
                  </a:cubicBezTo>
                  <a:cubicBezTo>
                    <a:pt x="44" y="71"/>
                    <a:pt x="47" y="70"/>
                    <a:pt x="50" y="68"/>
                  </a:cubicBezTo>
                  <a:cubicBezTo>
                    <a:pt x="62" y="63"/>
                    <a:pt x="71" y="50"/>
                    <a:pt x="71" y="36"/>
                  </a:cubicBezTo>
                  <a:cubicBezTo>
                    <a:pt x="71" y="34"/>
                    <a:pt x="71" y="32"/>
                    <a:pt x="71" y="29"/>
                  </a:cubicBezTo>
                  <a:cubicBezTo>
                    <a:pt x="70" y="26"/>
                    <a:pt x="69" y="23"/>
                    <a:pt x="68" y="21"/>
                  </a:cubicBezTo>
                  <a:cubicBezTo>
                    <a:pt x="65" y="15"/>
                    <a:pt x="62" y="11"/>
                    <a:pt x="57"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0" name="Freeform 469">
              <a:extLst>
                <a:ext uri="{FF2B5EF4-FFF2-40B4-BE49-F238E27FC236}">
                  <a16:creationId xmlns="" xmlns:a16="http://schemas.microsoft.com/office/drawing/2014/main" id="{633AADE7-32D6-4E8A-82BC-FE51EB4DB8EB}"/>
                </a:ext>
              </a:extLst>
            </p:cNvPr>
            <p:cNvSpPr>
              <a:spLocks/>
            </p:cNvSpPr>
            <p:nvPr/>
          </p:nvSpPr>
          <p:spPr bwMode="auto">
            <a:xfrm>
              <a:off x="9664172" y="5544828"/>
              <a:ext cx="283933" cy="283933"/>
            </a:xfrm>
            <a:custGeom>
              <a:avLst/>
              <a:gdLst>
                <a:gd name="T0" fmla="*/ 11 w 71"/>
                <a:gd name="T1" fmla="*/ 10 h 71"/>
                <a:gd name="T2" fmla="*/ 5 w 71"/>
                <a:gd name="T3" fmla="*/ 17 h 71"/>
                <a:gd name="T4" fmla="*/ 0 w 71"/>
                <a:gd name="T5" fmla="*/ 36 h 71"/>
                <a:gd name="T6" fmla="*/ 36 w 71"/>
                <a:gd name="T7" fmla="*/ 71 h 71"/>
                <a:gd name="T8" fmla="*/ 71 w 71"/>
                <a:gd name="T9" fmla="*/ 36 h 71"/>
                <a:gd name="T10" fmla="*/ 36 w 71"/>
                <a:gd name="T11" fmla="*/ 0 h 71"/>
                <a:gd name="T12" fmla="*/ 30 w 71"/>
                <a:gd name="T13" fmla="*/ 0 h 71"/>
                <a:gd name="T14" fmla="*/ 21 w 71"/>
                <a:gd name="T15" fmla="*/ 3 h 71"/>
                <a:gd name="T16" fmla="*/ 11 w 71"/>
                <a:gd name="T17"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11" y="10"/>
                  </a:moveTo>
                  <a:cubicBezTo>
                    <a:pt x="9" y="12"/>
                    <a:pt x="7" y="14"/>
                    <a:pt x="5" y="17"/>
                  </a:cubicBezTo>
                  <a:cubicBezTo>
                    <a:pt x="2" y="23"/>
                    <a:pt x="0" y="29"/>
                    <a:pt x="0" y="36"/>
                  </a:cubicBezTo>
                  <a:cubicBezTo>
                    <a:pt x="0" y="55"/>
                    <a:pt x="16" y="71"/>
                    <a:pt x="36" y="71"/>
                  </a:cubicBezTo>
                  <a:cubicBezTo>
                    <a:pt x="55" y="71"/>
                    <a:pt x="71" y="55"/>
                    <a:pt x="71" y="36"/>
                  </a:cubicBezTo>
                  <a:cubicBezTo>
                    <a:pt x="71" y="16"/>
                    <a:pt x="55" y="0"/>
                    <a:pt x="36" y="0"/>
                  </a:cubicBezTo>
                  <a:cubicBezTo>
                    <a:pt x="34" y="0"/>
                    <a:pt x="32" y="0"/>
                    <a:pt x="30" y="0"/>
                  </a:cubicBezTo>
                  <a:cubicBezTo>
                    <a:pt x="27" y="1"/>
                    <a:pt x="24" y="2"/>
                    <a:pt x="21" y="3"/>
                  </a:cubicBezTo>
                  <a:cubicBezTo>
                    <a:pt x="17" y="5"/>
                    <a:pt x="14" y="7"/>
                    <a:pt x="11" y="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1" name="Freeform 470">
              <a:extLst>
                <a:ext uri="{FF2B5EF4-FFF2-40B4-BE49-F238E27FC236}">
                  <a16:creationId xmlns="" xmlns:a16="http://schemas.microsoft.com/office/drawing/2014/main" id="{15B01DF5-86B0-4E3C-9BFB-2AB3828CC725}"/>
                </a:ext>
              </a:extLst>
            </p:cNvPr>
            <p:cNvSpPr>
              <a:spLocks/>
            </p:cNvSpPr>
            <p:nvPr/>
          </p:nvSpPr>
          <p:spPr bwMode="auto">
            <a:xfrm>
              <a:off x="10405997" y="4934973"/>
              <a:ext cx="283933" cy="287932"/>
            </a:xfrm>
            <a:custGeom>
              <a:avLst/>
              <a:gdLst>
                <a:gd name="T0" fmla="*/ 35 w 71"/>
                <a:gd name="T1" fmla="*/ 0 h 72"/>
                <a:gd name="T2" fmla="*/ 28 w 71"/>
                <a:gd name="T3" fmla="*/ 1 h 72"/>
                <a:gd name="T4" fmla="*/ 17 w 71"/>
                <a:gd name="T5" fmla="*/ 5 h 72"/>
                <a:gd name="T6" fmla="*/ 2 w 71"/>
                <a:gd name="T7" fmla="*/ 23 h 72"/>
                <a:gd name="T8" fmla="*/ 0 w 71"/>
                <a:gd name="T9" fmla="*/ 32 h 72"/>
                <a:gd name="T10" fmla="*/ 0 w 71"/>
                <a:gd name="T11" fmla="*/ 36 h 72"/>
                <a:gd name="T12" fmla="*/ 0 w 71"/>
                <a:gd name="T13" fmla="*/ 41 h 72"/>
                <a:gd name="T14" fmla="*/ 3 w 71"/>
                <a:gd name="T15" fmla="*/ 52 h 72"/>
                <a:gd name="T16" fmla="*/ 35 w 71"/>
                <a:gd name="T17" fmla="*/ 72 h 72"/>
                <a:gd name="T18" fmla="*/ 71 w 71"/>
                <a:gd name="T19" fmla="*/ 36 h 72"/>
                <a:gd name="T20" fmla="*/ 50 w 71"/>
                <a:gd name="T21" fmla="*/ 4 h 72"/>
                <a:gd name="T22" fmla="*/ 41 w 71"/>
                <a:gd name="T23" fmla="*/ 1 h 72"/>
                <a:gd name="T24" fmla="*/ 35 w 71"/>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35" y="0"/>
                  </a:moveTo>
                  <a:cubicBezTo>
                    <a:pt x="33" y="0"/>
                    <a:pt x="30" y="1"/>
                    <a:pt x="28" y="1"/>
                  </a:cubicBezTo>
                  <a:cubicBezTo>
                    <a:pt x="24" y="2"/>
                    <a:pt x="20" y="3"/>
                    <a:pt x="17" y="5"/>
                  </a:cubicBezTo>
                  <a:cubicBezTo>
                    <a:pt x="10" y="9"/>
                    <a:pt x="5" y="16"/>
                    <a:pt x="2" y="23"/>
                  </a:cubicBezTo>
                  <a:cubicBezTo>
                    <a:pt x="1" y="26"/>
                    <a:pt x="0" y="29"/>
                    <a:pt x="0" y="32"/>
                  </a:cubicBezTo>
                  <a:cubicBezTo>
                    <a:pt x="0" y="34"/>
                    <a:pt x="0" y="35"/>
                    <a:pt x="0" y="36"/>
                  </a:cubicBezTo>
                  <a:cubicBezTo>
                    <a:pt x="0" y="38"/>
                    <a:pt x="0" y="39"/>
                    <a:pt x="0" y="41"/>
                  </a:cubicBezTo>
                  <a:cubicBezTo>
                    <a:pt x="0" y="45"/>
                    <a:pt x="2" y="48"/>
                    <a:pt x="3" y="52"/>
                  </a:cubicBezTo>
                  <a:cubicBezTo>
                    <a:pt x="9" y="64"/>
                    <a:pt x="21" y="72"/>
                    <a:pt x="35" y="72"/>
                  </a:cubicBezTo>
                  <a:cubicBezTo>
                    <a:pt x="55" y="72"/>
                    <a:pt x="71" y="56"/>
                    <a:pt x="71" y="36"/>
                  </a:cubicBezTo>
                  <a:cubicBezTo>
                    <a:pt x="71" y="22"/>
                    <a:pt x="63" y="9"/>
                    <a:pt x="50" y="4"/>
                  </a:cubicBezTo>
                  <a:cubicBezTo>
                    <a:pt x="48" y="2"/>
                    <a:pt x="44" y="1"/>
                    <a:pt x="41" y="1"/>
                  </a:cubicBezTo>
                  <a:cubicBezTo>
                    <a:pt x="39" y="1"/>
                    <a:pt x="37" y="0"/>
                    <a:pt x="35"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2" name="Freeform 471">
              <a:extLst>
                <a:ext uri="{FF2B5EF4-FFF2-40B4-BE49-F238E27FC236}">
                  <a16:creationId xmlns="" xmlns:a16="http://schemas.microsoft.com/office/drawing/2014/main" id="{E3CD5A2E-0C97-49D0-BFD9-FB2D9EABA90A}"/>
                </a:ext>
              </a:extLst>
            </p:cNvPr>
            <p:cNvSpPr>
              <a:spLocks/>
            </p:cNvSpPr>
            <p:nvPr/>
          </p:nvSpPr>
          <p:spPr bwMode="auto">
            <a:xfrm>
              <a:off x="10056080" y="4101170"/>
              <a:ext cx="285933" cy="287932"/>
            </a:xfrm>
            <a:custGeom>
              <a:avLst/>
              <a:gdLst>
                <a:gd name="T0" fmla="*/ 0 w 71"/>
                <a:gd name="T1" fmla="*/ 36 h 72"/>
                <a:gd name="T2" fmla="*/ 1 w 71"/>
                <a:gd name="T3" fmla="*/ 46 h 72"/>
                <a:gd name="T4" fmla="*/ 6 w 71"/>
                <a:gd name="T5" fmla="*/ 56 h 72"/>
                <a:gd name="T6" fmla="*/ 17 w 71"/>
                <a:gd name="T7" fmla="*/ 67 h 72"/>
                <a:gd name="T8" fmla="*/ 26 w 71"/>
                <a:gd name="T9" fmla="*/ 71 h 72"/>
                <a:gd name="T10" fmla="*/ 36 w 71"/>
                <a:gd name="T11" fmla="*/ 72 h 72"/>
                <a:gd name="T12" fmla="*/ 44 w 71"/>
                <a:gd name="T13" fmla="*/ 71 h 72"/>
                <a:gd name="T14" fmla="*/ 53 w 71"/>
                <a:gd name="T15" fmla="*/ 67 h 72"/>
                <a:gd name="T16" fmla="*/ 71 w 71"/>
                <a:gd name="T17" fmla="*/ 38 h 72"/>
                <a:gd name="T18" fmla="*/ 71 w 71"/>
                <a:gd name="T19" fmla="*/ 36 h 72"/>
                <a:gd name="T20" fmla="*/ 71 w 71"/>
                <a:gd name="T21" fmla="*/ 28 h 72"/>
                <a:gd name="T22" fmla="*/ 36 w 71"/>
                <a:gd name="T23" fmla="*/ 0 h 72"/>
                <a:gd name="T24" fmla="*/ 4 w 71"/>
                <a:gd name="T25" fmla="*/ 20 h 72"/>
                <a:gd name="T26" fmla="*/ 1 w 71"/>
                <a:gd name="T27" fmla="*/ 29 h 72"/>
                <a:gd name="T28" fmla="*/ 0 w 71"/>
                <a:gd name="T2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0" y="36"/>
                  </a:moveTo>
                  <a:cubicBezTo>
                    <a:pt x="0" y="39"/>
                    <a:pt x="0" y="43"/>
                    <a:pt x="1" y="46"/>
                  </a:cubicBezTo>
                  <a:cubicBezTo>
                    <a:pt x="2" y="49"/>
                    <a:pt x="4" y="53"/>
                    <a:pt x="6" y="56"/>
                  </a:cubicBezTo>
                  <a:cubicBezTo>
                    <a:pt x="9" y="60"/>
                    <a:pt x="12" y="64"/>
                    <a:pt x="17" y="67"/>
                  </a:cubicBezTo>
                  <a:cubicBezTo>
                    <a:pt x="20" y="68"/>
                    <a:pt x="23" y="70"/>
                    <a:pt x="26" y="71"/>
                  </a:cubicBezTo>
                  <a:cubicBezTo>
                    <a:pt x="29" y="71"/>
                    <a:pt x="32" y="72"/>
                    <a:pt x="36" y="72"/>
                  </a:cubicBezTo>
                  <a:cubicBezTo>
                    <a:pt x="39" y="72"/>
                    <a:pt x="42" y="72"/>
                    <a:pt x="44" y="71"/>
                  </a:cubicBezTo>
                  <a:cubicBezTo>
                    <a:pt x="48" y="70"/>
                    <a:pt x="51" y="69"/>
                    <a:pt x="53" y="67"/>
                  </a:cubicBezTo>
                  <a:cubicBezTo>
                    <a:pt x="64" y="61"/>
                    <a:pt x="71" y="50"/>
                    <a:pt x="71" y="38"/>
                  </a:cubicBezTo>
                  <a:cubicBezTo>
                    <a:pt x="71" y="37"/>
                    <a:pt x="71" y="37"/>
                    <a:pt x="71" y="36"/>
                  </a:cubicBezTo>
                  <a:cubicBezTo>
                    <a:pt x="71" y="33"/>
                    <a:pt x="71" y="31"/>
                    <a:pt x="71" y="28"/>
                  </a:cubicBezTo>
                  <a:cubicBezTo>
                    <a:pt x="67" y="12"/>
                    <a:pt x="53" y="0"/>
                    <a:pt x="36" y="0"/>
                  </a:cubicBezTo>
                  <a:cubicBezTo>
                    <a:pt x="22" y="0"/>
                    <a:pt x="10" y="8"/>
                    <a:pt x="4" y="20"/>
                  </a:cubicBezTo>
                  <a:cubicBezTo>
                    <a:pt x="2" y="23"/>
                    <a:pt x="1" y="26"/>
                    <a:pt x="1" y="29"/>
                  </a:cubicBezTo>
                  <a:cubicBezTo>
                    <a:pt x="0" y="31"/>
                    <a:pt x="0" y="34"/>
                    <a:pt x="0"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3" name="Freeform 472">
              <a:extLst>
                <a:ext uri="{FF2B5EF4-FFF2-40B4-BE49-F238E27FC236}">
                  <a16:creationId xmlns="" xmlns:a16="http://schemas.microsoft.com/office/drawing/2014/main" id="{D2A58D98-73D5-4B2F-A5F8-27F570F243D3}"/>
                </a:ext>
              </a:extLst>
            </p:cNvPr>
            <p:cNvSpPr>
              <a:spLocks/>
            </p:cNvSpPr>
            <p:nvPr/>
          </p:nvSpPr>
          <p:spPr bwMode="auto">
            <a:xfrm>
              <a:off x="10008091" y="3475318"/>
              <a:ext cx="289932" cy="287932"/>
            </a:xfrm>
            <a:custGeom>
              <a:avLst/>
              <a:gdLst>
                <a:gd name="T0" fmla="*/ 67 w 72"/>
                <a:gd name="T1" fmla="*/ 18 h 72"/>
                <a:gd name="T2" fmla="*/ 61 w 72"/>
                <a:gd name="T3" fmla="*/ 11 h 72"/>
                <a:gd name="T4" fmla="*/ 48 w 72"/>
                <a:gd name="T5" fmla="*/ 2 h 72"/>
                <a:gd name="T6" fmla="*/ 39 w 72"/>
                <a:gd name="T7" fmla="*/ 0 h 72"/>
                <a:gd name="T8" fmla="*/ 36 w 72"/>
                <a:gd name="T9" fmla="*/ 0 h 72"/>
                <a:gd name="T10" fmla="*/ 18 w 72"/>
                <a:gd name="T11" fmla="*/ 5 h 72"/>
                <a:gd name="T12" fmla="*/ 10 w 72"/>
                <a:gd name="T13" fmla="*/ 11 h 72"/>
                <a:gd name="T14" fmla="*/ 0 w 72"/>
                <a:gd name="T15" fmla="*/ 36 h 72"/>
                <a:gd name="T16" fmla="*/ 0 w 72"/>
                <a:gd name="T17" fmla="*/ 40 h 72"/>
                <a:gd name="T18" fmla="*/ 3 w 72"/>
                <a:gd name="T19" fmla="*/ 49 h 72"/>
                <a:gd name="T20" fmla="*/ 22 w 72"/>
                <a:gd name="T21" fmla="*/ 69 h 72"/>
                <a:gd name="T22" fmla="*/ 32 w 72"/>
                <a:gd name="T23" fmla="*/ 72 h 72"/>
                <a:gd name="T24" fmla="*/ 36 w 72"/>
                <a:gd name="T25" fmla="*/ 72 h 72"/>
                <a:gd name="T26" fmla="*/ 59 w 72"/>
                <a:gd name="T27" fmla="*/ 63 h 72"/>
                <a:gd name="T28" fmla="*/ 66 w 72"/>
                <a:gd name="T29" fmla="*/ 56 h 72"/>
                <a:gd name="T30" fmla="*/ 70 w 72"/>
                <a:gd name="T31" fmla="*/ 46 h 72"/>
                <a:gd name="T32" fmla="*/ 72 w 72"/>
                <a:gd name="T33" fmla="*/ 37 h 72"/>
                <a:gd name="T34" fmla="*/ 72 w 72"/>
                <a:gd name="T35" fmla="*/ 36 h 72"/>
                <a:gd name="T36" fmla="*/ 67 w 72"/>
                <a:gd name="T3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2">
                  <a:moveTo>
                    <a:pt x="67" y="18"/>
                  </a:moveTo>
                  <a:cubicBezTo>
                    <a:pt x="65" y="15"/>
                    <a:pt x="63" y="13"/>
                    <a:pt x="61" y="11"/>
                  </a:cubicBezTo>
                  <a:cubicBezTo>
                    <a:pt x="58" y="7"/>
                    <a:pt x="53" y="4"/>
                    <a:pt x="48" y="2"/>
                  </a:cubicBezTo>
                  <a:cubicBezTo>
                    <a:pt x="45" y="1"/>
                    <a:pt x="42" y="1"/>
                    <a:pt x="39" y="0"/>
                  </a:cubicBezTo>
                  <a:cubicBezTo>
                    <a:pt x="38" y="0"/>
                    <a:pt x="37" y="0"/>
                    <a:pt x="36" y="0"/>
                  </a:cubicBezTo>
                  <a:cubicBezTo>
                    <a:pt x="29" y="0"/>
                    <a:pt x="23" y="2"/>
                    <a:pt x="18" y="5"/>
                  </a:cubicBezTo>
                  <a:cubicBezTo>
                    <a:pt x="15" y="7"/>
                    <a:pt x="13" y="9"/>
                    <a:pt x="10" y="11"/>
                  </a:cubicBezTo>
                  <a:cubicBezTo>
                    <a:pt x="4" y="17"/>
                    <a:pt x="0" y="26"/>
                    <a:pt x="0" y="36"/>
                  </a:cubicBezTo>
                  <a:cubicBezTo>
                    <a:pt x="0" y="37"/>
                    <a:pt x="0" y="39"/>
                    <a:pt x="0" y="40"/>
                  </a:cubicBezTo>
                  <a:cubicBezTo>
                    <a:pt x="1" y="43"/>
                    <a:pt x="2" y="46"/>
                    <a:pt x="3" y="49"/>
                  </a:cubicBezTo>
                  <a:cubicBezTo>
                    <a:pt x="6" y="58"/>
                    <a:pt x="13" y="65"/>
                    <a:pt x="22" y="69"/>
                  </a:cubicBezTo>
                  <a:cubicBezTo>
                    <a:pt x="25" y="70"/>
                    <a:pt x="29" y="71"/>
                    <a:pt x="32" y="72"/>
                  </a:cubicBezTo>
                  <a:cubicBezTo>
                    <a:pt x="34" y="72"/>
                    <a:pt x="35" y="72"/>
                    <a:pt x="36" y="72"/>
                  </a:cubicBezTo>
                  <a:cubicBezTo>
                    <a:pt x="45" y="72"/>
                    <a:pt x="53" y="68"/>
                    <a:pt x="59" y="63"/>
                  </a:cubicBezTo>
                  <a:cubicBezTo>
                    <a:pt x="62" y="61"/>
                    <a:pt x="64" y="59"/>
                    <a:pt x="66" y="56"/>
                  </a:cubicBezTo>
                  <a:cubicBezTo>
                    <a:pt x="68" y="53"/>
                    <a:pt x="69" y="50"/>
                    <a:pt x="70" y="46"/>
                  </a:cubicBezTo>
                  <a:cubicBezTo>
                    <a:pt x="71" y="43"/>
                    <a:pt x="72" y="40"/>
                    <a:pt x="72" y="37"/>
                  </a:cubicBezTo>
                  <a:cubicBezTo>
                    <a:pt x="72" y="37"/>
                    <a:pt x="72" y="36"/>
                    <a:pt x="72" y="36"/>
                  </a:cubicBezTo>
                  <a:cubicBezTo>
                    <a:pt x="72" y="29"/>
                    <a:pt x="70" y="23"/>
                    <a:pt x="67" y="1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4" name="Freeform 473">
              <a:extLst>
                <a:ext uri="{FF2B5EF4-FFF2-40B4-BE49-F238E27FC236}">
                  <a16:creationId xmlns="" xmlns:a16="http://schemas.microsoft.com/office/drawing/2014/main" id="{83318F87-F943-40B3-9DF0-CC34DB1FCF3C}"/>
                </a:ext>
              </a:extLst>
            </p:cNvPr>
            <p:cNvSpPr>
              <a:spLocks/>
            </p:cNvSpPr>
            <p:nvPr/>
          </p:nvSpPr>
          <p:spPr bwMode="auto">
            <a:xfrm>
              <a:off x="10693929" y="4049182"/>
              <a:ext cx="289932" cy="283933"/>
            </a:xfrm>
            <a:custGeom>
              <a:avLst/>
              <a:gdLst>
                <a:gd name="T0" fmla="*/ 58 w 72"/>
                <a:gd name="T1" fmla="*/ 7 h 71"/>
                <a:gd name="T2" fmla="*/ 44 w 72"/>
                <a:gd name="T3" fmla="*/ 1 h 71"/>
                <a:gd name="T4" fmla="*/ 36 w 72"/>
                <a:gd name="T5" fmla="*/ 0 h 71"/>
                <a:gd name="T6" fmla="*/ 34 w 72"/>
                <a:gd name="T7" fmla="*/ 0 h 71"/>
                <a:gd name="T8" fmla="*/ 12 w 72"/>
                <a:gd name="T9" fmla="*/ 9 h 71"/>
                <a:gd name="T10" fmla="*/ 6 w 72"/>
                <a:gd name="T11" fmla="*/ 17 h 71"/>
                <a:gd name="T12" fmla="*/ 0 w 72"/>
                <a:gd name="T13" fmla="*/ 34 h 71"/>
                <a:gd name="T14" fmla="*/ 0 w 72"/>
                <a:gd name="T15" fmla="*/ 36 h 71"/>
                <a:gd name="T16" fmla="*/ 1 w 72"/>
                <a:gd name="T17" fmla="*/ 43 h 71"/>
                <a:gd name="T18" fmla="*/ 21 w 72"/>
                <a:gd name="T19" fmla="*/ 68 h 71"/>
                <a:gd name="T20" fmla="*/ 29 w 72"/>
                <a:gd name="T21" fmla="*/ 71 h 71"/>
                <a:gd name="T22" fmla="*/ 36 w 72"/>
                <a:gd name="T23" fmla="*/ 71 h 71"/>
                <a:gd name="T24" fmla="*/ 72 w 72"/>
                <a:gd name="T25" fmla="*/ 36 h 71"/>
                <a:gd name="T26" fmla="*/ 64 w 72"/>
                <a:gd name="T27" fmla="*/ 14 h 71"/>
                <a:gd name="T28" fmla="*/ 58 w 72"/>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58" y="7"/>
                  </a:moveTo>
                  <a:cubicBezTo>
                    <a:pt x="54" y="4"/>
                    <a:pt x="49" y="2"/>
                    <a:pt x="44" y="1"/>
                  </a:cubicBezTo>
                  <a:cubicBezTo>
                    <a:pt x="41" y="0"/>
                    <a:pt x="39" y="0"/>
                    <a:pt x="36" y="0"/>
                  </a:cubicBezTo>
                  <a:cubicBezTo>
                    <a:pt x="35" y="0"/>
                    <a:pt x="35" y="0"/>
                    <a:pt x="34" y="0"/>
                  </a:cubicBezTo>
                  <a:cubicBezTo>
                    <a:pt x="26" y="0"/>
                    <a:pt x="18" y="4"/>
                    <a:pt x="12" y="9"/>
                  </a:cubicBezTo>
                  <a:cubicBezTo>
                    <a:pt x="9" y="11"/>
                    <a:pt x="7" y="14"/>
                    <a:pt x="6" y="17"/>
                  </a:cubicBezTo>
                  <a:cubicBezTo>
                    <a:pt x="3" y="22"/>
                    <a:pt x="1" y="27"/>
                    <a:pt x="0" y="34"/>
                  </a:cubicBezTo>
                  <a:cubicBezTo>
                    <a:pt x="0" y="34"/>
                    <a:pt x="0" y="35"/>
                    <a:pt x="0" y="36"/>
                  </a:cubicBezTo>
                  <a:cubicBezTo>
                    <a:pt x="0" y="38"/>
                    <a:pt x="0" y="41"/>
                    <a:pt x="1" y="43"/>
                  </a:cubicBezTo>
                  <a:cubicBezTo>
                    <a:pt x="3" y="54"/>
                    <a:pt x="11" y="63"/>
                    <a:pt x="21" y="68"/>
                  </a:cubicBezTo>
                  <a:cubicBezTo>
                    <a:pt x="23" y="69"/>
                    <a:pt x="26" y="70"/>
                    <a:pt x="29" y="71"/>
                  </a:cubicBezTo>
                  <a:cubicBezTo>
                    <a:pt x="32" y="71"/>
                    <a:pt x="34" y="71"/>
                    <a:pt x="36" y="71"/>
                  </a:cubicBezTo>
                  <a:cubicBezTo>
                    <a:pt x="56" y="71"/>
                    <a:pt x="72" y="55"/>
                    <a:pt x="72" y="36"/>
                  </a:cubicBezTo>
                  <a:cubicBezTo>
                    <a:pt x="72" y="27"/>
                    <a:pt x="69" y="20"/>
                    <a:pt x="64" y="14"/>
                  </a:cubicBezTo>
                  <a:cubicBezTo>
                    <a:pt x="62" y="11"/>
                    <a:pt x="60" y="9"/>
                    <a:pt x="58"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5" name="Freeform 474">
              <a:extLst>
                <a:ext uri="{FF2B5EF4-FFF2-40B4-BE49-F238E27FC236}">
                  <a16:creationId xmlns="" xmlns:a16="http://schemas.microsoft.com/office/drawing/2014/main" id="{7A3FEC92-ED00-41FA-9B73-3D3D8D6916AC}"/>
                </a:ext>
              </a:extLst>
            </p:cNvPr>
            <p:cNvSpPr>
              <a:spLocks/>
            </p:cNvSpPr>
            <p:nvPr/>
          </p:nvSpPr>
          <p:spPr bwMode="auto">
            <a:xfrm>
              <a:off x="11119828" y="3623283"/>
              <a:ext cx="287932" cy="283933"/>
            </a:xfrm>
            <a:custGeom>
              <a:avLst/>
              <a:gdLst>
                <a:gd name="T0" fmla="*/ 36 w 72"/>
                <a:gd name="T1" fmla="*/ 0 h 71"/>
                <a:gd name="T2" fmla="*/ 27 w 72"/>
                <a:gd name="T3" fmla="*/ 1 h 71"/>
                <a:gd name="T4" fmla="*/ 18 w 72"/>
                <a:gd name="T5" fmla="*/ 4 h 71"/>
                <a:gd name="T6" fmla="*/ 2 w 72"/>
                <a:gd name="T7" fmla="*/ 26 h 71"/>
                <a:gd name="T8" fmla="*/ 0 w 72"/>
                <a:gd name="T9" fmla="*/ 35 h 71"/>
                <a:gd name="T10" fmla="*/ 0 w 72"/>
                <a:gd name="T11" fmla="*/ 35 h 71"/>
                <a:gd name="T12" fmla="*/ 8 w 72"/>
                <a:gd name="T13" fmla="*/ 58 h 71"/>
                <a:gd name="T14" fmla="*/ 14 w 72"/>
                <a:gd name="T15" fmla="*/ 64 h 71"/>
                <a:gd name="T16" fmla="*/ 36 w 72"/>
                <a:gd name="T17" fmla="*/ 71 h 71"/>
                <a:gd name="T18" fmla="*/ 72 w 72"/>
                <a:gd name="T19" fmla="*/ 35 h 71"/>
                <a:gd name="T20" fmla="*/ 36 w 72"/>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36" y="0"/>
                  </a:moveTo>
                  <a:cubicBezTo>
                    <a:pt x="33" y="0"/>
                    <a:pt x="30" y="0"/>
                    <a:pt x="27" y="1"/>
                  </a:cubicBezTo>
                  <a:cubicBezTo>
                    <a:pt x="24" y="2"/>
                    <a:pt x="21" y="3"/>
                    <a:pt x="18" y="4"/>
                  </a:cubicBezTo>
                  <a:cubicBezTo>
                    <a:pt x="10" y="9"/>
                    <a:pt x="4" y="17"/>
                    <a:pt x="2" y="26"/>
                  </a:cubicBezTo>
                  <a:cubicBezTo>
                    <a:pt x="1" y="29"/>
                    <a:pt x="0" y="32"/>
                    <a:pt x="0" y="35"/>
                  </a:cubicBezTo>
                  <a:cubicBezTo>
                    <a:pt x="0" y="35"/>
                    <a:pt x="0" y="35"/>
                    <a:pt x="0" y="35"/>
                  </a:cubicBezTo>
                  <a:cubicBezTo>
                    <a:pt x="0" y="44"/>
                    <a:pt x="3" y="52"/>
                    <a:pt x="8" y="58"/>
                  </a:cubicBezTo>
                  <a:cubicBezTo>
                    <a:pt x="10" y="60"/>
                    <a:pt x="12" y="62"/>
                    <a:pt x="14" y="64"/>
                  </a:cubicBezTo>
                  <a:cubicBezTo>
                    <a:pt x="20" y="68"/>
                    <a:pt x="28" y="71"/>
                    <a:pt x="36" y="71"/>
                  </a:cubicBezTo>
                  <a:cubicBezTo>
                    <a:pt x="56" y="71"/>
                    <a:pt x="72" y="55"/>
                    <a:pt x="72" y="35"/>
                  </a:cubicBezTo>
                  <a:cubicBezTo>
                    <a:pt x="72" y="16"/>
                    <a:pt x="56" y="0"/>
                    <a:pt x="3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6" name="Freeform 475">
              <a:extLst>
                <a:ext uri="{FF2B5EF4-FFF2-40B4-BE49-F238E27FC236}">
                  <a16:creationId xmlns="" xmlns:a16="http://schemas.microsoft.com/office/drawing/2014/main" id="{3633E2A1-B973-4850-9B21-04CE7E34117E}"/>
                </a:ext>
              </a:extLst>
            </p:cNvPr>
            <p:cNvSpPr>
              <a:spLocks/>
            </p:cNvSpPr>
            <p:nvPr/>
          </p:nvSpPr>
          <p:spPr bwMode="auto">
            <a:xfrm>
              <a:off x="10789907" y="2853465"/>
              <a:ext cx="285933" cy="283933"/>
            </a:xfrm>
            <a:custGeom>
              <a:avLst/>
              <a:gdLst>
                <a:gd name="T0" fmla="*/ 1 w 71"/>
                <a:gd name="T1" fmla="*/ 24 h 71"/>
                <a:gd name="T2" fmla="*/ 0 w 71"/>
                <a:gd name="T3" fmla="*/ 34 h 71"/>
                <a:gd name="T4" fmla="*/ 0 w 71"/>
                <a:gd name="T5" fmla="*/ 35 h 71"/>
                <a:gd name="T6" fmla="*/ 5 w 71"/>
                <a:gd name="T7" fmla="*/ 54 h 71"/>
                <a:gd name="T8" fmla="*/ 11 w 71"/>
                <a:gd name="T9" fmla="*/ 61 h 71"/>
                <a:gd name="T10" fmla="*/ 28 w 71"/>
                <a:gd name="T11" fmla="*/ 70 h 71"/>
                <a:gd name="T12" fmla="*/ 35 w 71"/>
                <a:gd name="T13" fmla="*/ 71 h 71"/>
                <a:gd name="T14" fmla="*/ 38 w 71"/>
                <a:gd name="T15" fmla="*/ 71 h 71"/>
                <a:gd name="T16" fmla="*/ 45 w 71"/>
                <a:gd name="T17" fmla="*/ 70 h 71"/>
                <a:gd name="T18" fmla="*/ 54 w 71"/>
                <a:gd name="T19" fmla="*/ 66 h 71"/>
                <a:gd name="T20" fmla="*/ 71 w 71"/>
                <a:gd name="T21" fmla="*/ 35 h 71"/>
                <a:gd name="T22" fmla="*/ 35 w 71"/>
                <a:gd name="T23" fmla="*/ 0 h 71"/>
                <a:gd name="T24" fmla="*/ 19 w 71"/>
                <a:gd name="T25" fmla="*/ 3 h 71"/>
                <a:gd name="T26" fmla="*/ 12 w 71"/>
                <a:gd name="T27" fmla="*/ 9 h 71"/>
                <a:gd name="T28" fmla="*/ 1 w 71"/>
                <a:gd name="T29" fmla="*/ 2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1" y="24"/>
                  </a:moveTo>
                  <a:cubicBezTo>
                    <a:pt x="0" y="27"/>
                    <a:pt x="0" y="31"/>
                    <a:pt x="0" y="34"/>
                  </a:cubicBezTo>
                  <a:cubicBezTo>
                    <a:pt x="0" y="34"/>
                    <a:pt x="0" y="35"/>
                    <a:pt x="0" y="35"/>
                  </a:cubicBezTo>
                  <a:cubicBezTo>
                    <a:pt x="0" y="42"/>
                    <a:pt x="2" y="49"/>
                    <a:pt x="5" y="54"/>
                  </a:cubicBezTo>
                  <a:cubicBezTo>
                    <a:pt x="7" y="57"/>
                    <a:pt x="9" y="59"/>
                    <a:pt x="11" y="61"/>
                  </a:cubicBezTo>
                  <a:cubicBezTo>
                    <a:pt x="16" y="66"/>
                    <a:pt x="22" y="69"/>
                    <a:pt x="28" y="70"/>
                  </a:cubicBezTo>
                  <a:cubicBezTo>
                    <a:pt x="31" y="71"/>
                    <a:pt x="33" y="71"/>
                    <a:pt x="35" y="71"/>
                  </a:cubicBezTo>
                  <a:cubicBezTo>
                    <a:pt x="36" y="71"/>
                    <a:pt x="37" y="71"/>
                    <a:pt x="38" y="71"/>
                  </a:cubicBezTo>
                  <a:cubicBezTo>
                    <a:pt x="40" y="71"/>
                    <a:pt x="43" y="70"/>
                    <a:pt x="45" y="70"/>
                  </a:cubicBezTo>
                  <a:cubicBezTo>
                    <a:pt x="49" y="69"/>
                    <a:pt x="51" y="68"/>
                    <a:pt x="54" y="66"/>
                  </a:cubicBezTo>
                  <a:cubicBezTo>
                    <a:pt x="64" y="60"/>
                    <a:pt x="71" y="48"/>
                    <a:pt x="71" y="35"/>
                  </a:cubicBezTo>
                  <a:cubicBezTo>
                    <a:pt x="71" y="16"/>
                    <a:pt x="55" y="0"/>
                    <a:pt x="35" y="0"/>
                  </a:cubicBezTo>
                  <a:cubicBezTo>
                    <a:pt x="30" y="0"/>
                    <a:pt x="24" y="1"/>
                    <a:pt x="19" y="3"/>
                  </a:cubicBezTo>
                  <a:cubicBezTo>
                    <a:pt x="16" y="5"/>
                    <a:pt x="14" y="7"/>
                    <a:pt x="12" y="9"/>
                  </a:cubicBezTo>
                  <a:cubicBezTo>
                    <a:pt x="7" y="13"/>
                    <a:pt x="3" y="18"/>
                    <a:pt x="1" y="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7" name="Freeform 476">
              <a:extLst>
                <a:ext uri="{FF2B5EF4-FFF2-40B4-BE49-F238E27FC236}">
                  <a16:creationId xmlns="" xmlns:a16="http://schemas.microsoft.com/office/drawing/2014/main" id="{7D3E9C28-AB01-4086-9801-7AB30B786663}"/>
                </a:ext>
              </a:extLst>
            </p:cNvPr>
            <p:cNvSpPr>
              <a:spLocks/>
            </p:cNvSpPr>
            <p:nvPr/>
          </p:nvSpPr>
          <p:spPr bwMode="auto">
            <a:xfrm>
              <a:off x="10306021" y="2163628"/>
              <a:ext cx="287932" cy="283933"/>
            </a:xfrm>
            <a:custGeom>
              <a:avLst/>
              <a:gdLst>
                <a:gd name="T0" fmla="*/ 1 w 72"/>
                <a:gd name="T1" fmla="*/ 29 h 71"/>
                <a:gd name="T2" fmla="*/ 0 w 72"/>
                <a:gd name="T3" fmla="*/ 36 h 71"/>
                <a:gd name="T4" fmla="*/ 1 w 72"/>
                <a:gd name="T5" fmla="*/ 39 h 71"/>
                <a:gd name="T6" fmla="*/ 9 w 72"/>
                <a:gd name="T7" fmla="*/ 59 h 71"/>
                <a:gd name="T8" fmla="*/ 17 w 72"/>
                <a:gd name="T9" fmla="*/ 66 h 71"/>
                <a:gd name="T10" fmla="*/ 24 w 72"/>
                <a:gd name="T11" fmla="*/ 69 h 71"/>
                <a:gd name="T12" fmla="*/ 33 w 72"/>
                <a:gd name="T13" fmla="*/ 71 h 71"/>
                <a:gd name="T14" fmla="*/ 36 w 72"/>
                <a:gd name="T15" fmla="*/ 71 h 71"/>
                <a:gd name="T16" fmla="*/ 53 w 72"/>
                <a:gd name="T17" fmla="*/ 67 h 71"/>
                <a:gd name="T18" fmla="*/ 61 w 72"/>
                <a:gd name="T19" fmla="*/ 62 h 71"/>
                <a:gd name="T20" fmla="*/ 72 w 72"/>
                <a:gd name="T21" fmla="*/ 36 h 71"/>
                <a:gd name="T22" fmla="*/ 36 w 72"/>
                <a:gd name="T23" fmla="*/ 0 h 71"/>
                <a:gd name="T24" fmla="*/ 10 w 72"/>
                <a:gd name="T25" fmla="*/ 12 h 71"/>
                <a:gd name="T26" fmla="*/ 4 w 72"/>
                <a:gd name="T27" fmla="*/ 20 h 71"/>
                <a:gd name="T28" fmla="*/ 1 w 72"/>
                <a:gd name="T29"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1" y="29"/>
                  </a:moveTo>
                  <a:cubicBezTo>
                    <a:pt x="1" y="31"/>
                    <a:pt x="0" y="33"/>
                    <a:pt x="0" y="36"/>
                  </a:cubicBezTo>
                  <a:cubicBezTo>
                    <a:pt x="0" y="37"/>
                    <a:pt x="0" y="38"/>
                    <a:pt x="1" y="39"/>
                  </a:cubicBezTo>
                  <a:cubicBezTo>
                    <a:pt x="1" y="47"/>
                    <a:pt x="4" y="54"/>
                    <a:pt x="9" y="59"/>
                  </a:cubicBezTo>
                  <a:cubicBezTo>
                    <a:pt x="12" y="62"/>
                    <a:pt x="14" y="64"/>
                    <a:pt x="17" y="66"/>
                  </a:cubicBezTo>
                  <a:cubicBezTo>
                    <a:pt x="19" y="67"/>
                    <a:pt x="21" y="68"/>
                    <a:pt x="24" y="69"/>
                  </a:cubicBezTo>
                  <a:cubicBezTo>
                    <a:pt x="27" y="70"/>
                    <a:pt x="30" y="71"/>
                    <a:pt x="33" y="71"/>
                  </a:cubicBezTo>
                  <a:cubicBezTo>
                    <a:pt x="34" y="71"/>
                    <a:pt x="35" y="71"/>
                    <a:pt x="36" y="71"/>
                  </a:cubicBezTo>
                  <a:cubicBezTo>
                    <a:pt x="42" y="71"/>
                    <a:pt x="48" y="70"/>
                    <a:pt x="53" y="67"/>
                  </a:cubicBezTo>
                  <a:cubicBezTo>
                    <a:pt x="56" y="66"/>
                    <a:pt x="58" y="64"/>
                    <a:pt x="61" y="62"/>
                  </a:cubicBezTo>
                  <a:cubicBezTo>
                    <a:pt x="68" y="55"/>
                    <a:pt x="72" y="46"/>
                    <a:pt x="72" y="36"/>
                  </a:cubicBezTo>
                  <a:cubicBezTo>
                    <a:pt x="72" y="16"/>
                    <a:pt x="56" y="0"/>
                    <a:pt x="36" y="0"/>
                  </a:cubicBezTo>
                  <a:cubicBezTo>
                    <a:pt x="26" y="0"/>
                    <a:pt x="16" y="4"/>
                    <a:pt x="10" y="12"/>
                  </a:cubicBezTo>
                  <a:cubicBezTo>
                    <a:pt x="7" y="14"/>
                    <a:pt x="5" y="17"/>
                    <a:pt x="4" y="20"/>
                  </a:cubicBezTo>
                  <a:cubicBezTo>
                    <a:pt x="3" y="23"/>
                    <a:pt x="2" y="26"/>
                    <a:pt x="1" y="2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8" name="Freeform 477">
              <a:extLst>
                <a:ext uri="{FF2B5EF4-FFF2-40B4-BE49-F238E27FC236}">
                  <a16:creationId xmlns="" xmlns:a16="http://schemas.microsoft.com/office/drawing/2014/main" id="{B173947B-53F7-4AF7-8F3F-91FD557DC1D3}"/>
                </a:ext>
              </a:extLst>
            </p:cNvPr>
            <p:cNvSpPr>
              <a:spLocks/>
            </p:cNvSpPr>
            <p:nvPr/>
          </p:nvSpPr>
          <p:spPr bwMode="auto">
            <a:xfrm>
              <a:off x="9616184" y="1721732"/>
              <a:ext cx="283933" cy="289932"/>
            </a:xfrm>
            <a:custGeom>
              <a:avLst/>
              <a:gdLst>
                <a:gd name="T0" fmla="*/ 0 w 71"/>
                <a:gd name="T1" fmla="*/ 38 h 72"/>
                <a:gd name="T2" fmla="*/ 6 w 71"/>
                <a:gd name="T3" fmla="*/ 57 h 72"/>
                <a:gd name="T4" fmla="*/ 13 w 71"/>
                <a:gd name="T5" fmla="*/ 64 h 72"/>
                <a:gd name="T6" fmla="*/ 20 w 71"/>
                <a:gd name="T7" fmla="*/ 69 h 72"/>
                <a:gd name="T8" fmla="*/ 29 w 71"/>
                <a:gd name="T9" fmla="*/ 71 h 72"/>
                <a:gd name="T10" fmla="*/ 35 w 71"/>
                <a:gd name="T11" fmla="*/ 72 h 72"/>
                <a:gd name="T12" fmla="*/ 63 w 71"/>
                <a:gd name="T13" fmla="*/ 59 h 72"/>
                <a:gd name="T14" fmla="*/ 68 w 71"/>
                <a:gd name="T15" fmla="*/ 51 h 72"/>
                <a:gd name="T16" fmla="*/ 71 w 71"/>
                <a:gd name="T17" fmla="*/ 36 h 72"/>
                <a:gd name="T18" fmla="*/ 35 w 71"/>
                <a:gd name="T19" fmla="*/ 0 h 72"/>
                <a:gd name="T20" fmla="*/ 1 w 71"/>
                <a:gd name="T21" fmla="*/ 28 h 72"/>
                <a:gd name="T22" fmla="*/ 0 w 71"/>
                <a:gd name="T23" fmla="*/ 36 h 72"/>
                <a:gd name="T24" fmla="*/ 0 w 71"/>
                <a:gd name="T25" fmla="*/ 3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0" y="38"/>
                  </a:moveTo>
                  <a:cubicBezTo>
                    <a:pt x="0" y="45"/>
                    <a:pt x="2" y="51"/>
                    <a:pt x="6" y="57"/>
                  </a:cubicBezTo>
                  <a:cubicBezTo>
                    <a:pt x="8" y="59"/>
                    <a:pt x="10" y="62"/>
                    <a:pt x="13" y="64"/>
                  </a:cubicBezTo>
                  <a:cubicBezTo>
                    <a:pt x="15" y="66"/>
                    <a:pt x="17" y="67"/>
                    <a:pt x="20" y="69"/>
                  </a:cubicBezTo>
                  <a:cubicBezTo>
                    <a:pt x="23" y="70"/>
                    <a:pt x="26" y="71"/>
                    <a:pt x="29" y="71"/>
                  </a:cubicBezTo>
                  <a:cubicBezTo>
                    <a:pt x="31" y="72"/>
                    <a:pt x="33" y="72"/>
                    <a:pt x="35" y="72"/>
                  </a:cubicBezTo>
                  <a:cubicBezTo>
                    <a:pt x="46" y="72"/>
                    <a:pt x="56" y="67"/>
                    <a:pt x="63" y="59"/>
                  </a:cubicBezTo>
                  <a:cubicBezTo>
                    <a:pt x="65" y="57"/>
                    <a:pt x="66" y="54"/>
                    <a:pt x="68" y="51"/>
                  </a:cubicBezTo>
                  <a:cubicBezTo>
                    <a:pt x="70" y="47"/>
                    <a:pt x="71" y="42"/>
                    <a:pt x="71" y="36"/>
                  </a:cubicBezTo>
                  <a:cubicBezTo>
                    <a:pt x="71" y="16"/>
                    <a:pt x="55" y="0"/>
                    <a:pt x="35" y="0"/>
                  </a:cubicBezTo>
                  <a:cubicBezTo>
                    <a:pt x="19" y="0"/>
                    <a:pt x="4" y="12"/>
                    <a:pt x="1" y="28"/>
                  </a:cubicBezTo>
                  <a:cubicBezTo>
                    <a:pt x="0" y="30"/>
                    <a:pt x="0" y="33"/>
                    <a:pt x="0" y="36"/>
                  </a:cubicBezTo>
                  <a:cubicBezTo>
                    <a:pt x="0" y="37"/>
                    <a:pt x="0" y="37"/>
                    <a:pt x="0" y="3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9" name="Freeform 478">
              <a:extLst>
                <a:ext uri="{FF2B5EF4-FFF2-40B4-BE49-F238E27FC236}">
                  <a16:creationId xmlns="" xmlns:a16="http://schemas.microsoft.com/office/drawing/2014/main" id="{CDEC7B13-A222-43B7-8748-07C2D8070B4D}"/>
                </a:ext>
              </a:extLst>
            </p:cNvPr>
            <p:cNvSpPr>
              <a:spLocks/>
            </p:cNvSpPr>
            <p:nvPr/>
          </p:nvSpPr>
          <p:spPr bwMode="auto">
            <a:xfrm>
              <a:off x="9364243" y="2591527"/>
              <a:ext cx="287932" cy="285933"/>
            </a:xfrm>
            <a:custGeom>
              <a:avLst/>
              <a:gdLst>
                <a:gd name="T0" fmla="*/ 50 w 72"/>
                <a:gd name="T1" fmla="*/ 2 h 71"/>
                <a:gd name="T2" fmla="*/ 41 w 72"/>
                <a:gd name="T3" fmla="*/ 0 h 71"/>
                <a:gd name="T4" fmla="*/ 36 w 72"/>
                <a:gd name="T5" fmla="*/ 0 h 71"/>
                <a:gd name="T6" fmla="*/ 14 w 72"/>
                <a:gd name="T7" fmla="*/ 7 h 71"/>
                <a:gd name="T8" fmla="*/ 8 w 72"/>
                <a:gd name="T9" fmla="*/ 14 h 71"/>
                <a:gd name="T10" fmla="*/ 0 w 72"/>
                <a:gd name="T11" fmla="*/ 35 h 71"/>
                <a:gd name="T12" fmla="*/ 0 w 72"/>
                <a:gd name="T13" fmla="*/ 39 h 71"/>
                <a:gd name="T14" fmla="*/ 2 w 72"/>
                <a:gd name="T15" fmla="*/ 48 h 71"/>
                <a:gd name="T16" fmla="*/ 5 w 72"/>
                <a:gd name="T17" fmla="*/ 54 h 71"/>
                <a:gd name="T18" fmla="*/ 12 w 72"/>
                <a:gd name="T19" fmla="*/ 62 h 71"/>
                <a:gd name="T20" fmla="*/ 28 w 72"/>
                <a:gd name="T21" fmla="*/ 70 h 71"/>
                <a:gd name="T22" fmla="*/ 36 w 72"/>
                <a:gd name="T23" fmla="*/ 71 h 71"/>
                <a:gd name="T24" fmla="*/ 39 w 72"/>
                <a:gd name="T25" fmla="*/ 71 h 71"/>
                <a:gd name="T26" fmla="*/ 51 w 72"/>
                <a:gd name="T27" fmla="*/ 68 h 71"/>
                <a:gd name="T28" fmla="*/ 60 w 72"/>
                <a:gd name="T29" fmla="*/ 62 h 71"/>
                <a:gd name="T30" fmla="*/ 70 w 72"/>
                <a:gd name="T31" fmla="*/ 47 h 71"/>
                <a:gd name="T32" fmla="*/ 72 w 72"/>
                <a:gd name="T33" fmla="*/ 38 h 71"/>
                <a:gd name="T34" fmla="*/ 72 w 72"/>
                <a:gd name="T35" fmla="*/ 35 h 71"/>
                <a:gd name="T36" fmla="*/ 50 w 72"/>
                <a:gd name="T37"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1">
                  <a:moveTo>
                    <a:pt x="50" y="2"/>
                  </a:moveTo>
                  <a:cubicBezTo>
                    <a:pt x="47" y="1"/>
                    <a:pt x="44" y="0"/>
                    <a:pt x="41" y="0"/>
                  </a:cubicBezTo>
                  <a:cubicBezTo>
                    <a:pt x="39" y="0"/>
                    <a:pt x="38" y="0"/>
                    <a:pt x="36" y="0"/>
                  </a:cubicBezTo>
                  <a:cubicBezTo>
                    <a:pt x="28" y="0"/>
                    <a:pt x="20" y="2"/>
                    <a:pt x="14" y="7"/>
                  </a:cubicBezTo>
                  <a:cubicBezTo>
                    <a:pt x="12" y="9"/>
                    <a:pt x="10" y="11"/>
                    <a:pt x="8" y="14"/>
                  </a:cubicBezTo>
                  <a:cubicBezTo>
                    <a:pt x="3" y="20"/>
                    <a:pt x="0" y="27"/>
                    <a:pt x="0" y="35"/>
                  </a:cubicBezTo>
                  <a:cubicBezTo>
                    <a:pt x="0" y="37"/>
                    <a:pt x="0" y="38"/>
                    <a:pt x="0" y="39"/>
                  </a:cubicBezTo>
                  <a:cubicBezTo>
                    <a:pt x="1" y="42"/>
                    <a:pt x="1" y="45"/>
                    <a:pt x="2" y="48"/>
                  </a:cubicBezTo>
                  <a:cubicBezTo>
                    <a:pt x="3" y="50"/>
                    <a:pt x="4" y="52"/>
                    <a:pt x="5" y="54"/>
                  </a:cubicBezTo>
                  <a:cubicBezTo>
                    <a:pt x="7" y="57"/>
                    <a:pt x="9" y="59"/>
                    <a:pt x="12" y="62"/>
                  </a:cubicBezTo>
                  <a:cubicBezTo>
                    <a:pt x="16" y="66"/>
                    <a:pt x="22" y="69"/>
                    <a:pt x="28" y="70"/>
                  </a:cubicBezTo>
                  <a:cubicBezTo>
                    <a:pt x="31" y="71"/>
                    <a:pt x="33" y="71"/>
                    <a:pt x="36" y="71"/>
                  </a:cubicBezTo>
                  <a:cubicBezTo>
                    <a:pt x="37" y="71"/>
                    <a:pt x="38" y="71"/>
                    <a:pt x="39" y="71"/>
                  </a:cubicBezTo>
                  <a:cubicBezTo>
                    <a:pt x="43" y="71"/>
                    <a:pt x="47" y="70"/>
                    <a:pt x="51" y="68"/>
                  </a:cubicBezTo>
                  <a:cubicBezTo>
                    <a:pt x="54" y="66"/>
                    <a:pt x="57" y="64"/>
                    <a:pt x="60" y="62"/>
                  </a:cubicBezTo>
                  <a:cubicBezTo>
                    <a:pt x="64" y="58"/>
                    <a:pt x="68" y="53"/>
                    <a:pt x="70" y="47"/>
                  </a:cubicBezTo>
                  <a:cubicBezTo>
                    <a:pt x="71" y="44"/>
                    <a:pt x="71" y="41"/>
                    <a:pt x="72" y="38"/>
                  </a:cubicBezTo>
                  <a:cubicBezTo>
                    <a:pt x="72" y="37"/>
                    <a:pt x="72" y="36"/>
                    <a:pt x="72" y="35"/>
                  </a:cubicBezTo>
                  <a:cubicBezTo>
                    <a:pt x="72" y="21"/>
                    <a:pt x="63" y="8"/>
                    <a:pt x="50" y="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0" name="Freeform 479">
              <a:extLst>
                <a:ext uri="{FF2B5EF4-FFF2-40B4-BE49-F238E27FC236}">
                  <a16:creationId xmlns="" xmlns:a16="http://schemas.microsoft.com/office/drawing/2014/main" id="{E784CFFE-249B-43F2-A192-97E30A29FEE0}"/>
                </a:ext>
              </a:extLst>
            </p:cNvPr>
            <p:cNvSpPr>
              <a:spLocks/>
            </p:cNvSpPr>
            <p:nvPr/>
          </p:nvSpPr>
          <p:spPr bwMode="auto">
            <a:xfrm>
              <a:off x="7114776" y="2019662"/>
              <a:ext cx="283933" cy="287932"/>
            </a:xfrm>
            <a:custGeom>
              <a:avLst/>
              <a:gdLst>
                <a:gd name="T0" fmla="*/ 15 w 71"/>
                <a:gd name="T1" fmla="*/ 65 h 72"/>
                <a:gd name="T2" fmla="*/ 26 w 71"/>
                <a:gd name="T3" fmla="*/ 70 h 72"/>
                <a:gd name="T4" fmla="*/ 35 w 71"/>
                <a:gd name="T5" fmla="*/ 72 h 72"/>
                <a:gd name="T6" fmla="*/ 37 w 71"/>
                <a:gd name="T7" fmla="*/ 72 h 72"/>
                <a:gd name="T8" fmla="*/ 71 w 71"/>
                <a:gd name="T9" fmla="*/ 41 h 72"/>
                <a:gd name="T10" fmla="*/ 71 w 71"/>
                <a:gd name="T11" fmla="*/ 36 h 72"/>
                <a:gd name="T12" fmla="*/ 71 w 71"/>
                <a:gd name="T13" fmla="*/ 31 h 72"/>
                <a:gd name="T14" fmla="*/ 71 w 71"/>
                <a:gd name="T15" fmla="*/ 29 h 72"/>
                <a:gd name="T16" fmla="*/ 67 w 71"/>
                <a:gd name="T17" fmla="*/ 18 h 72"/>
                <a:gd name="T18" fmla="*/ 35 w 71"/>
                <a:gd name="T19" fmla="*/ 0 h 72"/>
                <a:gd name="T20" fmla="*/ 0 w 71"/>
                <a:gd name="T21" fmla="*/ 36 h 72"/>
                <a:gd name="T22" fmla="*/ 8 w 71"/>
                <a:gd name="T23" fmla="*/ 58 h 72"/>
                <a:gd name="T24" fmla="*/ 15 w 71"/>
                <a:gd name="T25"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15" y="65"/>
                  </a:moveTo>
                  <a:cubicBezTo>
                    <a:pt x="18" y="67"/>
                    <a:pt x="22" y="69"/>
                    <a:pt x="26" y="70"/>
                  </a:cubicBezTo>
                  <a:cubicBezTo>
                    <a:pt x="29" y="71"/>
                    <a:pt x="32" y="72"/>
                    <a:pt x="35" y="72"/>
                  </a:cubicBezTo>
                  <a:cubicBezTo>
                    <a:pt x="36" y="72"/>
                    <a:pt x="37" y="72"/>
                    <a:pt x="37" y="72"/>
                  </a:cubicBezTo>
                  <a:cubicBezTo>
                    <a:pt x="54" y="71"/>
                    <a:pt x="68" y="58"/>
                    <a:pt x="71" y="41"/>
                  </a:cubicBezTo>
                  <a:cubicBezTo>
                    <a:pt x="71" y="40"/>
                    <a:pt x="71" y="38"/>
                    <a:pt x="71" y="36"/>
                  </a:cubicBezTo>
                  <a:cubicBezTo>
                    <a:pt x="71" y="34"/>
                    <a:pt x="71" y="33"/>
                    <a:pt x="71" y="31"/>
                  </a:cubicBezTo>
                  <a:cubicBezTo>
                    <a:pt x="71" y="31"/>
                    <a:pt x="71" y="30"/>
                    <a:pt x="71" y="29"/>
                  </a:cubicBezTo>
                  <a:cubicBezTo>
                    <a:pt x="70" y="25"/>
                    <a:pt x="69" y="22"/>
                    <a:pt x="67" y="18"/>
                  </a:cubicBezTo>
                  <a:cubicBezTo>
                    <a:pt x="61" y="8"/>
                    <a:pt x="49" y="0"/>
                    <a:pt x="35" y="0"/>
                  </a:cubicBezTo>
                  <a:cubicBezTo>
                    <a:pt x="16" y="0"/>
                    <a:pt x="0" y="16"/>
                    <a:pt x="0" y="36"/>
                  </a:cubicBezTo>
                  <a:cubicBezTo>
                    <a:pt x="0" y="44"/>
                    <a:pt x="3" y="52"/>
                    <a:pt x="8" y="58"/>
                  </a:cubicBezTo>
                  <a:cubicBezTo>
                    <a:pt x="10" y="61"/>
                    <a:pt x="12" y="63"/>
                    <a:pt x="15" y="6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1" name="Freeform 480">
              <a:extLst>
                <a:ext uri="{FF2B5EF4-FFF2-40B4-BE49-F238E27FC236}">
                  <a16:creationId xmlns="" xmlns:a16="http://schemas.microsoft.com/office/drawing/2014/main" id="{6B14E2B9-2ECB-4304-A641-D25655FC86E8}"/>
                </a:ext>
              </a:extLst>
            </p:cNvPr>
            <p:cNvSpPr>
              <a:spLocks/>
            </p:cNvSpPr>
            <p:nvPr/>
          </p:nvSpPr>
          <p:spPr bwMode="auto">
            <a:xfrm>
              <a:off x="8462457" y="1629754"/>
              <a:ext cx="287932" cy="287932"/>
            </a:xfrm>
            <a:custGeom>
              <a:avLst/>
              <a:gdLst>
                <a:gd name="T0" fmla="*/ 11 w 72"/>
                <a:gd name="T1" fmla="*/ 61 h 72"/>
                <a:gd name="T2" fmla="*/ 18 w 72"/>
                <a:gd name="T3" fmla="*/ 67 h 72"/>
                <a:gd name="T4" fmla="*/ 36 w 72"/>
                <a:gd name="T5" fmla="*/ 72 h 72"/>
                <a:gd name="T6" fmla="*/ 58 w 72"/>
                <a:gd name="T7" fmla="*/ 65 h 72"/>
                <a:gd name="T8" fmla="*/ 64 w 72"/>
                <a:gd name="T9" fmla="*/ 58 h 72"/>
                <a:gd name="T10" fmla="*/ 71 w 72"/>
                <a:gd name="T11" fmla="*/ 43 h 72"/>
                <a:gd name="T12" fmla="*/ 72 w 72"/>
                <a:gd name="T13" fmla="*/ 36 h 72"/>
                <a:gd name="T14" fmla="*/ 72 w 72"/>
                <a:gd name="T15" fmla="*/ 33 h 72"/>
                <a:gd name="T16" fmla="*/ 36 w 72"/>
                <a:gd name="T17" fmla="*/ 0 h 72"/>
                <a:gd name="T18" fmla="*/ 0 w 72"/>
                <a:gd name="T19" fmla="*/ 36 h 72"/>
                <a:gd name="T20" fmla="*/ 1 w 72"/>
                <a:gd name="T21" fmla="*/ 41 h 72"/>
                <a:gd name="T22" fmla="*/ 3 w 72"/>
                <a:gd name="T23" fmla="*/ 50 h 72"/>
                <a:gd name="T24" fmla="*/ 11 w 72"/>
                <a:gd name="T25"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11" y="61"/>
                  </a:moveTo>
                  <a:cubicBezTo>
                    <a:pt x="13" y="63"/>
                    <a:pt x="15" y="65"/>
                    <a:pt x="18" y="67"/>
                  </a:cubicBezTo>
                  <a:cubicBezTo>
                    <a:pt x="23" y="70"/>
                    <a:pt x="30" y="72"/>
                    <a:pt x="36" y="72"/>
                  </a:cubicBezTo>
                  <a:cubicBezTo>
                    <a:pt x="44" y="72"/>
                    <a:pt x="52" y="69"/>
                    <a:pt x="58" y="65"/>
                  </a:cubicBezTo>
                  <a:cubicBezTo>
                    <a:pt x="60" y="63"/>
                    <a:pt x="62" y="61"/>
                    <a:pt x="64" y="58"/>
                  </a:cubicBezTo>
                  <a:cubicBezTo>
                    <a:pt x="68" y="54"/>
                    <a:pt x="70" y="49"/>
                    <a:pt x="71" y="43"/>
                  </a:cubicBezTo>
                  <a:cubicBezTo>
                    <a:pt x="72" y="41"/>
                    <a:pt x="72" y="38"/>
                    <a:pt x="72" y="36"/>
                  </a:cubicBezTo>
                  <a:cubicBezTo>
                    <a:pt x="72" y="35"/>
                    <a:pt x="72" y="34"/>
                    <a:pt x="72" y="33"/>
                  </a:cubicBezTo>
                  <a:cubicBezTo>
                    <a:pt x="70" y="15"/>
                    <a:pt x="55" y="0"/>
                    <a:pt x="36" y="0"/>
                  </a:cubicBezTo>
                  <a:cubicBezTo>
                    <a:pt x="16" y="0"/>
                    <a:pt x="0" y="16"/>
                    <a:pt x="0" y="36"/>
                  </a:cubicBezTo>
                  <a:cubicBezTo>
                    <a:pt x="0" y="38"/>
                    <a:pt x="1" y="39"/>
                    <a:pt x="1" y="41"/>
                  </a:cubicBezTo>
                  <a:cubicBezTo>
                    <a:pt x="1" y="44"/>
                    <a:pt x="2" y="47"/>
                    <a:pt x="3" y="50"/>
                  </a:cubicBezTo>
                  <a:cubicBezTo>
                    <a:pt x="5" y="54"/>
                    <a:pt x="7" y="58"/>
                    <a:pt x="11" y="6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3" name="TextBox 502">
            <a:extLst>
              <a:ext uri="{FF2B5EF4-FFF2-40B4-BE49-F238E27FC236}">
                <a16:creationId xmlns="" xmlns:a16="http://schemas.microsoft.com/office/drawing/2014/main" id="{18DEDB33-3096-4E0C-8510-016A8444CA1F}"/>
              </a:ext>
            </a:extLst>
          </p:cNvPr>
          <p:cNvSpPr txBox="1"/>
          <p:nvPr/>
        </p:nvSpPr>
        <p:spPr>
          <a:xfrm>
            <a:off x="1847807" y="1861617"/>
            <a:ext cx="3147766" cy="830997"/>
          </a:xfrm>
          <a:prstGeom prst="rect">
            <a:avLst/>
          </a:prstGeom>
          <a:noFill/>
        </p:spPr>
        <p:txBody>
          <a:bodyPr wrap="square" rtlCol="0">
            <a:spAutoFit/>
          </a:bodyPr>
          <a:lstStyle/>
          <a:p>
            <a:r>
              <a:rPr lang="fr-FR" sz="2400" dirty="0">
                <a:solidFill>
                  <a:schemeClr val="bg1"/>
                </a:solidFill>
              </a:rPr>
              <a:t>RÉSEAUX DE NEURONES ARTIFICIELS</a:t>
            </a:r>
          </a:p>
        </p:txBody>
      </p:sp>
      <p:sp>
        <p:nvSpPr>
          <p:cNvPr id="504" name="Oval 503">
            <a:extLst>
              <a:ext uri="{FF2B5EF4-FFF2-40B4-BE49-F238E27FC236}">
                <a16:creationId xmlns="" xmlns:a16="http://schemas.microsoft.com/office/drawing/2014/main" id="{F8DD13E5-ADF5-4927-ABD0-339E494B319F}"/>
              </a:ext>
            </a:extLst>
          </p:cNvPr>
          <p:cNvSpPr/>
          <p:nvPr/>
        </p:nvSpPr>
        <p:spPr>
          <a:xfrm>
            <a:off x="1027364" y="1893278"/>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505" name="Oval 504">
            <a:extLst>
              <a:ext uri="{FF2B5EF4-FFF2-40B4-BE49-F238E27FC236}">
                <a16:creationId xmlns="" xmlns:a16="http://schemas.microsoft.com/office/drawing/2014/main" id="{85FF3620-2EEB-41BE-BA47-8BDCD2EBD7E5}"/>
              </a:ext>
            </a:extLst>
          </p:cNvPr>
          <p:cNvSpPr/>
          <p:nvPr/>
        </p:nvSpPr>
        <p:spPr>
          <a:xfrm>
            <a:off x="1016638" y="3879067"/>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507" name="TextBox 506">
            <a:extLst>
              <a:ext uri="{FF2B5EF4-FFF2-40B4-BE49-F238E27FC236}">
                <a16:creationId xmlns="" xmlns:a16="http://schemas.microsoft.com/office/drawing/2014/main" id="{3D7F94FC-3A0C-4C2A-BF33-6BF03E29C928}"/>
              </a:ext>
            </a:extLst>
          </p:cNvPr>
          <p:cNvSpPr txBox="1"/>
          <p:nvPr/>
        </p:nvSpPr>
        <p:spPr>
          <a:xfrm>
            <a:off x="1829174" y="3910981"/>
            <a:ext cx="3613715" cy="830997"/>
          </a:xfrm>
          <a:prstGeom prst="rect">
            <a:avLst/>
          </a:prstGeom>
          <a:noFill/>
        </p:spPr>
        <p:txBody>
          <a:bodyPr wrap="square" rtlCol="0">
            <a:spAutoFit/>
          </a:bodyPr>
          <a:lstStyle/>
          <a:p>
            <a:pPr lvl="0" algn="just">
              <a:defRPr/>
            </a:pPr>
            <a:r>
              <a:rPr lang="en-US" sz="2400" dirty="0" err="1">
                <a:solidFill>
                  <a:srgbClr val="FFFFFF"/>
                </a:solidFill>
                <a:latin typeface="Open Sans" panose="020B0606030504020204" pitchFamily="34" charset="0"/>
              </a:rPr>
              <a:t>Interprétation</a:t>
            </a:r>
            <a:r>
              <a:rPr lang="en-US" sz="2400" dirty="0">
                <a:solidFill>
                  <a:srgbClr val="FFFFFF"/>
                </a:solidFill>
                <a:latin typeface="Open Sans" panose="020B0606030504020204" pitchFamily="34" charset="0"/>
              </a:rPr>
              <a:t> des </a:t>
            </a:r>
            <a:r>
              <a:rPr lang="en-US" sz="2400" dirty="0" err="1">
                <a:solidFill>
                  <a:srgbClr val="FFFFFF"/>
                </a:solidFill>
                <a:latin typeface="Open Sans" panose="020B0606030504020204" pitchFamily="34" charset="0"/>
              </a:rPr>
              <a:t>données</a:t>
            </a:r>
            <a:r>
              <a:rPr lang="en-US" sz="2400" dirty="0">
                <a:solidFill>
                  <a:srgbClr val="FFFFFF"/>
                </a:solidFill>
                <a:latin typeface="Open Sans" panose="020B0606030504020204" pitchFamily="34" charset="0"/>
              </a:rPr>
              <a:t>: Conclusion</a:t>
            </a:r>
            <a:endParaRPr lang="en-GB" sz="24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09" name="Oval 508">
            <a:extLst>
              <a:ext uri="{FF2B5EF4-FFF2-40B4-BE49-F238E27FC236}">
                <a16:creationId xmlns="" xmlns:a16="http://schemas.microsoft.com/office/drawing/2014/main" id="{4E00C6B5-869A-4F4E-BBDB-F634EC64E199}"/>
              </a:ext>
            </a:extLst>
          </p:cNvPr>
          <p:cNvSpPr/>
          <p:nvPr/>
        </p:nvSpPr>
        <p:spPr>
          <a:xfrm>
            <a:off x="6235387" y="4972682"/>
            <a:ext cx="4634099" cy="31402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 xmlns:a16="http://schemas.microsoft.com/office/drawing/2014/main" id="{9F654EC5-3F39-4705-A3D0-06CAFB5B8A2E}"/>
              </a:ext>
            </a:extLst>
          </p:cNvPr>
          <p:cNvSpPr txBox="1"/>
          <p:nvPr/>
        </p:nvSpPr>
        <p:spPr>
          <a:xfrm>
            <a:off x="-4347702" y="6252982"/>
            <a:ext cx="11366500" cy="800219"/>
          </a:xfrm>
          <a:prstGeom prst="rect">
            <a:avLst/>
          </a:prstGeom>
          <a:noFill/>
        </p:spPr>
        <p:txBody>
          <a:bodyPr wrap="square" rtlCol="0">
            <a:spAutoFit/>
          </a:bodyPr>
          <a:lstStyle/>
          <a:p>
            <a:pPr algn="ctr">
              <a:defRPr/>
            </a:pPr>
            <a:r>
              <a:rPr kumimoji="0" lang="en-GB" sz="1400" b="0" i="0" u="sng" strike="noStrike" kern="1200" cap="none" spc="0" normalizeH="0" baseline="0" noProof="0" dirty="0" err="1"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Présenté</a:t>
            </a:r>
            <a:r>
              <a:rPr kumimoji="0" lang="en-GB" sz="1400" b="0" i="0" u="sng" strike="noStrike" kern="1200" cap="none" spc="0" normalizeH="0" baseline="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par</a:t>
            </a:r>
            <a:r>
              <a:rPr kumimoji="0" lang="en-GB" sz="1400" b="0" i="0" u="none" strike="noStrike" kern="1200" cap="none" spc="0" normalizeH="0" baseline="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a:t>
            </a:r>
            <a:r>
              <a:rPr kumimoji="0" lang="en-GB" sz="14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lang="en-GB" sz="1400" dirty="0" err="1">
                <a:solidFill>
                  <a:srgbClr val="FFFFFF"/>
                </a:solidFill>
                <a:latin typeface="Noto Sans" panose="020B0502040504020204" pitchFamily="34"/>
                <a:ea typeface="Noto Sans" panose="020B0502040504020204" pitchFamily="34"/>
                <a:cs typeface="Noto Sans" panose="020B0502040504020204" pitchFamily="34"/>
              </a:rPr>
              <a:t>Amzert</a:t>
            </a:r>
            <a:r>
              <a:rPr lang="en-GB" sz="1400" dirty="0">
                <a:solidFill>
                  <a:srgbClr val="FFFFFF"/>
                </a:solidFill>
                <a:latin typeface="Noto Sans" panose="020B0502040504020204" pitchFamily="34"/>
                <a:ea typeface="Noto Sans" panose="020B0502040504020204" pitchFamily="34"/>
                <a:cs typeface="Noto Sans" panose="020B0502040504020204" pitchFamily="34"/>
              </a:rPr>
              <a:t> Kaouthar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1400" b="0" i="0" u="none" strike="noStrike" kern="1200" cap="none" spc="0" normalizeH="0" noProof="0" dirty="0" err="1"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Berreksi</a:t>
            </a:r>
            <a:r>
              <a:rPr kumimoji="0" lang="en-GB" sz="1400" b="0" i="0" u="none" strike="noStrike" kern="1200" cap="none" spc="0" normalizeH="0" noProof="0" dirty="0" smtClean="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Khadidja</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noProof="0" dirty="0" smtClean="0">
                <a:solidFill>
                  <a:srgbClr val="FFFFFF"/>
                </a:solidFill>
                <a:latin typeface="Noto Sans" panose="020B0502040504020204" pitchFamily="34"/>
                <a:ea typeface="Noto Sans" panose="020B0502040504020204" pitchFamily="34"/>
                <a:cs typeface="Noto Sans" panose="020B0502040504020204" pitchFamily="34"/>
              </a:rPr>
              <a:t>                      </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897747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0"/>
                                        </p:tgtEl>
                                        <p:attrNameLst>
                                          <p:attrName>style.visibility</p:attrName>
                                        </p:attrNameLst>
                                      </p:cBhvr>
                                      <p:to>
                                        <p:strVal val="visible"/>
                                      </p:to>
                                    </p:set>
                                    <p:anim calcmode="lin" valueType="num">
                                      <p:cBhvr>
                                        <p:cTn id="7" dur="500" fill="hold"/>
                                        <p:tgtEl>
                                          <p:spTgt spid="510"/>
                                        </p:tgtEl>
                                        <p:attrNameLst>
                                          <p:attrName>ppt_w</p:attrName>
                                        </p:attrNameLst>
                                      </p:cBhvr>
                                      <p:tavLst>
                                        <p:tav tm="0">
                                          <p:val>
                                            <p:fltVal val="0"/>
                                          </p:val>
                                        </p:tav>
                                        <p:tav tm="100000">
                                          <p:val>
                                            <p:strVal val="#ppt_w"/>
                                          </p:val>
                                        </p:tav>
                                      </p:tavLst>
                                    </p:anim>
                                    <p:anim calcmode="lin" valueType="num">
                                      <p:cBhvr>
                                        <p:cTn id="8" dur="500" fill="hold"/>
                                        <p:tgtEl>
                                          <p:spTgt spid="510"/>
                                        </p:tgtEl>
                                        <p:attrNameLst>
                                          <p:attrName>ppt_h</p:attrName>
                                        </p:attrNameLst>
                                      </p:cBhvr>
                                      <p:tavLst>
                                        <p:tav tm="0">
                                          <p:val>
                                            <p:fltVal val="0"/>
                                          </p:val>
                                        </p:tav>
                                        <p:tav tm="100000">
                                          <p:val>
                                            <p:strVal val="#ppt_h"/>
                                          </p:val>
                                        </p:tav>
                                      </p:tavLst>
                                    </p:anim>
                                    <p:animEffect transition="in" filter="fade">
                                      <p:cBhvr>
                                        <p:cTn id="9" dur="500"/>
                                        <p:tgtEl>
                                          <p:spTgt spid="5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09"/>
                                        </p:tgtEl>
                                        <p:attrNameLst>
                                          <p:attrName>style.visibility</p:attrName>
                                        </p:attrNameLst>
                                      </p:cBhvr>
                                      <p:to>
                                        <p:strVal val="visible"/>
                                      </p:to>
                                    </p:set>
                                    <p:animEffect transition="in" filter="fade">
                                      <p:cBhvr>
                                        <p:cTn id="14" dur="500"/>
                                        <p:tgtEl>
                                          <p:spTgt spid="509"/>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04"/>
                                        </p:tgtEl>
                                        <p:attrNameLst>
                                          <p:attrName>style.visibility</p:attrName>
                                        </p:attrNameLst>
                                      </p:cBhvr>
                                      <p:to>
                                        <p:strVal val="visible"/>
                                      </p:to>
                                    </p:set>
                                    <p:animEffect transition="in" filter="wipe(down)">
                                      <p:cBhvr>
                                        <p:cTn id="19" dur="580">
                                          <p:stCondLst>
                                            <p:cond delay="0"/>
                                          </p:stCondLst>
                                        </p:cTn>
                                        <p:tgtEl>
                                          <p:spTgt spid="504"/>
                                        </p:tgtEl>
                                      </p:cBhvr>
                                    </p:animEffect>
                                    <p:anim calcmode="lin" valueType="num">
                                      <p:cBhvr>
                                        <p:cTn id="20" dur="1822" tmFilter="0,0; 0.14,0.36; 0.43,0.73; 0.71,0.91; 1.0,1.0">
                                          <p:stCondLst>
                                            <p:cond delay="0"/>
                                          </p:stCondLst>
                                        </p:cTn>
                                        <p:tgtEl>
                                          <p:spTgt spid="50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0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0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0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04"/>
                                        </p:tgtEl>
                                        <p:attrNameLst>
                                          <p:attrName>ppt_y</p:attrName>
                                        </p:attrNameLst>
                                      </p:cBhvr>
                                      <p:tavLst>
                                        <p:tav tm="0" fmla="#ppt_y-sin(pi*$)/81">
                                          <p:val>
                                            <p:fltVal val="0"/>
                                          </p:val>
                                        </p:tav>
                                        <p:tav tm="100000">
                                          <p:val>
                                            <p:fltVal val="1"/>
                                          </p:val>
                                        </p:tav>
                                      </p:tavLst>
                                    </p:anim>
                                    <p:animScale>
                                      <p:cBhvr>
                                        <p:cTn id="25" dur="26">
                                          <p:stCondLst>
                                            <p:cond delay="650"/>
                                          </p:stCondLst>
                                        </p:cTn>
                                        <p:tgtEl>
                                          <p:spTgt spid="504"/>
                                        </p:tgtEl>
                                      </p:cBhvr>
                                      <p:to x="100000" y="60000"/>
                                    </p:animScale>
                                    <p:animScale>
                                      <p:cBhvr>
                                        <p:cTn id="26" dur="166" decel="50000">
                                          <p:stCondLst>
                                            <p:cond delay="676"/>
                                          </p:stCondLst>
                                        </p:cTn>
                                        <p:tgtEl>
                                          <p:spTgt spid="504"/>
                                        </p:tgtEl>
                                      </p:cBhvr>
                                      <p:to x="100000" y="100000"/>
                                    </p:animScale>
                                    <p:animScale>
                                      <p:cBhvr>
                                        <p:cTn id="27" dur="26">
                                          <p:stCondLst>
                                            <p:cond delay="1312"/>
                                          </p:stCondLst>
                                        </p:cTn>
                                        <p:tgtEl>
                                          <p:spTgt spid="504"/>
                                        </p:tgtEl>
                                      </p:cBhvr>
                                      <p:to x="100000" y="80000"/>
                                    </p:animScale>
                                    <p:animScale>
                                      <p:cBhvr>
                                        <p:cTn id="28" dur="166" decel="50000">
                                          <p:stCondLst>
                                            <p:cond delay="1338"/>
                                          </p:stCondLst>
                                        </p:cTn>
                                        <p:tgtEl>
                                          <p:spTgt spid="504"/>
                                        </p:tgtEl>
                                      </p:cBhvr>
                                      <p:to x="100000" y="100000"/>
                                    </p:animScale>
                                    <p:animScale>
                                      <p:cBhvr>
                                        <p:cTn id="29" dur="26">
                                          <p:stCondLst>
                                            <p:cond delay="1642"/>
                                          </p:stCondLst>
                                        </p:cTn>
                                        <p:tgtEl>
                                          <p:spTgt spid="504"/>
                                        </p:tgtEl>
                                      </p:cBhvr>
                                      <p:to x="100000" y="90000"/>
                                    </p:animScale>
                                    <p:animScale>
                                      <p:cBhvr>
                                        <p:cTn id="30" dur="166" decel="50000">
                                          <p:stCondLst>
                                            <p:cond delay="1668"/>
                                          </p:stCondLst>
                                        </p:cTn>
                                        <p:tgtEl>
                                          <p:spTgt spid="504"/>
                                        </p:tgtEl>
                                      </p:cBhvr>
                                      <p:to x="100000" y="100000"/>
                                    </p:animScale>
                                    <p:animScale>
                                      <p:cBhvr>
                                        <p:cTn id="31" dur="26">
                                          <p:stCondLst>
                                            <p:cond delay="1808"/>
                                          </p:stCondLst>
                                        </p:cTn>
                                        <p:tgtEl>
                                          <p:spTgt spid="504"/>
                                        </p:tgtEl>
                                      </p:cBhvr>
                                      <p:to x="100000" y="95000"/>
                                    </p:animScale>
                                    <p:animScale>
                                      <p:cBhvr>
                                        <p:cTn id="32" dur="166" decel="50000">
                                          <p:stCondLst>
                                            <p:cond delay="1834"/>
                                          </p:stCondLst>
                                        </p:cTn>
                                        <p:tgtEl>
                                          <p:spTgt spid="504"/>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3"/>
                                        </p:tgtEl>
                                        <p:attrNameLst>
                                          <p:attrName>style.visibility</p:attrName>
                                        </p:attrNameLst>
                                      </p:cBhvr>
                                      <p:to>
                                        <p:strVal val="visible"/>
                                      </p:to>
                                    </p:set>
                                    <p:animEffect transition="in" filter="fade">
                                      <p:cBhvr>
                                        <p:cTn id="37" dur="500"/>
                                        <p:tgtEl>
                                          <p:spTgt spid="503"/>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505"/>
                                        </p:tgtEl>
                                        <p:attrNameLst>
                                          <p:attrName>style.visibility</p:attrName>
                                        </p:attrNameLst>
                                      </p:cBhvr>
                                      <p:to>
                                        <p:strVal val="visible"/>
                                      </p:to>
                                    </p:set>
                                    <p:animEffect transition="in" filter="wipe(down)">
                                      <p:cBhvr>
                                        <p:cTn id="42" dur="580">
                                          <p:stCondLst>
                                            <p:cond delay="0"/>
                                          </p:stCondLst>
                                        </p:cTn>
                                        <p:tgtEl>
                                          <p:spTgt spid="505"/>
                                        </p:tgtEl>
                                      </p:cBhvr>
                                    </p:animEffect>
                                    <p:anim calcmode="lin" valueType="num">
                                      <p:cBhvr>
                                        <p:cTn id="43" dur="1822" tmFilter="0,0; 0.14,0.36; 0.43,0.73; 0.71,0.91; 1.0,1.0">
                                          <p:stCondLst>
                                            <p:cond delay="0"/>
                                          </p:stCondLst>
                                        </p:cTn>
                                        <p:tgtEl>
                                          <p:spTgt spid="50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50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50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50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505"/>
                                        </p:tgtEl>
                                        <p:attrNameLst>
                                          <p:attrName>ppt_y</p:attrName>
                                        </p:attrNameLst>
                                      </p:cBhvr>
                                      <p:tavLst>
                                        <p:tav tm="0" fmla="#ppt_y-sin(pi*$)/81">
                                          <p:val>
                                            <p:fltVal val="0"/>
                                          </p:val>
                                        </p:tav>
                                        <p:tav tm="100000">
                                          <p:val>
                                            <p:fltVal val="1"/>
                                          </p:val>
                                        </p:tav>
                                      </p:tavLst>
                                    </p:anim>
                                    <p:animScale>
                                      <p:cBhvr>
                                        <p:cTn id="48" dur="26">
                                          <p:stCondLst>
                                            <p:cond delay="650"/>
                                          </p:stCondLst>
                                        </p:cTn>
                                        <p:tgtEl>
                                          <p:spTgt spid="505"/>
                                        </p:tgtEl>
                                      </p:cBhvr>
                                      <p:to x="100000" y="60000"/>
                                    </p:animScale>
                                    <p:animScale>
                                      <p:cBhvr>
                                        <p:cTn id="49" dur="166" decel="50000">
                                          <p:stCondLst>
                                            <p:cond delay="676"/>
                                          </p:stCondLst>
                                        </p:cTn>
                                        <p:tgtEl>
                                          <p:spTgt spid="505"/>
                                        </p:tgtEl>
                                      </p:cBhvr>
                                      <p:to x="100000" y="100000"/>
                                    </p:animScale>
                                    <p:animScale>
                                      <p:cBhvr>
                                        <p:cTn id="50" dur="26">
                                          <p:stCondLst>
                                            <p:cond delay="1312"/>
                                          </p:stCondLst>
                                        </p:cTn>
                                        <p:tgtEl>
                                          <p:spTgt spid="505"/>
                                        </p:tgtEl>
                                      </p:cBhvr>
                                      <p:to x="100000" y="80000"/>
                                    </p:animScale>
                                    <p:animScale>
                                      <p:cBhvr>
                                        <p:cTn id="51" dur="166" decel="50000">
                                          <p:stCondLst>
                                            <p:cond delay="1338"/>
                                          </p:stCondLst>
                                        </p:cTn>
                                        <p:tgtEl>
                                          <p:spTgt spid="505"/>
                                        </p:tgtEl>
                                      </p:cBhvr>
                                      <p:to x="100000" y="100000"/>
                                    </p:animScale>
                                    <p:animScale>
                                      <p:cBhvr>
                                        <p:cTn id="52" dur="26">
                                          <p:stCondLst>
                                            <p:cond delay="1642"/>
                                          </p:stCondLst>
                                        </p:cTn>
                                        <p:tgtEl>
                                          <p:spTgt spid="505"/>
                                        </p:tgtEl>
                                      </p:cBhvr>
                                      <p:to x="100000" y="90000"/>
                                    </p:animScale>
                                    <p:animScale>
                                      <p:cBhvr>
                                        <p:cTn id="53" dur="166" decel="50000">
                                          <p:stCondLst>
                                            <p:cond delay="1668"/>
                                          </p:stCondLst>
                                        </p:cTn>
                                        <p:tgtEl>
                                          <p:spTgt spid="505"/>
                                        </p:tgtEl>
                                      </p:cBhvr>
                                      <p:to x="100000" y="100000"/>
                                    </p:animScale>
                                    <p:animScale>
                                      <p:cBhvr>
                                        <p:cTn id="54" dur="26">
                                          <p:stCondLst>
                                            <p:cond delay="1808"/>
                                          </p:stCondLst>
                                        </p:cTn>
                                        <p:tgtEl>
                                          <p:spTgt spid="505"/>
                                        </p:tgtEl>
                                      </p:cBhvr>
                                      <p:to x="100000" y="95000"/>
                                    </p:animScale>
                                    <p:animScale>
                                      <p:cBhvr>
                                        <p:cTn id="55" dur="166" decel="50000">
                                          <p:stCondLst>
                                            <p:cond delay="1834"/>
                                          </p:stCondLst>
                                        </p:cTn>
                                        <p:tgtEl>
                                          <p:spTgt spid="505"/>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7"/>
                                        </p:tgtEl>
                                        <p:attrNameLst>
                                          <p:attrName>style.visibility</p:attrName>
                                        </p:attrNameLst>
                                      </p:cBhvr>
                                      <p:to>
                                        <p:strVal val="visible"/>
                                      </p:to>
                                    </p:set>
                                    <p:animEffect transition="in" filter="fade">
                                      <p:cBhvr>
                                        <p:cTn id="60" dur="500"/>
                                        <p:tgtEl>
                                          <p:spTgt spid="507"/>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circle(in)">
                                      <p:cBhvr>
                                        <p:cTn id="65"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p:bldP spid="504" grpId="0" animBg="1"/>
      <p:bldP spid="505" grpId="0" animBg="1"/>
      <p:bldP spid="507" grpId="0"/>
      <p:bldP spid="509" grpId="0" animBg="1"/>
      <p:bldP spid="7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09" name="Oval 508">
            <a:extLst>
              <a:ext uri="{FF2B5EF4-FFF2-40B4-BE49-F238E27FC236}">
                <a16:creationId xmlns="" xmlns:a16="http://schemas.microsoft.com/office/drawing/2014/main" id="{4E00C6B5-869A-4F4E-BBDB-F634EC64E199}"/>
              </a:ext>
            </a:extLst>
          </p:cNvPr>
          <p:cNvSpPr/>
          <p:nvPr/>
        </p:nvSpPr>
        <p:spPr>
          <a:xfrm>
            <a:off x="6906900" y="5789757"/>
            <a:ext cx="4265882" cy="24316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ZoneTexte 1"/>
          <p:cNvSpPr txBox="1"/>
          <p:nvPr/>
        </p:nvSpPr>
        <p:spPr>
          <a:xfrm>
            <a:off x="246320" y="2859445"/>
            <a:ext cx="6237861" cy="584775"/>
          </a:xfrm>
          <a:prstGeom prst="rect">
            <a:avLst/>
          </a:prstGeom>
          <a:noFill/>
        </p:spPr>
        <p:txBody>
          <a:bodyPr wrap="none" rtlCol="0">
            <a:spAutoFit/>
          </a:bodyPr>
          <a:lstStyle/>
          <a:p>
            <a:r>
              <a:rPr lang="fr-FR" sz="3200" dirty="0">
                <a:solidFill>
                  <a:schemeClr val="bg1"/>
                </a:solidFill>
              </a:rPr>
              <a:t>RÉSEAUX DE NEURONES ARTIFICIELS</a:t>
            </a:r>
          </a:p>
        </p:txBody>
      </p:sp>
      <p:grpSp>
        <p:nvGrpSpPr>
          <p:cNvPr id="75" name="Group 509">
            <a:extLst>
              <a:ext uri="{FF2B5EF4-FFF2-40B4-BE49-F238E27FC236}">
                <a16:creationId xmlns="" xmlns:a16="http://schemas.microsoft.com/office/drawing/2014/main" id="{6B6C453E-5405-4C26-8062-837ABAA0B06A}"/>
              </a:ext>
            </a:extLst>
          </p:cNvPr>
          <p:cNvGrpSpPr/>
          <p:nvPr/>
        </p:nvGrpSpPr>
        <p:grpSpPr>
          <a:xfrm>
            <a:off x="6634735" y="1570746"/>
            <a:ext cx="5138785" cy="4199007"/>
            <a:chOff x="6268975" y="1629754"/>
            <a:chExt cx="5138785" cy="4199007"/>
          </a:xfrm>
          <a:solidFill>
            <a:schemeClr val="accent2"/>
          </a:solidFill>
        </p:grpSpPr>
        <p:sp>
          <p:nvSpPr>
            <p:cNvPr id="76" name="Freeform 421">
              <a:extLst>
                <a:ext uri="{FF2B5EF4-FFF2-40B4-BE49-F238E27FC236}">
                  <a16:creationId xmlns="" xmlns:a16="http://schemas.microsoft.com/office/drawing/2014/main" id="{58B15234-B17C-4D92-B0E2-06A5748866FF}"/>
                </a:ext>
              </a:extLst>
            </p:cNvPr>
            <p:cNvSpPr>
              <a:spLocks/>
            </p:cNvSpPr>
            <p:nvPr/>
          </p:nvSpPr>
          <p:spPr bwMode="auto">
            <a:xfrm>
              <a:off x="8738392" y="2399573"/>
              <a:ext cx="2055514" cy="2831330"/>
            </a:xfrm>
            <a:custGeom>
              <a:avLst/>
              <a:gdLst>
                <a:gd name="T0" fmla="*/ 327 w 513"/>
                <a:gd name="T1" fmla="*/ 561 h 706"/>
                <a:gd name="T2" fmla="*/ 346 w 513"/>
                <a:gd name="T3" fmla="*/ 491 h 706"/>
                <a:gd name="T4" fmla="*/ 275 w 513"/>
                <a:gd name="T5" fmla="*/ 628 h 706"/>
                <a:gd name="T6" fmla="*/ 335 w 513"/>
                <a:gd name="T7" fmla="*/ 480 h 706"/>
                <a:gd name="T8" fmla="*/ 329 w 513"/>
                <a:gd name="T9" fmla="*/ 453 h 706"/>
                <a:gd name="T10" fmla="*/ 323 w 513"/>
                <a:gd name="T11" fmla="*/ 440 h 706"/>
                <a:gd name="T12" fmla="*/ 339 w 513"/>
                <a:gd name="T13" fmla="*/ 337 h 706"/>
                <a:gd name="T14" fmla="*/ 313 w 513"/>
                <a:gd name="T15" fmla="*/ 437 h 706"/>
                <a:gd name="T16" fmla="*/ 181 w 513"/>
                <a:gd name="T17" fmla="*/ 388 h 706"/>
                <a:gd name="T18" fmla="*/ 250 w 513"/>
                <a:gd name="T19" fmla="*/ 333 h 706"/>
                <a:gd name="T20" fmla="*/ 184 w 513"/>
                <a:gd name="T21" fmla="*/ 337 h 706"/>
                <a:gd name="T22" fmla="*/ 253 w 513"/>
                <a:gd name="T23" fmla="*/ 182 h 706"/>
                <a:gd name="T24" fmla="*/ 335 w 513"/>
                <a:gd name="T25" fmla="*/ 273 h 706"/>
                <a:gd name="T26" fmla="*/ 313 w 513"/>
                <a:gd name="T27" fmla="*/ 115 h 706"/>
                <a:gd name="T28" fmla="*/ 375 w 513"/>
                <a:gd name="T29" fmla="*/ 187 h 706"/>
                <a:gd name="T30" fmla="*/ 366 w 513"/>
                <a:gd name="T31" fmla="*/ 265 h 706"/>
                <a:gd name="T32" fmla="*/ 436 w 513"/>
                <a:gd name="T33" fmla="*/ 133 h 706"/>
                <a:gd name="T34" fmla="*/ 401 w 513"/>
                <a:gd name="T35" fmla="*/ 117 h 706"/>
                <a:gd name="T36" fmla="*/ 415 w 513"/>
                <a:gd name="T37" fmla="*/ 10 h 706"/>
                <a:gd name="T38" fmla="*/ 323 w 513"/>
                <a:gd name="T39" fmla="*/ 103 h 706"/>
                <a:gd name="T40" fmla="*/ 400 w 513"/>
                <a:gd name="T41" fmla="*/ 0 h 706"/>
                <a:gd name="T42" fmla="*/ 266 w 513"/>
                <a:gd name="T43" fmla="*/ 93 h 706"/>
                <a:gd name="T44" fmla="*/ 229 w 513"/>
                <a:gd name="T45" fmla="*/ 96 h 706"/>
                <a:gd name="T46" fmla="*/ 242 w 513"/>
                <a:gd name="T47" fmla="*/ 146 h 706"/>
                <a:gd name="T48" fmla="*/ 212 w 513"/>
                <a:gd name="T49" fmla="*/ 121 h 706"/>
                <a:gd name="T50" fmla="*/ 192 w 513"/>
                <a:gd name="T51" fmla="*/ 163 h 706"/>
                <a:gd name="T52" fmla="*/ 184 w 513"/>
                <a:gd name="T53" fmla="*/ 118 h 706"/>
                <a:gd name="T54" fmla="*/ 176 w 513"/>
                <a:gd name="T55" fmla="*/ 256 h 706"/>
                <a:gd name="T56" fmla="*/ 119 w 513"/>
                <a:gd name="T57" fmla="*/ 335 h 706"/>
                <a:gd name="T58" fmla="*/ 170 w 513"/>
                <a:gd name="T59" fmla="*/ 340 h 706"/>
                <a:gd name="T60" fmla="*/ 126 w 513"/>
                <a:gd name="T61" fmla="*/ 360 h 706"/>
                <a:gd name="T62" fmla="*/ 148 w 513"/>
                <a:gd name="T63" fmla="*/ 379 h 706"/>
                <a:gd name="T64" fmla="*/ 121 w 513"/>
                <a:gd name="T65" fmla="*/ 380 h 706"/>
                <a:gd name="T66" fmla="*/ 165 w 513"/>
                <a:gd name="T67" fmla="*/ 510 h 706"/>
                <a:gd name="T68" fmla="*/ 180 w 513"/>
                <a:gd name="T69" fmla="*/ 401 h 706"/>
                <a:gd name="T70" fmla="*/ 231 w 513"/>
                <a:gd name="T71" fmla="*/ 513 h 706"/>
                <a:gd name="T72" fmla="*/ 274 w 513"/>
                <a:gd name="T73" fmla="*/ 505 h 706"/>
                <a:gd name="T74" fmla="*/ 201 w 513"/>
                <a:gd name="T75" fmla="*/ 614 h 706"/>
                <a:gd name="T76" fmla="*/ 177 w 513"/>
                <a:gd name="T77" fmla="*/ 582 h 706"/>
                <a:gd name="T78" fmla="*/ 36 w 513"/>
                <a:gd name="T79" fmla="*/ 582 h 706"/>
                <a:gd name="T80" fmla="*/ 73 w 513"/>
                <a:gd name="T81" fmla="*/ 599 h 706"/>
                <a:gd name="T82" fmla="*/ 212 w 513"/>
                <a:gd name="T83" fmla="*/ 671 h 706"/>
                <a:gd name="T84" fmla="*/ 205 w 513"/>
                <a:gd name="T85" fmla="*/ 627 h 706"/>
                <a:gd name="T86" fmla="*/ 247 w 513"/>
                <a:gd name="T87" fmla="*/ 699 h 706"/>
                <a:gd name="T88" fmla="*/ 273 w 513"/>
                <a:gd name="T89" fmla="*/ 637 h 706"/>
                <a:gd name="T90" fmla="*/ 265 w 513"/>
                <a:gd name="T91" fmla="*/ 706 h 706"/>
                <a:gd name="T92" fmla="*/ 401 w 513"/>
                <a:gd name="T93" fmla="*/ 662 h 706"/>
                <a:gd name="T94" fmla="*/ 417 w 513"/>
                <a:gd name="T95" fmla="*/ 655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3" h="706">
                  <a:moveTo>
                    <a:pt x="353" y="643"/>
                  </a:moveTo>
                  <a:cubicBezTo>
                    <a:pt x="336" y="639"/>
                    <a:pt x="319" y="636"/>
                    <a:pt x="302" y="633"/>
                  </a:cubicBezTo>
                  <a:cubicBezTo>
                    <a:pt x="300" y="633"/>
                    <a:pt x="298" y="632"/>
                    <a:pt x="296" y="632"/>
                  </a:cubicBezTo>
                  <a:cubicBezTo>
                    <a:pt x="306" y="608"/>
                    <a:pt x="316" y="584"/>
                    <a:pt x="327" y="561"/>
                  </a:cubicBezTo>
                  <a:cubicBezTo>
                    <a:pt x="336" y="539"/>
                    <a:pt x="345" y="518"/>
                    <a:pt x="354" y="497"/>
                  </a:cubicBezTo>
                  <a:cubicBezTo>
                    <a:pt x="354" y="496"/>
                    <a:pt x="354" y="495"/>
                    <a:pt x="355" y="495"/>
                  </a:cubicBezTo>
                  <a:cubicBezTo>
                    <a:pt x="352" y="494"/>
                    <a:pt x="349" y="492"/>
                    <a:pt x="346" y="491"/>
                  </a:cubicBezTo>
                  <a:cubicBezTo>
                    <a:pt x="346" y="491"/>
                    <a:pt x="346" y="491"/>
                    <a:pt x="346" y="491"/>
                  </a:cubicBezTo>
                  <a:cubicBezTo>
                    <a:pt x="339" y="506"/>
                    <a:pt x="333" y="521"/>
                    <a:pt x="327" y="536"/>
                  </a:cubicBezTo>
                  <a:cubicBezTo>
                    <a:pt x="317" y="558"/>
                    <a:pt x="308" y="580"/>
                    <a:pt x="299" y="602"/>
                  </a:cubicBezTo>
                  <a:cubicBezTo>
                    <a:pt x="295" y="610"/>
                    <a:pt x="286" y="630"/>
                    <a:pt x="286" y="630"/>
                  </a:cubicBezTo>
                  <a:cubicBezTo>
                    <a:pt x="286" y="630"/>
                    <a:pt x="278" y="628"/>
                    <a:pt x="275" y="628"/>
                  </a:cubicBezTo>
                  <a:cubicBezTo>
                    <a:pt x="278" y="618"/>
                    <a:pt x="280" y="609"/>
                    <a:pt x="282" y="599"/>
                  </a:cubicBezTo>
                  <a:cubicBezTo>
                    <a:pt x="287" y="581"/>
                    <a:pt x="291" y="563"/>
                    <a:pt x="296" y="544"/>
                  </a:cubicBezTo>
                  <a:cubicBezTo>
                    <a:pt x="299" y="535"/>
                    <a:pt x="311" y="491"/>
                    <a:pt x="311" y="491"/>
                  </a:cubicBezTo>
                  <a:cubicBezTo>
                    <a:pt x="311" y="491"/>
                    <a:pt x="332" y="480"/>
                    <a:pt x="335" y="480"/>
                  </a:cubicBezTo>
                  <a:cubicBezTo>
                    <a:pt x="333" y="477"/>
                    <a:pt x="331" y="473"/>
                    <a:pt x="330" y="470"/>
                  </a:cubicBezTo>
                  <a:cubicBezTo>
                    <a:pt x="325" y="472"/>
                    <a:pt x="320" y="474"/>
                    <a:pt x="314" y="477"/>
                  </a:cubicBezTo>
                  <a:cubicBezTo>
                    <a:pt x="316" y="467"/>
                    <a:pt x="318" y="459"/>
                    <a:pt x="320" y="450"/>
                  </a:cubicBezTo>
                  <a:cubicBezTo>
                    <a:pt x="324" y="451"/>
                    <a:pt x="326" y="452"/>
                    <a:pt x="329" y="453"/>
                  </a:cubicBezTo>
                  <a:cubicBezTo>
                    <a:pt x="329" y="453"/>
                    <a:pt x="329" y="453"/>
                    <a:pt x="330" y="453"/>
                  </a:cubicBezTo>
                  <a:cubicBezTo>
                    <a:pt x="330" y="450"/>
                    <a:pt x="331" y="447"/>
                    <a:pt x="333" y="444"/>
                  </a:cubicBezTo>
                  <a:cubicBezTo>
                    <a:pt x="332" y="444"/>
                    <a:pt x="331" y="444"/>
                    <a:pt x="330" y="443"/>
                  </a:cubicBezTo>
                  <a:cubicBezTo>
                    <a:pt x="328" y="442"/>
                    <a:pt x="326" y="441"/>
                    <a:pt x="323" y="440"/>
                  </a:cubicBezTo>
                  <a:cubicBezTo>
                    <a:pt x="325" y="433"/>
                    <a:pt x="327" y="425"/>
                    <a:pt x="328" y="418"/>
                  </a:cubicBezTo>
                  <a:cubicBezTo>
                    <a:pt x="335" y="393"/>
                    <a:pt x="341" y="367"/>
                    <a:pt x="348" y="342"/>
                  </a:cubicBezTo>
                  <a:cubicBezTo>
                    <a:pt x="348" y="341"/>
                    <a:pt x="349" y="340"/>
                    <a:pt x="349" y="340"/>
                  </a:cubicBezTo>
                  <a:cubicBezTo>
                    <a:pt x="346" y="339"/>
                    <a:pt x="342" y="338"/>
                    <a:pt x="339" y="337"/>
                  </a:cubicBezTo>
                  <a:cubicBezTo>
                    <a:pt x="339" y="338"/>
                    <a:pt x="339" y="339"/>
                    <a:pt x="339" y="340"/>
                  </a:cubicBezTo>
                  <a:cubicBezTo>
                    <a:pt x="334" y="357"/>
                    <a:pt x="330" y="375"/>
                    <a:pt x="325" y="392"/>
                  </a:cubicBezTo>
                  <a:cubicBezTo>
                    <a:pt x="322" y="406"/>
                    <a:pt x="318" y="420"/>
                    <a:pt x="315" y="434"/>
                  </a:cubicBezTo>
                  <a:cubicBezTo>
                    <a:pt x="314" y="435"/>
                    <a:pt x="314" y="436"/>
                    <a:pt x="313" y="437"/>
                  </a:cubicBezTo>
                  <a:cubicBezTo>
                    <a:pt x="305" y="434"/>
                    <a:pt x="296" y="431"/>
                    <a:pt x="288" y="428"/>
                  </a:cubicBezTo>
                  <a:cubicBezTo>
                    <a:pt x="269" y="422"/>
                    <a:pt x="250" y="415"/>
                    <a:pt x="231" y="409"/>
                  </a:cubicBezTo>
                  <a:cubicBezTo>
                    <a:pt x="215" y="403"/>
                    <a:pt x="199" y="397"/>
                    <a:pt x="183" y="391"/>
                  </a:cubicBezTo>
                  <a:cubicBezTo>
                    <a:pt x="182" y="391"/>
                    <a:pt x="181" y="389"/>
                    <a:pt x="181" y="388"/>
                  </a:cubicBezTo>
                  <a:cubicBezTo>
                    <a:pt x="181" y="375"/>
                    <a:pt x="182" y="363"/>
                    <a:pt x="183" y="350"/>
                  </a:cubicBezTo>
                  <a:cubicBezTo>
                    <a:pt x="183" y="349"/>
                    <a:pt x="184" y="347"/>
                    <a:pt x="186" y="347"/>
                  </a:cubicBezTo>
                  <a:cubicBezTo>
                    <a:pt x="196" y="344"/>
                    <a:pt x="206" y="342"/>
                    <a:pt x="216" y="340"/>
                  </a:cubicBezTo>
                  <a:cubicBezTo>
                    <a:pt x="227" y="338"/>
                    <a:pt x="239" y="335"/>
                    <a:pt x="250" y="333"/>
                  </a:cubicBezTo>
                  <a:cubicBezTo>
                    <a:pt x="267" y="329"/>
                    <a:pt x="284" y="325"/>
                    <a:pt x="302" y="321"/>
                  </a:cubicBezTo>
                  <a:cubicBezTo>
                    <a:pt x="308" y="320"/>
                    <a:pt x="314" y="319"/>
                    <a:pt x="320" y="317"/>
                  </a:cubicBezTo>
                  <a:cubicBezTo>
                    <a:pt x="319" y="314"/>
                    <a:pt x="318" y="311"/>
                    <a:pt x="317" y="308"/>
                  </a:cubicBezTo>
                  <a:cubicBezTo>
                    <a:pt x="273" y="318"/>
                    <a:pt x="228" y="328"/>
                    <a:pt x="184" y="337"/>
                  </a:cubicBezTo>
                  <a:cubicBezTo>
                    <a:pt x="184" y="329"/>
                    <a:pt x="184" y="320"/>
                    <a:pt x="184" y="312"/>
                  </a:cubicBezTo>
                  <a:cubicBezTo>
                    <a:pt x="185" y="296"/>
                    <a:pt x="186" y="280"/>
                    <a:pt x="187" y="264"/>
                  </a:cubicBezTo>
                  <a:cubicBezTo>
                    <a:pt x="187" y="260"/>
                    <a:pt x="188" y="257"/>
                    <a:pt x="190" y="254"/>
                  </a:cubicBezTo>
                  <a:cubicBezTo>
                    <a:pt x="211" y="230"/>
                    <a:pt x="232" y="206"/>
                    <a:pt x="253" y="182"/>
                  </a:cubicBezTo>
                  <a:cubicBezTo>
                    <a:pt x="254" y="182"/>
                    <a:pt x="254" y="181"/>
                    <a:pt x="255" y="180"/>
                  </a:cubicBezTo>
                  <a:cubicBezTo>
                    <a:pt x="265" y="194"/>
                    <a:pt x="318" y="266"/>
                    <a:pt x="327" y="279"/>
                  </a:cubicBezTo>
                  <a:cubicBezTo>
                    <a:pt x="327" y="279"/>
                    <a:pt x="327" y="279"/>
                    <a:pt x="327" y="279"/>
                  </a:cubicBezTo>
                  <a:cubicBezTo>
                    <a:pt x="330" y="277"/>
                    <a:pt x="332" y="275"/>
                    <a:pt x="335" y="273"/>
                  </a:cubicBezTo>
                  <a:cubicBezTo>
                    <a:pt x="322" y="256"/>
                    <a:pt x="286" y="205"/>
                    <a:pt x="279" y="197"/>
                  </a:cubicBezTo>
                  <a:cubicBezTo>
                    <a:pt x="273" y="189"/>
                    <a:pt x="268" y="181"/>
                    <a:pt x="262" y="173"/>
                  </a:cubicBezTo>
                  <a:cubicBezTo>
                    <a:pt x="270" y="163"/>
                    <a:pt x="279" y="153"/>
                    <a:pt x="287" y="143"/>
                  </a:cubicBezTo>
                  <a:cubicBezTo>
                    <a:pt x="296" y="134"/>
                    <a:pt x="304" y="124"/>
                    <a:pt x="313" y="115"/>
                  </a:cubicBezTo>
                  <a:cubicBezTo>
                    <a:pt x="314" y="113"/>
                    <a:pt x="317" y="112"/>
                    <a:pt x="318" y="112"/>
                  </a:cubicBezTo>
                  <a:cubicBezTo>
                    <a:pt x="328" y="114"/>
                    <a:pt x="338" y="116"/>
                    <a:pt x="347" y="117"/>
                  </a:cubicBezTo>
                  <a:cubicBezTo>
                    <a:pt x="359" y="119"/>
                    <a:pt x="389" y="125"/>
                    <a:pt x="389" y="125"/>
                  </a:cubicBezTo>
                  <a:cubicBezTo>
                    <a:pt x="389" y="125"/>
                    <a:pt x="377" y="178"/>
                    <a:pt x="375" y="187"/>
                  </a:cubicBezTo>
                  <a:cubicBezTo>
                    <a:pt x="369" y="210"/>
                    <a:pt x="364" y="233"/>
                    <a:pt x="359" y="256"/>
                  </a:cubicBezTo>
                  <a:cubicBezTo>
                    <a:pt x="358" y="260"/>
                    <a:pt x="357" y="264"/>
                    <a:pt x="356" y="268"/>
                  </a:cubicBezTo>
                  <a:cubicBezTo>
                    <a:pt x="359" y="269"/>
                    <a:pt x="362" y="269"/>
                    <a:pt x="365" y="270"/>
                  </a:cubicBezTo>
                  <a:cubicBezTo>
                    <a:pt x="366" y="269"/>
                    <a:pt x="366" y="268"/>
                    <a:pt x="366" y="265"/>
                  </a:cubicBezTo>
                  <a:cubicBezTo>
                    <a:pt x="372" y="241"/>
                    <a:pt x="377" y="217"/>
                    <a:pt x="383" y="193"/>
                  </a:cubicBezTo>
                  <a:cubicBezTo>
                    <a:pt x="384" y="187"/>
                    <a:pt x="386" y="180"/>
                    <a:pt x="387" y="174"/>
                  </a:cubicBezTo>
                  <a:cubicBezTo>
                    <a:pt x="388" y="172"/>
                    <a:pt x="398" y="127"/>
                    <a:pt x="398" y="127"/>
                  </a:cubicBezTo>
                  <a:cubicBezTo>
                    <a:pt x="404" y="128"/>
                    <a:pt x="431" y="132"/>
                    <a:pt x="436" y="133"/>
                  </a:cubicBezTo>
                  <a:cubicBezTo>
                    <a:pt x="457" y="137"/>
                    <a:pt x="478" y="140"/>
                    <a:pt x="499" y="144"/>
                  </a:cubicBezTo>
                  <a:cubicBezTo>
                    <a:pt x="503" y="145"/>
                    <a:pt x="508" y="146"/>
                    <a:pt x="512" y="147"/>
                  </a:cubicBezTo>
                  <a:cubicBezTo>
                    <a:pt x="512" y="144"/>
                    <a:pt x="512" y="140"/>
                    <a:pt x="513" y="137"/>
                  </a:cubicBezTo>
                  <a:cubicBezTo>
                    <a:pt x="489" y="133"/>
                    <a:pt x="401" y="117"/>
                    <a:pt x="401" y="117"/>
                  </a:cubicBezTo>
                  <a:cubicBezTo>
                    <a:pt x="401" y="117"/>
                    <a:pt x="407" y="88"/>
                    <a:pt x="410" y="75"/>
                  </a:cubicBezTo>
                  <a:cubicBezTo>
                    <a:pt x="415" y="55"/>
                    <a:pt x="419" y="34"/>
                    <a:pt x="424" y="13"/>
                  </a:cubicBezTo>
                  <a:cubicBezTo>
                    <a:pt x="424" y="13"/>
                    <a:pt x="424" y="13"/>
                    <a:pt x="424" y="12"/>
                  </a:cubicBezTo>
                  <a:cubicBezTo>
                    <a:pt x="421" y="12"/>
                    <a:pt x="418" y="11"/>
                    <a:pt x="415" y="10"/>
                  </a:cubicBezTo>
                  <a:cubicBezTo>
                    <a:pt x="415" y="11"/>
                    <a:pt x="415" y="11"/>
                    <a:pt x="415" y="11"/>
                  </a:cubicBezTo>
                  <a:cubicBezTo>
                    <a:pt x="408" y="38"/>
                    <a:pt x="403" y="65"/>
                    <a:pt x="396" y="92"/>
                  </a:cubicBezTo>
                  <a:cubicBezTo>
                    <a:pt x="395" y="100"/>
                    <a:pt x="393" y="107"/>
                    <a:pt x="391" y="115"/>
                  </a:cubicBezTo>
                  <a:cubicBezTo>
                    <a:pt x="369" y="111"/>
                    <a:pt x="346" y="107"/>
                    <a:pt x="323" y="103"/>
                  </a:cubicBezTo>
                  <a:cubicBezTo>
                    <a:pt x="328" y="97"/>
                    <a:pt x="332" y="92"/>
                    <a:pt x="337" y="87"/>
                  </a:cubicBezTo>
                  <a:cubicBezTo>
                    <a:pt x="360" y="60"/>
                    <a:pt x="383" y="34"/>
                    <a:pt x="407" y="7"/>
                  </a:cubicBezTo>
                  <a:cubicBezTo>
                    <a:pt x="407" y="7"/>
                    <a:pt x="407" y="7"/>
                    <a:pt x="408" y="7"/>
                  </a:cubicBezTo>
                  <a:cubicBezTo>
                    <a:pt x="405" y="5"/>
                    <a:pt x="403" y="3"/>
                    <a:pt x="400" y="0"/>
                  </a:cubicBezTo>
                  <a:cubicBezTo>
                    <a:pt x="388" y="15"/>
                    <a:pt x="375" y="30"/>
                    <a:pt x="361" y="45"/>
                  </a:cubicBezTo>
                  <a:cubicBezTo>
                    <a:pt x="346" y="62"/>
                    <a:pt x="331" y="80"/>
                    <a:pt x="315" y="97"/>
                  </a:cubicBezTo>
                  <a:cubicBezTo>
                    <a:pt x="313" y="100"/>
                    <a:pt x="310" y="101"/>
                    <a:pt x="307" y="101"/>
                  </a:cubicBezTo>
                  <a:cubicBezTo>
                    <a:pt x="293" y="98"/>
                    <a:pt x="280" y="95"/>
                    <a:pt x="266" y="93"/>
                  </a:cubicBezTo>
                  <a:cubicBezTo>
                    <a:pt x="253" y="91"/>
                    <a:pt x="241" y="89"/>
                    <a:pt x="228" y="86"/>
                  </a:cubicBezTo>
                  <a:cubicBezTo>
                    <a:pt x="228" y="86"/>
                    <a:pt x="228" y="86"/>
                    <a:pt x="228" y="86"/>
                  </a:cubicBezTo>
                  <a:cubicBezTo>
                    <a:pt x="227" y="89"/>
                    <a:pt x="227" y="92"/>
                    <a:pt x="226" y="95"/>
                  </a:cubicBezTo>
                  <a:cubicBezTo>
                    <a:pt x="227" y="95"/>
                    <a:pt x="228" y="96"/>
                    <a:pt x="229" y="96"/>
                  </a:cubicBezTo>
                  <a:cubicBezTo>
                    <a:pt x="249" y="100"/>
                    <a:pt x="269" y="103"/>
                    <a:pt x="289" y="107"/>
                  </a:cubicBezTo>
                  <a:cubicBezTo>
                    <a:pt x="294" y="108"/>
                    <a:pt x="299" y="109"/>
                    <a:pt x="304" y="110"/>
                  </a:cubicBezTo>
                  <a:cubicBezTo>
                    <a:pt x="288" y="128"/>
                    <a:pt x="272" y="146"/>
                    <a:pt x="256" y="165"/>
                  </a:cubicBezTo>
                  <a:cubicBezTo>
                    <a:pt x="251" y="158"/>
                    <a:pt x="246" y="152"/>
                    <a:pt x="242" y="146"/>
                  </a:cubicBezTo>
                  <a:cubicBezTo>
                    <a:pt x="233" y="134"/>
                    <a:pt x="225" y="123"/>
                    <a:pt x="217" y="112"/>
                  </a:cubicBezTo>
                  <a:cubicBezTo>
                    <a:pt x="216" y="111"/>
                    <a:pt x="216" y="111"/>
                    <a:pt x="216" y="110"/>
                  </a:cubicBezTo>
                  <a:cubicBezTo>
                    <a:pt x="213" y="112"/>
                    <a:pt x="210" y="114"/>
                    <a:pt x="207" y="116"/>
                  </a:cubicBezTo>
                  <a:cubicBezTo>
                    <a:pt x="209" y="116"/>
                    <a:pt x="210" y="118"/>
                    <a:pt x="212" y="121"/>
                  </a:cubicBezTo>
                  <a:cubicBezTo>
                    <a:pt x="225" y="138"/>
                    <a:pt x="237" y="155"/>
                    <a:pt x="249" y="172"/>
                  </a:cubicBezTo>
                  <a:cubicBezTo>
                    <a:pt x="229" y="195"/>
                    <a:pt x="209" y="218"/>
                    <a:pt x="188" y="242"/>
                  </a:cubicBezTo>
                  <a:cubicBezTo>
                    <a:pt x="189" y="227"/>
                    <a:pt x="189" y="213"/>
                    <a:pt x="190" y="199"/>
                  </a:cubicBezTo>
                  <a:cubicBezTo>
                    <a:pt x="191" y="187"/>
                    <a:pt x="191" y="175"/>
                    <a:pt x="192" y="163"/>
                  </a:cubicBezTo>
                  <a:cubicBezTo>
                    <a:pt x="193" y="149"/>
                    <a:pt x="194" y="136"/>
                    <a:pt x="194" y="122"/>
                  </a:cubicBezTo>
                  <a:cubicBezTo>
                    <a:pt x="194" y="121"/>
                    <a:pt x="194" y="120"/>
                    <a:pt x="195" y="119"/>
                  </a:cubicBezTo>
                  <a:cubicBezTo>
                    <a:pt x="194" y="119"/>
                    <a:pt x="193" y="119"/>
                    <a:pt x="192" y="119"/>
                  </a:cubicBezTo>
                  <a:cubicBezTo>
                    <a:pt x="189" y="119"/>
                    <a:pt x="187" y="119"/>
                    <a:pt x="184" y="118"/>
                  </a:cubicBezTo>
                  <a:cubicBezTo>
                    <a:pt x="185" y="120"/>
                    <a:pt x="185" y="121"/>
                    <a:pt x="185" y="123"/>
                  </a:cubicBezTo>
                  <a:cubicBezTo>
                    <a:pt x="183" y="150"/>
                    <a:pt x="182" y="178"/>
                    <a:pt x="180" y="205"/>
                  </a:cubicBezTo>
                  <a:cubicBezTo>
                    <a:pt x="180" y="220"/>
                    <a:pt x="179" y="236"/>
                    <a:pt x="178" y="251"/>
                  </a:cubicBezTo>
                  <a:cubicBezTo>
                    <a:pt x="178" y="253"/>
                    <a:pt x="177" y="255"/>
                    <a:pt x="176" y="256"/>
                  </a:cubicBezTo>
                  <a:cubicBezTo>
                    <a:pt x="154" y="282"/>
                    <a:pt x="131" y="307"/>
                    <a:pt x="108" y="333"/>
                  </a:cubicBezTo>
                  <a:cubicBezTo>
                    <a:pt x="108" y="333"/>
                    <a:pt x="108" y="333"/>
                    <a:pt x="107" y="334"/>
                  </a:cubicBezTo>
                  <a:cubicBezTo>
                    <a:pt x="110" y="336"/>
                    <a:pt x="113" y="338"/>
                    <a:pt x="115" y="341"/>
                  </a:cubicBezTo>
                  <a:cubicBezTo>
                    <a:pt x="115" y="339"/>
                    <a:pt x="117" y="338"/>
                    <a:pt x="119" y="335"/>
                  </a:cubicBezTo>
                  <a:cubicBezTo>
                    <a:pt x="138" y="314"/>
                    <a:pt x="157" y="292"/>
                    <a:pt x="176" y="270"/>
                  </a:cubicBezTo>
                  <a:cubicBezTo>
                    <a:pt x="176" y="275"/>
                    <a:pt x="176" y="280"/>
                    <a:pt x="176" y="284"/>
                  </a:cubicBezTo>
                  <a:cubicBezTo>
                    <a:pt x="175" y="301"/>
                    <a:pt x="174" y="318"/>
                    <a:pt x="174" y="335"/>
                  </a:cubicBezTo>
                  <a:cubicBezTo>
                    <a:pt x="173" y="338"/>
                    <a:pt x="173" y="340"/>
                    <a:pt x="170" y="340"/>
                  </a:cubicBezTo>
                  <a:cubicBezTo>
                    <a:pt x="154" y="344"/>
                    <a:pt x="138" y="348"/>
                    <a:pt x="122" y="351"/>
                  </a:cubicBezTo>
                  <a:cubicBezTo>
                    <a:pt x="122" y="351"/>
                    <a:pt x="121" y="351"/>
                    <a:pt x="121" y="351"/>
                  </a:cubicBezTo>
                  <a:cubicBezTo>
                    <a:pt x="122" y="354"/>
                    <a:pt x="123" y="357"/>
                    <a:pt x="123" y="361"/>
                  </a:cubicBezTo>
                  <a:cubicBezTo>
                    <a:pt x="124" y="360"/>
                    <a:pt x="125" y="360"/>
                    <a:pt x="126" y="360"/>
                  </a:cubicBezTo>
                  <a:cubicBezTo>
                    <a:pt x="137" y="358"/>
                    <a:pt x="149" y="355"/>
                    <a:pt x="160" y="352"/>
                  </a:cubicBezTo>
                  <a:cubicBezTo>
                    <a:pt x="164" y="351"/>
                    <a:pt x="168" y="351"/>
                    <a:pt x="173" y="350"/>
                  </a:cubicBezTo>
                  <a:cubicBezTo>
                    <a:pt x="172" y="363"/>
                    <a:pt x="172" y="374"/>
                    <a:pt x="171" y="387"/>
                  </a:cubicBezTo>
                  <a:cubicBezTo>
                    <a:pt x="163" y="384"/>
                    <a:pt x="156" y="382"/>
                    <a:pt x="148" y="379"/>
                  </a:cubicBezTo>
                  <a:cubicBezTo>
                    <a:pt x="140" y="377"/>
                    <a:pt x="133" y="374"/>
                    <a:pt x="125" y="371"/>
                  </a:cubicBezTo>
                  <a:cubicBezTo>
                    <a:pt x="124" y="371"/>
                    <a:pt x="123" y="371"/>
                    <a:pt x="123" y="370"/>
                  </a:cubicBezTo>
                  <a:cubicBezTo>
                    <a:pt x="122" y="374"/>
                    <a:pt x="121" y="377"/>
                    <a:pt x="119" y="380"/>
                  </a:cubicBezTo>
                  <a:cubicBezTo>
                    <a:pt x="120" y="380"/>
                    <a:pt x="120" y="380"/>
                    <a:pt x="121" y="380"/>
                  </a:cubicBezTo>
                  <a:cubicBezTo>
                    <a:pt x="136" y="385"/>
                    <a:pt x="151" y="391"/>
                    <a:pt x="167" y="396"/>
                  </a:cubicBezTo>
                  <a:cubicBezTo>
                    <a:pt x="170" y="397"/>
                    <a:pt x="170" y="399"/>
                    <a:pt x="170" y="401"/>
                  </a:cubicBezTo>
                  <a:cubicBezTo>
                    <a:pt x="168" y="437"/>
                    <a:pt x="166" y="473"/>
                    <a:pt x="165" y="509"/>
                  </a:cubicBezTo>
                  <a:cubicBezTo>
                    <a:pt x="165" y="509"/>
                    <a:pt x="165" y="510"/>
                    <a:pt x="165" y="510"/>
                  </a:cubicBezTo>
                  <a:cubicBezTo>
                    <a:pt x="166" y="510"/>
                    <a:pt x="167" y="510"/>
                    <a:pt x="168" y="510"/>
                  </a:cubicBezTo>
                  <a:cubicBezTo>
                    <a:pt x="170" y="510"/>
                    <a:pt x="172" y="510"/>
                    <a:pt x="174" y="511"/>
                  </a:cubicBezTo>
                  <a:cubicBezTo>
                    <a:pt x="176" y="474"/>
                    <a:pt x="178" y="438"/>
                    <a:pt x="180" y="402"/>
                  </a:cubicBezTo>
                  <a:cubicBezTo>
                    <a:pt x="180" y="402"/>
                    <a:pt x="180" y="401"/>
                    <a:pt x="180" y="401"/>
                  </a:cubicBezTo>
                  <a:cubicBezTo>
                    <a:pt x="224" y="416"/>
                    <a:pt x="267" y="431"/>
                    <a:pt x="311" y="447"/>
                  </a:cubicBezTo>
                  <a:cubicBezTo>
                    <a:pt x="308" y="458"/>
                    <a:pt x="306" y="469"/>
                    <a:pt x="303" y="480"/>
                  </a:cubicBezTo>
                  <a:cubicBezTo>
                    <a:pt x="302" y="481"/>
                    <a:pt x="301" y="483"/>
                    <a:pt x="299" y="483"/>
                  </a:cubicBezTo>
                  <a:cubicBezTo>
                    <a:pt x="277" y="493"/>
                    <a:pt x="254" y="503"/>
                    <a:pt x="231" y="513"/>
                  </a:cubicBezTo>
                  <a:cubicBezTo>
                    <a:pt x="220" y="518"/>
                    <a:pt x="209" y="522"/>
                    <a:pt x="198" y="527"/>
                  </a:cubicBezTo>
                  <a:cubicBezTo>
                    <a:pt x="200" y="530"/>
                    <a:pt x="201" y="533"/>
                    <a:pt x="202" y="536"/>
                  </a:cubicBezTo>
                  <a:cubicBezTo>
                    <a:pt x="202" y="536"/>
                    <a:pt x="203" y="536"/>
                    <a:pt x="203" y="536"/>
                  </a:cubicBezTo>
                  <a:cubicBezTo>
                    <a:pt x="227" y="525"/>
                    <a:pt x="250" y="515"/>
                    <a:pt x="274" y="505"/>
                  </a:cubicBezTo>
                  <a:cubicBezTo>
                    <a:pt x="282" y="501"/>
                    <a:pt x="290" y="498"/>
                    <a:pt x="299" y="494"/>
                  </a:cubicBezTo>
                  <a:cubicBezTo>
                    <a:pt x="288" y="538"/>
                    <a:pt x="277" y="582"/>
                    <a:pt x="266" y="626"/>
                  </a:cubicBezTo>
                  <a:cubicBezTo>
                    <a:pt x="249" y="623"/>
                    <a:pt x="234" y="620"/>
                    <a:pt x="218" y="617"/>
                  </a:cubicBezTo>
                  <a:cubicBezTo>
                    <a:pt x="213" y="616"/>
                    <a:pt x="201" y="614"/>
                    <a:pt x="201" y="614"/>
                  </a:cubicBezTo>
                  <a:cubicBezTo>
                    <a:pt x="201" y="614"/>
                    <a:pt x="190" y="589"/>
                    <a:pt x="188" y="585"/>
                  </a:cubicBezTo>
                  <a:cubicBezTo>
                    <a:pt x="187" y="582"/>
                    <a:pt x="186" y="579"/>
                    <a:pt x="186" y="576"/>
                  </a:cubicBezTo>
                  <a:cubicBezTo>
                    <a:pt x="183" y="578"/>
                    <a:pt x="180" y="580"/>
                    <a:pt x="176" y="580"/>
                  </a:cubicBezTo>
                  <a:cubicBezTo>
                    <a:pt x="176" y="581"/>
                    <a:pt x="177" y="581"/>
                    <a:pt x="177" y="582"/>
                  </a:cubicBezTo>
                  <a:cubicBezTo>
                    <a:pt x="178" y="586"/>
                    <a:pt x="189" y="612"/>
                    <a:pt x="189" y="612"/>
                  </a:cubicBezTo>
                  <a:cubicBezTo>
                    <a:pt x="189" y="612"/>
                    <a:pt x="155" y="605"/>
                    <a:pt x="149" y="604"/>
                  </a:cubicBezTo>
                  <a:cubicBezTo>
                    <a:pt x="129" y="601"/>
                    <a:pt x="110" y="597"/>
                    <a:pt x="90" y="593"/>
                  </a:cubicBezTo>
                  <a:cubicBezTo>
                    <a:pt x="72" y="590"/>
                    <a:pt x="54" y="586"/>
                    <a:pt x="36" y="582"/>
                  </a:cubicBezTo>
                  <a:cubicBezTo>
                    <a:pt x="25" y="580"/>
                    <a:pt x="14" y="578"/>
                    <a:pt x="3" y="576"/>
                  </a:cubicBezTo>
                  <a:cubicBezTo>
                    <a:pt x="3" y="580"/>
                    <a:pt x="2" y="583"/>
                    <a:pt x="0" y="586"/>
                  </a:cubicBezTo>
                  <a:cubicBezTo>
                    <a:pt x="5" y="586"/>
                    <a:pt x="10" y="587"/>
                    <a:pt x="14" y="588"/>
                  </a:cubicBezTo>
                  <a:cubicBezTo>
                    <a:pt x="34" y="592"/>
                    <a:pt x="53" y="595"/>
                    <a:pt x="73" y="599"/>
                  </a:cubicBezTo>
                  <a:cubicBezTo>
                    <a:pt x="86" y="602"/>
                    <a:pt x="99" y="604"/>
                    <a:pt x="112" y="607"/>
                  </a:cubicBezTo>
                  <a:cubicBezTo>
                    <a:pt x="124" y="609"/>
                    <a:pt x="137" y="611"/>
                    <a:pt x="149" y="614"/>
                  </a:cubicBezTo>
                  <a:cubicBezTo>
                    <a:pt x="151" y="614"/>
                    <a:pt x="193" y="623"/>
                    <a:pt x="193" y="623"/>
                  </a:cubicBezTo>
                  <a:cubicBezTo>
                    <a:pt x="193" y="623"/>
                    <a:pt x="206" y="656"/>
                    <a:pt x="212" y="671"/>
                  </a:cubicBezTo>
                  <a:cubicBezTo>
                    <a:pt x="217" y="682"/>
                    <a:pt x="221" y="692"/>
                    <a:pt x="225" y="703"/>
                  </a:cubicBezTo>
                  <a:cubicBezTo>
                    <a:pt x="228" y="702"/>
                    <a:pt x="231" y="701"/>
                    <a:pt x="234" y="700"/>
                  </a:cubicBezTo>
                  <a:cubicBezTo>
                    <a:pt x="234" y="699"/>
                    <a:pt x="233" y="697"/>
                    <a:pt x="232" y="695"/>
                  </a:cubicBezTo>
                  <a:cubicBezTo>
                    <a:pt x="223" y="672"/>
                    <a:pt x="214" y="649"/>
                    <a:pt x="205" y="627"/>
                  </a:cubicBezTo>
                  <a:cubicBezTo>
                    <a:pt x="205" y="626"/>
                    <a:pt x="204" y="624"/>
                    <a:pt x="204" y="624"/>
                  </a:cubicBezTo>
                  <a:cubicBezTo>
                    <a:pt x="204" y="624"/>
                    <a:pt x="243" y="632"/>
                    <a:pt x="263" y="635"/>
                  </a:cubicBezTo>
                  <a:cubicBezTo>
                    <a:pt x="261" y="643"/>
                    <a:pt x="260" y="650"/>
                    <a:pt x="258" y="657"/>
                  </a:cubicBezTo>
                  <a:cubicBezTo>
                    <a:pt x="254" y="671"/>
                    <a:pt x="251" y="685"/>
                    <a:pt x="247" y="699"/>
                  </a:cubicBezTo>
                  <a:cubicBezTo>
                    <a:pt x="247" y="699"/>
                    <a:pt x="247" y="699"/>
                    <a:pt x="247" y="699"/>
                  </a:cubicBezTo>
                  <a:cubicBezTo>
                    <a:pt x="250" y="700"/>
                    <a:pt x="253" y="700"/>
                    <a:pt x="256" y="702"/>
                  </a:cubicBezTo>
                  <a:cubicBezTo>
                    <a:pt x="257" y="696"/>
                    <a:pt x="261" y="684"/>
                    <a:pt x="262" y="680"/>
                  </a:cubicBezTo>
                  <a:cubicBezTo>
                    <a:pt x="265" y="668"/>
                    <a:pt x="273" y="637"/>
                    <a:pt x="273" y="637"/>
                  </a:cubicBezTo>
                  <a:cubicBezTo>
                    <a:pt x="283" y="639"/>
                    <a:pt x="283" y="639"/>
                    <a:pt x="283" y="639"/>
                  </a:cubicBezTo>
                  <a:cubicBezTo>
                    <a:pt x="283" y="639"/>
                    <a:pt x="260" y="693"/>
                    <a:pt x="256" y="702"/>
                  </a:cubicBezTo>
                  <a:cubicBezTo>
                    <a:pt x="259" y="703"/>
                    <a:pt x="262" y="705"/>
                    <a:pt x="264" y="706"/>
                  </a:cubicBezTo>
                  <a:cubicBezTo>
                    <a:pt x="264" y="706"/>
                    <a:pt x="265" y="706"/>
                    <a:pt x="265" y="706"/>
                  </a:cubicBezTo>
                  <a:cubicBezTo>
                    <a:pt x="273" y="687"/>
                    <a:pt x="280" y="668"/>
                    <a:pt x="289" y="650"/>
                  </a:cubicBezTo>
                  <a:cubicBezTo>
                    <a:pt x="293" y="640"/>
                    <a:pt x="293" y="641"/>
                    <a:pt x="303" y="643"/>
                  </a:cubicBezTo>
                  <a:cubicBezTo>
                    <a:pt x="323" y="647"/>
                    <a:pt x="342" y="650"/>
                    <a:pt x="362" y="654"/>
                  </a:cubicBezTo>
                  <a:cubicBezTo>
                    <a:pt x="375" y="656"/>
                    <a:pt x="388" y="659"/>
                    <a:pt x="401" y="662"/>
                  </a:cubicBezTo>
                  <a:cubicBezTo>
                    <a:pt x="405" y="662"/>
                    <a:pt x="410" y="663"/>
                    <a:pt x="414" y="664"/>
                  </a:cubicBezTo>
                  <a:cubicBezTo>
                    <a:pt x="415" y="664"/>
                    <a:pt x="415" y="664"/>
                    <a:pt x="416" y="664"/>
                  </a:cubicBezTo>
                  <a:cubicBezTo>
                    <a:pt x="416" y="661"/>
                    <a:pt x="417" y="658"/>
                    <a:pt x="418" y="655"/>
                  </a:cubicBezTo>
                  <a:cubicBezTo>
                    <a:pt x="418" y="655"/>
                    <a:pt x="417" y="655"/>
                    <a:pt x="417" y="655"/>
                  </a:cubicBezTo>
                  <a:cubicBezTo>
                    <a:pt x="395" y="651"/>
                    <a:pt x="374" y="647"/>
                    <a:pt x="353" y="64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22">
              <a:extLst>
                <a:ext uri="{FF2B5EF4-FFF2-40B4-BE49-F238E27FC236}">
                  <a16:creationId xmlns="" xmlns:a16="http://schemas.microsoft.com/office/drawing/2014/main" id="{C5D5B478-0569-4E3B-BCCD-2BDA78515357}"/>
                </a:ext>
              </a:extLst>
            </p:cNvPr>
            <p:cNvSpPr>
              <a:spLocks/>
            </p:cNvSpPr>
            <p:nvPr/>
          </p:nvSpPr>
          <p:spPr bwMode="auto">
            <a:xfrm>
              <a:off x="10234038" y="4369106"/>
              <a:ext cx="283933" cy="585862"/>
            </a:xfrm>
            <a:custGeom>
              <a:avLst/>
              <a:gdLst>
                <a:gd name="T0" fmla="*/ 67 w 71"/>
                <a:gd name="T1" fmla="*/ 137 h 146"/>
                <a:gd name="T2" fmla="*/ 42 w 71"/>
                <a:gd name="T3" fmla="*/ 78 h 146"/>
                <a:gd name="T4" fmla="*/ 15 w 71"/>
                <a:gd name="T5" fmla="*/ 13 h 146"/>
                <a:gd name="T6" fmla="*/ 10 w 71"/>
                <a:gd name="T7" fmla="*/ 1 h 146"/>
                <a:gd name="T8" fmla="*/ 9 w 71"/>
                <a:gd name="T9" fmla="*/ 0 h 146"/>
                <a:gd name="T10" fmla="*/ 0 w 71"/>
                <a:gd name="T11" fmla="*/ 4 h 146"/>
                <a:gd name="T12" fmla="*/ 3 w 71"/>
                <a:gd name="T13" fmla="*/ 8 h 146"/>
                <a:gd name="T14" fmla="*/ 33 w 71"/>
                <a:gd name="T15" fmla="*/ 80 h 146"/>
                <a:gd name="T16" fmla="*/ 57 w 71"/>
                <a:gd name="T17" fmla="*/ 138 h 146"/>
                <a:gd name="T18" fmla="*/ 60 w 71"/>
                <a:gd name="T19" fmla="*/ 145 h 146"/>
                <a:gd name="T20" fmla="*/ 60 w 71"/>
                <a:gd name="T21" fmla="*/ 146 h 146"/>
                <a:gd name="T22" fmla="*/ 71 w 71"/>
                <a:gd name="T23" fmla="*/ 142 h 146"/>
                <a:gd name="T24" fmla="*/ 67 w 71"/>
                <a:gd name="T25" fmla="*/ 1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46">
                  <a:moveTo>
                    <a:pt x="67" y="137"/>
                  </a:moveTo>
                  <a:cubicBezTo>
                    <a:pt x="59" y="117"/>
                    <a:pt x="51" y="98"/>
                    <a:pt x="42" y="78"/>
                  </a:cubicBezTo>
                  <a:cubicBezTo>
                    <a:pt x="33" y="56"/>
                    <a:pt x="24" y="34"/>
                    <a:pt x="15" y="13"/>
                  </a:cubicBezTo>
                  <a:cubicBezTo>
                    <a:pt x="13" y="9"/>
                    <a:pt x="11" y="5"/>
                    <a:pt x="10" y="1"/>
                  </a:cubicBezTo>
                  <a:cubicBezTo>
                    <a:pt x="10" y="1"/>
                    <a:pt x="10" y="1"/>
                    <a:pt x="9" y="0"/>
                  </a:cubicBezTo>
                  <a:cubicBezTo>
                    <a:pt x="7" y="2"/>
                    <a:pt x="4" y="3"/>
                    <a:pt x="0" y="4"/>
                  </a:cubicBezTo>
                  <a:cubicBezTo>
                    <a:pt x="1" y="5"/>
                    <a:pt x="2" y="6"/>
                    <a:pt x="3" y="8"/>
                  </a:cubicBezTo>
                  <a:cubicBezTo>
                    <a:pt x="12" y="32"/>
                    <a:pt x="23" y="56"/>
                    <a:pt x="33" y="80"/>
                  </a:cubicBezTo>
                  <a:cubicBezTo>
                    <a:pt x="41" y="99"/>
                    <a:pt x="49" y="118"/>
                    <a:pt x="57" y="138"/>
                  </a:cubicBezTo>
                  <a:cubicBezTo>
                    <a:pt x="58" y="140"/>
                    <a:pt x="60" y="142"/>
                    <a:pt x="60" y="145"/>
                  </a:cubicBezTo>
                  <a:cubicBezTo>
                    <a:pt x="60" y="145"/>
                    <a:pt x="60" y="146"/>
                    <a:pt x="60" y="146"/>
                  </a:cubicBezTo>
                  <a:cubicBezTo>
                    <a:pt x="63" y="144"/>
                    <a:pt x="67" y="143"/>
                    <a:pt x="71" y="142"/>
                  </a:cubicBezTo>
                  <a:cubicBezTo>
                    <a:pt x="69" y="141"/>
                    <a:pt x="68" y="139"/>
                    <a:pt x="67" y="1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23">
              <a:extLst>
                <a:ext uri="{FF2B5EF4-FFF2-40B4-BE49-F238E27FC236}">
                  <a16:creationId xmlns="" xmlns:a16="http://schemas.microsoft.com/office/drawing/2014/main" id="{436CBE4C-A446-44D8-BE5B-BB5B1D83EAA4}"/>
                </a:ext>
              </a:extLst>
            </p:cNvPr>
            <p:cNvSpPr>
              <a:spLocks/>
            </p:cNvSpPr>
            <p:nvPr/>
          </p:nvSpPr>
          <p:spPr bwMode="auto">
            <a:xfrm>
              <a:off x="10342013" y="4185150"/>
              <a:ext cx="355916" cy="67984"/>
            </a:xfrm>
            <a:custGeom>
              <a:avLst/>
              <a:gdLst>
                <a:gd name="T0" fmla="*/ 1 w 89"/>
                <a:gd name="T1" fmla="*/ 7 h 17"/>
                <a:gd name="T2" fmla="*/ 0 w 89"/>
                <a:gd name="T3" fmla="*/ 7 h 17"/>
                <a:gd name="T4" fmla="*/ 0 w 89"/>
                <a:gd name="T5" fmla="*/ 15 h 17"/>
                <a:gd name="T6" fmla="*/ 0 w 89"/>
                <a:gd name="T7" fmla="*/ 17 h 17"/>
                <a:gd name="T8" fmla="*/ 8 w 89"/>
                <a:gd name="T9" fmla="*/ 16 h 17"/>
                <a:gd name="T10" fmla="*/ 71 w 89"/>
                <a:gd name="T11" fmla="*/ 11 h 17"/>
                <a:gd name="T12" fmla="*/ 89 w 89"/>
                <a:gd name="T13" fmla="*/ 9 h 17"/>
                <a:gd name="T14" fmla="*/ 88 w 89"/>
                <a:gd name="T15" fmla="*/ 2 h 17"/>
                <a:gd name="T16" fmla="*/ 88 w 89"/>
                <a:gd name="T17" fmla="*/ 0 h 17"/>
                <a:gd name="T18" fmla="*/ 83 w 89"/>
                <a:gd name="T19" fmla="*/ 0 h 17"/>
                <a:gd name="T20" fmla="*/ 1 w 89"/>
                <a:gd name="T2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7">
                  <a:moveTo>
                    <a:pt x="1" y="7"/>
                  </a:moveTo>
                  <a:cubicBezTo>
                    <a:pt x="0" y="7"/>
                    <a:pt x="0" y="7"/>
                    <a:pt x="0" y="7"/>
                  </a:cubicBezTo>
                  <a:cubicBezTo>
                    <a:pt x="0" y="10"/>
                    <a:pt x="0" y="12"/>
                    <a:pt x="0" y="15"/>
                  </a:cubicBezTo>
                  <a:cubicBezTo>
                    <a:pt x="0" y="16"/>
                    <a:pt x="0" y="16"/>
                    <a:pt x="0" y="17"/>
                  </a:cubicBezTo>
                  <a:cubicBezTo>
                    <a:pt x="3" y="17"/>
                    <a:pt x="6" y="16"/>
                    <a:pt x="8" y="16"/>
                  </a:cubicBezTo>
                  <a:cubicBezTo>
                    <a:pt x="29" y="14"/>
                    <a:pt x="50" y="12"/>
                    <a:pt x="71" y="11"/>
                  </a:cubicBezTo>
                  <a:cubicBezTo>
                    <a:pt x="77" y="10"/>
                    <a:pt x="83" y="10"/>
                    <a:pt x="89" y="9"/>
                  </a:cubicBezTo>
                  <a:cubicBezTo>
                    <a:pt x="88" y="7"/>
                    <a:pt x="88" y="4"/>
                    <a:pt x="88" y="2"/>
                  </a:cubicBezTo>
                  <a:cubicBezTo>
                    <a:pt x="88" y="1"/>
                    <a:pt x="88" y="0"/>
                    <a:pt x="88" y="0"/>
                  </a:cubicBezTo>
                  <a:cubicBezTo>
                    <a:pt x="87" y="0"/>
                    <a:pt x="85" y="0"/>
                    <a:pt x="83" y="0"/>
                  </a:cubicBezTo>
                  <a:cubicBezTo>
                    <a:pt x="56" y="2"/>
                    <a:pt x="28" y="5"/>
                    <a:pt x="1"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24">
              <a:extLst>
                <a:ext uri="{FF2B5EF4-FFF2-40B4-BE49-F238E27FC236}">
                  <a16:creationId xmlns="" xmlns:a16="http://schemas.microsoft.com/office/drawing/2014/main" id="{663948AE-27BF-434B-BD9B-8204B018B307}"/>
                </a:ext>
              </a:extLst>
            </p:cNvPr>
            <p:cNvSpPr>
              <a:spLocks/>
            </p:cNvSpPr>
            <p:nvPr/>
          </p:nvSpPr>
          <p:spPr bwMode="auto">
            <a:xfrm>
              <a:off x="8750389" y="4585055"/>
              <a:ext cx="521877" cy="99976"/>
            </a:xfrm>
            <a:custGeom>
              <a:avLst/>
              <a:gdLst>
                <a:gd name="T0" fmla="*/ 117 w 130"/>
                <a:gd name="T1" fmla="*/ 11 h 25"/>
                <a:gd name="T2" fmla="*/ 130 w 130"/>
                <a:gd name="T3" fmla="*/ 10 h 25"/>
                <a:gd name="T4" fmla="*/ 130 w 130"/>
                <a:gd name="T5" fmla="*/ 10 h 25"/>
                <a:gd name="T6" fmla="*/ 129 w 130"/>
                <a:gd name="T7" fmla="*/ 1 h 25"/>
                <a:gd name="T8" fmla="*/ 129 w 130"/>
                <a:gd name="T9" fmla="*/ 0 h 25"/>
                <a:gd name="T10" fmla="*/ 129 w 130"/>
                <a:gd name="T11" fmla="*/ 0 h 25"/>
                <a:gd name="T12" fmla="*/ 91 w 130"/>
                <a:gd name="T13" fmla="*/ 5 h 25"/>
                <a:gd name="T14" fmla="*/ 47 w 130"/>
                <a:gd name="T15" fmla="*/ 10 h 25"/>
                <a:gd name="T16" fmla="*/ 0 w 130"/>
                <a:gd name="T17" fmla="*/ 15 h 25"/>
                <a:gd name="T18" fmla="*/ 1 w 130"/>
                <a:gd name="T19" fmla="*/ 24 h 25"/>
                <a:gd name="T20" fmla="*/ 1 w 130"/>
                <a:gd name="T21" fmla="*/ 25 h 25"/>
                <a:gd name="T22" fmla="*/ 34 w 130"/>
                <a:gd name="T23" fmla="*/ 21 h 25"/>
                <a:gd name="T24" fmla="*/ 117 w 130"/>
                <a:gd name="T25"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25">
                  <a:moveTo>
                    <a:pt x="117" y="11"/>
                  </a:moveTo>
                  <a:cubicBezTo>
                    <a:pt x="121" y="11"/>
                    <a:pt x="125" y="10"/>
                    <a:pt x="130" y="10"/>
                  </a:cubicBezTo>
                  <a:cubicBezTo>
                    <a:pt x="130" y="10"/>
                    <a:pt x="130" y="10"/>
                    <a:pt x="130" y="10"/>
                  </a:cubicBezTo>
                  <a:cubicBezTo>
                    <a:pt x="129" y="7"/>
                    <a:pt x="129" y="4"/>
                    <a:pt x="129" y="1"/>
                  </a:cubicBezTo>
                  <a:cubicBezTo>
                    <a:pt x="129" y="0"/>
                    <a:pt x="129" y="0"/>
                    <a:pt x="129" y="0"/>
                  </a:cubicBezTo>
                  <a:cubicBezTo>
                    <a:pt x="129" y="0"/>
                    <a:pt x="129" y="0"/>
                    <a:pt x="129" y="0"/>
                  </a:cubicBezTo>
                  <a:cubicBezTo>
                    <a:pt x="116" y="2"/>
                    <a:pt x="104" y="3"/>
                    <a:pt x="91" y="5"/>
                  </a:cubicBezTo>
                  <a:cubicBezTo>
                    <a:pt x="76" y="7"/>
                    <a:pt x="61" y="8"/>
                    <a:pt x="47" y="10"/>
                  </a:cubicBezTo>
                  <a:cubicBezTo>
                    <a:pt x="31" y="12"/>
                    <a:pt x="15" y="14"/>
                    <a:pt x="0" y="15"/>
                  </a:cubicBezTo>
                  <a:cubicBezTo>
                    <a:pt x="1" y="18"/>
                    <a:pt x="1" y="21"/>
                    <a:pt x="1" y="24"/>
                  </a:cubicBezTo>
                  <a:cubicBezTo>
                    <a:pt x="1" y="24"/>
                    <a:pt x="1" y="25"/>
                    <a:pt x="1" y="25"/>
                  </a:cubicBezTo>
                  <a:cubicBezTo>
                    <a:pt x="12" y="24"/>
                    <a:pt x="23" y="23"/>
                    <a:pt x="34" y="21"/>
                  </a:cubicBezTo>
                  <a:cubicBezTo>
                    <a:pt x="62" y="18"/>
                    <a:pt x="89" y="14"/>
                    <a:pt x="117"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25">
              <a:extLst>
                <a:ext uri="{FF2B5EF4-FFF2-40B4-BE49-F238E27FC236}">
                  <a16:creationId xmlns="" xmlns:a16="http://schemas.microsoft.com/office/drawing/2014/main" id="{09FF81D1-8F70-4D90-B108-A24D1AD029C9}"/>
                </a:ext>
              </a:extLst>
            </p:cNvPr>
            <p:cNvSpPr>
              <a:spLocks/>
            </p:cNvSpPr>
            <p:nvPr/>
          </p:nvSpPr>
          <p:spPr bwMode="auto">
            <a:xfrm>
              <a:off x="8666409" y="3971201"/>
              <a:ext cx="367913" cy="597859"/>
            </a:xfrm>
            <a:custGeom>
              <a:avLst/>
              <a:gdLst>
                <a:gd name="T0" fmla="*/ 61 w 92"/>
                <a:gd name="T1" fmla="*/ 58 h 149"/>
                <a:gd name="T2" fmla="*/ 92 w 92"/>
                <a:gd name="T3" fmla="*/ 5 h 149"/>
                <a:gd name="T4" fmla="*/ 84 w 92"/>
                <a:gd name="T5" fmla="*/ 0 h 149"/>
                <a:gd name="T6" fmla="*/ 83 w 92"/>
                <a:gd name="T7" fmla="*/ 1 h 149"/>
                <a:gd name="T8" fmla="*/ 62 w 92"/>
                <a:gd name="T9" fmla="*/ 37 h 149"/>
                <a:gd name="T10" fmla="*/ 23 w 92"/>
                <a:gd name="T11" fmla="*/ 104 h 149"/>
                <a:gd name="T12" fmla="*/ 0 w 92"/>
                <a:gd name="T13" fmla="*/ 144 h 149"/>
                <a:gd name="T14" fmla="*/ 8 w 92"/>
                <a:gd name="T15" fmla="*/ 149 h 149"/>
                <a:gd name="T16" fmla="*/ 30 w 92"/>
                <a:gd name="T17" fmla="*/ 112 h 149"/>
                <a:gd name="T18" fmla="*/ 61 w 92"/>
                <a:gd name="T19" fmla="*/ 5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49">
                  <a:moveTo>
                    <a:pt x="61" y="58"/>
                  </a:moveTo>
                  <a:cubicBezTo>
                    <a:pt x="71" y="40"/>
                    <a:pt x="82" y="22"/>
                    <a:pt x="92" y="5"/>
                  </a:cubicBezTo>
                  <a:cubicBezTo>
                    <a:pt x="89" y="4"/>
                    <a:pt x="86" y="2"/>
                    <a:pt x="84" y="0"/>
                  </a:cubicBezTo>
                  <a:cubicBezTo>
                    <a:pt x="84" y="0"/>
                    <a:pt x="84" y="0"/>
                    <a:pt x="83" y="1"/>
                  </a:cubicBezTo>
                  <a:cubicBezTo>
                    <a:pt x="76" y="13"/>
                    <a:pt x="69" y="25"/>
                    <a:pt x="62" y="37"/>
                  </a:cubicBezTo>
                  <a:cubicBezTo>
                    <a:pt x="49" y="59"/>
                    <a:pt x="36" y="82"/>
                    <a:pt x="23" y="104"/>
                  </a:cubicBezTo>
                  <a:cubicBezTo>
                    <a:pt x="15" y="117"/>
                    <a:pt x="8" y="131"/>
                    <a:pt x="0" y="144"/>
                  </a:cubicBezTo>
                  <a:cubicBezTo>
                    <a:pt x="3" y="145"/>
                    <a:pt x="6" y="147"/>
                    <a:pt x="8" y="149"/>
                  </a:cubicBezTo>
                  <a:cubicBezTo>
                    <a:pt x="15" y="137"/>
                    <a:pt x="22" y="124"/>
                    <a:pt x="30" y="112"/>
                  </a:cubicBezTo>
                  <a:cubicBezTo>
                    <a:pt x="40" y="94"/>
                    <a:pt x="50" y="76"/>
                    <a:pt x="6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26">
              <a:extLst>
                <a:ext uri="{FF2B5EF4-FFF2-40B4-BE49-F238E27FC236}">
                  <a16:creationId xmlns="" xmlns:a16="http://schemas.microsoft.com/office/drawing/2014/main" id="{356FD05E-6A68-46CE-9730-5D8E4BCA3A21}"/>
                </a:ext>
              </a:extLst>
            </p:cNvPr>
            <p:cNvSpPr>
              <a:spLocks/>
            </p:cNvSpPr>
            <p:nvPr/>
          </p:nvSpPr>
          <p:spPr bwMode="auto">
            <a:xfrm>
              <a:off x="10971863" y="3117402"/>
              <a:ext cx="255939" cy="521877"/>
            </a:xfrm>
            <a:custGeom>
              <a:avLst/>
              <a:gdLst>
                <a:gd name="T0" fmla="*/ 2 w 64"/>
                <a:gd name="T1" fmla="*/ 6 h 130"/>
                <a:gd name="T2" fmla="*/ 48 w 64"/>
                <a:gd name="T3" fmla="*/ 112 h 130"/>
                <a:gd name="T4" fmla="*/ 55 w 64"/>
                <a:gd name="T5" fmla="*/ 129 h 130"/>
                <a:gd name="T6" fmla="*/ 55 w 64"/>
                <a:gd name="T7" fmla="*/ 130 h 130"/>
                <a:gd name="T8" fmla="*/ 64 w 64"/>
                <a:gd name="T9" fmla="*/ 127 h 130"/>
                <a:gd name="T10" fmla="*/ 59 w 64"/>
                <a:gd name="T11" fmla="*/ 115 h 130"/>
                <a:gd name="T12" fmla="*/ 28 w 64"/>
                <a:gd name="T13" fmla="*/ 44 h 130"/>
                <a:gd name="T14" fmla="*/ 10 w 64"/>
                <a:gd name="T15" fmla="*/ 1 h 130"/>
                <a:gd name="T16" fmla="*/ 9 w 64"/>
                <a:gd name="T17" fmla="*/ 0 h 130"/>
                <a:gd name="T18" fmla="*/ 0 w 64"/>
                <a:gd name="T19" fmla="*/ 4 h 130"/>
                <a:gd name="T20" fmla="*/ 2 w 64"/>
                <a:gd name="T21"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0">
                  <a:moveTo>
                    <a:pt x="2" y="6"/>
                  </a:moveTo>
                  <a:cubicBezTo>
                    <a:pt x="17" y="42"/>
                    <a:pt x="32" y="77"/>
                    <a:pt x="48" y="112"/>
                  </a:cubicBezTo>
                  <a:cubicBezTo>
                    <a:pt x="50" y="118"/>
                    <a:pt x="53" y="123"/>
                    <a:pt x="55" y="129"/>
                  </a:cubicBezTo>
                  <a:cubicBezTo>
                    <a:pt x="55" y="129"/>
                    <a:pt x="55" y="130"/>
                    <a:pt x="55" y="130"/>
                  </a:cubicBezTo>
                  <a:cubicBezTo>
                    <a:pt x="58" y="129"/>
                    <a:pt x="61" y="128"/>
                    <a:pt x="64" y="127"/>
                  </a:cubicBezTo>
                  <a:cubicBezTo>
                    <a:pt x="62" y="123"/>
                    <a:pt x="61" y="119"/>
                    <a:pt x="59" y="115"/>
                  </a:cubicBezTo>
                  <a:cubicBezTo>
                    <a:pt x="49" y="91"/>
                    <a:pt x="38" y="67"/>
                    <a:pt x="28" y="44"/>
                  </a:cubicBezTo>
                  <a:cubicBezTo>
                    <a:pt x="22" y="30"/>
                    <a:pt x="16" y="15"/>
                    <a:pt x="10" y="1"/>
                  </a:cubicBezTo>
                  <a:cubicBezTo>
                    <a:pt x="10" y="1"/>
                    <a:pt x="9" y="0"/>
                    <a:pt x="9" y="0"/>
                  </a:cubicBezTo>
                  <a:cubicBezTo>
                    <a:pt x="6" y="2"/>
                    <a:pt x="4" y="3"/>
                    <a:pt x="0" y="4"/>
                  </a:cubicBezTo>
                  <a:cubicBezTo>
                    <a:pt x="1" y="4"/>
                    <a:pt x="1" y="5"/>
                    <a:pt x="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27">
              <a:extLst>
                <a:ext uri="{FF2B5EF4-FFF2-40B4-BE49-F238E27FC236}">
                  <a16:creationId xmlns="" xmlns:a16="http://schemas.microsoft.com/office/drawing/2014/main" id="{52546682-DF7C-45F4-86A5-879E2759C6BC}"/>
                </a:ext>
              </a:extLst>
            </p:cNvPr>
            <p:cNvSpPr>
              <a:spLocks/>
            </p:cNvSpPr>
            <p:nvPr/>
          </p:nvSpPr>
          <p:spPr bwMode="auto">
            <a:xfrm>
              <a:off x="8746390" y="1761723"/>
              <a:ext cx="873794" cy="111974"/>
            </a:xfrm>
            <a:custGeom>
              <a:avLst/>
              <a:gdLst>
                <a:gd name="T0" fmla="*/ 0 w 218"/>
                <a:gd name="T1" fmla="*/ 10 h 28"/>
                <a:gd name="T2" fmla="*/ 217 w 218"/>
                <a:gd name="T3" fmla="*/ 28 h 28"/>
                <a:gd name="T4" fmla="*/ 217 w 218"/>
                <a:gd name="T5" fmla="*/ 26 h 28"/>
                <a:gd name="T6" fmla="*/ 218 w 218"/>
                <a:gd name="T7" fmla="*/ 18 h 28"/>
                <a:gd name="T8" fmla="*/ 215 w 218"/>
                <a:gd name="T9" fmla="*/ 18 h 28"/>
                <a:gd name="T10" fmla="*/ 156 w 218"/>
                <a:gd name="T11" fmla="*/ 13 h 28"/>
                <a:gd name="T12" fmla="*/ 98 w 218"/>
                <a:gd name="T13" fmla="*/ 9 h 28"/>
                <a:gd name="T14" fmla="*/ 5 w 218"/>
                <a:gd name="T15" fmla="*/ 1 h 28"/>
                <a:gd name="T16" fmla="*/ 1 w 218"/>
                <a:gd name="T17" fmla="*/ 0 h 28"/>
                <a:gd name="T18" fmla="*/ 1 w 218"/>
                <a:gd name="T19" fmla="*/ 3 h 28"/>
                <a:gd name="T20" fmla="*/ 0 w 218"/>
                <a:gd name="T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8">
                  <a:moveTo>
                    <a:pt x="0" y="10"/>
                  </a:moveTo>
                  <a:cubicBezTo>
                    <a:pt x="72" y="16"/>
                    <a:pt x="145" y="22"/>
                    <a:pt x="217" y="28"/>
                  </a:cubicBezTo>
                  <a:cubicBezTo>
                    <a:pt x="217" y="27"/>
                    <a:pt x="217" y="27"/>
                    <a:pt x="217" y="26"/>
                  </a:cubicBezTo>
                  <a:cubicBezTo>
                    <a:pt x="217" y="23"/>
                    <a:pt x="217" y="20"/>
                    <a:pt x="218" y="18"/>
                  </a:cubicBezTo>
                  <a:cubicBezTo>
                    <a:pt x="217" y="18"/>
                    <a:pt x="216" y="18"/>
                    <a:pt x="215" y="18"/>
                  </a:cubicBezTo>
                  <a:cubicBezTo>
                    <a:pt x="195" y="16"/>
                    <a:pt x="175" y="15"/>
                    <a:pt x="156" y="13"/>
                  </a:cubicBezTo>
                  <a:cubicBezTo>
                    <a:pt x="136" y="12"/>
                    <a:pt x="117" y="10"/>
                    <a:pt x="98" y="9"/>
                  </a:cubicBezTo>
                  <a:cubicBezTo>
                    <a:pt x="67" y="6"/>
                    <a:pt x="36" y="3"/>
                    <a:pt x="5" y="1"/>
                  </a:cubicBezTo>
                  <a:cubicBezTo>
                    <a:pt x="3" y="1"/>
                    <a:pt x="2" y="0"/>
                    <a:pt x="1" y="0"/>
                  </a:cubicBezTo>
                  <a:cubicBezTo>
                    <a:pt x="1" y="1"/>
                    <a:pt x="1" y="2"/>
                    <a:pt x="1" y="3"/>
                  </a:cubicBezTo>
                  <a:cubicBezTo>
                    <a:pt x="1" y="5"/>
                    <a:pt x="1" y="8"/>
                    <a:pt x="0"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28">
              <a:extLst>
                <a:ext uri="{FF2B5EF4-FFF2-40B4-BE49-F238E27FC236}">
                  <a16:creationId xmlns="" xmlns:a16="http://schemas.microsoft.com/office/drawing/2014/main" id="{70A20C9A-15BF-43FA-A6B7-DFC5167D5980}"/>
                </a:ext>
              </a:extLst>
            </p:cNvPr>
            <p:cNvSpPr>
              <a:spLocks/>
            </p:cNvSpPr>
            <p:nvPr/>
          </p:nvSpPr>
          <p:spPr bwMode="auto">
            <a:xfrm>
              <a:off x="9868124" y="1925684"/>
              <a:ext cx="477888" cy="317925"/>
            </a:xfrm>
            <a:custGeom>
              <a:avLst/>
              <a:gdLst>
                <a:gd name="T0" fmla="*/ 1 w 119"/>
                <a:gd name="T1" fmla="*/ 9 h 79"/>
                <a:gd name="T2" fmla="*/ 62 w 119"/>
                <a:gd name="T3" fmla="*/ 48 h 79"/>
                <a:gd name="T4" fmla="*/ 111 w 119"/>
                <a:gd name="T5" fmla="*/ 78 h 79"/>
                <a:gd name="T6" fmla="*/ 113 w 119"/>
                <a:gd name="T7" fmla="*/ 79 h 79"/>
                <a:gd name="T8" fmla="*/ 119 w 119"/>
                <a:gd name="T9" fmla="*/ 71 h 79"/>
                <a:gd name="T10" fmla="*/ 110 w 119"/>
                <a:gd name="T11" fmla="*/ 67 h 79"/>
                <a:gd name="T12" fmla="*/ 6 w 119"/>
                <a:gd name="T13" fmla="*/ 1 h 79"/>
                <a:gd name="T14" fmla="*/ 5 w 119"/>
                <a:gd name="T15" fmla="*/ 0 h 79"/>
                <a:gd name="T16" fmla="*/ 0 w 119"/>
                <a:gd name="T17" fmla="*/ 8 h 79"/>
                <a:gd name="T18" fmla="*/ 1 w 119"/>
                <a:gd name="T19"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79">
                  <a:moveTo>
                    <a:pt x="1" y="9"/>
                  </a:moveTo>
                  <a:cubicBezTo>
                    <a:pt x="21" y="22"/>
                    <a:pt x="42" y="35"/>
                    <a:pt x="62" y="48"/>
                  </a:cubicBezTo>
                  <a:cubicBezTo>
                    <a:pt x="78" y="58"/>
                    <a:pt x="94" y="68"/>
                    <a:pt x="111" y="78"/>
                  </a:cubicBezTo>
                  <a:cubicBezTo>
                    <a:pt x="111" y="78"/>
                    <a:pt x="112" y="79"/>
                    <a:pt x="113" y="79"/>
                  </a:cubicBezTo>
                  <a:cubicBezTo>
                    <a:pt x="114" y="76"/>
                    <a:pt x="116" y="73"/>
                    <a:pt x="119" y="71"/>
                  </a:cubicBezTo>
                  <a:cubicBezTo>
                    <a:pt x="116" y="70"/>
                    <a:pt x="113" y="69"/>
                    <a:pt x="110" y="67"/>
                  </a:cubicBezTo>
                  <a:cubicBezTo>
                    <a:pt x="75" y="44"/>
                    <a:pt x="40" y="23"/>
                    <a:pt x="6" y="1"/>
                  </a:cubicBezTo>
                  <a:cubicBezTo>
                    <a:pt x="5" y="1"/>
                    <a:pt x="5" y="1"/>
                    <a:pt x="5" y="0"/>
                  </a:cubicBezTo>
                  <a:cubicBezTo>
                    <a:pt x="3" y="3"/>
                    <a:pt x="2" y="6"/>
                    <a:pt x="0" y="8"/>
                  </a:cubicBezTo>
                  <a:cubicBezTo>
                    <a:pt x="0" y="8"/>
                    <a:pt x="0" y="9"/>
                    <a:pt x="1"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29">
              <a:extLst>
                <a:ext uri="{FF2B5EF4-FFF2-40B4-BE49-F238E27FC236}">
                  <a16:creationId xmlns="" xmlns:a16="http://schemas.microsoft.com/office/drawing/2014/main" id="{BCE22E3D-59E5-4F02-BFC4-A4F3B14279DA}"/>
                </a:ext>
              </a:extLst>
            </p:cNvPr>
            <p:cNvSpPr>
              <a:spLocks/>
            </p:cNvSpPr>
            <p:nvPr/>
          </p:nvSpPr>
          <p:spPr bwMode="auto">
            <a:xfrm>
              <a:off x="10246035" y="3699265"/>
              <a:ext cx="495883" cy="417902"/>
            </a:xfrm>
            <a:custGeom>
              <a:avLst/>
              <a:gdLst>
                <a:gd name="T0" fmla="*/ 8 w 124"/>
                <a:gd name="T1" fmla="*/ 1 h 104"/>
                <a:gd name="T2" fmla="*/ 7 w 124"/>
                <a:gd name="T3" fmla="*/ 0 h 104"/>
                <a:gd name="T4" fmla="*/ 0 w 124"/>
                <a:gd name="T5" fmla="*/ 7 h 104"/>
                <a:gd name="T6" fmla="*/ 22 w 124"/>
                <a:gd name="T7" fmla="*/ 25 h 104"/>
                <a:gd name="T8" fmla="*/ 116 w 124"/>
                <a:gd name="T9" fmla="*/ 102 h 104"/>
                <a:gd name="T10" fmla="*/ 118 w 124"/>
                <a:gd name="T11" fmla="*/ 104 h 104"/>
                <a:gd name="T12" fmla="*/ 124 w 124"/>
                <a:gd name="T13" fmla="*/ 96 h 104"/>
                <a:gd name="T14" fmla="*/ 123 w 124"/>
                <a:gd name="T15" fmla="*/ 96 h 104"/>
                <a:gd name="T16" fmla="*/ 8 w 124"/>
                <a:gd name="T17"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4">
                  <a:moveTo>
                    <a:pt x="8" y="1"/>
                  </a:moveTo>
                  <a:cubicBezTo>
                    <a:pt x="7" y="1"/>
                    <a:pt x="7" y="0"/>
                    <a:pt x="7" y="0"/>
                  </a:cubicBezTo>
                  <a:cubicBezTo>
                    <a:pt x="5" y="3"/>
                    <a:pt x="3" y="5"/>
                    <a:pt x="0" y="7"/>
                  </a:cubicBezTo>
                  <a:cubicBezTo>
                    <a:pt x="8" y="13"/>
                    <a:pt x="15" y="19"/>
                    <a:pt x="22" y="25"/>
                  </a:cubicBezTo>
                  <a:cubicBezTo>
                    <a:pt x="54" y="51"/>
                    <a:pt x="85" y="76"/>
                    <a:pt x="116" y="102"/>
                  </a:cubicBezTo>
                  <a:cubicBezTo>
                    <a:pt x="117" y="103"/>
                    <a:pt x="117" y="103"/>
                    <a:pt x="118" y="104"/>
                  </a:cubicBezTo>
                  <a:cubicBezTo>
                    <a:pt x="119" y="101"/>
                    <a:pt x="121" y="98"/>
                    <a:pt x="124" y="96"/>
                  </a:cubicBezTo>
                  <a:cubicBezTo>
                    <a:pt x="124" y="96"/>
                    <a:pt x="123" y="96"/>
                    <a:pt x="123" y="96"/>
                  </a:cubicBezTo>
                  <a:cubicBezTo>
                    <a:pt x="85" y="64"/>
                    <a:pt x="46" y="32"/>
                    <a:pt x="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30">
              <a:extLst>
                <a:ext uri="{FF2B5EF4-FFF2-40B4-BE49-F238E27FC236}">
                  <a16:creationId xmlns="" xmlns:a16="http://schemas.microsoft.com/office/drawing/2014/main" id="{8053281B-2C9B-4317-92E3-D57E739708FF}"/>
                </a:ext>
              </a:extLst>
            </p:cNvPr>
            <p:cNvSpPr>
              <a:spLocks/>
            </p:cNvSpPr>
            <p:nvPr/>
          </p:nvSpPr>
          <p:spPr bwMode="auto">
            <a:xfrm>
              <a:off x="7768620" y="3667273"/>
              <a:ext cx="1205716" cy="973770"/>
            </a:xfrm>
            <a:custGeom>
              <a:avLst/>
              <a:gdLst>
                <a:gd name="T0" fmla="*/ 105 w 301"/>
                <a:gd name="T1" fmla="*/ 179 h 243"/>
                <a:gd name="T2" fmla="*/ 108 w 301"/>
                <a:gd name="T3" fmla="*/ 174 h 243"/>
                <a:gd name="T4" fmla="*/ 244 w 301"/>
                <a:gd name="T5" fmla="*/ 99 h 243"/>
                <a:gd name="T6" fmla="*/ 301 w 301"/>
                <a:gd name="T7" fmla="*/ 69 h 243"/>
                <a:gd name="T8" fmla="*/ 296 w 301"/>
                <a:gd name="T9" fmla="*/ 60 h 243"/>
                <a:gd name="T10" fmla="*/ 296 w 301"/>
                <a:gd name="T11" fmla="*/ 61 h 243"/>
                <a:gd name="T12" fmla="*/ 252 w 301"/>
                <a:gd name="T13" fmla="*/ 84 h 243"/>
                <a:gd name="T14" fmla="*/ 186 w 301"/>
                <a:gd name="T15" fmla="*/ 120 h 243"/>
                <a:gd name="T16" fmla="*/ 115 w 301"/>
                <a:gd name="T17" fmla="*/ 159 h 243"/>
                <a:gd name="T18" fmla="*/ 103 w 301"/>
                <a:gd name="T19" fmla="*/ 165 h 243"/>
                <a:gd name="T20" fmla="*/ 93 w 301"/>
                <a:gd name="T21" fmla="*/ 87 h 243"/>
                <a:gd name="T22" fmla="*/ 83 w 301"/>
                <a:gd name="T23" fmla="*/ 15 h 243"/>
                <a:gd name="T24" fmla="*/ 82 w 301"/>
                <a:gd name="T25" fmla="*/ 1 h 243"/>
                <a:gd name="T26" fmla="*/ 82 w 301"/>
                <a:gd name="T27" fmla="*/ 0 h 243"/>
                <a:gd name="T28" fmla="*/ 72 w 301"/>
                <a:gd name="T29" fmla="*/ 2 h 243"/>
                <a:gd name="T30" fmla="*/ 72 w 301"/>
                <a:gd name="T31" fmla="*/ 3 h 243"/>
                <a:gd name="T32" fmla="*/ 78 w 301"/>
                <a:gd name="T33" fmla="*/ 50 h 243"/>
                <a:gd name="T34" fmla="*/ 88 w 301"/>
                <a:gd name="T35" fmla="*/ 123 h 243"/>
                <a:gd name="T36" fmla="*/ 94 w 301"/>
                <a:gd name="T37" fmla="*/ 170 h 243"/>
                <a:gd name="T38" fmla="*/ 0 w 301"/>
                <a:gd name="T39" fmla="*/ 221 h 243"/>
                <a:gd name="T40" fmla="*/ 0 w 301"/>
                <a:gd name="T41" fmla="*/ 221 h 243"/>
                <a:gd name="T42" fmla="*/ 5 w 301"/>
                <a:gd name="T43" fmla="*/ 230 h 243"/>
                <a:gd name="T44" fmla="*/ 96 w 301"/>
                <a:gd name="T45" fmla="*/ 181 h 243"/>
                <a:gd name="T46" fmla="*/ 104 w 301"/>
                <a:gd name="T47" fmla="*/ 243 h 243"/>
                <a:gd name="T48" fmla="*/ 113 w 301"/>
                <a:gd name="T49" fmla="*/ 241 h 243"/>
                <a:gd name="T50" fmla="*/ 113 w 301"/>
                <a:gd name="T51" fmla="*/ 240 h 243"/>
                <a:gd name="T52" fmla="*/ 105 w 301"/>
                <a:gd name="T53" fmla="*/ 17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243">
                  <a:moveTo>
                    <a:pt x="105" y="179"/>
                  </a:moveTo>
                  <a:cubicBezTo>
                    <a:pt x="105" y="177"/>
                    <a:pt x="106" y="175"/>
                    <a:pt x="108" y="174"/>
                  </a:cubicBezTo>
                  <a:cubicBezTo>
                    <a:pt x="153" y="149"/>
                    <a:pt x="199" y="124"/>
                    <a:pt x="244" y="99"/>
                  </a:cubicBezTo>
                  <a:cubicBezTo>
                    <a:pt x="263" y="89"/>
                    <a:pt x="282" y="79"/>
                    <a:pt x="301" y="69"/>
                  </a:cubicBezTo>
                  <a:cubicBezTo>
                    <a:pt x="299" y="66"/>
                    <a:pt x="297" y="63"/>
                    <a:pt x="296" y="60"/>
                  </a:cubicBezTo>
                  <a:cubicBezTo>
                    <a:pt x="296" y="60"/>
                    <a:pt x="296" y="61"/>
                    <a:pt x="296" y="61"/>
                  </a:cubicBezTo>
                  <a:cubicBezTo>
                    <a:pt x="281" y="68"/>
                    <a:pt x="267" y="76"/>
                    <a:pt x="252" y="84"/>
                  </a:cubicBezTo>
                  <a:cubicBezTo>
                    <a:pt x="230" y="96"/>
                    <a:pt x="208" y="108"/>
                    <a:pt x="186" y="120"/>
                  </a:cubicBezTo>
                  <a:cubicBezTo>
                    <a:pt x="162" y="133"/>
                    <a:pt x="138" y="146"/>
                    <a:pt x="115" y="159"/>
                  </a:cubicBezTo>
                  <a:cubicBezTo>
                    <a:pt x="111" y="161"/>
                    <a:pt x="107" y="163"/>
                    <a:pt x="103" y="165"/>
                  </a:cubicBezTo>
                  <a:cubicBezTo>
                    <a:pt x="100" y="139"/>
                    <a:pt x="97" y="113"/>
                    <a:pt x="93" y="87"/>
                  </a:cubicBezTo>
                  <a:cubicBezTo>
                    <a:pt x="90" y="63"/>
                    <a:pt x="87" y="39"/>
                    <a:pt x="83" y="15"/>
                  </a:cubicBezTo>
                  <a:cubicBezTo>
                    <a:pt x="83" y="10"/>
                    <a:pt x="82" y="6"/>
                    <a:pt x="82" y="1"/>
                  </a:cubicBezTo>
                  <a:cubicBezTo>
                    <a:pt x="82" y="1"/>
                    <a:pt x="82" y="1"/>
                    <a:pt x="82" y="0"/>
                  </a:cubicBezTo>
                  <a:cubicBezTo>
                    <a:pt x="79" y="1"/>
                    <a:pt x="75" y="2"/>
                    <a:pt x="72" y="2"/>
                  </a:cubicBezTo>
                  <a:cubicBezTo>
                    <a:pt x="72" y="2"/>
                    <a:pt x="72" y="3"/>
                    <a:pt x="72" y="3"/>
                  </a:cubicBezTo>
                  <a:cubicBezTo>
                    <a:pt x="74" y="19"/>
                    <a:pt x="76" y="34"/>
                    <a:pt x="78" y="50"/>
                  </a:cubicBezTo>
                  <a:cubicBezTo>
                    <a:pt x="82" y="74"/>
                    <a:pt x="85" y="99"/>
                    <a:pt x="88" y="123"/>
                  </a:cubicBezTo>
                  <a:cubicBezTo>
                    <a:pt x="90" y="139"/>
                    <a:pt x="92" y="154"/>
                    <a:pt x="94" y="170"/>
                  </a:cubicBezTo>
                  <a:cubicBezTo>
                    <a:pt x="63" y="187"/>
                    <a:pt x="32" y="204"/>
                    <a:pt x="0" y="221"/>
                  </a:cubicBezTo>
                  <a:cubicBezTo>
                    <a:pt x="0" y="221"/>
                    <a:pt x="0" y="221"/>
                    <a:pt x="0" y="221"/>
                  </a:cubicBezTo>
                  <a:cubicBezTo>
                    <a:pt x="2" y="224"/>
                    <a:pt x="3" y="227"/>
                    <a:pt x="5" y="230"/>
                  </a:cubicBezTo>
                  <a:cubicBezTo>
                    <a:pt x="35" y="214"/>
                    <a:pt x="65" y="197"/>
                    <a:pt x="96" y="181"/>
                  </a:cubicBezTo>
                  <a:cubicBezTo>
                    <a:pt x="98" y="202"/>
                    <a:pt x="101" y="222"/>
                    <a:pt x="104" y="243"/>
                  </a:cubicBezTo>
                  <a:cubicBezTo>
                    <a:pt x="107" y="242"/>
                    <a:pt x="110" y="241"/>
                    <a:pt x="113" y="241"/>
                  </a:cubicBezTo>
                  <a:cubicBezTo>
                    <a:pt x="113" y="241"/>
                    <a:pt x="113" y="241"/>
                    <a:pt x="113" y="240"/>
                  </a:cubicBezTo>
                  <a:cubicBezTo>
                    <a:pt x="110" y="220"/>
                    <a:pt x="108" y="199"/>
                    <a:pt x="105" y="17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431">
              <a:extLst>
                <a:ext uri="{FF2B5EF4-FFF2-40B4-BE49-F238E27FC236}">
                  <a16:creationId xmlns="" xmlns:a16="http://schemas.microsoft.com/office/drawing/2014/main" id="{94C7B624-B06C-4F28-B81B-08886E3A04FF}"/>
                </a:ext>
              </a:extLst>
            </p:cNvPr>
            <p:cNvSpPr>
              <a:spLocks/>
            </p:cNvSpPr>
            <p:nvPr/>
          </p:nvSpPr>
          <p:spPr bwMode="auto">
            <a:xfrm>
              <a:off x="10290025" y="3133398"/>
              <a:ext cx="837803" cy="919782"/>
            </a:xfrm>
            <a:custGeom>
              <a:avLst/>
              <a:gdLst>
                <a:gd name="T0" fmla="*/ 156 w 209"/>
                <a:gd name="T1" fmla="*/ 141 h 229"/>
                <a:gd name="T2" fmla="*/ 152 w 209"/>
                <a:gd name="T3" fmla="*/ 136 h 229"/>
                <a:gd name="T4" fmla="*/ 159 w 209"/>
                <a:gd name="T5" fmla="*/ 50 h 229"/>
                <a:gd name="T6" fmla="*/ 163 w 209"/>
                <a:gd name="T7" fmla="*/ 1 h 229"/>
                <a:gd name="T8" fmla="*/ 160 w 209"/>
                <a:gd name="T9" fmla="*/ 1 h 229"/>
                <a:gd name="T10" fmla="*/ 153 w 209"/>
                <a:gd name="T11" fmla="*/ 0 h 229"/>
                <a:gd name="T12" fmla="*/ 142 w 209"/>
                <a:gd name="T13" fmla="*/ 139 h 229"/>
                <a:gd name="T14" fmla="*/ 2 w 209"/>
                <a:gd name="T15" fmla="*/ 122 h 229"/>
                <a:gd name="T16" fmla="*/ 0 w 209"/>
                <a:gd name="T17" fmla="*/ 131 h 229"/>
                <a:gd name="T18" fmla="*/ 26 w 209"/>
                <a:gd name="T19" fmla="*/ 134 h 229"/>
                <a:gd name="T20" fmla="*/ 69 w 209"/>
                <a:gd name="T21" fmla="*/ 140 h 229"/>
                <a:gd name="T22" fmla="*/ 105 w 209"/>
                <a:gd name="T23" fmla="*/ 144 h 229"/>
                <a:gd name="T24" fmla="*/ 138 w 209"/>
                <a:gd name="T25" fmla="*/ 148 h 229"/>
                <a:gd name="T26" fmla="*/ 142 w 209"/>
                <a:gd name="T27" fmla="*/ 152 h 229"/>
                <a:gd name="T28" fmla="*/ 136 w 209"/>
                <a:gd name="T29" fmla="*/ 216 h 229"/>
                <a:gd name="T30" fmla="*/ 136 w 209"/>
                <a:gd name="T31" fmla="*/ 226 h 229"/>
                <a:gd name="T32" fmla="*/ 135 w 209"/>
                <a:gd name="T33" fmla="*/ 228 h 229"/>
                <a:gd name="T34" fmla="*/ 137 w 209"/>
                <a:gd name="T35" fmla="*/ 228 h 229"/>
                <a:gd name="T36" fmla="*/ 145 w 209"/>
                <a:gd name="T37" fmla="*/ 229 h 229"/>
                <a:gd name="T38" fmla="*/ 151 w 209"/>
                <a:gd name="T39" fmla="*/ 150 h 229"/>
                <a:gd name="T40" fmla="*/ 200 w 209"/>
                <a:gd name="T41" fmla="*/ 156 h 229"/>
                <a:gd name="T42" fmla="*/ 207 w 209"/>
                <a:gd name="T43" fmla="*/ 157 h 229"/>
                <a:gd name="T44" fmla="*/ 209 w 209"/>
                <a:gd name="T45" fmla="*/ 148 h 229"/>
                <a:gd name="T46" fmla="*/ 208 w 209"/>
                <a:gd name="T47" fmla="*/ 148 h 229"/>
                <a:gd name="T48" fmla="*/ 156 w 209"/>
                <a:gd name="T49" fmla="*/ 14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9" h="229">
                  <a:moveTo>
                    <a:pt x="156" y="141"/>
                  </a:moveTo>
                  <a:cubicBezTo>
                    <a:pt x="152" y="141"/>
                    <a:pt x="152" y="139"/>
                    <a:pt x="152" y="136"/>
                  </a:cubicBezTo>
                  <a:cubicBezTo>
                    <a:pt x="154" y="107"/>
                    <a:pt x="157" y="78"/>
                    <a:pt x="159" y="50"/>
                  </a:cubicBezTo>
                  <a:cubicBezTo>
                    <a:pt x="160" y="33"/>
                    <a:pt x="162" y="17"/>
                    <a:pt x="163" y="1"/>
                  </a:cubicBezTo>
                  <a:cubicBezTo>
                    <a:pt x="162" y="1"/>
                    <a:pt x="161" y="1"/>
                    <a:pt x="160" y="1"/>
                  </a:cubicBezTo>
                  <a:cubicBezTo>
                    <a:pt x="158" y="1"/>
                    <a:pt x="156" y="1"/>
                    <a:pt x="153" y="0"/>
                  </a:cubicBezTo>
                  <a:cubicBezTo>
                    <a:pt x="150" y="46"/>
                    <a:pt x="146" y="92"/>
                    <a:pt x="142" y="139"/>
                  </a:cubicBezTo>
                  <a:cubicBezTo>
                    <a:pt x="95" y="134"/>
                    <a:pt x="48" y="128"/>
                    <a:pt x="2" y="122"/>
                  </a:cubicBezTo>
                  <a:cubicBezTo>
                    <a:pt x="2" y="125"/>
                    <a:pt x="1" y="128"/>
                    <a:pt x="0" y="131"/>
                  </a:cubicBezTo>
                  <a:cubicBezTo>
                    <a:pt x="9" y="132"/>
                    <a:pt x="18" y="133"/>
                    <a:pt x="26" y="134"/>
                  </a:cubicBezTo>
                  <a:cubicBezTo>
                    <a:pt x="41" y="136"/>
                    <a:pt x="55" y="138"/>
                    <a:pt x="69" y="140"/>
                  </a:cubicBezTo>
                  <a:cubicBezTo>
                    <a:pt x="81" y="141"/>
                    <a:pt x="93" y="143"/>
                    <a:pt x="105" y="144"/>
                  </a:cubicBezTo>
                  <a:cubicBezTo>
                    <a:pt x="116" y="146"/>
                    <a:pt x="127" y="147"/>
                    <a:pt x="138" y="148"/>
                  </a:cubicBezTo>
                  <a:cubicBezTo>
                    <a:pt x="141" y="148"/>
                    <a:pt x="142" y="149"/>
                    <a:pt x="142" y="152"/>
                  </a:cubicBezTo>
                  <a:cubicBezTo>
                    <a:pt x="140" y="173"/>
                    <a:pt x="138" y="195"/>
                    <a:pt x="136" y="216"/>
                  </a:cubicBezTo>
                  <a:cubicBezTo>
                    <a:pt x="136" y="219"/>
                    <a:pt x="136" y="222"/>
                    <a:pt x="136" y="226"/>
                  </a:cubicBezTo>
                  <a:cubicBezTo>
                    <a:pt x="136" y="227"/>
                    <a:pt x="135" y="227"/>
                    <a:pt x="135" y="228"/>
                  </a:cubicBezTo>
                  <a:cubicBezTo>
                    <a:pt x="136" y="228"/>
                    <a:pt x="136" y="228"/>
                    <a:pt x="137" y="228"/>
                  </a:cubicBezTo>
                  <a:cubicBezTo>
                    <a:pt x="140" y="228"/>
                    <a:pt x="142" y="228"/>
                    <a:pt x="145" y="229"/>
                  </a:cubicBezTo>
                  <a:cubicBezTo>
                    <a:pt x="147" y="203"/>
                    <a:pt x="149" y="177"/>
                    <a:pt x="151" y="150"/>
                  </a:cubicBezTo>
                  <a:cubicBezTo>
                    <a:pt x="168" y="152"/>
                    <a:pt x="184" y="154"/>
                    <a:pt x="200" y="156"/>
                  </a:cubicBezTo>
                  <a:cubicBezTo>
                    <a:pt x="203" y="156"/>
                    <a:pt x="205" y="156"/>
                    <a:pt x="207" y="157"/>
                  </a:cubicBezTo>
                  <a:cubicBezTo>
                    <a:pt x="207" y="154"/>
                    <a:pt x="208" y="151"/>
                    <a:pt x="209" y="148"/>
                  </a:cubicBezTo>
                  <a:cubicBezTo>
                    <a:pt x="208" y="148"/>
                    <a:pt x="208" y="148"/>
                    <a:pt x="208" y="148"/>
                  </a:cubicBezTo>
                  <a:cubicBezTo>
                    <a:pt x="191" y="145"/>
                    <a:pt x="174" y="143"/>
                    <a:pt x="156" y="14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32">
              <a:extLst>
                <a:ext uri="{FF2B5EF4-FFF2-40B4-BE49-F238E27FC236}">
                  <a16:creationId xmlns="" xmlns:a16="http://schemas.microsoft.com/office/drawing/2014/main" id="{98A4DFB7-2237-436C-BEEA-18274D254342}"/>
                </a:ext>
              </a:extLst>
            </p:cNvPr>
            <p:cNvSpPr>
              <a:spLocks/>
            </p:cNvSpPr>
            <p:nvPr/>
          </p:nvSpPr>
          <p:spPr bwMode="auto">
            <a:xfrm>
              <a:off x="6540911" y="2299596"/>
              <a:ext cx="1291695" cy="777817"/>
            </a:xfrm>
            <a:custGeom>
              <a:avLst/>
              <a:gdLst>
                <a:gd name="T0" fmla="*/ 153 w 322"/>
                <a:gd name="T1" fmla="*/ 193 h 194"/>
                <a:gd name="T2" fmla="*/ 155 w 322"/>
                <a:gd name="T3" fmla="*/ 193 h 194"/>
                <a:gd name="T4" fmla="*/ 163 w 322"/>
                <a:gd name="T5" fmla="*/ 194 h 194"/>
                <a:gd name="T6" fmla="*/ 165 w 322"/>
                <a:gd name="T7" fmla="*/ 167 h 194"/>
                <a:gd name="T8" fmla="*/ 167 w 322"/>
                <a:gd name="T9" fmla="*/ 145 h 194"/>
                <a:gd name="T10" fmla="*/ 172 w 322"/>
                <a:gd name="T11" fmla="*/ 138 h 194"/>
                <a:gd name="T12" fmla="*/ 211 w 322"/>
                <a:gd name="T13" fmla="*/ 126 h 194"/>
                <a:gd name="T14" fmla="*/ 254 w 322"/>
                <a:gd name="T15" fmla="*/ 113 h 194"/>
                <a:gd name="T16" fmla="*/ 316 w 322"/>
                <a:gd name="T17" fmla="*/ 94 h 194"/>
                <a:gd name="T18" fmla="*/ 322 w 322"/>
                <a:gd name="T19" fmla="*/ 92 h 194"/>
                <a:gd name="T20" fmla="*/ 319 w 322"/>
                <a:gd name="T21" fmla="*/ 83 h 194"/>
                <a:gd name="T22" fmla="*/ 235 w 322"/>
                <a:gd name="T23" fmla="*/ 109 h 194"/>
                <a:gd name="T24" fmla="*/ 174 w 322"/>
                <a:gd name="T25" fmla="*/ 128 h 194"/>
                <a:gd name="T26" fmla="*/ 169 w 322"/>
                <a:gd name="T27" fmla="*/ 129 h 194"/>
                <a:gd name="T28" fmla="*/ 171 w 322"/>
                <a:gd name="T29" fmla="*/ 103 h 194"/>
                <a:gd name="T30" fmla="*/ 176 w 322"/>
                <a:gd name="T31" fmla="*/ 45 h 194"/>
                <a:gd name="T32" fmla="*/ 180 w 322"/>
                <a:gd name="T33" fmla="*/ 2 h 194"/>
                <a:gd name="T34" fmla="*/ 178 w 322"/>
                <a:gd name="T35" fmla="*/ 2 h 194"/>
                <a:gd name="T36" fmla="*/ 169 w 322"/>
                <a:gd name="T37" fmla="*/ 0 h 194"/>
                <a:gd name="T38" fmla="*/ 170 w 322"/>
                <a:gd name="T39" fmla="*/ 4 h 194"/>
                <a:gd name="T40" fmla="*/ 170 w 322"/>
                <a:gd name="T41" fmla="*/ 11 h 194"/>
                <a:gd name="T42" fmla="*/ 159 w 322"/>
                <a:gd name="T43" fmla="*/ 129 h 194"/>
                <a:gd name="T44" fmla="*/ 154 w 322"/>
                <a:gd name="T45" fmla="*/ 134 h 194"/>
                <a:gd name="T46" fmla="*/ 102 w 322"/>
                <a:gd name="T47" fmla="*/ 150 h 194"/>
                <a:gd name="T48" fmla="*/ 32 w 322"/>
                <a:gd name="T49" fmla="*/ 172 h 194"/>
                <a:gd name="T50" fmla="*/ 0 w 322"/>
                <a:gd name="T51" fmla="*/ 182 h 194"/>
                <a:gd name="T52" fmla="*/ 3 w 322"/>
                <a:gd name="T53" fmla="*/ 191 h 194"/>
                <a:gd name="T54" fmla="*/ 158 w 322"/>
                <a:gd name="T55" fmla="*/ 143 h 194"/>
                <a:gd name="T56" fmla="*/ 153 w 322"/>
                <a:gd name="T5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194">
                  <a:moveTo>
                    <a:pt x="153" y="193"/>
                  </a:moveTo>
                  <a:cubicBezTo>
                    <a:pt x="154" y="193"/>
                    <a:pt x="154" y="193"/>
                    <a:pt x="155" y="193"/>
                  </a:cubicBezTo>
                  <a:cubicBezTo>
                    <a:pt x="158" y="193"/>
                    <a:pt x="160" y="193"/>
                    <a:pt x="163" y="194"/>
                  </a:cubicBezTo>
                  <a:cubicBezTo>
                    <a:pt x="164" y="185"/>
                    <a:pt x="164" y="176"/>
                    <a:pt x="165" y="167"/>
                  </a:cubicBezTo>
                  <a:cubicBezTo>
                    <a:pt x="166" y="160"/>
                    <a:pt x="167" y="152"/>
                    <a:pt x="167" y="145"/>
                  </a:cubicBezTo>
                  <a:cubicBezTo>
                    <a:pt x="167" y="141"/>
                    <a:pt x="168" y="139"/>
                    <a:pt x="172" y="138"/>
                  </a:cubicBezTo>
                  <a:cubicBezTo>
                    <a:pt x="185" y="134"/>
                    <a:pt x="198" y="130"/>
                    <a:pt x="211" y="126"/>
                  </a:cubicBezTo>
                  <a:cubicBezTo>
                    <a:pt x="226" y="122"/>
                    <a:pt x="240" y="117"/>
                    <a:pt x="254" y="113"/>
                  </a:cubicBezTo>
                  <a:cubicBezTo>
                    <a:pt x="275" y="107"/>
                    <a:pt x="295" y="100"/>
                    <a:pt x="316" y="94"/>
                  </a:cubicBezTo>
                  <a:cubicBezTo>
                    <a:pt x="318" y="93"/>
                    <a:pt x="320" y="93"/>
                    <a:pt x="322" y="92"/>
                  </a:cubicBezTo>
                  <a:cubicBezTo>
                    <a:pt x="320" y="89"/>
                    <a:pt x="319" y="86"/>
                    <a:pt x="319" y="83"/>
                  </a:cubicBezTo>
                  <a:cubicBezTo>
                    <a:pt x="291" y="91"/>
                    <a:pt x="263" y="100"/>
                    <a:pt x="235" y="109"/>
                  </a:cubicBezTo>
                  <a:cubicBezTo>
                    <a:pt x="215" y="115"/>
                    <a:pt x="195" y="122"/>
                    <a:pt x="174" y="128"/>
                  </a:cubicBezTo>
                  <a:cubicBezTo>
                    <a:pt x="173" y="128"/>
                    <a:pt x="171" y="129"/>
                    <a:pt x="169" y="129"/>
                  </a:cubicBezTo>
                  <a:cubicBezTo>
                    <a:pt x="169" y="120"/>
                    <a:pt x="170" y="111"/>
                    <a:pt x="171" y="103"/>
                  </a:cubicBezTo>
                  <a:cubicBezTo>
                    <a:pt x="172" y="84"/>
                    <a:pt x="174" y="65"/>
                    <a:pt x="176" y="45"/>
                  </a:cubicBezTo>
                  <a:cubicBezTo>
                    <a:pt x="177" y="31"/>
                    <a:pt x="178" y="16"/>
                    <a:pt x="180" y="2"/>
                  </a:cubicBezTo>
                  <a:cubicBezTo>
                    <a:pt x="180" y="2"/>
                    <a:pt x="179" y="2"/>
                    <a:pt x="178" y="2"/>
                  </a:cubicBezTo>
                  <a:cubicBezTo>
                    <a:pt x="175" y="2"/>
                    <a:pt x="172" y="1"/>
                    <a:pt x="169" y="0"/>
                  </a:cubicBezTo>
                  <a:cubicBezTo>
                    <a:pt x="169" y="2"/>
                    <a:pt x="170" y="3"/>
                    <a:pt x="170" y="4"/>
                  </a:cubicBezTo>
                  <a:cubicBezTo>
                    <a:pt x="170" y="6"/>
                    <a:pt x="170" y="9"/>
                    <a:pt x="170" y="11"/>
                  </a:cubicBezTo>
                  <a:cubicBezTo>
                    <a:pt x="166" y="51"/>
                    <a:pt x="162" y="90"/>
                    <a:pt x="159" y="129"/>
                  </a:cubicBezTo>
                  <a:cubicBezTo>
                    <a:pt x="159" y="133"/>
                    <a:pt x="157" y="133"/>
                    <a:pt x="154" y="134"/>
                  </a:cubicBezTo>
                  <a:cubicBezTo>
                    <a:pt x="137" y="140"/>
                    <a:pt x="120" y="145"/>
                    <a:pt x="102" y="150"/>
                  </a:cubicBezTo>
                  <a:cubicBezTo>
                    <a:pt x="79" y="157"/>
                    <a:pt x="55" y="165"/>
                    <a:pt x="32" y="172"/>
                  </a:cubicBezTo>
                  <a:cubicBezTo>
                    <a:pt x="21" y="175"/>
                    <a:pt x="11" y="179"/>
                    <a:pt x="0" y="182"/>
                  </a:cubicBezTo>
                  <a:cubicBezTo>
                    <a:pt x="2" y="185"/>
                    <a:pt x="3" y="188"/>
                    <a:pt x="3" y="191"/>
                  </a:cubicBezTo>
                  <a:cubicBezTo>
                    <a:pt x="54" y="175"/>
                    <a:pt x="106" y="159"/>
                    <a:pt x="158" y="143"/>
                  </a:cubicBezTo>
                  <a:cubicBezTo>
                    <a:pt x="156" y="160"/>
                    <a:pt x="155" y="177"/>
                    <a:pt x="153" y="19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33">
              <a:extLst>
                <a:ext uri="{FF2B5EF4-FFF2-40B4-BE49-F238E27FC236}">
                  <a16:creationId xmlns="" xmlns:a16="http://schemas.microsoft.com/office/drawing/2014/main" id="{02189DC9-9445-4EE3-9205-3411E47DF988}"/>
                </a:ext>
              </a:extLst>
            </p:cNvPr>
            <p:cNvSpPr>
              <a:spLocks/>
            </p:cNvSpPr>
            <p:nvPr/>
          </p:nvSpPr>
          <p:spPr bwMode="auto">
            <a:xfrm>
              <a:off x="7262741" y="2681505"/>
              <a:ext cx="597859" cy="467889"/>
            </a:xfrm>
            <a:custGeom>
              <a:avLst/>
              <a:gdLst>
                <a:gd name="T0" fmla="*/ 53 w 149"/>
                <a:gd name="T1" fmla="*/ 80 h 117"/>
                <a:gd name="T2" fmla="*/ 147 w 149"/>
                <a:gd name="T3" fmla="*/ 8 h 117"/>
                <a:gd name="T4" fmla="*/ 149 w 149"/>
                <a:gd name="T5" fmla="*/ 8 h 117"/>
                <a:gd name="T6" fmla="*/ 143 w 149"/>
                <a:gd name="T7" fmla="*/ 0 h 117"/>
                <a:gd name="T8" fmla="*/ 0 w 149"/>
                <a:gd name="T9" fmla="*/ 109 h 117"/>
                <a:gd name="T10" fmla="*/ 6 w 149"/>
                <a:gd name="T11" fmla="*/ 117 h 117"/>
                <a:gd name="T12" fmla="*/ 6 w 149"/>
                <a:gd name="T13" fmla="*/ 116 h 117"/>
                <a:gd name="T14" fmla="*/ 53 w 149"/>
                <a:gd name="T15" fmla="*/ 8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17">
                  <a:moveTo>
                    <a:pt x="53" y="80"/>
                  </a:moveTo>
                  <a:cubicBezTo>
                    <a:pt x="85" y="56"/>
                    <a:pt x="116" y="32"/>
                    <a:pt x="147" y="8"/>
                  </a:cubicBezTo>
                  <a:cubicBezTo>
                    <a:pt x="148" y="8"/>
                    <a:pt x="148" y="8"/>
                    <a:pt x="149" y="8"/>
                  </a:cubicBezTo>
                  <a:cubicBezTo>
                    <a:pt x="146" y="5"/>
                    <a:pt x="144" y="3"/>
                    <a:pt x="143" y="0"/>
                  </a:cubicBezTo>
                  <a:cubicBezTo>
                    <a:pt x="95" y="36"/>
                    <a:pt x="48" y="73"/>
                    <a:pt x="0" y="109"/>
                  </a:cubicBezTo>
                  <a:cubicBezTo>
                    <a:pt x="3" y="111"/>
                    <a:pt x="5" y="114"/>
                    <a:pt x="6" y="117"/>
                  </a:cubicBezTo>
                  <a:cubicBezTo>
                    <a:pt x="6" y="116"/>
                    <a:pt x="6" y="116"/>
                    <a:pt x="6" y="116"/>
                  </a:cubicBezTo>
                  <a:cubicBezTo>
                    <a:pt x="22" y="104"/>
                    <a:pt x="38" y="92"/>
                    <a:pt x="53" y="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34">
              <a:extLst>
                <a:ext uri="{FF2B5EF4-FFF2-40B4-BE49-F238E27FC236}">
                  <a16:creationId xmlns="" xmlns:a16="http://schemas.microsoft.com/office/drawing/2014/main" id="{5299EDCD-9A2B-4749-B268-B21AA2F0EC81}"/>
                </a:ext>
              </a:extLst>
            </p:cNvPr>
            <p:cNvSpPr>
              <a:spLocks/>
            </p:cNvSpPr>
            <p:nvPr/>
          </p:nvSpPr>
          <p:spPr bwMode="auto">
            <a:xfrm>
              <a:off x="8922348" y="3351347"/>
              <a:ext cx="147965" cy="375911"/>
            </a:xfrm>
            <a:custGeom>
              <a:avLst/>
              <a:gdLst>
                <a:gd name="T0" fmla="*/ 1 w 37"/>
                <a:gd name="T1" fmla="*/ 4 h 94"/>
                <a:gd name="T2" fmla="*/ 17 w 37"/>
                <a:gd name="T3" fmla="*/ 58 h 94"/>
                <a:gd name="T4" fmla="*/ 27 w 37"/>
                <a:gd name="T5" fmla="*/ 94 h 94"/>
                <a:gd name="T6" fmla="*/ 37 w 37"/>
                <a:gd name="T7" fmla="*/ 91 h 94"/>
                <a:gd name="T8" fmla="*/ 37 w 37"/>
                <a:gd name="T9" fmla="*/ 91 h 94"/>
                <a:gd name="T10" fmla="*/ 19 w 37"/>
                <a:gd name="T11" fmla="*/ 33 h 94"/>
                <a:gd name="T12" fmla="*/ 10 w 37"/>
                <a:gd name="T13" fmla="*/ 2 h 94"/>
                <a:gd name="T14" fmla="*/ 10 w 37"/>
                <a:gd name="T15" fmla="*/ 0 h 94"/>
                <a:gd name="T16" fmla="*/ 0 w 37"/>
                <a:gd name="T17" fmla="*/ 3 h 94"/>
                <a:gd name="T18" fmla="*/ 1 w 37"/>
                <a:gd name="T19"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94">
                  <a:moveTo>
                    <a:pt x="1" y="4"/>
                  </a:moveTo>
                  <a:cubicBezTo>
                    <a:pt x="6" y="22"/>
                    <a:pt x="11" y="40"/>
                    <a:pt x="17" y="58"/>
                  </a:cubicBezTo>
                  <a:cubicBezTo>
                    <a:pt x="20" y="71"/>
                    <a:pt x="24" y="83"/>
                    <a:pt x="27" y="94"/>
                  </a:cubicBezTo>
                  <a:cubicBezTo>
                    <a:pt x="30" y="92"/>
                    <a:pt x="34" y="92"/>
                    <a:pt x="37" y="91"/>
                  </a:cubicBezTo>
                  <a:cubicBezTo>
                    <a:pt x="37" y="91"/>
                    <a:pt x="37" y="91"/>
                    <a:pt x="37" y="91"/>
                  </a:cubicBezTo>
                  <a:cubicBezTo>
                    <a:pt x="31" y="72"/>
                    <a:pt x="25" y="52"/>
                    <a:pt x="19" y="33"/>
                  </a:cubicBezTo>
                  <a:cubicBezTo>
                    <a:pt x="16" y="22"/>
                    <a:pt x="13" y="12"/>
                    <a:pt x="10" y="2"/>
                  </a:cubicBezTo>
                  <a:cubicBezTo>
                    <a:pt x="10" y="1"/>
                    <a:pt x="10" y="1"/>
                    <a:pt x="10" y="0"/>
                  </a:cubicBezTo>
                  <a:cubicBezTo>
                    <a:pt x="7" y="2"/>
                    <a:pt x="4" y="3"/>
                    <a:pt x="0" y="3"/>
                  </a:cubicBezTo>
                  <a:cubicBezTo>
                    <a:pt x="0" y="3"/>
                    <a:pt x="1" y="4"/>
                    <a:pt x="1"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35">
              <a:extLst>
                <a:ext uri="{FF2B5EF4-FFF2-40B4-BE49-F238E27FC236}">
                  <a16:creationId xmlns="" xmlns:a16="http://schemas.microsoft.com/office/drawing/2014/main" id="{41C3B3A3-9B23-4AB3-A5E8-6E180A5DE6C2}"/>
                </a:ext>
              </a:extLst>
            </p:cNvPr>
            <p:cNvSpPr>
              <a:spLocks/>
            </p:cNvSpPr>
            <p:nvPr/>
          </p:nvSpPr>
          <p:spPr bwMode="auto">
            <a:xfrm>
              <a:off x="9002329" y="2809475"/>
              <a:ext cx="409904" cy="335921"/>
            </a:xfrm>
            <a:custGeom>
              <a:avLst/>
              <a:gdLst>
                <a:gd name="T0" fmla="*/ 92 w 102"/>
                <a:gd name="T1" fmla="*/ 3 h 84"/>
                <a:gd name="T2" fmla="*/ 0 w 102"/>
                <a:gd name="T3" fmla="*/ 76 h 84"/>
                <a:gd name="T4" fmla="*/ 0 w 102"/>
                <a:gd name="T5" fmla="*/ 76 h 84"/>
                <a:gd name="T6" fmla="*/ 6 w 102"/>
                <a:gd name="T7" fmla="*/ 84 h 84"/>
                <a:gd name="T8" fmla="*/ 29 w 102"/>
                <a:gd name="T9" fmla="*/ 65 h 84"/>
                <a:gd name="T10" fmla="*/ 99 w 102"/>
                <a:gd name="T11" fmla="*/ 9 h 84"/>
                <a:gd name="T12" fmla="*/ 102 w 102"/>
                <a:gd name="T13" fmla="*/ 8 h 84"/>
                <a:gd name="T14" fmla="*/ 95 w 102"/>
                <a:gd name="T15" fmla="*/ 0 h 84"/>
                <a:gd name="T16" fmla="*/ 92 w 102"/>
                <a:gd name="T1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4">
                  <a:moveTo>
                    <a:pt x="92" y="3"/>
                  </a:moveTo>
                  <a:cubicBezTo>
                    <a:pt x="62" y="27"/>
                    <a:pt x="31" y="51"/>
                    <a:pt x="0" y="76"/>
                  </a:cubicBezTo>
                  <a:cubicBezTo>
                    <a:pt x="0" y="76"/>
                    <a:pt x="0" y="76"/>
                    <a:pt x="0" y="76"/>
                  </a:cubicBezTo>
                  <a:cubicBezTo>
                    <a:pt x="2" y="79"/>
                    <a:pt x="4" y="81"/>
                    <a:pt x="6" y="84"/>
                  </a:cubicBezTo>
                  <a:cubicBezTo>
                    <a:pt x="14" y="78"/>
                    <a:pt x="21" y="71"/>
                    <a:pt x="29" y="65"/>
                  </a:cubicBezTo>
                  <a:cubicBezTo>
                    <a:pt x="53" y="46"/>
                    <a:pt x="76" y="28"/>
                    <a:pt x="99" y="9"/>
                  </a:cubicBezTo>
                  <a:cubicBezTo>
                    <a:pt x="100" y="8"/>
                    <a:pt x="101" y="8"/>
                    <a:pt x="102" y="8"/>
                  </a:cubicBezTo>
                  <a:cubicBezTo>
                    <a:pt x="99" y="5"/>
                    <a:pt x="97" y="3"/>
                    <a:pt x="95" y="0"/>
                  </a:cubicBezTo>
                  <a:cubicBezTo>
                    <a:pt x="95" y="1"/>
                    <a:pt x="94" y="2"/>
                    <a:pt x="9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36">
              <a:extLst>
                <a:ext uri="{FF2B5EF4-FFF2-40B4-BE49-F238E27FC236}">
                  <a16:creationId xmlns="" xmlns:a16="http://schemas.microsoft.com/office/drawing/2014/main" id="{208EAEED-FB1D-4644-B969-51684FBAEE6C}"/>
                </a:ext>
              </a:extLst>
            </p:cNvPr>
            <p:cNvSpPr>
              <a:spLocks/>
            </p:cNvSpPr>
            <p:nvPr/>
          </p:nvSpPr>
          <p:spPr bwMode="auto">
            <a:xfrm>
              <a:off x="10254033" y="3069414"/>
              <a:ext cx="579863" cy="477888"/>
            </a:xfrm>
            <a:custGeom>
              <a:avLst/>
              <a:gdLst>
                <a:gd name="T0" fmla="*/ 78 w 145"/>
                <a:gd name="T1" fmla="*/ 49 h 119"/>
                <a:gd name="T2" fmla="*/ 1 w 145"/>
                <a:gd name="T3" fmla="*/ 111 h 119"/>
                <a:gd name="T4" fmla="*/ 0 w 145"/>
                <a:gd name="T5" fmla="*/ 112 h 119"/>
                <a:gd name="T6" fmla="*/ 6 w 145"/>
                <a:gd name="T7" fmla="*/ 119 h 119"/>
                <a:gd name="T8" fmla="*/ 10 w 145"/>
                <a:gd name="T9" fmla="*/ 116 h 119"/>
                <a:gd name="T10" fmla="*/ 144 w 145"/>
                <a:gd name="T11" fmla="*/ 8 h 119"/>
                <a:gd name="T12" fmla="*/ 145 w 145"/>
                <a:gd name="T13" fmla="*/ 7 h 119"/>
                <a:gd name="T14" fmla="*/ 139 w 145"/>
                <a:gd name="T15" fmla="*/ 0 h 119"/>
                <a:gd name="T16" fmla="*/ 139 w 145"/>
                <a:gd name="T17" fmla="*/ 0 h 119"/>
                <a:gd name="T18" fmla="*/ 78 w 145"/>
                <a:gd name="T19" fmla="*/ 4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19">
                  <a:moveTo>
                    <a:pt x="78" y="49"/>
                  </a:moveTo>
                  <a:cubicBezTo>
                    <a:pt x="53" y="70"/>
                    <a:pt x="27" y="90"/>
                    <a:pt x="1" y="111"/>
                  </a:cubicBezTo>
                  <a:cubicBezTo>
                    <a:pt x="1" y="111"/>
                    <a:pt x="0" y="111"/>
                    <a:pt x="0" y="112"/>
                  </a:cubicBezTo>
                  <a:cubicBezTo>
                    <a:pt x="2" y="114"/>
                    <a:pt x="4" y="116"/>
                    <a:pt x="6" y="119"/>
                  </a:cubicBezTo>
                  <a:cubicBezTo>
                    <a:pt x="7" y="118"/>
                    <a:pt x="8" y="117"/>
                    <a:pt x="10" y="116"/>
                  </a:cubicBezTo>
                  <a:cubicBezTo>
                    <a:pt x="55" y="80"/>
                    <a:pt x="100" y="44"/>
                    <a:pt x="144" y="8"/>
                  </a:cubicBezTo>
                  <a:cubicBezTo>
                    <a:pt x="145" y="8"/>
                    <a:pt x="145" y="8"/>
                    <a:pt x="145" y="7"/>
                  </a:cubicBezTo>
                  <a:cubicBezTo>
                    <a:pt x="143" y="5"/>
                    <a:pt x="141" y="3"/>
                    <a:pt x="139" y="0"/>
                  </a:cubicBezTo>
                  <a:cubicBezTo>
                    <a:pt x="139" y="0"/>
                    <a:pt x="139" y="0"/>
                    <a:pt x="139" y="0"/>
                  </a:cubicBezTo>
                  <a:cubicBezTo>
                    <a:pt x="119" y="16"/>
                    <a:pt x="99" y="33"/>
                    <a:pt x="78"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437">
              <a:extLst>
                <a:ext uri="{FF2B5EF4-FFF2-40B4-BE49-F238E27FC236}">
                  <a16:creationId xmlns="" xmlns:a16="http://schemas.microsoft.com/office/drawing/2014/main" id="{0ADFB3D1-3915-46EB-A6E3-03F46F901C25}"/>
                </a:ext>
              </a:extLst>
            </p:cNvPr>
            <p:cNvSpPr>
              <a:spLocks/>
            </p:cNvSpPr>
            <p:nvPr/>
          </p:nvSpPr>
          <p:spPr bwMode="auto">
            <a:xfrm>
              <a:off x="8184522" y="3555299"/>
              <a:ext cx="773818" cy="275935"/>
            </a:xfrm>
            <a:custGeom>
              <a:avLst/>
              <a:gdLst>
                <a:gd name="T0" fmla="*/ 85 w 193"/>
                <a:gd name="T1" fmla="*/ 26 h 69"/>
                <a:gd name="T2" fmla="*/ 37 w 193"/>
                <a:gd name="T3" fmla="*/ 10 h 69"/>
                <a:gd name="T4" fmla="*/ 4 w 193"/>
                <a:gd name="T5" fmla="*/ 0 h 69"/>
                <a:gd name="T6" fmla="*/ 3 w 193"/>
                <a:gd name="T7" fmla="*/ 0 h 69"/>
                <a:gd name="T8" fmla="*/ 0 w 193"/>
                <a:gd name="T9" fmla="*/ 9 h 69"/>
                <a:gd name="T10" fmla="*/ 1 w 193"/>
                <a:gd name="T11" fmla="*/ 9 h 69"/>
                <a:gd name="T12" fmla="*/ 51 w 193"/>
                <a:gd name="T13" fmla="*/ 25 h 69"/>
                <a:gd name="T14" fmla="*/ 110 w 193"/>
                <a:gd name="T15" fmla="*/ 43 h 69"/>
                <a:gd name="T16" fmla="*/ 168 w 193"/>
                <a:gd name="T17" fmla="*/ 62 h 69"/>
                <a:gd name="T18" fmla="*/ 190 w 193"/>
                <a:gd name="T19" fmla="*/ 69 h 69"/>
                <a:gd name="T20" fmla="*/ 190 w 193"/>
                <a:gd name="T21" fmla="*/ 69 h 69"/>
                <a:gd name="T22" fmla="*/ 193 w 193"/>
                <a:gd name="T23" fmla="*/ 60 h 69"/>
                <a:gd name="T24" fmla="*/ 146 w 193"/>
                <a:gd name="T25" fmla="*/ 45 h 69"/>
                <a:gd name="T26" fmla="*/ 85 w 193"/>
                <a:gd name="T27"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69">
                  <a:moveTo>
                    <a:pt x="85" y="26"/>
                  </a:moveTo>
                  <a:cubicBezTo>
                    <a:pt x="69" y="21"/>
                    <a:pt x="53" y="16"/>
                    <a:pt x="37" y="10"/>
                  </a:cubicBezTo>
                  <a:cubicBezTo>
                    <a:pt x="26" y="7"/>
                    <a:pt x="15" y="3"/>
                    <a:pt x="4" y="0"/>
                  </a:cubicBezTo>
                  <a:cubicBezTo>
                    <a:pt x="4" y="0"/>
                    <a:pt x="4" y="0"/>
                    <a:pt x="3" y="0"/>
                  </a:cubicBezTo>
                  <a:cubicBezTo>
                    <a:pt x="3" y="3"/>
                    <a:pt x="2" y="6"/>
                    <a:pt x="0" y="9"/>
                  </a:cubicBezTo>
                  <a:cubicBezTo>
                    <a:pt x="1" y="9"/>
                    <a:pt x="1" y="9"/>
                    <a:pt x="1" y="9"/>
                  </a:cubicBezTo>
                  <a:cubicBezTo>
                    <a:pt x="18" y="14"/>
                    <a:pt x="34" y="20"/>
                    <a:pt x="51" y="25"/>
                  </a:cubicBezTo>
                  <a:cubicBezTo>
                    <a:pt x="70" y="31"/>
                    <a:pt x="90" y="37"/>
                    <a:pt x="110" y="43"/>
                  </a:cubicBezTo>
                  <a:cubicBezTo>
                    <a:pt x="130" y="50"/>
                    <a:pt x="149" y="56"/>
                    <a:pt x="168" y="62"/>
                  </a:cubicBezTo>
                  <a:cubicBezTo>
                    <a:pt x="176" y="64"/>
                    <a:pt x="183" y="67"/>
                    <a:pt x="190" y="69"/>
                  </a:cubicBezTo>
                  <a:cubicBezTo>
                    <a:pt x="190" y="69"/>
                    <a:pt x="190" y="69"/>
                    <a:pt x="190" y="69"/>
                  </a:cubicBezTo>
                  <a:cubicBezTo>
                    <a:pt x="191" y="66"/>
                    <a:pt x="192" y="63"/>
                    <a:pt x="193" y="60"/>
                  </a:cubicBezTo>
                  <a:cubicBezTo>
                    <a:pt x="177" y="55"/>
                    <a:pt x="162" y="50"/>
                    <a:pt x="146" y="45"/>
                  </a:cubicBezTo>
                  <a:cubicBezTo>
                    <a:pt x="125" y="38"/>
                    <a:pt x="105" y="32"/>
                    <a:pt x="85"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438">
              <a:extLst>
                <a:ext uri="{FF2B5EF4-FFF2-40B4-BE49-F238E27FC236}">
                  <a16:creationId xmlns="" xmlns:a16="http://schemas.microsoft.com/office/drawing/2014/main" id="{C8A2AEBA-C025-4A4E-9684-265E1E044A8C}"/>
                </a:ext>
              </a:extLst>
            </p:cNvPr>
            <p:cNvSpPr>
              <a:spLocks/>
            </p:cNvSpPr>
            <p:nvPr/>
          </p:nvSpPr>
          <p:spPr bwMode="auto">
            <a:xfrm>
              <a:off x="7382712" y="1793715"/>
              <a:ext cx="1091742" cy="341920"/>
            </a:xfrm>
            <a:custGeom>
              <a:avLst/>
              <a:gdLst>
                <a:gd name="T0" fmla="*/ 76 w 272"/>
                <a:gd name="T1" fmla="*/ 65 h 85"/>
                <a:gd name="T2" fmla="*/ 143 w 272"/>
                <a:gd name="T3" fmla="*/ 46 h 85"/>
                <a:gd name="T4" fmla="*/ 219 w 272"/>
                <a:gd name="T5" fmla="*/ 24 h 85"/>
                <a:gd name="T6" fmla="*/ 265 w 272"/>
                <a:gd name="T7" fmla="*/ 11 h 85"/>
                <a:gd name="T8" fmla="*/ 271 w 272"/>
                <a:gd name="T9" fmla="*/ 9 h 85"/>
                <a:gd name="T10" fmla="*/ 272 w 272"/>
                <a:gd name="T11" fmla="*/ 9 h 85"/>
                <a:gd name="T12" fmla="*/ 270 w 272"/>
                <a:gd name="T13" fmla="*/ 0 h 85"/>
                <a:gd name="T14" fmla="*/ 269 w 272"/>
                <a:gd name="T15" fmla="*/ 0 h 85"/>
                <a:gd name="T16" fmla="*/ 246 w 272"/>
                <a:gd name="T17" fmla="*/ 7 h 85"/>
                <a:gd name="T18" fmla="*/ 188 w 272"/>
                <a:gd name="T19" fmla="*/ 23 h 85"/>
                <a:gd name="T20" fmla="*/ 145 w 272"/>
                <a:gd name="T21" fmla="*/ 36 h 85"/>
                <a:gd name="T22" fmla="*/ 88 w 272"/>
                <a:gd name="T23" fmla="*/ 52 h 85"/>
                <a:gd name="T24" fmla="*/ 0 w 272"/>
                <a:gd name="T25" fmla="*/ 74 h 85"/>
                <a:gd name="T26" fmla="*/ 4 w 272"/>
                <a:gd name="T27" fmla="*/ 85 h 85"/>
                <a:gd name="T28" fmla="*/ 76 w 272"/>
                <a:gd name="T29"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85">
                  <a:moveTo>
                    <a:pt x="76" y="65"/>
                  </a:moveTo>
                  <a:cubicBezTo>
                    <a:pt x="98" y="58"/>
                    <a:pt x="121" y="52"/>
                    <a:pt x="143" y="46"/>
                  </a:cubicBezTo>
                  <a:cubicBezTo>
                    <a:pt x="168" y="39"/>
                    <a:pt x="194" y="31"/>
                    <a:pt x="219" y="24"/>
                  </a:cubicBezTo>
                  <a:cubicBezTo>
                    <a:pt x="234" y="20"/>
                    <a:pt x="250" y="15"/>
                    <a:pt x="265" y="11"/>
                  </a:cubicBezTo>
                  <a:cubicBezTo>
                    <a:pt x="267" y="10"/>
                    <a:pt x="269" y="10"/>
                    <a:pt x="271" y="9"/>
                  </a:cubicBezTo>
                  <a:cubicBezTo>
                    <a:pt x="271" y="9"/>
                    <a:pt x="272" y="9"/>
                    <a:pt x="272" y="9"/>
                  </a:cubicBezTo>
                  <a:cubicBezTo>
                    <a:pt x="271" y="6"/>
                    <a:pt x="270" y="3"/>
                    <a:pt x="270" y="0"/>
                  </a:cubicBezTo>
                  <a:cubicBezTo>
                    <a:pt x="270" y="0"/>
                    <a:pt x="270" y="0"/>
                    <a:pt x="269" y="0"/>
                  </a:cubicBezTo>
                  <a:cubicBezTo>
                    <a:pt x="261" y="2"/>
                    <a:pt x="254" y="4"/>
                    <a:pt x="246" y="7"/>
                  </a:cubicBezTo>
                  <a:cubicBezTo>
                    <a:pt x="226" y="12"/>
                    <a:pt x="207" y="18"/>
                    <a:pt x="188" y="23"/>
                  </a:cubicBezTo>
                  <a:cubicBezTo>
                    <a:pt x="174" y="27"/>
                    <a:pt x="159" y="31"/>
                    <a:pt x="145" y="36"/>
                  </a:cubicBezTo>
                  <a:cubicBezTo>
                    <a:pt x="126" y="41"/>
                    <a:pt x="107" y="46"/>
                    <a:pt x="88" y="52"/>
                  </a:cubicBezTo>
                  <a:cubicBezTo>
                    <a:pt x="75" y="55"/>
                    <a:pt x="14" y="73"/>
                    <a:pt x="0" y="74"/>
                  </a:cubicBezTo>
                  <a:cubicBezTo>
                    <a:pt x="2" y="78"/>
                    <a:pt x="3" y="81"/>
                    <a:pt x="4" y="85"/>
                  </a:cubicBezTo>
                  <a:cubicBezTo>
                    <a:pt x="18" y="80"/>
                    <a:pt x="61" y="69"/>
                    <a:pt x="76"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39">
              <a:extLst>
                <a:ext uri="{FF2B5EF4-FFF2-40B4-BE49-F238E27FC236}">
                  <a16:creationId xmlns="" xmlns:a16="http://schemas.microsoft.com/office/drawing/2014/main" id="{BA3A6812-964F-4440-A5E5-D1127AF81C54}"/>
                </a:ext>
              </a:extLst>
            </p:cNvPr>
            <p:cNvSpPr>
              <a:spLocks/>
            </p:cNvSpPr>
            <p:nvPr/>
          </p:nvSpPr>
          <p:spPr bwMode="auto">
            <a:xfrm>
              <a:off x="6830843" y="3339350"/>
              <a:ext cx="295930" cy="631851"/>
            </a:xfrm>
            <a:custGeom>
              <a:avLst/>
              <a:gdLst>
                <a:gd name="T0" fmla="*/ 39 w 74"/>
                <a:gd name="T1" fmla="*/ 87 h 158"/>
                <a:gd name="T2" fmla="*/ 66 w 74"/>
                <a:gd name="T3" fmla="*/ 22 h 158"/>
                <a:gd name="T4" fmla="*/ 73 w 74"/>
                <a:gd name="T5" fmla="*/ 5 h 158"/>
                <a:gd name="T6" fmla="*/ 74 w 74"/>
                <a:gd name="T7" fmla="*/ 4 h 158"/>
                <a:gd name="T8" fmla="*/ 64 w 74"/>
                <a:gd name="T9" fmla="*/ 0 h 158"/>
                <a:gd name="T10" fmla="*/ 64 w 74"/>
                <a:gd name="T11" fmla="*/ 1 h 158"/>
                <a:gd name="T12" fmla="*/ 36 w 74"/>
                <a:gd name="T13" fmla="*/ 67 h 158"/>
                <a:gd name="T14" fmla="*/ 17 w 74"/>
                <a:gd name="T15" fmla="*/ 113 h 158"/>
                <a:gd name="T16" fmla="*/ 0 w 74"/>
                <a:gd name="T17" fmla="*/ 154 h 158"/>
                <a:gd name="T18" fmla="*/ 9 w 74"/>
                <a:gd name="T19" fmla="*/ 158 h 158"/>
                <a:gd name="T20" fmla="*/ 12 w 74"/>
                <a:gd name="T21" fmla="*/ 150 h 158"/>
                <a:gd name="T22" fmla="*/ 39 w 74"/>
                <a:gd name="T23" fmla="*/ 8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58">
                  <a:moveTo>
                    <a:pt x="39" y="87"/>
                  </a:moveTo>
                  <a:cubicBezTo>
                    <a:pt x="48" y="65"/>
                    <a:pt x="57" y="43"/>
                    <a:pt x="66" y="22"/>
                  </a:cubicBezTo>
                  <a:cubicBezTo>
                    <a:pt x="69" y="16"/>
                    <a:pt x="71" y="11"/>
                    <a:pt x="73" y="5"/>
                  </a:cubicBezTo>
                  <a:cubicBezTo>
                    <a:pt x="73" y="5"/>
                    <a:pt x="73" y="5"/>
                    <a:pt x="74" y="4"/>
                  </a:cubicBezTo>
                  <a:cubicBezTo>
                    <a:pt x="70" y="3"/>
                    <a:pt x="67" y="2"/>
                    <a:pt x="64" y="0"/>
                  </a:cubicBezTo>
                  <a:cubicBezTo>
                    <a:pt x="64" y="1"/>
                    <a:pt x="64" y="1"/>
                    <a:pt x="64" y="1"/>
                  </a:cubicBezTo>
                  <a:cubicBezTo>
                    <a:pt x="55" y="23"/>
                    <a:pt x="45" y="45"/>
                    <a:pt x="36" y="67"/>
                  </a:cubicBezTo>
                  <a:cubicBezTo>
                    <a:pt x="30" y="82"/>
                    <a:pt x="24" y="98"/>
                    <a:pt x="17" y="113"/>
                  </a:cubicBezTo>
                  <a:cubicBezTo>
                    <a:pt x="12" y="127"/>
                    <a:pt x="6" y="141"/>
                    <a:pt x="0" y="154"/>
                  </a:cubicBezTo>
                  <a:cubicBezTo>
                    <a:pt x="3" y="155"/>
                    <a:pt x="6" y="156"/>
                    <a:pt x="9" y="158"/>
                  </a:cubicBezTo>
                  <a:cubicBezTo>
                    <a:pt x="9" y="155"/>
                    <a:pt x="10" y="153"/>
                    <a:pt x="12" y="150"/>
                  </a:cubicBezTo>
                  <a:cubicBezTo>
                    <a:pt x="21" y="129"/>
                    <a:pt x="30" y="108"/>
                    <a:pt x="3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40">
              <a:extLst>
                <a:ext uri="{FF2B5EF4-FFF2-40B4-BE49-F238E27FC236}">
                  <a16:creationId xmlns="" xmlns:a16="http://schemas.microsoft.com/office/drawing/2014/main" id="{E705A4C9-30F0-445C-98CD-C6C6453F0610}"/>
                </a:ext>
              </a:extLst>
            </p:cNvPr>
            <p:cNvSpPr>
              <a:spLocks noEditPoints="1"/>
            </p:cNvSpPr>
            <p:nvPr/>
          </p:nvSpPr>
          <p:spPr bwMode="auto">
            <a:xfrm>
              <a:off x="7298732" y="1861699"/>
              <a:ext cx="3011288" cy="1585626"/>
            </a:xfrm>
            <a:custGeom>
              <a:avLst/>
              <a:gdLst>
                <a:gd name="T0" fmla="*/ 191 w 751"/>
                <a:gd name="T1" fmla="*/ 160 h 395"/>
                <a:gd name="T2" fmla="*/ 333 w 751"/>
                <a:gd name="T3" fmla="*/ 94 h 395"/>
                <a:gd name="T4" fmla="*/ 436 w 751"/>
                <a:gd name="T5" fmla="*/ 102 h 395"/>
                <a:gd name="T6" fmla="*/ 337 w 751"/>
                <a:gd name="T7" fmla="*/ 257 h 395"/>
                <a:gd name="T8" fmla="*/ 212 w 751"/>
                <a:gd name="T9" fmla="*/ 210 h 395"/>
                <a:gd name="T10" fmla="*/ 193 w 751"/>
                <a:gd name="T11" fmla="*/ 209 h 395"/>
                <a:gd name="T12" fmla="*/ 282 w 751"/>
                <a:gd name="T13" fmla="*/ 267 h 395"/>
                <a:gd name="T14" fmla="*/ 174 w 751"/>
                <a:gd name="T15" fmla="*/ 222 h 395"/>
                <a:gd name="T16" fmla="*/ 165 w 751"/>
                <a:gd name="T17" fmla="*/ 224 h 395"/>
                <a:gd name="T18" fmla="*/ 167 w 751"/>
                <a:gd name="T19" fmla="*/ 292 h 395"/>
                <a:gd name="T20" fmla="*/ 0 w 751"/>
                <a:gd name="T21" fmla="*/ 326 h 395"/>
                <a:gd name="T22" fmla="*/ 69 w 751"/>
                <a:gd name="T23" fmla="*/ 322 h 395"/>
                <a:gd name="T24" fmla="*/ 173 w 751"/>
                <a:gd name="T25" fmla="*/ 301 h 395"/>
                <a:gd name="T26" fmla="*/ 181 w 751"/>
                <a:gd name="T27" fmla="*/ 381 h 395"/>
                <a:gd name="T28" fmla="*/ 190 w 751"/>
                <a:gd name="T29" fmla="*/ 379 h 395"/>
                <a:gd name="T30" fmla="*/ 183 w 751"/>
                <a:gd name="T31" fmla="*/ 299 h 395"/>
                <a:gd name="T32" fmla="*/ 296 w 751"/>
                <a:gd name="T33" fmla="*/ 277 h 395"/>
                <a:gd name="T34" fmla="*/ 213 w 751"/>
                <a:gd name="T35" fmla="*/ 386 h 395"/>
                <a:gd name="T36" fmla="*/ 219 w 751"/>
                <a:gd name="T37" fmla="*/ 393 h 395"/>
                <a:gd name="T38" fmla="*/ 368 w 751"/>
                <a:gd name="T39" fmla="*/ 323 h 395"/>
                <a:gd name="T40" fmla="*/ 328 w 751"/>
                <a:gd name="T41" fmla="*/ 286 h 395"/>
                <a:gd name="T42" fmla="*/ 420 w 751"/>
                <a:gd name="T43" fmla="*/ 250 h 395"/>
                <a:gd name="T44" fmla="*/ 515 w 751"/>
                <a:gd name="T45" fmla="*/ 221 h 395"/>
                <a:gd name="T46" fmla="*/ 523 w 751"/>
                <a:gd name="T47" fmla="*/ 196 h 395"/>
                <a:gd name="T48" fmla="*/ 483 w 751"/>
                <a:gd name="T49" fmla="*/ 134 h 395"/>
                <a:gd name="T50" fmla="*/ 577 w 751"/>
                <a:gd name="T51" fmla="*/ 106 h 395"/>
                <a:gd name="T52" fmla="*/ 565 w 751"/>
                <a:gd name="T53" fmla="*/ 184 h 395"/>
                <a:gd name="T54" fmla="*/ 586 w 751"/>
                <a:gd name="T55" fmla="*/ 109 h 395"/>
                <a:gd name="T56" fmla="*/ 750 w 751"/>
                <a:gd name="T57" fmla="*/ 114 h 395"/>
                <a:gd name="T58" fmla="*/ 751 w 751"/>
                <a:gd name="T59" fmla="*/ 104 h 395"/>
                <a:gd name="T60" fmla="*/ 594 w 751"/>
                <a:gd name="T61" fmla="*/ 97 h 395"/>
                <a:gd name="T62" fmla="*/ 606 w 751"/>
                <a:gd name="T63" fmla="*/ 40 h 395"/>
                <a:gd name="T64" fmla="*/ 597 w 751"/>
                <a:gd name="T65" fmla="*/ 37 h 395"/>
                <a:gd name="T66" fmla="*/ 525 w 751"/>
                <a:gd name="T67" fmla="*/ 93 h 395"/>
                <a:gd name="T68" fmla="*/ 584 w 751"/>
                <a:gd name="T69" fmla="*/ 22 h 395"/>
                <a:gd name="T70" fmla="*/ 446 w 751"/>
                <a:gd name="T71" fmla="*/ 90 h 395"/>
                <a:gd name="T72" fmla="*/ 348 w 751"/>
                <a:gd name="T73" fmla="*/ 7 h 395"/>
                <a:gd name="T74" fmla="*/ 267 w 751"/>
                <a:gd name="T75" fmla="*/ 62 h 395"/>
                <a:gd name="T76" fmla="*/ 301 w 751"/>
                <a:gd name="T77" fmla="*/ 3 h 395"/>
                <a:gd name="T78" fmla="*/ 237 w 751"/>
                <a:gd name="T79" fmla="*/ 80 h 395"/>
                <a:gd name="T80" fmla="*/ 37 w 751"/>
                <a:gd name="T81" fmla="*/ 71 h 395"/>
                <a:gd name="T82" fmla="*/ 25 w 751"/>
                <a:gd name="T83" fmla="*/ 75 h 395"/>
                <a:gd name="T84" fmla="*/ 183 w 751"/>
                <a:gd name="T85" fmla="*/ 156 h 395"/>
                <a:gd name="T86" fmla="*/ 332 w 751"/>
                <a:gd name="T87" fmla="*/ 268 h 395"/>
                <a:gd name="T88" fmla="*/ 500 w 751"/>
                <a:gd name="T89" fmla="*/ 102 h 395"/>
                <a:gd name="T90" fmla="*/ 448 w 751"/>
                <a:gd name="T91"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395">
                  <a:moveTo>
                    <a:pt x="183" y="156"/>
                  </a:moveTo>
                  <a:cubicBezTo>
                    <a:pt x="186" y="157"/>
                    <a:pt x="188" y="159"/>
                    <a:pt x="191" y="161"/>
                  </a:cubicBezTo>
                  <a:cubicBezTo>
                    <a:pt x="191" y="161"/>
                    <a:pt x="191" y="160"/>
                    <a:pt x="191" y="160"/>
                  </a:cubicBezTo>
                  <a:cubicBezTo>
                    <a:pt x="209" y="137"/>
                    <a:pt x="226" y="115"/>
                    <a:pt x="244" y="93"/>
                  </a:cubicBezTo>
                  <a:cubicBezTo>
                    <a:pt x="244" y="91"/>
                    <a:pt x="247" y="91"/>
                    <a:pt x="248" y="91"/>
                  </a:cubicBezTo>
                  <a:cubicBezTo>
                    <a:pt x="276" y="92"/>
                    <a:pt x="305" y="93"/>
                    <a:pt x="333" y="94"/>
                  </a:cubicBezTo>
                  <a:cubicBezTo>
                    <a:pt x="346" y="95"/>
                    <a:pt x="360" y="96"/>
                    <a:pt x="373" y="96"/>
                  </a:cubicBezTo>
                  <a:cubicBezTo>
                    <a:pt x="392" y="97"/>
                    <a:pt x="411" y="98"/>
                    <a:pt x="430" y="99"/>
                  </a:cubicBezTo>
                  <a:cubicBezTo>
                    <a:pt x="432" y="99"/>
                    <a:pt x="434" y="100"/>
                    <a:pt x="436" y="102"/>
                  </a:cubicBezTo>
                  <a:cubicBezTo>
                    <a:pt x="446" y="113"/>
                    <a:pt x="457" y="124"/>
                    <a:pt x="468" y="136"/>
                  </a:cubicBezTo>
                  <a:cubicBezTo>
                    <a:pt x="428" y="175"/>
                    <a:pt x="388" y="214"/>
                    <a:pt x="348" y="253"/>
                  </a:cubicBezTo>
                  <a:cubicBezTo>
                    <a:pt x="345" y="256"/>
                    <a:pt x="341" y="257"/>
                    <a:pt x="337" y="257"/>
                  </a:cubicBezTo>
                  <a:cubicBezTo>
                    <a:pt x="325" y="260"/>
                    <a:pt x="313" y="262"/>
                    <a:pt x="302" y="264"/>
                  </a:cubicBezTo>
                  <a:cubicBezTo>
                    <a:pt x="299" y="265"/>
                    <a:pt x="296" y="265"/>
                    <a:pt x="293" y="263"/>
                  </a:cubicBezTo>
                  <a:cubicBezTo>
                    <a:pt x="266" y="246"/>
                    <a:pt x="239" y="228"/>
                    <a:pt x="212" y="210"/>
                  </a:cubicBezTo>
                  <a:cubicBezTo>
                    <a:pt x="208" y="208"/>
                    <a:pt x="205" y="206"/>
                    <a:pt x="202" y="203"/>
                  </a:cubicBezTo>
                  <a:cubicBezTo>
                    <a:pt x="200" y="202"/>
                    <a:pt x="199" y="202"/>
                    <a:pt x="198" y="201"/>
                  </a:cubicBezTo>
                  <a:cubicBezTo>
                    <a:pt x="197" y="204"/>
                    <a:pt x="195" y="207"/>
                    <a:pt x="193" y="209"/>
                  </a:cubicBezTo>
                  <a:cubicBezTo>
                    <a:pt x="193" y="209"/>
                    <a:pt x="193" y="209"/>
                    <a:pt x="194" y="209"/>
                  </a:cubicBezTo>
                  <a:cubicBezTo>
                    <a:pt x="214" y="223"/>
                    <a:pt x="235" y="236"/>
                    <a:pt x="256" y="250"/>
                  </a:cubicBezTo>
                  <a:cubicBezTo>
                    <a:pt x="265" y="256"/>
                    <a:pt x="273" y="262"/>
                    <a:pt x="282" y="267"/>
                  </a:cubicBezTo>
                  <a:cubicBezTo>
                    <a:pt x="282" y="268"/>
                    <a:pt x="282" y="268"/>
                    <a:pt x="282" y="269"/>
                  </a:cubicBezTo>
                  <a:cubicBezTo>
                    <a:pt x="249" y="275"/>
                    <a:pt x="215" y="282"/>
                    <a:pt x="181" y="289"/>
                  </a:cubicBezTo>
                  <a:cubicBezTo>
                    <a:pt x="179" y="266"/>
                    <a:pt x="176" y="244"/>
                    <a:pt x="174" y="222"/>
                  </a:cubicBezTo>
                  <a:cubicBezTo>
                    <a:pt x="171" y="222"/>
                    <a:pt x="168" y="223"/>
                    <a:pt x="165" y="223"/>
                  </a:cubicBezTo>
                  <a:cubicBezTo>
                    <a:pt x="165" y="223"/>
                    <a:pt x="165" y="223"/>
                    <a:pt x="165" y="223"/>
                  </a:cubicBezTo>
                  <a:cubicBezTo>
                    <a:pt x="165" y="223"/>
                    <a:pt x="165" y="224"/>
                    <a:pt x="165" y="224"/>
                  </a:cubicBezTo>
                  <a:cubicBezTo>
                    <a:pt x="166" y="233"/>
                    <a:pt x="167" y="242"/>
                    <a:pt x="168" y="250"/>
                  </a:cubicBezTo>
                  <a:cubicBezTo>
                    <a:pt x="169" y="263"/>
                    <a:pt x="170" y="275"/>
                    <a:pt x="171" y="287"/>
                  </a:cubicBezTo>
                  <a:cubicBezTo>
                    <a:pt x="172" y="291"/>
                    <a:pt x="170" y="292"/>
                    <a:pt x="167" y="292"/>
                  </a:cubicBezTo>
                  <a:cubicBezTo>
                    <a:pt x="154" y="295"/>
                    <a:pt x="47" y="317"/>
                    <a:pt x="30" y="320"/>
                  </a:cubicBezTo>
                  <a:cubicBezTo>
                    <a:pt x="20" y="323"/>
                    <a:pt x="10" y="325"/>
                    <a:pt x="0" y="326"/>
                  </a:cubicBezTo>
                  <a:cubicBezTo>
                    <a:pt x="0" y="327"/>
                    <a:pt x="0" y="326"/>
                    <a:pt x="0" y="326"/>
                  </a:cubicBezTo>
                  <a:cubicBezTo>
                    <a:pt x="1" y="329"/>
                    <a:pt x="1" y="333"/>
                    <a:pt x="1" y="336"/>
                  </a:cubicBezTo>
                  <a:cubicBezTo>
                    <a:pt x="2" y="336"/>
                    <a:pt x="2" y="336"/>
                    <a:pt x="2" y="336"/>
                  </a:cubicBezTo>
                  <a:cubicBezTo>
                    <a:pt x="24" y="331"/>
                    <a:pt x="46" y="326"/>
                    <a:pt x="69" y="322"/>
                  </a:cubicBezTo>
                  <a:cubicBezTo>
                    <a:pt x="86" y="318"/>
                    <a:pt x="104" y="315"/>
                    <a:pt x="121" y="311"/>
                  </a:cubicBezTo>
                  <a:cubicBezTo>
                    <a:pt x="137" y="308"/>
                    <a:pt x="153" y="305"/>
                    <a:pt x="169" y="301"/>
                  </a:cubicBezTo>
                  <a:cubicBezTo>
                    <a:pt x="170" y="301"/>
                    <a:pt x="171" y="301"/>
                    <a:pt x="173" y="301"/>
                  </a:cubicBezTo>
                  <a:cubicBezTo>
                    <a:pt x="173" y="308"/>
                    <a:pt x="174" y="315"/>
                    <a:pt x="175" y="321"/>
                  </a:cubicBezTo>
                  <a:cubicBezTo>
                    <a:pt x="177" y="341"/>
                    <a:pt x="179" y="361"/>
                    <a:pt x="181" y="380"/>
                  </a:cubicBezTo>
                  <a:cubicBezTo>
                    <a:pt x="181" y="381"/>
                    <a:pt x="181" y="381"/>
                    <a:pt x="181" y="381"/>
                  </a:cubicBezTo>
                  <a:cubicBezTo>
                    <a:pt x="183" y="380"/>
                    <a:pt x="186" y="380"/>
                    <a:pt x="189" y="380"/>
                  </a:cubicBezTo>
                  <a:cubicBezTo>
                    <a:pt x="190" y="380"/>
                    <a:pt x="190" y="380"/>
                    <a:pt x="191" y="380"/>
                  </a:cubicBezTo>
                  <a:cubicBezTo>
                    <a:pt x="191" y="380"/>
                    <a:pt x="190" y="380"/>
                    <a:pt x="190" y="379"/>
                  </a:cubicBezTo>
                  <a:cubicBezTo>
                    <a:pt x="189" y="365"/>
                    <a:pt x="187" y="350"/>
                    <a:pt x="186" y="336"/>
                  </a:cubicBezTo>
                  <a:cubicBezTo>
                    <a:pt x="185" y="325"/>
                    <a:pt x="184" y="313"/>
                    <a:pt x="182" y="302"/>
                  </a:cubicBezTo>
                  <a:cubicBezTo>
                    <a:pt x="182" y="301"/>
                    <a:pt x="183" y="300"/>
                    <a:pt x="183" y="299"/>
                  </a:cubicBezTo>
                  <a:cubicBezTo>
                    <a:pt x="201" y="295"/>
                    <a:pt x="220" y="291"/>
                    <a:pt x="238" y="287"/>
                  </a:cubicBezTo>
                  <a:cubicBezTo>
                    <a:pt x="256" y="283"/>
                    <a:pt x="274" y="280"/>
                    <a:pt x="293" y="276"/>
                  </a:cubicBezTo>
                  <a:cubicBezTo>
                    <a:pt x="294" y="276"/>
                    <a:pt x="295" y="276"/>
                    <a:pt x="296" y="277"/>
                  </a:cubicBezTo>
                  <a:cubicBezTo>
                    <a:pt x="302" y="280"/>
                    <a:pt x="307" y="284"/>
                    <a:pt x="313" y="288"/>
                  </a:cubicBezTo>
                  <a:cubicBezTo>
                    <a:pt x="307" y="294"/>
                    <a:pt x="301" y="300"/>
                    <a:pt x="294" y="306"/>
                  </a:cubicBezTo>
                  <a:cubicBezTo>
                    <a:pt x="267" y="333"/>
                    <a:pt x="240" y="359"/>
                    <a:pt x="213" y="386"/>
                  </a:cubicBezTo>
                  <a:cubicBezTo>
                    <a:pt x="212" y="387"/>
                    <a:pt x="211" y="387"/>
                    <a:pt x="211" y="388"/>
                  </a:cubicBezTo>
                  <a:cubicBezTo>
                    <a:pt x="213" y="390"/>
                    <a:pt x="216" y="392"/>
                    <a:pt x="218" y="395"/>
                  </a:cubicBezTo>
                  <a:cubicBezTo>
                    <a:pt x="218" y="394"/>
                    <a:pt x="218" y="394"/>
                    <a:pt x="219" y="393"/>
                  </a:cubicBezTo>
                  <a:cubicBezTo>
                    <a:pt x="252" y="361"/>
                    <a:pt x="285" y="328"/>
                    <a:pt x="318" y="296"/>
                  </a:cubicBezTo>
                  <a:cubicBezTo>
                    <a:pt x="319" y="295"/>
                    <a:pt x="320" y="294"/>
                    <a:pt x="322" y="293"/>
                  </a:cubicBezTo>
                  <a:cubicBezTo>
                    <a:pt x="337" y="303"/>
                    <a:pt x="353" y="313"/>
                    <a:pt x="368" y="323"/>
                  </a:cubicBezTo>
                  <a:cubicBezTo>
                    <a:pt x="370" y="320"/>
                    <a:pt x="371" y="318"/>
                    <a:pt x="374" y="315"/>
                  </a:cubicBezTo>
                  <a:cubicBezTo>
                    <a:pt x="373" y="315"/>
                    <a:pt x="373" y="315"/>
                    <a:pt x="373" y="315"/>
                  </a:cubicBezTo>
                  <a:cubicBezTo>
                    <a:pt x="358" y="305"/>
                    <a:pt x="344" y="296"/>
                    <a:pt x="328" y="286"/>
                  </a:cubicBezTo>
                  <a:cubicBezTo>
                    <a:pt x="334" y="280"/>
                    <a:pt x="340" y="275"/>
                    <a:pt x="345" y="269"/>
                  </a:cubicBezTo>
                  <a:cubicBezTo>
                    <a:pt x="351" y="262"/>
                    <a:pt x="359" y="263"/>
                    <a:pt x="366" y="261"/>
                  </a:cubicBezTo>
                  <a:cubicBezTo>
                    <a:pt x="384" y="257"/>
                    <a:pt x="402" y="254"/>
                    <a:pt x="420" y="250"/>
                  </a:cubicBezTo>
                  <a:cubicBezTo>
                    <a:pt x="438" y="246"/>
                    <a:pt x="455" y="243"/>
                    <a:pt x="473" y="239"/>
                  </a:cubicBezTo>
                  <a:cubicBezTo>
                    <a:pt x="488" y="236"/>
                    <a:pt x="503" y="233"/>
                    <a:pt x="517" y="230"/>
                  </a:cubicBezTo>
                  <a:cubicBezTo>
                    <a:pt x="516" y="227"/>
                    <a:pt x="516" y="224"/>
                    <a:pt x="515" y="221"/>
                  </a:cubicBezTo>
                  <a:cubicBezTo>
                    <a:pt x="466" y="231"/>
                    <a:pt x="415" y="241"/>
                    <a:pt x="363" y="252"/>
                  </a:cubicBezTo>
                  <a:cubicBezTo>
                    <a:pt x="401" y="215"/>
                    <a:pt x="437" y="179"/>
                    <a:pt x="474" y="143"/>
                  </a:cubicBezTo>
                  <a:cubicBezTo>
                    <a:pt x="491" y="161"/>
                    <a:pt x="507" y="179"/>
                    <a:pt x="523" y="196"/>
                  </a:cubicBezTo>
                  <a:cubicBezTo>
                    <a:pt x="525" y="193"/>
                    <a:pt x="527" y="191"/>
                    <a:pt x="529" y="189"/>
                  </a:cubicBezTo>
                  <a:cubicBezTo>
                    <a:pt x="514" y="172"/>
                    <a:pt x="498" y="156"/>
                    <a:pt x="483" y="139"/>
                  </a:cubicBezTo>
                  <a:cubicBezTo>
                    <a:pt x="482" y="138"/>
                    <a:pt x="482" y="135"/>
                    <a:pt x="483" y="134"/>
                  </a:cubicBezTo>
                  <a:cubicBezTo>
                    <a:pt x="493" y="124"/>
                    <a:pt x="503" y="115"/>
                    <a:pt x="513" y="105"/>
                  </a:cubicBezTo>
                  <a:cubicBezTo>
                    <a:pt x="515" y="104"/>
                    <a:pt x="516" y="103"/>
                    <a:pt x="518" y="103"/>
                  </a:cubicBezTo>
                  <a:cubicBezTo>
                    <a:pt x="537" y="104"/>
                    <a:pt x="557" y="105"/>
                    <a:pt x="577" y="106"/>
                  </a:cubicBezTo>
                  <a:cubicBezTo>
                    <a:pt x="576" y="110"/>
                    <a:pt x="575" y="114"/>
                    <a:pt x="574" y="118"/>
                  </a:cubicBezTo>
                  <a:cubicBezTo>
                    <a:pt x="568" y="139"/>
                    <a:pt x="562" y="161"/>
                    <a:pt x="556" y="182"/>
                  </a:cubicBezTo>
                  <a:cubicBezTo>
                    <a:pt x="559" y="182"/>
                    <a:pt x="562" y="183"/>
                    <a:pt x="565" y="184"/>
                  </a:cubicBezTo>
                  <a:cubicBezTo>
                    <a:pt x="567" y="179"/>
                    <a:pt x="569" y="173"/>
                    <a:pt x="570" y="168"/>
                  </a:cubicBezTo>
                  <a:cubicBezTo>
                    <a:pt x="574" y="156"/>
                    <a:pt x="577" y="144"/>
                    <a:pt x="580" y="132"/>
                  </a:cubicBezTo>
                  <a:cubicBezTo>
                    <a:pt x="582" y="124"/>
                    <a:pt x="584" y="117"/>
                    <a:pt x="586" y="109"/>
                  </a:cubicBezTo>
                  <a:cubicBezTo>
                    <a:pt x="587" y="106"/>
                    <a:pt x="589" y="106"/>
                    <a:pt x="591" y="106"/>
                  </a:cubicBezTo>
                  <a:cubicBezTo>
                    <a:pt x="619" y="108"/>
                    <a:pt x="646" y="109"/>
                    <a:pt x="673" y="110"/>
                  </a:cubicBezTo>
                  <a:cubicBezTo>
                    <a:pt x="698" y="111"/>
                    <a:pt x="724" y="112"/>
                    <a:pt x="750" y="114"/>
                  </a:cubicBezTo>
                  <a:cubicBezTo>
                    <a:pt x="750" y="114"/>
                    <a:pt x="750" y="114"/>
                    <a:pt x="751" y="114"/>
                  </a:cubicBezTo>
                  <a:cubicBezTo>
                    <a:pt x="750" y="113"/>
                    <a:pt x="750" y="112"/>
                    <a:pt x="750" y="111"/>
                  </a:cubicBezTo>
                  <a:cubicBezTo>
                    <a:pt x="750" y="108"/>
                    <a:pt x="751" y="106"/>
                    <a:pt x="751" y="104"/>
                  </a:cubicBezTo>
                  <a:cubicBezTo>
                    <a:pt x="751" y="104"/>
                    <a:pt x="751" y="104"/>
                    <a:pt x="751" y="104"/>
                  </a:cubicBezTo>
                  <a:cubicBezTo>
                    <a:pt x="722" y="103"/>
                    <a:pt x="694" y="101"/>
                    <a:pt x="666" y="100"/>
                  </a:cubicBezTo>
                  <a:cubicBezTo>
                    <a:pt x="642" y="99"/>
                    <a:pt x="618" y="98"/>
                    <a:pt x="594" y="97"/>
                  </a:cubicBezTo>
                  <a:cubicBezTo>
                    <a:pt x="593" y="97"/>
                    <a:pt x="592" y="97"/>
                    <a:pt x="590" y="96"/>
                  </a:cubicBezTo>
                  <a:cubicBezTo>
                    <a:pt x="593" y="87"/>
                    <a:pt x="596" y="77"/>
                    <a:pt x="598" y="68"/>
                  </a:cubicBezTo>
                  <a:cubicBezTo>
                    <a:pt x="601" y="58"/>
                    <a:pt x="604" y="49"/>
                    <a:pt x="606" y="40"/>
                  </a:cubicBezTo>
                  <a:cubicBezTo>
                    <a:pt x="606" y="38"/>
                    <a:pt x="607" y="37"/>
                    <a:pt x="607" y="36"/>
                  </a:cubicBezTo>
                  <a:cubicBezTo>
                    <a:pt x="604" y="36"/>
                    <a:pt x="601" y="35"/>
                    <a:pt x="598" y="34"/>
                  </a:cubicBezTo>
                  <a:cubicBezTo>
                    <a:pt x="598" y="35"/>
                    <a:pt x="598" y="36"/>
                    <a:pt x="597" y="37"/>
                  </a:cubicBezTo>
                  <a:cubicBezTo>
                    <a:pt x="594" y="48"/>
                    <a:pt x="591" y="59"/>
                    <a:pt x="588" y="71"/>
                  </a:cubicBezTo>
                  <a:cubicBezTo>
                    <a:pt x="585" y="79"/>
                    <a:pt x="583" y="88"/>
                    <a:pt x="580" y="96"/>
                  </a:cubicBezTo>
                  <a:cubicBezTo>
                    <a:pt x="562" y="95"/>
                    <a:pt x="544" y="95"/>
                    <a:pt x="525" y="93"/>
                  </a:cubicBezTo>
                  <a:cubicBezTo>
                    <a:pt x="547" y="72"/>
                    <a:pt x="569" y="50"/>
                    <a:pt x="591" y="29"/>
                  </a:cubicBezTo>
                  <a:cubicBezTo>
                    <a:pt x="588" y="27"/>
                    <a:pt x="586" y="24"/>
                    <a:pt x="584" y="22"/>
                  </a:cubicBezTo>
                  <a:cubicBezTo>
                    <a:pt x="584" y="22"/>
                    <a:pt x="584" y="22"/>
                    <a:pt x="584" y="22"/>
                  </a:cubicBezTo>
                  <a:cubicBezTo>
                    <a:pt x="562" y="44"/>
                    <a:pt x="540" y="65"/>
                    <a:pt x="519" y="87"/>
                  </a:cubicBezTo>
                  <a:cubicBezTo>
                    <a:pt x="514" y="92"/>
                    <a:pt x="509" y="93"/>
                    <a:pt x="502" y="93"/>
                  </a:cubicBezTo>
                  <a:cubicBezTo>
                    <a:pt x="483" y="91"/>
                    <a:pt x="464" y="91"/>
                    <a:pt x="446" y="90"/>
                  </a:cubicBezTo>
                  <a:cubicBezTo>
                    <a:pt x="440" y="90"/>
                    <a:pt x="436" y="88"/>
                    <a:pt x="432" y="84"/>
                  </a:cubicBezTo>
                  <a:cubicBezTo>
                    <a:pt x="406" y="56"/>
                    <a:pt x="380" y="28"/>
                    <a:pt x="354" y="0"/>
                  </a:cubicBezTo>
                  <a:cubicBezTo>
                    <a:pt x="352" y="3"/>
                    <a:pt x="350" y="5"/>
                    <a:pt x="348" y="7"/>
                  </a:cubicBezTo>
                  <a:cubicBezTo>
                    <a:pt x="373" y="34"/>
                    <a:pt x="398" y="61"/>
                    <a:pt x="424" y="89"/>
                  </a:cubicBezTo>
                  <a:cubicBezTo>
                    <a:pt x="366" y="86"/>
                    <a:pt x="310" y="84"/>
                    <a:pt x="252" y="81"/>
                  </a:cubicBezTo>
                  <a:cubicBezTo>
                    <a:pt x="258" y="74"/>
                    <a:pt x="262" y="68"/>
                    <a:pt x="267" y="62"/>
                  </a:cubicBezTo>
                  <a:cubicBezTo>
                    <a:pt x="280" y="45"/>
                    <a:pt x="293" y="28"/>
                    <a:pt x="306" y="11"/>
                  </a:cubicBezTo>
                  <a:cubicBezTo>
                    <a:pt x="307" y="10"/>
                    <a:pt x="308" y="10"/>
                    <a:pt x="308" y="9"/>
                  </a:cubicBezTo>
                  <a:cubicBezTo>
                    <a:pt x="305" y="7"/>
                    <a:pt x="303" y="5"/>
                    <a:pt x="301" y="3"/>
                  </a:cubicBezTo>
                  <a:cubicBezTo>
                    <a:pt x="300" y="4"/>
                    <a:pt x="300" y="5"/>
                    <a:pt x="299" y="6"/>
                  </a:cubicBezTo>
                  <a:cubicBezTo>
                    <a:pt x="280" y="30"/>
                    <a:pt x="262" y="54"/>
                    <a:pt x="243" y="78"/>
                  </a:cubicBezTo>
                  <a:cubicBezTo>
                    <a:pt x="242" y="79"/>
                    <a:pt x="239" y="80"/>
                    <a:pt x="237" y="80"/>
                  </a:cubicBezTo>
                  <a:cubicBezTo>
                    <a:pt x="213" y="79"/>
                    <a:pt x="188" y="78"/>
                    <a:pt x="163" y="77"/>
                  </a:cubicBezTo>
                  <a:cubicBezTo>
                    <a:pt x="136" y="76"/>
                    <a:pt x="109" y="75"/>
                    <a:pt x="82" y="73"/>
                  </a:cubicBezTo>
                  <a:cubicBezTo>
                    <a:pt x="67" y="73"/>
                    <a:pt x="52" y="72"/>
                    <a:pt x="37" y="71"/>
                  </a:cubicBezTo>
                  <a:cubicBezTo>
                    <a:pt x="35" y="71"/>
                    <a:pt x="33" y="71"/>
                    <a:pt x="32" y="71"/>
                  </a:cubicBezTo>
                  <a:cubicBezTo>
                    <a:pt x="29" y="71"/>
                    <a:pt x="27" y="71"/>
                    <a:pt x="25" y="70"/>
                  </a:cubicBezTo>
                  <a:cubicBezTo>
                    <a:pt x="25" y="72"/>
                    <a:pt x="25" y="73"/>
                    <a:pt x="25" y="75"/>
                  </a:cubicBezTo>
                  <a:cubicBezTo>
                    <a:pt x="25" y="77"/>
                    <a:pt x="25" y="79"/>
                    <a:pt x="25" y="80"/>
                  </a:cubicBezTo>
                  <a:cubicBezTo>
                    <a:pt x="94" y="83"/>
                    <a:pt x="163" y="87"/>
                    <a:pt x="234" y="90"/>
                  </a:cubicBezTo>
                  <a:cubicBezTo>
                    <a:pt x="216" y="112"/>
                    <a:pt x="200" y="134"/>
                    <a:pt x="183" y="156"/>
                  </a:cubicBezTo>
                  <a:close/>
                  <a:moveTo>
                    <a:pt x="320" y="280"/>
                  </a:moveTo>
                  <a:cubicBezTo>
                    <a:pt x="316" y="278"/>
                    <a:pt x="313" y="276"/>
                    <a:pt x="308" y="273"/>
                  </a:cubicBezTo>
                  <a:cubicBezTo>
                    <a:pt x="317" y="271"/>
                    <a:pt x="324" y="270"/>
                    <a:pt x="332" y="268"/>
                  </a:cubicBezTo>
                  <a:cubicBezTo>
                    <a:pt x="328" y="272"/>
                    <a:pt x="324" y="276"/>
                    <a:pt x="320" y="280"/>
                  </a:cubicBezTo>
                  <a:close/>
                  <a:moveTo>
                    <a:pt x="448" y="100"/>
                  </a:moveTo>
                  <a:cubicBezTo>
                    <a:pt x="466" y="100"/>
                    <a:pt x="483" y="101"/>
                    <a:pt x="500" y="102"/>
                  </a:cubicBezTo>
                  <a:cubicBezTo>
                    <a:pt x="492" y="111"/>
                    <a:pt x="483" y="120"/>
                    <a:pt x="474" y="130"/>
                  </a:cubicBezTo>
                  <a:cubicBezTo>
                    <a:pt x="465" y="120"/>
                    <a:pt x="456" y="110"/>
                    <a:pt x="447" y="100"/>
                  </a:cubicBezTo>
                  <a:cubicBezTo>
                    <a:pt x="448" y="100"/>
                    <a:pt x="448" y="100"/>
                    <a:pt x="44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41">
              <a:extLst>
                <a:ext uri="{FF2B5EF4-FFF2-40B4-BE49-F238E27FC236}">
                  <a16:creationId xmlns="" xmlns:a16="http://schemas.microsoft.com/office/drawing/2014/main" id="{7FFD2F56-2664-45BE-A367-FC68B67FD62F}"/>
                </a:ext>
              </a:extLst>
            </p:cNvPr>
            <p:cNvSpPr>
              <a:spLocks/>
            </p:cNvSpPr>
            <p:nvPr/>
          </p:nvSpPr>
          <p:spPr bwMode="auto">
            <a:xfrm>
              <a:off x="6914823" y="3347348"/>
              <a:ext cx="1021759" cy="765820"/>
            </a:xfrm>
            <a:custGeom>
              <a:avLst/>
              <a:gdLst>
                <a:gd name="T0" fmla="*/ 112 w 255"/>
                <a:gd name="T1" fmla="*/ 132 h 191"/>
                <a:gd name="T2" fmla="*/ 114 w 255"/>
                <a:gd name="T3" fmla="*/ 127 h 191"/>
                <a:gd name="T4" fmla="*/ 210 w 255"/>
                <a:gd name="T5" fmla="*/ 84 h 191"/>
                <a:gd name="T6" fmla="*/ 255 w 255"/>
                <a:gd name="T7" fmla="*/ 65 h 191"/>
                <a:gd name="T8" fmla="*/ 251 w 255"/>
                <a:gd name="T9" fmla="*/ 56 h 191"/>
                <a:gd name="T10" fmla="*/ 109 w 255"/>
                <a:gd name="T11" fmla="*/ 119 h 191"/>
                <a:gd name="T12" fmla="*/ 103 w 255"/>
                <a:gd name="T13" fmla="*/ 100 h 191"/>
                <a:gd name="T14" fmla="*/ 89 w 255"/>
                <a:gd name="T15" fmla="*/ 50 h 191"/>
                <a:gd name="T16" fmla="*/ 76 w 255"/>
                <a:gd name="T17" fmla="*/ 1 h 191"/>
                <a:gd name="T18" fmla="*/ 76 w 255"/>
                <a:gd name="T19" fmla="*/ 0 h 191"/>
                <a:gd name="T20" fmla="*/ 65 w 255"/>
                <a:gd name="T21" fmla="*/ 3 h 191"/>
                <a:gd name="T22" fmla="*/ 69 w 255"/>
                <a:gd name="T23" fmla="*/ 12 h 191"/>
                <a:gd name="T24" fmla="*/ 85 w 255"/>
                <a:gd name="T25" fmla="*/ 70 h 191"/>
                <a:gd name="T26" fmla="*/ 100 w 255"/>
                <a:gd name="T27" fmla="*/ 123 h 191"/>
                <a:gd name="T28" fmla="*/ 0 w 255"/>
                <a:gd name="T29" fmla="*/ 168 h 191"/>
                <a:gd name="T30" fmla="*/ 4 w 255"/>
                <a:gd name="T31" fmla="*/ 177 h 191"/>
                <a:gd name="T32" fmla="*/ 10 w 255"/>
                <a:gd name="T33" fmla="*/ 174 h 191"/>
                <a:gd name="T34" fmla="*/ 77 w 255"/>
                <a:gd name="T35" fmla="*/ 144 h 191"/>
                <a:gd name="T36" fmla="*/ 102 w 255"/>
                <a:gd name="T37" fmla="*/ 132 h 191"/>
                <a:gd name="T38" fmla="*/ 118 w 255"/>
                <a:gd name="T39" fmla="*/ 190 h 191"/>
                <a:gd name="T40" fmla="*/ 118 w 255"/>
                <a:gd name="T41" fmla="*/ 191 h 191"/>
                <a:gd name="T42" fmla="*/ 128 w 255"/>
                <a:gd name="T43" fmla="*/ 189 h 191"/>
                <a:gd name="T44" fmla="*/ 127 w 255"/>
                <a:gd name="T45" fmla="*/ 187 h 191"/>
                <a:gd name="T46" fmla="*/ 112 w 255"/>
                <a:gd name="T47" fmla="*/ 13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191">
                  <a:moveTo>
                    <a:pt x="112" y="132"/>
                  </a:moveTo>
                  <a:cubicBezTo>
                    <a:pt x="111" y="130"/>
                    <a:pt x="112" y="128"/>
                    <a:pt x="114" y="127"/>
                  </a:cubicBezTo>
                  <a:cubicBezTo>
                    <a:pt x="146" y="113"/>
                    <a:pt x="178" y="98"/>
                    <a:pt x="210" y="84"/>
                  </a:cubicBezTo>
                  <a:cubicBezTo>
                    <a:pt x="225" y="78"/>
                    <a:pt x="240" y="71"/>
                    <a:pt x="255" y="65"/>
                  </a:cubicBezTo>
                  <a:cubicBezTo>
                    <a:pt x="253" y="62"/>
                    <a:pt x="251" y="59"/>
                    <a:pt x="251" y="56"/>
                  </a:cubicBezTo>
                  <a:cubicBezTo>
                    <a:pt x="204" y="77"/>
                    <a:pt x="156" y="98"/>
                    <a:pt x="109" y="119"/>
                  </a:cubicBezTo>
                  <a:cubicBezTo>
                    <a:pt x="107" y="113"/>
                    <a:pt x="105" y="107"/>
                    <a:pt x="103" y="100"/>
                  </a:cubicBezTo>
                  <a:cubicBezTo>
                    <a:pt x="98" y="84"/>
                    <a:pt x="94" y="67"/>
                    <a:pt x="89" y="50"/>
                  </a:cubicBezTo>
                  <a:cubicBezTo>
                    <a:pt x="85" y="34"/>
                    <a:pt x="80" y="18"/>
                    <a:pt x="76" y="1"/>
                  </a:cubicBezTo>
                  <a:cubicBezTo>
                    <a:pt x="76" y="1"/>
                    <a:pt x="76" y="1"/>
                    <a:pt x="76" y="0"/>
                  </a:cubicBezTo>
                  <a:cubicBezTo>
                    <a:pt x="73" y="2"/>
                    <a:pt x="69" y="3"/>
                    <a:pt x="65" y="3"/>
                  </a:cubicBezTo>
                  <a:cubicBezTo>
                    <a:pt x="67" y="5"/>
                    <a:pt x="67" y="7"/>
                    <a:pt x="69" y="12"/>
                  </a:cubicBezTo>
                  <a:cubicBezTo>
                    <a:pt x="74" y="31"/>
                    <a:pt x="80" y="50"/>
                    <a:pt x="85" y="70"/>
                  </a:cubicBezTo>
                  <a:cubicBezTo>
                    <a:pt x="90" y="87"/>
                    <a:pt x="95" y="105"/>
                    <a:pt x="100" y="123"/>
                  </a:cubicBezTo>
                  <a:cubicBezTo>
                    <a:pt x="66" y="138"/>
                    <a:pt x="33" y="153"/>
                    <a:pt x="0" y="168"/>
                  </a:cubicBezTo>
                  <a:cubicBezTo>
                    <a:pt x="2" y="170"/>
                    <a:pt x="4" y="173"/>
                    <a:pt x="4" y="177"/>
                  </a:cubicBezTo>
                  <a:cubicBezTo>
                    <a:pt x="6" y="176"/>
                    <a:pt x="7" y="175"/>
                    <a:pt x="10" y="174"/>
                  </a:cubicBezTo>
                  <a:cubicBezTo>
                    <a:pt x="32" y="164"/>
                    <a:pt x="55" y="154"/>
                    <a:pt x="77" y="144"/>
                  </a:cubicBezTo>
                  <a:cubicBezTo>
                    <a:pt x="85" y="140"/>
                    <a:pt x="94" y="136"/>
                    <a:pt x="102" y="132"/>
                  </a:cubicBezTo>
                  <a:cubicBezTo>
                    <a:pt x="108" y="152"/>
                    <a:pt x="113" y="171"/>
                    <a:pt x="118" y="190"/>
                  </a:cubicBezTo>
                  <a:cubicBezTo>
                    <a:pt x="118" y="190"/>
                    <a:pt x="118" y="191"/>
                    <a:pt x="118" y="191"/>
                  </a:cubicBezTo>
                  <a:cubicBezTo>
                    <a:pt x="121" y="190"/>
                    <a:pt x="125" y="189"/>
                    <a:pt x="128" y="189"/>
                  </a:cubicBezTo>
                  <a:cubicBezTo>
                    <a:pt x="128" y="188"/>
                    <a:pt x="127" y="188"/>
                    <a:pt x="127" y="187"/>
                  </a:cubicBezTo>
                  <a:cubicBezTo>
                    <a:pt x="122" y="169"/>
                    <a:pt x="117" y="150"/>
                    <a:pt x="112"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42">
              <a:extLst>
                <a:ext uri="{FF2B5EF4-FFF2-40B4-BE49-F238E27FC236}">
                  <a16:creationId xmlns="" xmlns:a16="http://schemas.microsoft.com/office/drawing/2014/main" id="{4518F3C9-2976-450C-A67D-A1B45EA3D715}"/>
                </a:ext>
              </a:extLst>
            </p:cNvPr>
            <p:cNvSpPr>
              <a:spLocks/>
            </p:cNvSpPr>
            <p:nvPr/>
          </p:nvSpPr>
          <p:spPr bwMode="auto">
            <a:xfrm>
              <a:off x="6548909" y="3093408"/>
              <a:ext cx="473889" cy="119972"/>
            </a:xfrm>
            <a:custGeom>
              <a:avLst/>
              <a:gdLst>
                <a:gd name="T0" fmla="*/ 55 w 118"/>
                <a:gd name="T1" fmla="*/ 19 h 30"/>
                <a:gd name="T2" fmla="*/ 111 w 118"/>
                <a:gd name="T3" fmla="*/ 29 h 30"/>
                <a:gd name="T4" fmla="*/ 117 w 118"/>
                <a:gd name="T5" fmla="*/ 30 h 30"/>
                <a:gd name="T6" fmla="*/ 117 w 118"/>
                <a:gd name="T7" fmla="*/ 30 h 30"/>
                <a:gd name="T8" fmla="*/ 118 w 118"/>
                <a:gd name="T9" fmla="*/ 21 h 30"/>
                <a:gd name="T10" fmla="*/ 2 w 118"/>
                <a:gd name="T11" fmla="*/ 0 h 30"/>
                <a:gd name="T12" fmla="*/ 0 w 118"/>
                <a:gd name="T13" fmla="*/ 10 h 30"/>
                <a:gd name="T14" fmla="*/ 1 w 118"/>
                <a:gd name="T15" fmla="*/ 10 h 30"/>
                <a:gd name="T16" fmla="*/ 55 w 118"/>
                <a:gd name="T1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0">
                  <a:moveTo>
                    <a:pt x="55" y="19"/>
                  </a:moveTo>
                  <a:cubicBezTo>
                    <a:pt x="73" y="22"/>
                    <a:pt x="92" y="26"/>
                    <a:pt x="111" y="29"/>
                  </a:cubicBezTo>
                  <a:cubicBezTo>
                    <a:pt x="113" y="29"/>
                    <a:pt x="115" y="29"/>
                    <a:pt x="117" y="30"/>
                  </a:cubicBezTo>
                  <a:cubicBezTo>
                    <a:pt x="117" y="30"/>
                    <a:pt x="117" y="30"/>
                    <a:pt x="117" y="30"/>
                  </a:cubicBezTo>
                  <a:cubicBezTo>
                    <a:pt x="117" y="27"/>
                    <a:pt x="117" y="24"/>
                    <a:pt x="118" y="21"/>
                  </a:cubicBezTo>
                  <a:cubicBezTo>
                    <a:pt x="81" y="14"/>
                    <a:pt x="41" y="7"/>
                    <a:pt x="2" y="0"/>
                  </a:cubicBezTo>
                  <a:cubicBezTo>
                    <a:pt x="2" y="4"/>
                    <a:pt x="1" y="7"/>
                    <a:pt x="0" y="10"/>
                  </a:cubicBezTo>
                  <a:cubicBezTo>
                    <a:pt x="1" y="10"/>
                    <a:pt x="1" y="10"/>
                    <a:pt x="1" y="10"/>
                  </a:cubicBezTo>
                  <a:cubicBezTo>
                    <a:pt x="19" y="13"/>
                    <a:pt x="37" y="16"/>
                    <a:pt x="55"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43">
              <a:extLst>
                <a:ext uri="{FF2B5EF4-FFF2-40B4-BE49-F238E27FC236}">
                  <a16:creationId xmlns="" xmlns:a16="http://schemas.microsoft.com/office/drawing/2014/main" id="{D3AE5A6E-4245-4E3C-81AB-7BC9A2B423F4}"/>
                </a:ext>
              </a:extLst>
            </p:cNvPr>
            <p:cNvSpPr>
              <a:spLocks/>
            </p:cNvSpPr>
            <p:nvPr/>
          </p:nvSpPr>
          <p:spPr bwMode="auto">
            <a:xfrm>
              <a:off x="7684640" y="3651277"/>
              <a:ext cx="327922" cy="861797"/>
            </a:xfrm>
            <a:custGeom>
              <a:avLst/>
              <a:gdLst>
                <a:gd name="T0" fmla="*/ 41 w 82"/>
                <a:gd name="T1" fmla="*/ 122 h 215"/>
                <a:gd name="T2" fmla="*/ 56 w 82"/>
                <a:gd name="T3" fmla="*/ 78 h 215"/>
                <a:gd name="T4" fmla="*/ 78 w 82"/>
                <a:gd name="T5" fmla="*/ 15 h 215"/>
                <a:gd name="T6" fmla="*/ 81 w 82"/>
                <a:gd name="T7" fmla="*/ 7 h 215"/>
                <a:gd name="T8" fmla="*/ 82 w 82"/>
                <a:gd name="T9" fmla="*/ 4 h 215"/>
                <a:gd name="T10" fmla="*/ 74 w 82"/>
                <a:gd name="T11" fmla="*/ 0 h 215"/>
                <a:gd name="T12" fmla="*/ 54 w 82"/>
                <a:gd name="T13" fmla="*/ 57 h 215"/>
                <a:gd name="T14" fmla="*/ 3 w 82"/>
                <a:gd name="T15" fmla="*/ 202 h 215"/>
                <a:gd name="T16" fmla="*/ 0 w 82"/>
                <a:gd name="T17" fmla="*/ 211 h 215"/>
                <a:gd name="T18" fmla="*/ 0 w 82"/>
                <a:gd name="T19" fmla="*/ 211 h 215"/>
                <a:gd name="T20" fmla="*/ 9 w 82"/>
                <a:gd name="T21" fmla="*/ 215 h 215"/>
                <a:gd name="T22" fmla="*/ 18 w 82"/>
                <a:gd name="T23" fmla="*/ 186 h 215"/>
                <a:gd name="T24" fmla="*/ 41 w 82"/>
                <a:gd name="T25" fmla="*/ 12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215">
                  <a:moveTo>
                    <a:pt x="41" y="122"/>
                  </a:moveTo>
                  <a:cubicBezTo>
                    <a:pt x="46" y="108"/>
                    <a:pt x="51" y="93"/>
                    <a:pt x="56" y="78"/>
                  </a:cubicBezTo>
                  <a:cubicBezTo>
                    <a:pt x="64" y="57"/>
                    <a:pt x="71" y="36"/>
                    <a:pt x="78" y="15"/>
                  </a:cubicBezTo>
                  <a:cubicBezTo>
                    <a:pt x="79" y="12"/>
                    <a:pt x="80" y="10"/>
                    <a:pt x="81" y="7"/>
                  </a:cubicBezTo>
                  <a:cubicBezTo>
                    <a:pt x="81" y="6"/>
                    <a:pt x="82" y="5"/>
                    <a:pt x="82" y="4"/>
                  </a:cubicBezTo>
                  <a:cubicBezTo>
                    <a:pt x="79" y="3"/>
                    <a:pt x="76" y="2"/>
                    <a:pt x="74" y="0"/>
                  </a:cubicBezTo>
                  <a:cubicBezTo>
                    <a:pt x="67" y="19"/>
                    <a:pt x="60" y="38"/>
                    <a:pt x="54" y="57"/>
                  </a:cubicBezTo>
                  <a:cubicBezTo>
                    <a:pt x="48" y="72"/>
                    <a:pt x="10" y="181"/>
                    <a:pt x="3" y="202"/>
                  </a:cubicBezTo>
                  <a:cubicBezTo>
                    <a:pt x="2" y="205"/>
                    <a:pt x="1" y="208"/>
                    <a:pt x="0" y="211"/>
                  </a:cubicBezTo>
                  <a:cubicBezTo>
                    <a:pt x="0" y="211"/>
                    <a:pt x="0" y="211"/>
                    <a:pt x="0" y="211"/>
                  </a:cubicBezTo>
                  <a:cubicBezTo>
                    <a:pt x="3" y="212"/>
                    <a:pt x="6" y="213"/>
                    <a:pt x="9" y="215"/>
                  </a:cubicBezTo>
                  <a:cubicBezTo>
                    <a:pt x="12" y="205"/>
                    <a:pt x="15" y="196"/>
                    <a:pt x="18" y="186"/>
                  </a:cubicBezTo>
                  <a:cubicBezTo>
                    <a:pt x="26" y="165"/>
                    <a:pt x="33" y="143"/>
                    <a:pt x="41" y="12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44">
              <a:extLst>
                <a:ext uri="{FF2B5EF4-FFF2-40B4-BE49-F238E27FC236}">
                  <a16:creationId xmlns="" xmlns:a16="http://schemas.microsoft.com/office/drawing/2014/main" id="{AB15B833-790C-4E91-8F31-52DB11705896}"/>
                </a:ext>
              </a:extLst>
            </p:cNvPr>
            <p:cNvSpPr>
              <a:spLocks/>
            </p:cNvSpPr>
            <p:nvPr/>
          </p:nvSpPr>
          <p:spPr bwMode="auto">
            <a:xfrm>
              <a:off x="10517971" y="2411570"/>
              <a:ext cx="347918" cy="477888"/>
            </a:xfrm>
            <a:custGeom>
              <a:avLst/>
              <a:gdLst>
                <a:gd name="T0" fmla="*/ 80 w 87"/>
                <a:gd name="T1" fmla="*/ 119 h 119"/>
                <a:gd name="T2" fmla="*/ 87 w 87"/>
                <a:gd name="T3" fmla="*/ 113 h 119"/>
                <a:gd name="T4" fmla="*/ 86 w 87"/>
                <a:gd name="T5" fmla="*/ 112 h 119"/>
                <a:gd name="T6" fmla="*/ 8 w 87"/>
                <a:gd name="T7" fmla="*/ 1 h 119"/>
                <a:gd name="T8" fmla="*/ 8 w 87"/>
                <a:gd name="T9" fmla="*/ 0 h 119"/>
                <a:gd name="T10" fmla="*/ 0 w 87"/>
                <a:gd name="T11" fmla="*/ 5 h 119"/>
                <a:gd name="T12" fmla="*/ 80 w 8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87" h="119">
                  <a:moveTo>
                    <a:pt x="80" y="119"/>
                  </a:moveTo>
                  <a:cubicBezTo>
                    <a:pt x="82" y="117"/>
                    <a:pt x="84" y="115"/>
                    <a:pt x="87" y="113"/>
                  </a:cubicBezTo>
                  <a:cubicBezTo>
                    <a:pt x="87" y="113"/>
                    <a:pt x="86" y="112"/>
                    <a:pt x="86" y="112"/>
                  </a:cubicBezTo>
                  <a:cubicBezTo>
                    <a:pt x="60" y="75"/>
                    <a:pt x="34" y="38"/>
                    <a:pt x="8" y="1"/>
                  </a:cubicBezTo>
                  <a:cubicBezTo>
                    <a:pt x="8" y="0"/>
                    <a:pt x="8" y="0"/>
                    <a:pt x="8" y="0"/>
                  </a:cubicBezTo>
                  <a:cubicBezTo>
                    <a:pt x="5" y="2"/>
                    <a:pt x="3" y="4"/>
                    <a:pt x="0" y="5"/>
                  </a:cubicBezTo>
                  <a:cubicBezTo>
                    <a:pt x="26" y="43"/>
                    <a:pt x="53" y="81"/>
                    <a:pt x="80"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445">
              <a:extLst>
                <a:ext uri="{FF2B5EF4-FFF2-40B4-BE49-F238E27FC236}">
                  <a16:creationId xmlns="" xmlns:a16="http://schemas.microsoft.com/office/drawing/2014/main" id="{20F0EF8B-1D72-4CD6-A493-FD215627D1A8}"/>
                </a:ext>
              </a:extLst>
            </p:cNvPr>
            <p:cNvSpPr>
              <a:spLocks/>
            </p:cNvSpPr>
            <p:nvPr/>
          </p:nvSpPr>
          <p:spPr bwMode="auto">
            <a:xfrm>
              <a:off x="6930819" y="4109168"/>
              <a:ext cx="379910" cy="123971"/>
            </a:xfrm>
            <a:custGeom>
              <a:avLst/>
              <a:gdLst>
                <a:gd name="T0" fmla="*/ 95 w 95"/>
                <a:gd name="T1" fmla="*/ 21 h 31"/>
                <a:gd name="T2" fmla="*/ 56 w 95"/>
                <a:gd name="T3" fmla="*/ 12 h 31"/>
                <a:gd name="T4" fmla="*/ 2 w 95"/>
                <a:gd name="T5" fmla="*/ 0 h 31"/>
                <a:gd name="T6" fmla="*/ 0 w 95"/>
                <a:gd name="T7" fmla="*/ 9 h 31"/>
                <a:gd name="T8" fmla="*/ 93 w 95"/>
                <a:gd name="T9" fmla="*/ 31 h 31"/>
                <a:gd name="T10" fmla="*/ 95 w 95"/>
                <a:gd name="T11" fmla="*/ 21 h 31"/>
                <a:gd name="T12" fmla="*/ 95 w 95"/>
                <a:gd name="T13" fmla="*/ 21 h 31"/>
              </a:gdLst>
              <a:ahLst/>
              <a:cxnLst>
                <a:cxn ang="0">
                  <a:pos x="T0" y="T1"/>
                </a:cxn>
                <a:cxn ang="0">
                  <a:pos x="T2" y="T3"/>
                </a:cxn>
                <a:cxn ang="0">
                  <a:pos x="T4" y="T5"/>
                </a:cxn>
                <a:cxn ang="0">
                  <a:pos x="T6" y="T7"/>
                </a:cxn>
                <a:cxn ang="0">
                  <a:pos x="T8" y="T9"/>
                </a:cxn>
                <a:cxn ang="0">
                  <a:pos x="T10" y="T11"/>
                </a:cxn>
                <a:cxn ang="0">
                  <a:pos x="T12" y="T13"/>
                </a:cxn>
              </a:cxnLst>
              <a:rect l="0" t="0" r="r" b="b"/>
              <a:pathLst>
                <a:path w="95" h="31">
                  <a:moveTo>
                    <a:pt x="95" y="21"/>
                  </a:moveTo>
                  <a:cubicBezTo>
                    <a:pt x="82" y="18"/>
                    <a:pt x="69" y="15"/>
                    <a:pt x="56" y="12"/>
                  </a:cubicBezTo>
                  <a:cubicBezTo>
                    <a:pt x="38" y="8"/>
                    <a:pt x="20" y="4"/>
                    <a:pt x="2" y="0"/>
                  </a:cubicBezTo>
                  <a:cubicBezTo>
                    <a:pt x="2" y="4"/>
                    <a:pt x="1" y="7"/>
                    <a:pt x="0" y="9"/>
                  </a:cubicBezTo>
                  <a:cubicBezTo>
                    <a:pt x="31" y="17"/>
                    <a:pt x="62" y="24"/>
                    <a:pt x="93" y="31"/>
                  </a:cubicBezTo>
                  <a:cubicBezTo>
                    <a:pt x="93" y="28"/>
                    <a:pt x="94" y="24"/>
                    <a:pt x="95" y="21"/>
                  </a:cubicBezTo>
                  <a:cubicBezTo>
                    <a:pt x="95" y="21"/>
                    <a:pt x="95" y="21"/>
                    <a:pt x="95"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446">
              <a:extLst>
                <a:ext uri="{FF2B5EF4-FFF2-40B4-BE49-F238E27FC236}">
                  <a16:creationId xmlns="" xmlns:a16="http://schemas.microsoft.com/office/drawing/2014/main" id="{270EFA30-E829-4226-BC54-8A530A95B29A}"/>
                </a:ext>
              </a:extLst>
            </p:cNvPr>
            <p:cNvSpPr>
              <a:spLocks/>
            </p:cNvSpPr>
            <p:nvPr/>
          </p:nvSpPr>
          <p:spPr bwMode="auto">
            <a:xfrm>
              <a:off x="8706399" y="4763014"/>
              <a:ext cx="1001764" cy="849800"/>
            </a:xfrm>
            <a:custGeom>
              <a:avLst/>
              <a:gdLst>
                <a:gd name="T0" fmla="*/ 250 w 250"/>
                <a:gd name="T1" fmla="*/ 205 h 212"/>
                <a:gd name="T2" fmla="*/ 195 w 250"/>
                <a:gd name="T3" fmla="*/ 158 h 212"/>
                <a:gd name="T4" fmla="*/ 86 w 250"/>
                <a:gd name="T5" fmla="*/ 67 h 212"/>
                <a:gd name="T6" fmla="*/ 7 w 250"/>
                <a:gd name="T7" fmla="*/ 1 h 212"/>
                <a:gd name="T8" fmla="*/ 6 w 250"/>
                <a:gd name="T9" fmla="*/ 0 h 212"/>
                <a:gd name="T10" fmla="*/ 0 w 250"/>
                <a:gd name="T11" fmla="*/ 7 h 212"/>
                <a:gd name="T12" fmla="*/ 244 w 250"/>
                <a:gd name="T13" fmla="*/ 212 h 212"/>
                <a:gd name="T14" fmla="*/ 250 w 250"/>
                <a:gd name="T15" fmla="*/ 205 h 212"/>
                <a:gd name="T16" fmla="*/ 250 w 250"/>
                <a:gd name="T17"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12">
                  <a:moveTo>
                    <a:pt x="250" y="205"/>
                  </a:moveTo>
                  <a:cubicBezTo>
                    <a:pt x="232" y="189"/>
                    <a:pt x="213" y="174"/>
                    <a:pt x="195" y="158"/>
                  </a:cubicBezTo>
                  <a:cubicBezTo>
                    <a:pt x="159" y="128"/>
                    <a:pt x="122" y="98"/>
                    <a:pt x="86" y="67"/>
                  </a:cubicBezTo>
                  <a:cubicBezTo>
                    <a:pt x="60" y="45"/>
                    <a:pt x="34" y="23"/>
                    <a:pt x="7" y="1"/>
                  </a:cubicBezTo>
                  <a:cubicBezTo>
                    <a:pt x="7" y="1"/>
                    <a:pt x="7" y="0"/>
                    <a:pt x="6" y="0"/>
                  </a:cubicBezTo>
                  <a:cubicBezTo>
                    <a:pt x="4" y="2"/>
                    <a:pt x="2" y="5"/>
                    <a:pt x="0" y="7"/>
                  </a:cubicBezTo>
                  <a:cubicBezTo>
                    <a:pt x="81" y="75"/>
                    <a:pt x="163" y="144"/>
                    <a:pt x="244" y="212"/>
                  </a:cubicBezTo>
                  <a:cubicBezTo>
                    <a:pt x="246" y="209"/>
                    <a:pt x="248" y="207"/>
                    <a:pt x="250" y="205"/>
                  </a:cubicBezTo>
                  <a:cubicBezTo>
                    <a:pt x="250" y="205"/>
                    <a:pt x="250" y="205"/>
                    <a:pt x="250" y="2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47">
              <a:extLst>
                <a:ext uri="{FF2B5EF4-FFF2-40B4-BE49-F238E27FC236}">
                  <a16:creationId xmlns="" xmlns:a16="http://schemas.microsoft.com/office/drawing/2014/main" id="{D2C75B3A-836D-457C-B411-76D5714F6FC0}"/>
                </a:ext>
              </a:extLst>
            </p:cNvPr>
            <p:cNvSpPr>
              <a:spLocks/>
            </p:cNvSpPr>
            <p:nvPr/>
          </p:nvSpPr>
          <p:spPr bwMode="auto">
            <a:xfrm>
              <a:off x="9840131" y="5098934"/>
              <a:ext cx="577864" cy="219948"/>
            </a:xfrm>
            <a:custGeom>
              <a:avLst/>
              <a:gdLst>
                <a:gd name="T0" fmla="*/ 140 w 144"/>
                <a:gd name="T1" fmla="*/ 0 h 55"/>
                <a:gd name="T2" fmla="*/ 86 w 144"/>
                <a:gd name="T3" fmla="*/ 18 h 55"/>
                <a:gd name="T4" fmla="*/ 37 w 144"/>
                <a:gd name="T5" fmla="*/ 34 h 55"/>
                <a:gd name="T6" fmla="*/ 0 w 144"/>
                <a:gd name="T7" fmla="*/ 47 h 55"/>
                <a:gd name="T8" fmla="*/ 0 w 144"/>
                <a:gd name="T9" fmla="*/ 47 h 55"/>
                <a:gd name="T10" fmla="*/ 3 w 144"/>
                <a:gd name="T11" fmla="*/ 55 h 55"/>
                <a:gd name="T12" fmla="*/ 144 w 144"/>
                <a:gd name="T13" fmla="*/ 11 h 55"/>
                <a:gd name="T14" fmla="*/ 141 w 144"/>
                <a:gd name="T15" fmla="*/ 0 h 55"/>
                <a:gd name="T16" fmla="*/ 140 w 144"/>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55">
                  <a:moveTo>
                    <a:pt x="140" y="0"/>
                  </a:moveTo>
                  <a:cubicBezTo>
                    <a:pt x="122" y="6"/>
                    <a:pt x="104" y="12"/>
                    <a:pt x="86" y="18"/>
                  </a:cubicBezTo>
                  <a:cubicBezTo>
                    <a:pt x="70" y="23"/>
                    <a:pt x="53" y="29"/>
                    <a:pt x="37" y="34"/>
                  </a:cubicBezTo>
                  <a:cubicBezTo>
                    <a:pt x="24" y="38"/>
                    <a:pt x="12" y="43"/>
                    <a:pt x="0" y="47"/>
                  </a:cubicBezTo>
                  <a:cubicBezTo>
                    <a:pt x="0" y="47"/>
                    <a:pt x="0" y="47"/>
                    <a:pt x="0" y="47"/>
                  </a:cubicBezTo>
                  <a:cubicBezTo>
                    <a:pt x="1" y="49"/>
                    <a:pt x="2" y="52"/>
                    <a:pt x="3" y="55"/>
                  </a:cubicBezTo>
                  <a:cubicBezTo>
                    <a:pt x="36" y="45"/>
                    <a:pt x="124" y="15"/>
                    <a:pt x="144" y="11"/>
                  </a:cubicBezTo>
                  <a:cubicBezTo>
                    <a:pt x="143" y="7"/>
                    <a:pt x="141" y="4"/>
                    <a:pt x="141" y="0"/>
                  </a:cubicBezTo>
                  <a:cubicBezTo>
                    <a:pt x="141" y="0"/>
                    <a:pt x="141" y="0"/>
                    <a:pt x="14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48">
              <a:extLst>
                <a:ext uri="{FF2B5EF4-FFF2-40B4-BE49-F238E27FC236}">
                  <a16:creationId xmlns="" xmlns:a16="http://schemas.microsoft.com/office/drawing/2014/main" id="{655B3B23-E5F9-4EF8-AB5C-DFE427D5DA05}"/>
                </a:ext>
              </a:extLst>
            </p:cNvPr>
            <p:cNvSpPr>
              <a:spLocks/>
            </p:cNvSpPr>
            <p:nvPr/>
          </p:nvSpPr>
          <p:spPr bwMode="auto">
            <a:xfrm>
              <a:off x="10569959" y="4321118"/>
              <a:ext cx="239943" cy="629852"/>
            </a:xfrm>
            <a:custGeom>
              <a:avLst/>
              <a:gdLst>
                <a:gd name="T0" fmla="*/ 37 w 60"/>
                <a:gd name="T1" fmla="*/ 45 h 157"/>
                <a:gd name="T2" fmla="*/ 17 w 60"/>
                <a:gd name="T3" fmla="*/ 103 h 157"/>
                <a:gd name="T4" fmla="*/ 0 w 60"/>
                <a:gd name="T5" fmla="*/ 154 h 157"/>
                <a:gd name="T6" fmla="*/ 9 w 60"/>
                <a:gd name="T7" fmla="*/ 157 h 157"/>
                <a:gd name="T8" fmla="*/ 9 w 60"/>
                <a:gd name="T9" fmla="*/ 157 h 157"/>
                <a:gd name="T10" fmla="*/ 60 w 60"/>
                <a:gd name="T11" fmla="*/ 3 h 157"/>
                <a:gd name="T12" fmla="*/ 52 w 60"/>
                <a:gd name="T13" fmla="*/ 0 h 157"/>
                <a:gd name="T14" fmla="*/ 37 w 60"/>
                <a:gd name="T15" fmla="*/ 45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57">
                  <a:moveTo>
                    <a:pt x="37" y="45"/>
                  </a:moveTo>
                  <a:cubicBezTo>
                    <a:pt x="30" y="64"/>
                    <a:pt x="24" y="84"/>
                    <a:pt x="17" y="103"/>
                  </a:cubicBezTo>
                  <a:cubicBezTo>
                    <a:pt x="12" y="120"/>
                    <a:pt x="6" y="137"/>
                    <a:pt x="0" y="154"/>
                  </a:cubicBezTo>
                  <a:cubicBezTo>
                    <a:pt x="3" y="154"/>
                    <a:pt x="7" y="155"/>
                    <a:pt x="9" y="157"/>
                  </a:cubicBezTo>
                  <a:cubicBezTo>
                    <a:pt x="9" y="157"/>
                    <a:pt x="9" y="157"/>
                    <a:pt x="9" y="157"/>
                  </a:cubicBezTo>
                  <a:cubicBezTo>
                    <a:pt x="26" y="106"/>
                    <a:pt x="43" y="54"/>
                    <a:pt x="60" y="3"/>
                  </a:cubicBezTo>
                  <a:cubicBezTo>
                    <a:pt x="57" y="2"/>
                    <a:pt x="54" y="1"/>
                    <a:pt x="52" y="0"/>
                  </a:cubicBezTo>
                  <a:cubicBezTo>
                    <a:pt x="47" y="15"/>
                    <a:pt x="42" y="30"/>
                    <a:pt x="37"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49">
              <a:extLst>
                <a:ext uri="{FF2B5EF4-FFF2-40B4-BE49-F238E27FC236}">
                  <a16:creationId xmlns="" xmlns:a16="http://schemas.microsoft.com/office/drawing/2014/main" id="{EEE417F7-A965-4138-9FEB-6612EC298D49}"/>
                </a:ext>
              </a:extLst>
            </p:cNvPr>
            <p:cNvSpPr>
              <a:spLocks/>
            </p:cNvSpPr>
            <p:nvPr/>
          </p:nvSpPr>
          <p:spPr bwMode="auto">
            <a:xfrm>
              <a:off x="6492922" y="2251608"/>
              <a:ext cx="681839" cy="745824"/>
            </a:xfrm>
            <a:custGeom>
              <a:avLst/>
              <a:gdLst>
                <a:gd name="T0" fmla="*/ 7 w 170"/>
                <a:gd name="T1" fmla="*/ 186 h 186"/>
                <a:gd name="T2" fmla="*/ 11 w 170"/>
                <a:gd name="T3" fmla="*/ 182 h 186"/>
                <a:gd name="T4" fmla="*/ 133 w 170"/>
                <a:gd name="T5" fmla="*/ 46 h 186"/>
                <a:gd name="T6" fmla="*/ 169 w 170"/>
                <a:gd name="T7" fmla="*/ 8 h 186"/>
                <a:gd name="T8" fmla="*/ 170 w 170"/>
                <a:gd name="T9" fmla="*/ 7 h 186"/>
                <a:gd name="T10" fmla="*/ 163 w 170"/>
                <a:gd name="T11" fmla="*/ 0 h 186"/>
                <a:gd name="T12" fmla="*/ 109 w 170"/>
                <a:gd name="T13" fmla="*/ 60 h 186"/>
                <a:gd name="T14" fmla="*/ 3 w 170"/>
                <a:gd name="T15" fmla="*/ 176 h 186"/>
                <a:gd name="T16" fmla="*/ 0 w 170"/>
                <a:gd name="T17" fmla="*/ 180 h 186"/>
                <a:gd name="T18" fmla="*/ 7 w 17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86">
                  <a:moveTo>
                    <a:pt x="7" y="186"/>
                  </a:moveTo>
                  <a:cubicBezTo>
                    <a:pt x="8" y="185"/>
                    <a:pt x="9" y="184"/>
                    <a:pt x="11" y="182"/>
                  </a:cubicBezTo>
                  <a:cubicBezTo>
                    <a:pt x="51" y="137"/>
                    <a:pt x="92" y="92"/>
                    <a:pt x="133" y="46"/>
                  </a:cubicBezTo>
                  <a:cubicBezTo>
                    <a:pt x="145" y="34"/>
                    <a:pt x="157" y="21"/>
                    <a:pt x="169" y="8"/>
                  </a:cubicBezTo>
                  <a:cubicBezTo>
                    <a:pt x="169" y="7"/>
                    <a:pt x="169" y="7"/>
                    <a:pt x="170" y="7"/>
                  </a:cubicBezTo>
                  <a:cubicBezTo>
                    <a:pt x="167" y="5"/>
                    <a:pt x="165" y="3"/>
                    <a:pt x="163" y="0"/>
                  </a:cubicBezTo>
                  <a:cubicBezTo>
                    <a:pt x="145" y="20"/>
                    <a:pt x="127" y="40"/>
                    <a:pt x="109" y="60"/>
                  </a:cubicBezTo>
                  <a:cubicBezTo>
                    <a:pt x="74" y="99"/>
                    <a:pt x="39" y="137"/>
                    <a:pt x="3" y="176"/>
                  </a:cubicBezTo>
                  <a:cubicBezTo>
                    <a:pt x="2" y="178"/>
                    <a:pt x="1" y="179"/>
                    <a:pt x="0" y="180"/>
                  </a:cubicBezTo>
                  <a:cubicBezTo>
                    <a:pt x="3" y="181"/>
                    <a:pt x="5" y="183"/>
                    <a:pt x="7" y="18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50">
              <a:extLst>
                <a:ext uri="{FF2B5EF4-FFF2-40B4-BE49-F238E27FC236}">
                  <a16:creationId xmlns="" xmlns:a16="http://schemas.microsoft.com/office/drawing/2014/main" id="{0E25A1D7-A2EB-4EE3-BD34-FAB67528D7AA}"/>
                </a:ext>
              </a:extLst>
            </p:cNvPr>
            <p:cNvSpPr>
              <a:spLocks/>
            </p:cNvSpPr>
            <p:nvPr/>
          </p:nvSpPr>
          <p:spPr bwMode="auto">
            <a:xfrm>
              <a:off x="6444933" y="3217379"/>
              <a:ext cx="313926" cy="753822"/>
            </a:xfrm>
            <a:custGeom>
              <a:avLst/>
              <a:gdLst>
                <a:gd name="T0" fmla="*/ 59 w 78"/>
                <a:gd name="T1" fmla="*/ 133 h 188"/>
                <a:gd name="T2" fmla="*/ 40 w 78"/>
                <a:gd name="T3" fmla="*/ 82 h 188"/>
                <a:gd name="T4" fmla="*/ 15 w 78"/>
                <a:gd name="T5" fmla="*/ 16 h 188"/>
                <a:gd name="T6" fmla="*/ 9 w 78"/>
                <a:gd name="T7" fmla="*/ 0 h 188"/>
                <a:gd name="T8" fmla="*/ 0 w 78"/>
                <a:gd name="T9" fmla="*/ 3 h 188"/>
                <a:gd name="T10" fmla="*/ 1 w 78"/>
                <a:gd name="T11" fmla="*/ 5 h 188"/>
                <a:gd name="T12" fmla="*/ 34 w 78"/>
                <a:gd name="T13" fmla="*/ 92 h 188"/>
                <a:gd name="T14" fmla="*/ 61 w 78"/>
                <a:gd name="T15" fmla="*/ 165 h 188"/>
                <a:gd name="T16" fmla="*/ 70 w 78"/>
                <a:gd name="T17" fmla="*/ 188 h 188"/>
                <a:gd name="T18" fmla="*/ 78 w 78"/>
                <a:gd name="T19" fmla="*/ 184 h 188"/>
                <a:gd name="T20" fmla="*/ 59 w 78"/>
                <a:gd name="T21" fmla="*/ 13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88">
                  <a:moveTo>
                    <a:pt x="59" y="133"/>
                  </a:moveTo>
                  <a:cubicBezTo>
                    <a:pt x="52" y="116"/>
                    <a:pt x="46" y="99"/>
                    <a:pt x="40" y="82"/>
                  </a:cubicBezTo>
                  <a:cubicBezTo>
                    <a:pt x="32" y="60"/>
                    <a:pt x="23" y="38"/>
                    <a:pt x="15" y="16"/>
                  </a:cubicBezTo>
                  <a:cubicBezTo>
                    <a:pt x="13" y="11"/>
                    <a:pt x="11" y="5"/>
                    <a:pt x="9" y="0"/>
                  </a:cubicBezTo>
                  <a:cubicBezTo>
                    <a:pt x="6" y="1"/>
                    <a:pt x="3" y="3"/>
                    <a:pt x="0" y="3"/>
                  </a:cubicBezTo>
                  <a:cubicBezTo>
                    <a:pt x="0" y="4"/>
                    <a:pt x="1" y="4"/>
                    <a:pt x="1" y="5"/>
                  </a:cubicBezTo>
                  <a:cubicBezTo>
                    <a:pt x="12" y="34"/>
                    <a:pt x="23" y="63"/>
                    <a:pt x="34" y="92"/>
                  </a:cubicBezTo>
                  <a:cubicBezTo>
                    <a:pt x="43" y="117"/>
                    <a:pt x="52" y="141"/>
                    <a:pt x="61" y="165"/>
                  </a:cubicBezTo>
                  <a:cubicBezTo>
                    <a:pt x="63" y="169"/>
                    <a:pt x="68" y="184"/>
                    <a:pt x="70" y="188"/>
                  </a:cubicBezTo>
                  <a:cubicBezTo>
                    <a:pt x="72" y="186"/>
                    <a:pt x="75" y="185"/>
                    <a:pt x="78" y="184"/>
                  </a:cubicBezTo>
                  <a:cubicBezTo>
                    <a:pt x="72" y="167"/>
                    <a:pt x="65" y="150"/>
                    <a:pt x="59" y="1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1">
              <a:extLst>
                <a:ext uri="{FF2B5EF4-FFF2-40B4-BE49-F238E27FC236}">
                  <a16:creationId xmlns="" xmlns:a16="http://schemas.microsoft.com/office/drawing/2014/main" id="{23D7F029-0397-4A03-8F2F-AEFB0614B7D9}"/>
                </a:ext>
              </a:extLst>
            </p:cNvPr>
            <p:cNvSpPr>
              <a:spLocks/>
            </p:cNvSpPr>
            <p:nvPr/>
          </p:nvSpPr>
          <p:spPr bwMode="auto">
            <a:xfrm>
              <a:off x="8356481" y="4697029"/>
              <a:ext cx="121972" cy="65985"/>
            </a:xfrm>
            <a:custGeom>
              <a:avLst/>
              <a:gdLst>
                <a:gd name="T0" fmla="*/ 0 w 30"/>
                <a:gd name="T1" fmla="*/ 7 h 16"/>
                <a:gd name="T2" fmla="*/ 0 w 30"/>
                <a:gd name="T3" fmla="*/ 7 h 16"/>
                <a:gd name="T4" fmla="*/ 2 w 30"/>
                <a:gd name="T5" fmla="*/ 16 h 16"/>
                <a:gd name="T6" fmla="*/ 30 w 30"/>
                <a:gd name="T7" fmla="*/ 9 h 16"/>
                <a:gd name="T8" fmla="*/ 28 w 30"/>
                <a:gd name="T9" fmla="*/ 0 h 16"/>
                <a:gd name="T10" fmla="*/ 0 w 30"/>
                <a:gd name="T11" fmla="*/ 7 h 16"/>
              </a:gdLst>
              <a:ahLst/>
              <a:cxnLst>
                <a:cxn ang="0">
                  <a:pos x="T0" y="T1"/>
                </a:cxn>
                <a:cxn ang="0">
                  <a:pos x="T2" y="T3"/>
                </a:cxn>
                <a:cxn ang="0">
                  <a:pos x="T4" y="T5"/>
                </a:cxn>
                <a:cxn ang="0">
                  <a:pos x="T6" y="T7"/>
                </a:cxn>
                <a:cxn ang="0">
                  <a:pos x="T8" y="T9"/>
                </a:cxn>
                <a:cxn ang="0">
                  <a:pos x="T10" y="T11"/>
                </a:cxn>
              </a:cxnLst>
              <a:rect l="0" t="0" r="r" b="b"/>
              <a:pathLst>
                <a:path w="30" h="16">
                  <a:moveTo>
                    <a:pt x="0" y="7"/>
                  </a:moveTo>
                  <a:cubicBezTo>
                    <a:pt x="0" y="7"/>
                    <a:pt x="0" y="7"/>
                    <a:pt x="0" y="7"/>
                  </a:cubicBezTo>
                  <a:cubicBezTo>
                    <a:pt x="1" y="10"/>
                    <a:pt x="2" y="13"/>
                    <a:pt x="2" y="16"/>
                  </a:cubicBezTo>
                  <a:cubicBezTo>
                    <a:pt x="12" y="14"/>
                    <a:pt x="21" y="12"/>
                    <a:pt x="30" y="9"/>
                  </a:cubicBezTo>
                  <a:cubicBezTo>
                    <a:pt x="29" y="6"/>
                    <a:pt x="28" y="3"/>
                    <a:pt x="28" y="0"/>
                  </a:cubicBezTo>
                  <a:cubicBezTo>
                    <a:pt x="19" y="2"/>
                    <a:pt x="10" y="4"/>
                    <a:pt x="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52">
              <a:extLst>
                <a:ext uri="{FF2B5EF4-FFF2-40B4-BE49-F238E27FC236}">
                  <a16:creationId xmlns="" xmlns:a16="http://schemas.microsoft.com/office/drawing/2014/main" id="{54EF1063-89B6-4CBB-A6C5-B622689F1756}"/>
                </a:ext>
              </a:extLst>
            </p:cNvPr>
            <p:cNvSpPr>
              <a:spLocks/>
            </p:cNvSpPr>
            <p:nvPr/>
          </p:nvSpPr>
          <p:spPr bwMode="auto">
            <a:xfrm>
              <a:off x="9728157" y="5476844"/>
              <a:ext cx="55987" cy="79981"/>
            </a:xfrm>
            <a:custGeom>
              <a:avLst/>
              <a:gdLst>
                <a:gd name="T0" fmla="*/ 5 w 14"/>
                <a:gd name="T1" fmla="*/ 20 h 20"/>
                <a:gd name="T2" fmla="*/ 14 w 14"/>
                <a:gd name="T3" fmla="*/ 17 h 20"/>
                <a:gd name="T4" fmla="*/ 10 w 14"/>
                <a:gd name="T5" fmla="*/ 0 h 20"/>
                <a:gd name="T6" fmla="*/ 0 w 14"/>
                <a:gd name="T7" fmla="*/ 3 h 20"/>
                <a:gd name="T8" fmla="*/ 5 w 14"/>
                <a:gd name="T9" fmla="*/ 20 h 20"/>
              </a:gdLst>
              <a:ahLst/>
              <a:cxnLst>
                <a:cxn ang="0">
                  <a:pos x="T0" y="T1"/>
                </a:cxn>
                <a:cxn ang="0">
                  <a:pos x="T2" y="T3"/>
                </a:cxn>
                <a:cxn ang="0">
                  <a:pos x="T4" y="T5"/>
                </a:cxn>
                <a:cxn ang="0">
                  <a:pos x="T6" y="T7"/>
                </a:cxn>
                <a:cxn ang="0">
                  <a:pos x="T8" y="T9"/>
                </a:cxn>
              </a:cxnLst>
              <a:rect l="0" t="0" r="r" b="b"/>
              <a:pathLst>
                <a:path w="14" h="20">
                  <a:moveTo>
                    <a:pt x="5" y="20"/>
                  </a:moveTo>
                  <a:cubicBezTo>
                    <a:pt x="8" y="19"/>
                    <a:pt x="11" y="18"/>
                    <a:pt x="14" y="17"/>
                  </a:cubicBezTo>
                  <a:cubicBezTo>
                    <a:pt x="13" y="12"/>
                    <a:pt x="11" y="6"/>
                    <a:pt x="10" y="0"/>
                  </a:cubicBezTo>
                  <a:cubicBezTo>
                    <a:pt x="7" y="2"/>
                    <a:pt x="4" y="3"/>
                    <a:pt x="0" y="3"/>
                  </a:cubicBezTo>
                  <a:cubicBezTo>
                    <a:pt x="2" y="9"/>
                    <a:pt x="4" y="14"/>
                    <a:pt x="5"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53">
              <a:extLst>
                <a:ext uri="{FF2B5EF4-FFF2-40B4-BE49-F238E27FC236}">
                  <a16:creationId xmlns="" xmlns:a16="http://schemas.microsoft.com/office/drawing/2014/main" id="{F18C6297-195A-490A-A8D7-2EEBABCFFD74}"/>
                </a:ext>
              </a:extLst>
            </p:cNvPr>
            <p:cNvSpPr>
              <a:spLocks/>
            </p:cNvSpPr>
            <p:nvPr/>
          </p:nvSpPr>
          <p:spPr bwMode="auto">
            <a:xfrm>
              <a:off x="7784617" y="4653039"/>
              <a:ext cx="303928" cy="113974"/>
            </a:xfrm>
            <a:custGeom>
              <a:avLst/>
              <a:gdLst>
                <a:gd name="T0" fmla="*/ 52 w 76"/>
                <a:gd name="T1" fmla="*/ 12 h 28"/>
                <a:gd name="T2" fmla="*/ 4 w 76"/>
                <a:gd name="T3" fmla="*/ 1 h 28"/>
                <a:gd name="T4" fmla="*/ 2 w 76"/>
                <a:gd name="T5" fmla="*/ 0 h 28"/>
                <a:gd name="T6" fmla="*/ 0 w 76"/>
                <a:gd name="T7" fmla="*/ 10 h 28"/>
                <a:gd name="T8" fmla="*/ 1 w 76"/>
                <a:gd name="T9" fmla="*/ 10 h 28"/>
                <a:gd name="T10" fmla="*/ 10 w 76"/>
                <a:gd name="T11" fmla="*/ 12 h 28"/>
                <a:gd name="T12" fmla="*/ 55 w 76"/>
                <a:gd name="T13" fmla="*/ 23 h 28"/>
                <a:gd name="T14" fmla="*/ 74 w 76"/>
                <a:gd name="T15" fmla="*/ 28 h 28"/>
                <a:gd name="T16" fmla="*/ 76 w 76"/>
                <a:gd name="T17" fmla="*/ 18 h 28"/>
                <a:gd name="T18" fmla="*/ 52 w 76"/>
                <a:gd name="T1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8">
                  <a:moveTo>
                    <a:pt x="52" y="12"/>
                  </a:moveTo>
                  <a:cubicBezTo>
                    <a:pt x="36" y="8"/>
                    <a:pt x="20" y="5"/>
                    <a:pt x="4" y="1"/>
                  </a:cubicBezTo>
                  <a:cubicBezTo>
                    <a:pt x="3" y="1"/>
                    <a:pt x="3" y="0"/>
                    <a:pt x="2" y="0"/>
                  </a:cubicBezTo>
                  <a:cubicBezTo>
                    <a:pt x="2" y="4"/>
                    <a:pt x="1" y="7"/>
                    <a:pt x="0" y="10"/>
                  </a:cubicBezTo>
                  <a:cubicBezTo>
                    <a:pt x="0" y="10"/>
                    <a:pt x="0" y="10"/>
                    <a:pt x="1" y="10"/>
                  </a:cubicBezTo>
                  <a:cubicBezTo>
                    <a:pt x="4" y="10"/>
                    <a:pt x="7" y="11"/>
                    <a:pt x="10" y="12"/>
                  </a:cubicBezTo>
                  <a:cubicBezTo>
                    <a:pt x="25" y="16"/>
                    <a:pt x="40" y="19"/>
                    <a:pt x="55" y="23"/>
                  </a:cubicBezTo>
                  <a:cubicBezTo>
                    <a:pt x="61" y="24"/>
                    <a:pt x="67" y="26"/>
                    <a:pt x="74" y="28"/>
                  </a:cubicBezTo>
                  <a:cubicBezTo>
                    <a:pt x="74" y="24"/>
                    <a:pt x="75" y="21"/>
                    <a:pt x="76" y="18"/>
                  </a:cubicBezTo>
                  <a:cubicBezTo>
                    <a:pt x="68" y="16"/>
                    <a:pt x="60" y="14"/>
                    <a:pt x="52"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54">
              <a:extLst>
                <a:ext uri="{FF2B5EF4-FFF2-40B4-BE49-F238E27FC236}">
                  <a16:creationId xmlns="" xmlns:a16="http://schemas.microsoft.com/office/drawing/2014/main" id="{1E169DD5-4525-43A9-B703-9264B957E004}"/>
                </a:ext>
              </a:extLst>
            </p:cNvPr>
            <p:cNvSpPr>
              <a:spLocks/>
            </p:cNvSpPr>
            <p:nvPr/>
          </p:nvSpPr>
          <p:spPr bwMode="auto">
            <a:xfrm>
              <a:off x="10925875" y="3855228"/>
              <a:ext cx="249942" cy="249942"/>
            </a:xfrm>
            <a:custGeom>
              <a:avLst/>
              <a:gdLst>
                <a:gd name="T0" fmla="*/ 56 w 62"/>
                <a:gd name="T1" fmla="*/ 0 h 62"/>
                <a:gd name="T2" fmla="*/ 26 w 62"/>
                <a:gd name="T3" fmla="*/ 29 h 62"/>
                <a:gd name="T4" fmla="*/ 1 w 62"/>
                <a:gd name="T5" fmla="*/ 54 h 62"/>
                <a:gd name="T6" fmla="*/ 0 w 62"/>
                <a:gd name="T7" fmla="*/ 55 h 62"/>
                <a:gd name="T8" fmla="*/ 6 w 62"/>
                <a:gd name="T9" fmla="*/ 62 h 62"/>
                <a:gd name="T10" fmla="*/ 8 w 62"/>
                <a:gd name="T11" fmla="*/ 61 h 62"/>
                <a:gd name="T12" fmla="*/ 44 w 62"/>
                <a:gd name="T13" fmla="*/ 24 h 62"/>
                <a:gd name="T14" fmla="*/ 62 w 62"/>
                <a:gd name="T15" fmla="*/ 6 h 62"/>
                <a:gd name="T16" fmla="*/ 56 w 62"/>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2">
                  <a:moveTo>
                    <a:pt x="56" y="0"/>
                  </a:moveTo>
                  <a:cubicBezTo>
                    <a:pt x="46" y="9"/>
                    <a:pt x="36" y="19"/>
                    <a:pt x="26" y="29"/>
                  </a:cubicBezTo>
                  <a:cubicBezTo>
                    <a:pt x="18" y="37"/>
                    <a:pt x="9" y="45"/>
                    <a:pt x="1" y="54"/>
                  </a:cubicBezTo>
                  <a:cubicBezTo>
                    <a:pt x="1" y="54"/>
                    <a:pt x="0" y="55"/>
                    <a:pt x="0" y="55"/>
                  </a:cubicBezTo>
                  <a:cubicBezTo>
                    <a:pt x="2" y="57"/>
                    <a:pt x="4" y="59"/>
                    <a:pt x="6" y="62"/>
                  </a:cubicBezTo>
                  <a:cubicBezTo>
                    <a:pt x="7" y="61"/>
                    <a:pt x="7" y="61"/>
                    <a:pt x="8" y="61"/>
                  </a:cubicBezTo>
                  <a:cubicBezTo>
                    <a:pt x="20" y="48"/>
                    <a:pt x="32" y="36"/>
                    <a:pt x="44" y="24"/>
                  </a:cubicBezTo>
                  <a:cubicBezTo>
                    <a:pt x="50" y="18"/>
                    <a:pt x="56" y="12"/>
                    <a:pt x="62" y="6"/>
                  </a:cubicBezTo>
                  <a:cubicBezTo>
                    <a:pt x="60" y="4"/>
                    <a:pt x="58" y="2"/>
                    <a:pt x="5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55">
              <a:extLst>
                <a:ext uri="{FF2B5EF4-FFF2-40B4-BE49-F238E27FC236}">
                  <a16:creationId xmlns="" xmlns:a16="http://schemas.microsoft.com/office/drawing/2014/main" id="{FBB68528-A0B6-4C4D-8C3E-CEF1CB7E7088}"/>
                </a:ext>
              </a:extLst>
            </p:cNvPr>
            <p:cNvSpPr>
              <a:spLocks/>
            </p:cNvSpPr>
            <p:nvPr/>
          </p:nvSpPr>
          <p:spPr bwMode="auto">
            <a:xfrm>
              <a:off x="7490687" y="4361108"/>
              <a:ext cx="113974" cy="159962"/>
            </a:xfrm>
            <a:custGeom>
              <a:avLst/>
              <a:gdLst>
                <a:gd name="T0" fmla="*/ 28 w 28"/>
                <a:gd name="T1" fmla="*/ 35 h 40"/>
                <a:gd name="T2" fmla="*/ 9 w 28"/>
                <a:gd name="T3" fmla="*/ 0 h 40"/>
                <a:gd name="T4" fmla="*/ 0 w 28"/>
                <a:gd name="T5" fmla="*/ 5 h 40"/>
                <a:gd name="T6" fmla="*/ 4 w 28"/>
                <a:gd name="T7" fmla="*/ 10 h 40"/>
                <a:gd name="T8" fmla="*/ 19 w 28"/>
                <a:gd name="T9" fmla="*/ 40 h 40"/>
                <a:gd name="T10" fmla="*/ 28 w 28"/>
                <a:gd name="T11" fmla="*/ 36 h 40"/>
                <a:gd name="T12" fmla="*/ 28 w 28"/>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28" h="40">
                  <a:moveTo>
                    <a:pt x="28" y="35"/>
                  </a:moveTo>
                  <a:cubicBezTo>
                    <a:pt x="22" y="24"/>
                    <a:pt x="15" y="12"/>
                    <a:pt x="9" y="0"/>
                  </a:cubicBezTo>
                  <a:cubicBezTo>
                    <a:pt x="7" y="2"/>
                    <a:pt x="4" y="4"/>
                    <a:pt x="0" y="5"/>
                  </a:cubicBezTo>
                  <a:cubicBezTo>
                    <a:pt x="2" y="6"/>
                    <a:pt x="3" y="8"/>
                    <a:pt x="4" y="10"/>
                  </a:cubicBezTo>
                  <a:cubicBezTo>
                    <a:pt x="9" y="20"/>
                    <a:pt x="14" y="30"/>
                    <a:pt x="19" y="40"/>
                  </a:cubicBezTo>
                  <a:cubicBezTo>
                    <a:pt x="22" y="38"/>
                    <a:pt x="25" y="37"/>
                    <a:pt x="28" y="36"/>
                  </a:cubicBezTo>
                  <a:cubicBezTo>
                    <a:pt x="28" y="35"/>
                    <a:pt x="28" y="35"/>
                    <a:pt x="2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6">
              <a:extLst>
                <a:ext uri="{FF2B5EF4-FFF2-40B4-BE49-F238E27FC236}">
                  <a16:creationId xmlns="" xmlns:a16="http://schemas.microsoft.com/office/drawing/2014/main" id="{A6D79221-FB60-4D1B-B17F-C806990EC21B}"/>
                </a:ext>
              </a:extLst>
            </p:cNvPr>
            <p:cNvSpPr>
              <a:spLocks/>
            </p:cNvSpPr>
            <p:nvPr/>
          </p:nvSpPr>
          <p:spPr bwMode="auto">
            <a:xfrm>
              <a:off x="7820608" y="2467557"/>
              <a:ext cx="283933" cy="289932"/>
            </a:xfrm>
            <a:custGeom>
              <a:avLst/>
              <a:gdLst>
                <a:gd name="T0" fmla="*/ 10 w 71"/>
                <a:gd name="T1" fmla="*/ 61 h 72"/>
                <a:gd name="T2" fmla="*/ 35 w 71"/>
                <a:gd name="T3" fmla="*/ 72 h 72"/>
                <a:gd name="T4" fmla="*/ 35 w 71"/>
                <a:gd name="T5" fmla="*/ 72 h 72"/>
                <a:gd name="T6" fmla="*/ 44 w 71"/>
                <a:gd name="T7" fmla="*/ 71 h 72"/>
                <a:gd name="T8" fmla="*/ 63 w 71"/>
                <a:gd name="T9" fmla="*/ 58 h 72"/>
                <a:gd name="T10" fmla="*/ 68 w 71"/>
                <a:gd name="T11" fmla="*/ 50 h 72"/>
                <a:gd name="T12" fmla="*/ 71 w 71"/>
                <a:gd name="T13" fmla="*/ 36 h 72"/>
                <a:gd name="T14" fmla="*/ 61 w 71"/>
                <a:gd name="T15" fmla="*/ 10 h 72"/>
                <a:gd name="T16" fmla="*/ 53 w 71"/>
                <a:gd name="T17" fmla="*/ 5 h 72"/>
                <a:gd name="T18" fmla="*/ 35 w 71"/>
                <a:gd name="T19" fmla="*/ 0 h 72"/>
                <a:gd name="T20" fmla="*/ 0 w 71"/>
                <a:gd name="T21" fmla="*/ 36 h 72"/>
                <a:gd name="T22" fmla="*/ 0 w 71"/>
                <a:gd name="T23" fmla="*/ 41 h 72"/>
                <a:gd name="T24" fmla="*/ 3 w 71"/>
                <a:gd name="T25" fmla="*/ 50 h 72"/>
                <a:gd name="T26" fmla="*/ 4 w 71"/>
                <a:gd name="T27" fmla="*/ 53 h 72"/>
                <a:gd name="T28" fmla="*/ 10 w 71"/>
                <a:gd name="T29"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10" y="61"/>
                  </a:moveTo>
                  <a:cubicBezTo>
                    <a:pt x="16" y="67"/>
                    <a:pt x="25" y="71"/>
                    <a:pt x="35" y="72"/>
                  </a:cubicBezTo>
                  <a:cubicBezTo>
                    <a:pt x="35" y="72"/>
                    <a:pt x="35" y="72"/>
                    <a:pt x="35" y="72"/>
                  </a:cubicBezTo>
                  <a:cubicBezTo>
                    <a:pt x="38" y="72"/>
                    <a:pt x="41" y="71"/>
                    <a:pt x="44" y="71"/>
                  </a:cubicBezTo>
                  <a:cubicBezTo>
                    <a:pt x="52" y="69"/>
                    <a:pt x="58" y="64"/>
                    <a:pt x="63" y="58"/>
                  </a:cubicBezTo>
                  <a:cubicBezTo>
                    <a:pt x="65" y="56"/>
                    <a:pt x="67" y="53"/>
                    <a:pt x="68" y="50"/>
                  </a:cubicBezTo>
                  <a:cubicBezTo>
                    <a:pt x="70" y="46"/>
                    <a:pt x="71" y="41"/>
                    <a:pt x="71" y="36"/>
                  </a:cubicBezTo>
                  <a:cubicBezTo>
                    <a:pt x="71" y="26"/>
                    <a:pt x="67" y="17"/>
                    <a:pt x="61" y="10"/>
                  </a:cubicBezTo>
                  <a:cubicBezTo>
                    <a:pt x="58" y="8"/>
                    <a:pt x="56" y="6"/>
                    <a:pt x="53" y="5"/>
                  </a:cubicBezTo>
                  <a:cubicBezTo>
                    <a:pt x="48" y="2"/>
                    <a:pt x="42" y="0"/>
                    <a:pt x="35" y="0"/>
                  </a:cubicBezTo>
                  <a:cubicBezTo>
                    <a:pt x="16" y="0"/>
                    <a:pt x="0" y="16"/>
                    <a:pt x="0" y="36"/>
                  </a:cubicBezTo>
                  <a:cubicBezTo>
                    <a:pt x="0" y="38"/>
                    <a:pt x="0" y="39"/>
                    <a:pt x="0" y="41"/>
                  </a:cubicBezTo>
                  <a:cubicBezTo>
                    <a:pt x="0" y="44"/>
                    <a:pt x="1" y="47"/>
                    <a:pt x="3" y="50"/>
                  </a:cubicBezTo>
                  <a:cubicBezTo>
                    <a:pt x="3" y="51"/>
                    <a:pt x="3" y="52"/>
                    <a:pt x="4" y="53"/>
                  </a:cubicBezTo>
                  <a:cubicBezTo>
                    <a:pt x="5" y="56"/>
                    <a:pt x="7" y="58"/>
                    <a:pt x="10"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57">
              <a:extLst>
                <a:ext uri="{FF2B5EF4-FFF2-40B4-BE49-F238E27FC236}">
                  <a16:creationId xmlns="" xmlns:a16="http://schemas.microsoft.com/office/drawing/2014/main" id="{A361A37B-BD92-405D-8267-E4076B4F23EC}"/>
                </a:ext>
              </a:extLst>
            </p:cNvPr>
            <p:cNvSpPr>
              <a:spLocks/>
            </p:cNvSpPr>
            <p:nvPr/>
          </p:nvSpPr>
          <p:spPr bwMode="auto">
            <a:xfrm>
              <a:off x="7018798" y="3073413"/>
              <a:ext cx="283933" cy="285933"/>
            </a:xfrm>
            <a:custGeom>
              <a:avLst/>
              <a:gdLst>
                <a:gd name="T0" fmla="*/ 71 w 71"/>
                <a:gd name="T1" fmla="*/ 36 h 71"/>
                <a:gd name="T2" fmla="*/ 71 w 71"/>
                <a:gd name="T3" fmla="*/ 34 h 71"/>
                <a:gd name="T4" fmla="*/ 70 w 71"/>
                <a:gd name="T5" fmla="*/ 24 h 71"/>
                <a:gd name="T6" fmla="*/ 67 w 71"/>
                <a:gd name="T7" fmla="*/ 19 h 71"/>
                <a:gd name="T8" fmla="*/ 61 w 71"/>
                <a:gd name="T9" fmla="*/ 11 h 71"/>
                <a:gd name="T10" fmla="*/ 44 w 71"/>
                <a:gd name="T11" fmla="*/ 1 h 71"/>
                <a:gd name="T12" fmla="*/ 36 w 71"/>
                <a:gd name="T13" fmla="*/ 0 h 71"/>
                <a:gd name="T14" fmla="*/ 34 w 71"/>
                <a:gd name="T15" fmla="*/ 0 h 71"/>
                <a:gd name="T16" fmla="*/ 1 w 71"/>
                <a:gd name="T17" fmla="*/ 26 h 71"/>
                <a:gd name="T18" fmla="*/ 0 w 71"/>
                <a:gd name="T19" fmla="*/ 35 h 71"/>
                <a:gd name="T20" fmla="*/ 0 w 71"/>
                <a:gd name="T21" fmla="*/ 36 h 71"/>
                <a:gd name="T22" fmla="*/ 17 w 71"/>
                <a:gd name="T23" fmla="*/ 66 h 71"/>
                <a:gd name="T24" fmla="*/ 27 w 71"/>
                <a:gd name="T25" fmla="*/ 70 h 71"/>
                <a:gd name="T26" fmla="*/ 36 w 71"/>
                <a:gd name="T27" fmla="*/ 71 h 71"/>
                <a:gd name="T28" fmla="*/ 39 w 71"/>
                <a:gd name="T29" fmla="*/ 71 h 71"/>
                <a:gd name="T30" fmla="*/ 50 w 71"/>
                <a:gd name="T31" fmla="*/ 68 h 71"/>
                <a:gd name="T32" fmla="*/ 71 w 71"/>
                <a:gd name="T33"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1">
                  <a:moveTo>
                    <a:pt x="71" y="36"/>
                  </a:moveTo>
                  <a:cubicBezTo>
                    <a:pt x="71" y="35"/>
                    <a:pt x="71" y="35"/>
                    <a:pt x="71" y="34"/>
                  </a:cubicBezTo>
                  <a:cubicBezTo>
                    <a:pt x="71" y="31"/>
                    <a:pt x="71" y="27"/>
                    <a:pt x="70" y="24"/>
                  </a:cubicBezTo>
                  <a:cubicBezTo>
                    <a:pt x="69" y="22"/>
                    <a:pt x="68" y="20"/>
                    <a:pt x="67" y="19"/>
                  </a:cubicBezTo>
                  <a:cubicBezTo>
                    <a:pt x="66" y="16"/>
                    <a:pt x="64" y="13"/>
                    <a:pt x="61" y="11"/>
                  </a:cubicBezTo>
                  <a:cubicBezTo>
                    <a:pt x="57" y="6"/>
                    <a:pt x="51" y="2"/>
                    <a:pt x="44" y="1"/>
                  </a:cubicBezTo>
                  <a:cubicBezTo>
                    <a:pt x="41" y="0"/>
                    <a:pt x="39" y="0"/>
                    <a:pt x="36" y="0"/>
                  </a:cubicBezTo>
                  <a:cubicBezTo>
                    <a:pt x="35" y="0"/>
                    <a:pt x="35" y="0"/>
                    <a:pt x="34" y="0"/>
                  </a:cubicBezTo>
                  <a:cubicBezTo>
                    <a:pt x="19" y="1"/>
                    <a:pt x="6" y="11"/>
                    <a:pt x="1" y="26"/>
                  </a:cubicBezTo>
                  <a:cubicBezTo>
                    <a:pt x="0" y="29"/>
                    <a:pt x="0" y="32"/>
                    <a:pt x="0" y="35"/>
                  </a:cubicBezTo>
                  <a:cubicBezTo>
                    <a:pt x="0" y="35"/>
                    <a:pt x="0" y="35"/>
                    <a:pt x="0" y="36"/>
                  </a:cubicBezTo>
                  <a:cubicBezTo>
                    <a:pt x="0" y="49"/>
                    <a:pt x="7" y="60"/>
                    <a:pt x="17" y="66"/>
                  </a:cubicBezTo>
                  <a:cubicBezTo>
                    <a:pt x="20" y="68"/>
                    <a:pt x="23" y="69"/>
                    <a:pt x="27" y="70"/>
                  </a:cubicBezTo>
                  <a:cubicBezTo>
                    <a:pt x="29" y="71"/>
                    <a:pt x="33" y="71"/>
                    <a:pt x="36" y="71"/>
                  </a:cubicBezTo>
                  <a:cubicBezTo>
                    <a:pt x="37" y="71"/>
                    <a:pt x="38" y="71"/>
                    <a:pt x="39" y="71"/>
                  </a:cubicBezTo>
                  <a:cubicBezTo>
                    <a:pt x="43" y="71"/>
                    <a:pt x="47" y="70"/>
                    <a:pt x="50" y="68"/>
                  </a:cubicBezTo>
                  <a:cubicBezTo>
                    <a:pt x="63" y="63"/>
                    <a:pt x="71" y="50"/>
                    <a:pt x="71"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58">
              <a:extLst>
                <a:ext uri="{FF2B5EF4-FFF2-40B4-BE49-F238E27FC236}">
                  <a16:creationId xmlns="" xmlns:a16="http://schemas.microsoft.com/office/drawing/2014/main" id="{F9972C63-1234-454A-80D5-5B7082A4C907}"/>
                </a:ext>
              </a:extLst>
            </p:cNvPr>
            <p:cNvSpPr>
              <a:spLocks/>
            </p:cNvSpPr>
            <p:nvPr/>
          </p:nvSpPr>
          <p:spPr bwMode="auto">
            <a:xfrm>
              <a:off x="6268975" y="2949442"/>
              <a:ext cx="287932" cy="283933"/>
            </a:xfrm>
            <a:custGeom>
              <a:avLst/>
              <a:gdLst>
                <a:gd name="T0" fmla="*/ 70 w 72"/>
                <a:gd name="T1" fmla="*/ 46 h 71"/>
                <a:gd name="T2" fmla="*/ 72 w 72"/>
                <a:gd name="T3" fmla="*/ 36 h 71"/>
                <a:gd name="T4" fmla="*/ 72 w 72"/>
                <a:gd name="T5" fmla="*/ 35 h 71"/>
                <a:gd name="T6" fmla="*/ 71 w 72"/>
                <a:gd name="T7" fmla="*/ 29 h 71"/>
                <a:gd name="T8" fmla="*/ 68 w 72"/>
                <a:gd name="T9" fmla="*/ 20 h 71"/>
                <a:gd name="T10" fmla="*/ 63 w 72"/>
                <a:gd name="T11" fmla="*/ 12 h 71"/>
                <a:gd name="T12" fmla="*/ 56 w 72"/>
                <a:gd name="T13" fmla="*/ 6 h 71"/>
                <a:gd name="T14" fmla="*/ 36 w 72"/>
                <a:gd name="T15" fmla="*/ 0 h 71"/>
                <a:gd name="T16" fmla="*/ 0 w 72"/>
                <a:gd name="T17" fmla="*/ 35 h 71"/>
                <a:gd name="T18" fmla="*/ 36 w 72"/>
                <a:gd name="T19" fmla="*/ 71 h 71"/>
                <a:gd name="T20" fmla="*/ 44 w 72"/>
                <a:gd name="T21" fmla="*/ 70 h 71"/>
                <a:gd name="T22" fmla="*/ 53 w 72"/>
                <a:gd name="T23" fmla="*/ 67 h 71"/>
                <a:gd name="T24" fmla="*/ 70 w 72"/>
                <a:gd name="T25"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1">
                  <a:moveTo>
                    <a:pt x="70" y="46"/>
                  </a:moveTo>
                  <a:cubicBezTo>
                    <a:pt x="71" y="43"/>
                    <a:pt x="72" y="40"/>
                    <a:pt x="72" y="36"/>
                  </a:cubicBezTo>
                  <a:cubicBezTo>
                    <a:pt x="72" y="36"/>
                    <a:pt x="72" y="36"/>
                    <a:pt x="72" y="35"/>
                  </a:cubicBezTo>
                  <a:cubicBezTo>
                    <a:pt x="72" y="33"/>
                    <a:pt x="72" y="31"/>
                    <a:pt x="71" y="29"/>
                  </a:cubicBezTo>
                  <a:cubicBezTo>
                    <a:pt x="71" y="26"/>
                    <a:pt x="70" y="23"/>
                    <a:pt x="68" y="20"/>
                  </a:cubicBezTo>
                  <a:cubicBezTo>
                    <a:pt x="67" y="17"/>
                    <a:pt x="65" y="14"/>
                    <a:pt x="63" y="12"/>
                  </a:cubicBezTo>
                  <a:cubicBezTo>
                    <a:pt x="61" y="9"/>
                    <a:pt x="59" y="7"/>
                    <a:pt x="56" y="6"/>
                  </a:cubicBezTo>
                  <a:cubicBezTo>
                    <a:pt x="50" y="2"/>
                    <a:pt x="43" y="0"/>
                    <a:pt x="36" y="0"/>
                  </a:cubicBezTo>
                  <a:cubicBezTo>
                    <a:pt x="16" y="0"/>
                    <a:pt x="0" y="16"/>
                    <a:pt x="0" y="35"/>
                  </a:cubicBezTo>
                  <a:cubicBezTo>
                    <a:pt x="0" y="55"/>
                    <a:pt x="16" y="71"/>
                    <a:pt x="36" y="71"/>
                  </a:cubicBezTo>
                  <a:cubicBezTo>
                    <a:pt x="39" y="71"/>
                    <a:pt x="42" y="71"/>
                    <a:pt x="44" y="70"/>
                  </a:cubicBezTo>
                  <a:cubicBezTo>
                    <a:pt x="47" y="70"/>
                    <a:pt x="50" y="68"/>
                    <a:pt x="53" y="67"/>
                  </a:cubicBezTo>
                  <a:cubicBezTo>
                    <a:pt x="61" y="63"/>
                    <a:pt x="68" y="55"/>
                    <a:pt x="70"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59">
              <a:extLst>
                <a:ext uri="{FF2B5EF4-FFF2-40B4-BE49-F238E27FC236}">
                  <a16:creationId xmlns="" xmlns:a16="http://schemas.microsoft.com/office/drawing/2014/main" id="{C666A3A2-7E7E-41E9-B79D-950D29AE393F}"/>
                </a:ext>
              </a:extLst>
            </p:cNvPr>
            <p:cNvSpPr>
              <a:spLocks/>
            </p:cNvSpPr>
            <p:nvPr/>
          </p:nvSpPr>
          <p:spPr bwMode="auto">
            <a:xfrm>
              <a:off x="6648885" y="3951206"/>
              <a:ext cx="289932" cy="289932"/>
            </a:xfrm>
            <a:custGeom>
              <a:avLst/>
              <a:gdLst>
                <a:gd name="T0" fmla="*/ 72 w 72"/>
                <a:gd name="T1" fmla="*/ 36 h 72"/>
                <a:gd name="T2" fmla="*/ 70 w 72"/>
                <a:gd name="T3" fmla="*/ 26 h 72"/>
                <a:gd name="T4" fmla="*/ 66 w 72"/>
                <a:gd name="T5" fmla="*/ 17 h 72"/>
                <a:gd name="T6" fmla="*/ 54 w 72"/>
                <a:gd name="T7" fmla="*/ 5 h 72"/>
                <a:gd name="T8" fmla="*/ 45 w 72"/>
                <a:gd name="T9" fmla="*/ 1 h 72"/>
                <a:gd name="T10" fmla="*/ 36 w 72"/>
                <a:gd name="T11" fmla="*/ 0 h 72"/>
                <a:gd name="T12" fmla="*/ 27 w 72"/>
                <a:gd name="T13" fmla="*/ 1 h 72"/>
                <a:gd name="T14" fmla="*/ 19 w 72"/>
                <a:gd name="T15" fmla="*/ 5 h 72"/>
                <a:gd name="T16" fmla="*/ 0 w 72"/>
                <a:gd name="T17" fmla="*/ 36 h 72"/>
                <a:gd name="T18" fmla="*/ 36 w 72"/>
                <a:gd name="T19" fmla="*/ 72 h 72"/>
                <a:gd name="T20" fmla="*/ 70 w 72"/>
                <a:gd name="T21" fmla="*/ 48 h 72"/>
                <a:gd name="T22" fmla="*/ 72 w 72"/>
                <a:gd name="T23" fmla="*/ 39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9"/>
                    <a:pt x="70" y="26"/>
                  </a:cubicBezTo>
                  <a:cubicBezTo>
                    <a:pt x="70" y="22"/>
                    <a:pt x="68" y="19"/>
                    <a:pt x="66" y="17"/>
                  </a:cubicBezTo>
                  <a:cubicBezTo>
                    <a:pt x="63" y="12"/>
                    <a:pt x="59" y="8"/>
                    <a:pt x="54" y="5"/>
                  </a:cubicBezTo>
                  <a:cubicBezTo>
                    <a:pt x="51" y="3"/>
                    <a:pt x="48" y="2"/>
                    <a:pt x="45" y="1"/>
                  </a:cubicBezTo>
                  <a:cubicBezTo>
                    <a:pt x="42" y="1"/>
                    <a:pt x="39" y="0"/>
                    <a:pt x="36" y="0"/>
                  </a:cubicBezTo>
                  <a:cubicBezTo>
                    <a:pt x="33" y="0"/>
                    <a:pt x="30" y="1"/>
                    <a:pt x="27" y="1"/>
                  </a:cubicBezTo>
                  <a:cubicBezTo>
                    <a:pt x="24" y="2"/>
                    <a:pt x="21" y="3"/>
                    <a:pt x="19" y="5"/>
                  </a:cubicBezTo>
                  <a:cubicBezTo>
                    <a:pt x="8" y="11"/>
                    <a:pt x="0" y="23"/>
                    <a:pt x="0" y="36"/>
                  </a:cubicBezTo>
                  <a:cubicBezTo>
                    <a:pt x="0" y="56"/>
                    <a:pt x="16" y="72"/>
                    <a:pt x="36" y="72"/>
                  </a:cubicBezTo>
                  <a:cubicBezTo>
                    <a:pt x="52" y="72"/>
                    <a:pt x="65" y="62"/>
                    <a:pt x="70" y="48"/>
                  </a:cubicBezTo>
                  <a:cubicBezTo>
                    <a:pt x="71" y="46"/>
                    <a:pt x="72" y="43"/>
                    <a:pt x="72" y="39"/>
                  </a:cubicBezTo>
                  <a:cubicBezTo>
                    <a:pt x="72" y="38"/>
                    <a:pt x="72" y="37"/>
                    <a:pt x="72"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60">
              <a:extLst>
                <a:ext uri="{FF2B5EF4-FFF2-40B4-BE49-F238E27FC236}">
                  <a16:creationId xmlns="" xmlns:a16="http://schemas.microsoft.com/office/drawing/2014/main" id="{487FB144-290E-4DCA-9973-6927FC4131C5}"/>
                </a:ext>
              </a:extLst>
            </p:cNvPr>
            <p:cNvSpPr>
              <a:spLocks/>
            </p:cNvSpPr>
            <p:nvPr/>
          </p:nvSpPr>
          <p:spPr bwMode="auto">
            <a:xfrm>
              <a:off x="7298732" y="4105169"/>
              <a:ext cx="287932" cy="283933"/>
            </a:xfrm>
            <a:custGeom>
              <a:avLst/>
              <a:gdLst>
                <a:gd name="T0" fmla="*/ 72 w 72"/>
                <a:gd name="T1" fmla="*/ 35 h 71"/>
                <a:gd name="T2" fmla="*/ 36 w 72"/>
                <a:gd name="T3" fmla="*/ 0 h 71"/>
                <a:gd name="T4" fmla="*/ 32 w 72"/>
                <a:gd name="T5" fmla="*/ 0 h 71"/>
                <a:gd name="T6" fmla="*/ 22 w 72"/>
                <a:gd name="T7" fmla="*/ 2 h 71"/>
                <a:gd name="T8" fmla="*/ 3 w 72"/>
                <a:gd name="T9" fmla="*/ 22 h 71"/>
                <a:gd name="T10" fmla="*/ 1 w 72"/>
                <a:gd name="T11" fmla="*/ 32 h 71"/>
                <a:gd name="T12" fmla="*/ 0 w 72"/>
                <a:gd name="T13" fmla="*/ 35 h 71"/>
                <a:gd name="T14" fmla="*/ 36 w 72"/>
                <a:gd name="T15" fmla="*/ 71 h 71"/>
                <a:gd name="T16" fmla="*/ 48 w 72"/>
                <a:gd name="T17" fmla="*/ 69 h 71"/>
                <a:gd name="T18" fmla="*/ 57 w 72"/>
                <a:gd name="T19" fmla="*/ 64 h 71"/>
                <a:gd name="T20" fmla="*/ 72 w 72"/>
                <a:gd name="T21"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72" y="35"/>
                  </a:moveTo>
                  <a:cubicBezTo>
                    <a:pt x="72" y="16"/>
                    <a:pt x="56" y="0"/>
                    <a:pt x="36" y="0"/>
                  </a:cubicBezTo>
                  <a:cubicBezTo>
                    <a:pt x="35" y="0"/>
                    <a:pt x="33" y="0"/>
                    <a:pt x="32" y="0"/>
                  </a:cubicBezTo>
                  <a:cubicBezTo>
                    <a:pt x="29" y="0"/>
                    <a:pt x="25" y="1"/>
                    <a:pt x="22" y="2"/>
                  </a:cubicBezTo>
                  <a:cubicBezTo>
                    <a:pt x="13" y="6"/>
                    <a:pt x="6" y="13"/>
                    <a:pt x="3" y="22"/>
                  </a:cubicBezTo>
                  <a:cubicBezTo>
                    <a:pt x="2" y="25"/>
                    <a:pt x="1" y="29"/>
                    <a:pt x="1" y="32"/>
                  </a:cubicBezTo>
                  <a:cubicBezTo>
                    <a:pt x="0" y="33"/>
                    <a:pt x="0" y="34"/>
                    <a:pt x="0" y="35"/>
                  </a:cubicBezTo>
                  <a:cubicBezTo>
                    <a:pt x="0" y="55"/>
                    <a:pt x="16" y="71"/>
                    <a:pt x="36" y="71"/>
                  </a:cubicBezTo>
                  <a:cubicBezTo>
                    <a:pt x="40" y="71"/>
                    <a:pt x="45" y="70"/>
                    <a:pt x="48" y="69"/>
                  </a:cubicBezTo>
                  <a:cubicBezTo>
                    <a:pt x="52" y="68"/>
                    <a:pt x="55" y="66"/>
                    <a:pt x="57" y="64"/>
                  </a:cubicBezTo>
                  <a:cubicBezTo>
                    <a:pt x="66" y="58"/>
                    <a:pt x="72" y="47"/>
                    <a:pt x="72"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61">
              <a:extLst>
                <a:ext uri="{FF2B5EF4-FFF2-40B4-BE49-F238E27FC236}">
                  <a16:creationId xmlns="" xmlns:a16="http://schemas.microsoft.com/office/drawing/2014/main" id="{A8074EB4-8552-42F7-B52C-F0FF2ACB529A}"/>
                </a:ext>
              </a:extLst>
            </p:cNvPr>
            <p:cNvSpPr>
              <a:spLocks/>
            </p:cNvSpPr>
            <p:nvPr/>
          </p:nvSpPr>
          <p:spPr bwMode="auto">
            <a:xfrm>
              <a:off x="7506683" y="4493077"/>
              <a:ext cx="289932" cy="289932"/>
            </a:xfrm>
            <a:custGeom>
              <a:avLst/>
              <a:gdLst>
                <a:gd name="T0" fmla="*/ 72 w 72"/>
                <a:gd name="T1" fmla="*/ 36 h 72"/>
                <a:gd name="T2" fmla="*/ 70 w 72"/>
                <a:gd name="T3" fmla="*/ 24 h 72"/>
                <a:gd name="T4" fmla="*/ 65 w 72"/>
                <a:gd name="T5" fmla="*/ 15 h 72"/>
                <a:gd name="T6" fmla="*/ 53 w 72"/>
                <a:gd name="T7" fmla="*/ 5 h 72"/>
                <a:gd name="T8" fmla="*/ 44 w 72"/>
                <a:gd name="T9" fmla="*/ 1 h 72"/>
                <a:gd name="T10" fmla="*/ 36 w 72"/>
                <a:gd name="T11" fmla="*/ 0 h 72"/>
                <a:gd name="T12" fmla="*/ 24 w 72"/>
                <a:gd name="T13" fmla="*/ 3 h 72"/>
                <a:gd name="T14" fmla="*/ 15 w 72"/>
                <a:gd name="T15" fmla="*/ 7 h 72"/>
                <a:gd name="T16" fmla="*/ 0 w 72"/>
                <a:gd name="T17" fmla="*/ 36 h 72"/>
                <a:gd name="T18" fmla="*/ 36 w 72"/>
                <a:gd name="T19" fmla="*/ 72 h 72"/>
                <a:gd name="T20" fmla="*/ 69 w 72"/>
                <a:gd name="T21" fmla="*/ 50 h 72"/>
                <a:gd name="T22" fmla="*/ 71 w 72"/>
                <a:gd name="T23" fmla="*/ 40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8"/>
                    <a:pt x="70" y="24"/>
                  </a:cubicBezTo>
                  <a:cubicBezTo>
                    <a:pt x="68" y="21"/>
                    <a:pt x="67" y="18"/>
                    <a:pt x="65" y="15"/>
                  </a:cubicBezTo>
                  <a:cubicBezTo>
                    <a:pt x="62" y="11"/>
                    <a:pt x="58" y="7"/>
                    <a:pt x="53" y="5"/>
                  </a:cubicBezTo>
                  <a:cubicBezTo>
                    <a:pt x="50" y="3"/>
                    <a:pt x="47" y="2"/>
                    <a:pt x="44" y="1"/>
                  </a:cubicBezTo>
                  <a:cubicBezTo>
                    <a:pt x="41" y="1"/>
                    <a:pt x="39" y="0"/>
                    <a:pt x="36" y="0"/>
                  </a:cubicBezTo>
                  <a:cubicBezTo>
                    <a:pt x="32" y="0"/>
                    <a:pt x="28" y="1"/>
                    <a:pt x="24" y="3"/>
                  </a:cubicBezTo>
                  <a:cubicBezTo>
                    <a:pt x="21" y="4"/>
                    <a:pt x="18" y="5"/>
                    <a:pt x="15" y="7"/>
                  </a:cubicBezTo>
                  <a:cubicBezTo>
                    <a:pt x="6" y="13"/>
                    <a:pt x="0" y="24"/>
                    <a:pt x="0" y="36"/>
                  </a:cubicBezTo>
                  <a:cubicBezTo>
                    <a:pt x="0" y="56"/>
                    <a:pt x="16" y="72"/>
                    <a:pt x="36" y="72"/>
                  </a:cubicBezTo>
                  <a:cubicBezTo>
                    <a:pt x="51" y="72"/>
                    <a:pt x="64" y="63"/>
                    <a:pt x="69" y="50"/>
                  </a:cubicBezTo>
                  <a:cubicBezTo>
                    <a:pt x="70" y="47"/>
                    <a:pt x="71" y="44"/>
                    <a:pt x="71" y="40"/>
                  </a:cubicBezTo>
                  <a:cubicBezTo>
                    <a:pt x="72" y="39"/>
                    <a:pt x="72" y="38"/>
                    <a:pt x="72"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62">
              <a:extLst>
                <a:ext uri="{FF2B5EF4-FFF2-40B4-BE49-F238E27FC236}">
                  <a16:creationId xmlns="" xmlns:a16="http://schemas.microsoft.com/office/drawing/2014/main" id="{1D382B30-6DED-4111-B4DC-F62244F34D3A}"/>
                </a:ext>
              </a:extLst>
            </p:cNvPr>
            <p:cNvSpPr>
              <a:spLocks/>
            </p:cNvSpPr>
            <p:nvPr/>
          </p:nvSpPr>
          <p:spPr bwMode="auto">
            <a:xfrm>
              <a:off x="8080547" y="4633044"/>
              <a:ext cx="283933" cy="289932"/>
            </a:xfrm>
            <a:custGeom>
              <a:avLst/>
              <a:gdLst>
                <a:gd name="T0" fmla="*/ 35 w 71"/>
                <a:gd name="T1" fmla="*/ 0 h 72"/>
                <a:gd name="T2" fmla="*/ 35 w 71"/>
                <a:gd name="T3" fmla="*/ 0 h 72"/>
                <a:gd name="T4" fmla="*/ 26 w 71"/>
                <a:gd name="T5" fmla="*/ 2 h 72"/>
                <a:gd name="T6" fmla="*/ 2 w 71"/>
                <a:gd name="T7" fmla="*/ 23 h 72"/>
                <a:gd name="T8" fmla="*/ 0 w 71"/>
                <a:gd name="T9" fmla="*/ 33 h 72"/>
                <a:gd name="T10" fmla="*/ 0 w 71"/>
                <a:gd name="T11" fmla="*/ 36 h 72"/>
                <a:gd name="T12" fmla="*/ 35 w 71"/>
                <a:gd name="T13" fmla="*/ 72 h 72"/>
                <a:gd name="T14" fmla="*/ 71 w 71"/>
                <a:gd name="T15" fmla="*/ 36 h 72"/>
                <a:gd name="T16" fmla="*/ 71 w 71"/>
                <a:gd name="T17" fmla="*/ 32 h 72"/>
                <a:gd name="T18" fmla="*/ 69 w 71"/>
                <a:gd name="T19" fmla="*/ 23 h 72"/>
                <a:gd name="T20" fmla="*/ 35 w 7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2">
                  <a:moveTo>
                    <a:pt x="35" y="0"/>
                  </a:moveTo>
                  <a:cubicBezTo>
                    <a:pt x="35" y="0"/>
                    <a:pt x="35" y="0"/>
                    <a:pt x="35" y="0"/>
                  </a:cubicBezTo>
                  <a:cubicBezTo>
                    <a:pt x="32" y="0"/>
                    <a:pt x="29" y="1"/>
                    <a:pt x="26" y="2"/>
                  </a:cubicBezTo>
                  <a:cubicBezTo>
                    <a:pt x="15" y="5"/>
                    <a:pt x="6" y="13"/>
                    <a:pt x="2" y="23"/>
                  </a:cubicBezTo>
                  <a:cubicBezTo>
                    <a:pt x="1" y="26"/>
                    <a:pt x="0" y="29"/>
                    <a:pt x="0" y="33"/>
                  </a:cubicBezTo>
                  <a:cubicBezTo>
                    <a:pt x="0" y="34"/>
                    <a:pt x="0" y="35"/>
                    <a:pt x="0" y="36"/>
                  </a:cubicBezTo>
                  <a:cubicBezTo>
                    <a:pt x="0" y="56"/>
                    <a:pt x="16" y="72"/>
                    <a:pt x="35" y="72"/>
                  </a:cubicBezTo>
                  <a:cubicBezTo>
                    <a:pt x="55" y="72"/>
                    <a:pt x="71" y="56"/>
                    <a:pt x="71" y="36"/>
                  </a:cubicBezTo>
                  <a:cubicBezTo>
                    <a:pt x="71" y="35"/>
                    <a:pt x="71" y="34"/>
                    <a:pt x="71" y="32"/>
                  </a:cubicBezTo>
                  <a:cubicBezTo>
                    <a:pt x="71" y="29"/>
                    <a:pt x="70" y="26"/>
                    <a:pt x="69" y="23"/>
                  </a:cubicBezTo>
                  <a:cubicBezTo>
                    <a:pt x="64" y="10"/>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63">
              <a:extLst>
                <a:ext uri="{FF2B5EF4-FFF2-40B4-BE49-F238E27FC236}">
                  <a16:creationId xmlns="" xmlns:a16="http://schemas.microsoft.com/office/drawing/2014/main" id="{6A6B9331-BCFF-452E-A7EF-1152DECD3317}"/>
                </a:ext>
              </a:extLst>
            </p:cNvPr>
            <p:cNvSpPr>
              <a:spLocks/>
            </p:cNvSpPr>
            <p:nvPr/>
          </p:nvSpPr>
          <p:spPr bwMode="auto">
            <a:xfrm>
              <a:off x="7912586" y="3387339"/>
              <a:ext cx="287932" cy="287932"/>
            </a:xfrm>
            <a:custGeom>
              <a:avLst/>
              <a:gdLst>
                <a:gd name="T0" fmla="*/ 68 w 72"/>
                <a:gd name="T1" fmla="*/ 51 h 72"/>
                <a:gd name="T2" fmla="*/ 71 w 72"/>
                <a:gd name="T3" fmla="*/ 42 h 72"/>
                <a:gd name="T4" fmla="*/ 72 w 72"/>
                <a:gd name="T5" fmla="*/ 36 h 72"/>
                <a:gd name="T6" fmla="*/ 65 w 72"/>
                <a:gd name="T7" fmla="*/ 15 h 72"/>
                <a:gd name="T8" fmla="*/ 58 w 72"/>
                <a:gd name="T9" fmla="*/ 8 h 72"/>
                <a:gd name="T10" fmla="*/ 38 w 72"/>
                <a:gd name="T11" fmla="*/ 0 h 72"/>
                <a:gd name="T12" fmla="*/ 36 w 72"/>
                <a:gd name="T13" fmla="*/ 0 h 72"/>
                <a:gd name="T14" fmla="*/ 28 w 72"/>
                <a:gd name="T15" fmla="*/ 1 h 72"/>
                <a:gd name="T16" fmla="*/ 0 w 72"/>
                <a:gd name="T17" fmla="*/ 36 h 72"/>
                <a:gd name="T18" fmla="*/ 2 w 72"/>
                <a:gd name="T19" fmla="*/ 46 h 72"/>
                <a:gd name="T20" fmla="*/ 6 w 72"/>
                <a:gd name="T21" fmla="*/ 55 h 72"/>
                <a:gd name="T22" fmla="*/ 17 w 72"/>
                <a:gd name="T23" fmla="*/ 66 h 72"/>
                <a:gd name="T24" fmla="*/ 25 w 72"/>
                <a:gd name="T25" fmla="*/ 70 h 72"/>
                <a:gd name="T26" fmla="*/ 36 w 72"/>
                <a:gd name="T27" fmla="*/ 72 h 72"/>
                <a:gd name="T28" fmla="*/ 36 w 72"/>
                <a:gd name="T29" fmla="*/ 72 h 72"/>
                <a:gd name="T30" fmla="*/ 46 w 72"/>
                <a:gd name="T31" fmla="*/ 70 h 72"/>
                <a:gd name="T32" fmla="*/ 68 w 72"/>
                <a:gd name="T33"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68" y="51"/>
                  </a:moveTo>
                  <a:cubicBezTo>
                    <a:pt x="70" y="48"/>
                    <a:pt x="71" y="45"/>
                    <a:pt x="71" y="42"/>
                  </a:cubicBezTo>
                  <a:cubicBezTo>
                    <a:pt x="72" y="40"/>
                    <a:pt x="72" y="38"/>
                    <a:pt x="72" y="36"/>
                  </a:cubicBezTo>
                  <a:cubicBezTo>
                    <a:pt x="72" y="28"/>
                    <a:pt x="69" y="20"/>
                    <a:pt x="65" y="15"/>
                  </a:cubicBezTo>
                  <a:cubicBezTo>
                    <a:pt x="63" y="12"/>
                    <a:pt x="60" y="10"/>
                    <a:pt x="58" y="8"/>
                  </a:cubicBezTo>
                  <a:cubicBezTo>
                    <a:pt x="52" y="3"/>
                    <a:pt x="45" y="1"/>
                    <a:pt x="38" y="0"/>
                  </a:cubicBezTo>
                  <a:cubicBezTo>
                    <a:pt x="37" y="0"/>
                    <a:pt x="37" y="0"/>
                    <a:pt x="36" y="0"/>
                  </a:cubicBezTo>
                  <a:cubicBezTo>
                    <a:pt x="33" y="0"/>
                    <a:pt x="30" y="0"/>
                    <a:pt x="28" y="1"/>
                  </a:cubicBezTo>
                  <a:cubicBezTo>
                    <a:pt x="12" y="5"/>
                    <a:pt x="0" y="19"/>
                    <a:pt x="0" y="36"/>
                  </a:cubicBezTo>
                  <a:cubicBezTo>
                    <a:pt x="0" y="39"/>
                    <a:pt x="1" y="43"/>
                    <a:pt x="2" y="46"/>
                  </a:cubicBezTo>
                  <a:cubicBezTo>
                    <a:pt x="2" y="49"/>
                    <a:pt x="4" y="52"/>
                    <a:pt x="6" y="55"/>
                  </a:cubicBezTo>
                  <a:cubicBezTo>
                    <a:pt x="8" y="59"/>
                    <a:pt x="12" y="63"/>
                    <a:pt x="17" y="66"/>
                  </a:cubicBezTo>
                  <a:cubicBezTo>
                    <a:pt x="19" y="68"/>
                    <a:pt x="22" y="69"/>
                    <a:pt x="25" y="70"/>
                  </a:cubicBezTo>
                  <a:cubicBezTo>
                    <a:pt x="29" y="71"/>
                    <a:pt x="32" y="72"/>
                    <a:pt x="36" y="72"/>
                  </a:cubicBezTo>
                  <a:cubicBezTo>
                    <a:pt x="36" y="72"/>
                    <a:pt x="36" y="72"/>
                    <a:pt x="36" y="72"/>
                  </a:cubicBezTo>
                  <a:cubicBezTo>
                    <a:pt x="39" y="72"/>
                    <a:pt x="43" y="71"/>
                    <a:pt x="46" y="70"/>
                  </a:cubicBezTo>
                  <a:cubicBezTo>
                    <a:pt x="56" y="67"/>
                    <a:pt x="64" y="60"/>
                    <a:pt x="68"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64">
              <a:extLst>
                <a:ext uri="{FF2B5EF4-FFF2-40B4-BE49-F238E27FC236}">
                  <a16:creationId xmlns="" xmlns:a16="http://schemas.microsoft.com/office/drawing/2014/main" id="{9DFB8229-98D5-495D-96E2-335D7E30F72C}"/>
                </a:ext>
              </a:extLst>
            </p:cNvPr>
            <p:cNvSpPr>
              <a:spLocks/>
            </p:cNvSpPr>
            <p:nvPr/>
          </p:nvSpPr>
          <p:spPr bwMode="auto">
            <a:xfrm>
              <a:off x="8946343" y="3715261"/>
              <a:ext cx="283933" cy="283933"/>
            </a:xfrm>
            <a:custGeom>
              <a:avLst/>
              <a:gdLst>
                <a:gd name="T0" fmla="*/ 31 w 71"/>
                <a:gd name="T1" fmla="*/ 0 h 71"/>
                <a:gd name="T2" fmla="*/ 21 w 71"/>
                <a:gd name="T3" fmla="*/ 3 h 71"/>
                <a:gd name="T4" fmla="*/ 3 w 71"/>
                <a:gd name="T5" fmla="*/ 20 h 71"/>
                <a:gd name="T6" fmla="*/ 0 w 71"/>
                <a:gd name="T7" fmla="*/ 29 h 71"/>
                <a:gd name="T8" fmla="*/ 0 w 71"/>
                <a:gd name="T9" fmla="*/ 36 h 71"/>
                <a:gd name="T10" fmla="*/ 2 w 71"/>
                <a:gd name="T11" fmla="*/ 48 h 71"/>
                <a:gd name="T12" fmla="*/ 7 w 71"/>
                <a:gd name="T13" fmla="*/ 57 h 71"/>
                <a:gd name="T14" fmla="*/ 14 w 71"/>
                <a:gd name="T15" fmla="*/ 64 h 71"/>
                <a:gd name="T16" fmla="*/ 22 w 71"/>
                <a:gd name="T17" fmla="*/ 69 h 71"/>
                <a:gd name="T18" fmla="*/ 35 w 71"/>
                <a:gd name="T19" fmla="*/ 71 h 71"/>
                <a:gd name="T20" fmla="*/ 67 w 71"/>
                <a:gd name="T21" fmla="*/ 52 h 71"/>
                <a:gd name="T22" fmla="*/ 71 w 71"/>
                <a:gd name="T23" fmla="*/ 42 h 71"/>
                <a:gd name="T24" fmla="*/ 71 w 71"/>
                <a:gd name="T25" fmla="*/ 36 h 71"/>
                <a:gd name="T26" fmla="*/ 71 w 71"/>
                <a:gd name="T27" fmla="*/ 33 h 71"/>
                <a:gd name="T28" fmla="*/ 69 w 71"/>
                <a:gd name="T29" fmla="*/ 23 h 71"/>
                <a:gd name="T30" fmla="*/ 63 w 71"/>
                <a:gd name="T31" fmla="*/ 13 h 71"/>
                <a:gd name="T32" fmla="*/ 55 w 71"/>
                <a:gd name="T33" fmla="*/ 6 h 71"/>
                <a:gd name="T34" fmla="*/ 35 w 71"/>
                <a:gd name="T35" fmla="*/ 0 h 71"/>
                <a:gd name="T36" fmla="*/ 31 w 71"/>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31" y="0"/>
                  </a:moveTo>
                  <a:cubicBezTo>
                    <a:pt x="28" y="1"/>
                    <a:pt x="24" y="1"/>
                    <a:pt x="21" y="3"/>
                  </a:cubicBezTo>
                  <a:cubicBezTo>
                    <a:pt x="14" y="6"/>
                    <a:pt x="7" y="12"/>
                    <a:pt x="3" y="20"/>
                  </a:cubicBezTo>
                  <a:cubicBezTo>
                    <a:pt x="2" y="23"/>
                    <a:pt x="1" y="26"/>
                    <a:pt x="0" y="29"/>
                  </a:cubicBezTo>
                  <a:cubicBezTo>
                    <a:pt x="0" y="31"/>
                    <a:pt x="0" y="33"/>
                    <a:pt x="0" y="36"/>
                  </a:cubicBezTo>
                  <a:cubicBezTo>
                    <a:pt x="0" y="40"/>
                    <a:pt x="1" y="44"/>
                    <a:pt x="2" y="48"/>
                  </a:cubicBezTo>
                  <a:cubicBezTo>
                    <a:pt x="3" y="51"/>
                    <a:pt x="5" y="54"/>
                    <a:pt x="7" y="57"/>
                  </a:cubicBezTo>
                  <a:cubicBezTo>
                    <a:pt x="9" y="60"/>
                    <a:pt x="11" y="62"/>
                    <a:pt x="14" y="64"/>
                  </a:cubicBezTo>
                  <a:cubicBezTo>
                    <a:pt x="16" y="66"/>
                    <a:pt x="19" y="68"/>
                    <a:pt x="22" y="69"/>
                  </a:cubicBezTo>
                  <a:cubicBezTo>
                    <a:pt x="26" y="71"/>
                    <a:pt x="31" y="71"/>
                    <a:pt x="35" y="71"/>
                  </a:cubicBezTo>
                  <a:cubicBezTo>
                    <a:pt x="49" y="71"/>
                    <a:pt x="62" y="63"/>
                    <a:pt x="67" y="52"/>
                  </a:cubicBezTo>
                  <a:cubicBezTo>
                    <a:pt x="69" y="49"/>
                    <a:pt x="70" y="46"/>
                    <a:pt x="71" y="42"/>
                  </a:cubicBezTo>
                  <a:cubicBezTo>
                    <a:pt x="71" y="40"/>
                    <a:pt x="71" y="38"/>
                    <a:pt x="71" y="36"/>
                  </a:cubicBezTo>
                  <a:cubicBezTo>
                    <a:pt x="71" y="35"/>
                    <a:pt x="71" y="34"/>
                    <a:pt x="71" y="33"/>
                  </a:cubicBezTo>
                  <a:cubicBezTo>
                    <a:pt x="71" y="29"/>
                    <a:pt x="70" y="26"/>
                    <a:pt x="69" y="23"/>
                  </a:cubicBezTo>
                  <a:cubicBezTo>
                    <a:pt x="67" y="19"/>
                    <a:pt x="65" y="16"/>
                    <a:pt x="63" y="13"/>
                  </a:cubicBezTo>
                  <a:cubicBezTo>
                    <a:pt x="61" y="10"/>
                    <a:pt x="58" y="8"/>
                    <a:pt x="55" y="6"/>
                  </a:cubicBezTo>
                  <a:cubicBezTo>
                    <a:pt x="49" y="2"/>
                    <a:pt x="43" y="0"/>
                    <a:pt x="35" y="0"/>
                  </a:cubicBezTo>
                  <a:cubicBezTo>
                    <a:pt x="34" y="0"/>
                    <a:pt x="32"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65">
              <a:extLst>
                <a:ext uri="{FF2B5EF4-FFF2-40B4-BE49-F238E27FC236}">
                  <a16:creationId xmlns="" xmlns:a16="http://schemas.microsoft.com/office/drawing/2014/main" id="{17CA4582-F319-4FCC-BAAE-93F13DD69718}"/>
                </a:ext>
              </a:extLst>
            </p:cNvPr>
            <p:cNvSpPr>
              <a:spLocks/>
            </p:cNvSpPr>
            <p:nvPr/>
          </p:nvSpPr>
          <p:spPr bwMode="auto">
            <a:xfrm>
              <a:off x="8470455" y="4537066"/>
              <a:ext cx="283933" cy="289932"/>
            </a:xfrm>
            <a:custGeom>
              <a:avLst/>
              <a:gdLst>
                <a:gd name="T0" fmla="*/ 65 w 71"/>
                <a:gd name="T1" fmla="*/ 56 h 72"/>
                <a:gd name="T2" fmla="*/ 67 w 71"/>
                <a:gd name="T3" fmla="*/ 53 h 72"/>
                <a:gd name="T4" fmla="*/ 70 w 71"/>
                <a:gd name="T5" fmla="*/ 43 h 72"/>
                <a:gd name="T6" fmla="*/ 71 w 71"/>
                <a:gd name="T7" fmla="*/ 37 h 72"/>
                <a:gd name="T8" fmla="*/ 71 w 71"/>
                <a:gd name="T9" fmla="*/ 36 h 72"/>
                <a:gd name="T10" fmla="*/ 70 w 71"/>
                <a:gd name="T11" fmla="*/ 27 h 72"/>
                <a:gd name="T12" fmla="*/ 57 w 71"/>
                <a:gd name="T13" fmla="*/ 8 h 72"/>
                <a:gd name="T14" fmla="*/ 49 w 71"/>
                <a:gd name="T15" fmla="*/ 3 h 72"/>
                <a:gd name="T16" fmla="*/ 35 w 71"/>
                <a:gd name="T17" fmla="*/ 0 h 72"/>
                <a:gd name="T18" fmla="*/ 0 w 71"/>
                <a:gd name="T19" fmla="*/ 36 h 72"/>
                <a:gd name="T20" fmla="*/ 0 w 71"/>
                <a:gd name="T21" fmla="*/ 40 h 72"/>
                <a:gd name="T22" fmla="*/ 2 w 71"/>
                <a:gd name="T23" fmla="*/ 49 h 72"/>
                <a:gd name="T24" fmla="*/ 35 w 71"/>
                <a:gd name="T25" fmla="*/ 72 h 72"/>
                <a:gd name="T26" fmla="*/ 59 w 71"/>
                <a:gd name="T27" fmla="*/ 63 h 72"/>
                <a:gd name="T28" fmla="*/ 6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65" y="56"/>
                  </a:moveTo>
                  <a:cubicBezTo>
                    <a:pt x="66" y="55"/>
                    <a:pt x="67" y="54"/>
                    <a:pt x="67" y="53"/>
                  </a:cubicBezTo>
                  <a:cubicBezTo>
                    <a:pt x="69" y="50"/>
                    <a:pt x="70" y="47"/>
                    <a:pt x="70" y="43"/>
                  </a:cubicBezTo>
                  <a:cubicBezTo>
                    <a:pt x="71" y="41"/>
                    <a:pt x="71" y="39"/>
                    <a:pt x="71" y="37"/>
                  </a:cubicBezTo>
                  <a:cubicBezTo>
                    <a:pt x="71" y="37"/>
                    <a:pt x="71" y="36"/>
                    <a:pt x="71" y="36"/>
                  </a:cubicBezTo>
                  <a:cubicBezTo>
                    <a:pt x="71" y="33"/>
                    <a:pt x="71" y="30"/>
                    <a:pt x="70" y="27"/>
                  </a:cubicBezTo>
                  <a:cubicBezTo>
                    <a:pt x="68" y="19"/>
                    <a:pt x="64" y="12"/>
                    <a:pt x="57" y="8"/>
                  </a:cubicBezTo>
                  <a:cubicBezTo>
                    <a:pt x="55" y="6"/>
                    <a:pt x="52" y="4"/>
                    <a:pt x="49" y="3"/>
                  </a:cubicBezTo>
                  <a:cubicBezTo>
                    <a:pt x="45" y="1"/>
                    <a:pt x="40" y="0"/>
                    <a:pt x="35" y="0"/>
                  </a:cubicBezTo>
                  <a:cubicBezTo>
                    <a:pt x="16" y="0"/>
                    <a:pt x="0" y="16"/>
                    <a:pt x="0" y="36"/>
                  </a:cubicBezTo>
                  <a:cubicBezTo>
                    <a:pt x="0" y="37"/>
                    <a:pt x="0" y="39"/>
                    <a:pt x="0" y="40"/>
                  </a:cubicBezTo>
                  <a:cubicBezTo>
                    <a:pt x="0" y="43"/>
                    <a:pt x="1" y="46"/>
                    <a:pt x="2" y="49"/>
                  </a:cubicBezTo>
                  <a:cubicBezTo>
                    <a:pt x="8" y="62"/>
                    <a:pt x="20" y="72"/>
                    <a:pt x="35" y="72"/>
                  </a:cubicBezTo>
                  <a:cubicBezTo>
                    <a:pt x="44" y="72"/>
                    <a:pt x="53" y="68"/>
                    <a:pt x="59" y="63"/>
                  </a:cubicBezTo>
                  <a:cubicBezTo>
                    <a:pt x="61" y="61"/>
                    <a:pt x="63" y="58"/>
                    <a:pt x="65"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66">
              <a:extLst>
                <a:ext uri="{FF2B5EF4-FFF2-40B4-BE49-F238E27FC236}">
                  <a16:creationId xmlns="" xmlns:a16="http://schemas.microsoft.com/office/drawing/2014/main" id="{E59ABB01-E959-450F-9C47-7C0496C2F34E}"/>
                </a:ext>
              </a:extLst>
            </p:cNvPr>
            <p:cNvSpPr>
              <a:spLocks/>
            </p:cNvSpPr>
            <p:nvPr/>
          </p:nvSpPr>
          <p:spPr bwMode="auto">
            <a:xfrm>
              <a:off x="8762386" y="3077412"/>
              <a:ext cx="283933" cy="285933"/>
            </a:xfrm>
            <a:custGeom>
              <a:avLst/>
              <a:gdLst>
                <a:gd name="T0" fmla="*/ 35 w 71"/>
                <a:gd name="T1" fmla="*/ 71 h 71"/>
                <a:gd name="T2" fmla="*/ 40 w 71"/>
                <a:gd name="T3" fmla="*/ 71 h 71"/>
                <a:gd name="T4" fmla="*/ 50 w 71"/>
                <a:gd name="T5" fmla="*/ 68 h 71"/>
                <a:gd name="T6" fmla="*/ 71 w 71"/>
                <a:gd name="T7" fmla="*/ 36 h 71"/>
                <a:gd name="T8" fmla="*/ 66 w 71"/>
                <a:gd name="T9" fmla="*/ 17 h 71"/>
                <a:gd name="T10" fmla="*/ 60 w 71"/>
                <a:gd name="T11" fmla="*/ 9 h 71"/>
                <a:gd name="T12" fmla="*/ 35 w 71"/>
                <a:gd name="T13" fmla="*/ 0 h 71"/>
                <a:gd name="T14" fmla="*/ 9 w 71"/>
                <a:gd name="T15" fmla="*/ 12 h 71"/>
                <a:gd name="T16" fmla="*/ 3 w 71"/>
                <a:gd name="T17" fmla="*/ 20 h 71"/>
                <a:gd name="T18" fmla="*/ 0 w 71"/>
                <a:gd name="T19" fmla="*/ 36 h 71"/>
                <a:gd name="T20" fmla="*/ 35 w 7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1">
                  <a:moveTo>
                    <a:pt x="35" y="71"/>
                  </a:moveTo>
                  <a:cubicBezTo>
                    <a:pt x="37" y="71"/>
                    <a:pt x="39" y="71"/>
                    <a:pt x="40" y="71"/>
                  </a:cubicBezTo>
                  <a:cubicBezTo>
                    <a:pt x="44" y="71"/>
                    <a:pt x="47" y="70"/>
                    <a:pt x="50" y="68"/>
                  </a:cubicBezTo>
                  <a:cubicBezTo>
                    <a:pt x="62" y="63"/>
                    <a:pt x="71" y="50"/>
                    <a:pt x="71" y="36"/>
                  </a:cubicBezTo>
                  <a:cubicBezTo>
                    <a:pt x="71" y="29"/>
                    <a:pt x="69" y="22"/>
                    <a:pt x="66" y="17"/>
                  </a:cubicBezTo>
                  <a:cubicBezTo>
                    <a:pt x="64" y="14"/>
                    <a:pt x="62" y="12"/>
                    <a:pt x="60" y="9"/>
                  </a:cubicBezTo>
                  <a:cubicBezTo>
                    <a:pt x="53" y="3"/>
                    <a:pt x="45" y="0"/>
                    <a:pt x="35" y="0"/>
                  </a:cubicBezTo>
                  <a:cubicBezTo>
                    <a:pt x="25" y="0"/>
                    <a:pt x="15" y="5"/>
                    <a:pt x="9" y="12"/>
                  </a:cubicBezTo>
                  <a:cubicBezTo>
                    <a:pt x="6" y="15"/>
                    <a:pt x="5" y="17"/>
                    <a:pt x="3" y="20"/>
                  </a:cubicBezTo>
                  <a:cubicBezTo>
                    <a:pt x="1" y="25"/>
                    <a:pt x="0" y="30"/>
                    <a:pt x="0" y="36"/>
                  </a:cubicBezTo>
                  <a:cubicBezTo>
                    <a:pt x="0" y="55"/>
                    <a:pt x="16" y="71"/>
                    <a:pt x="35" y="7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67">
              <a:extLst>
                <a:ext uri="{FF2B5EF4-FFF2-40B4-BE49-F238E27FC236}">
                  <a16:creationId xmlns="" xmlns:a16="http://schemas.microsoft.com/office/drawing/2014/main" id="{43AA9FF1-BDEB-4C29-8E71-EB1208C79307}"/>
                </a:ext>
              </a:extLst>
            </p:cNvPr>
            <p:cNvSpPr>
              <a:spLocks/>
            </p:cNvSpPr>
            <p:nvPr/>
          </p:nvSpPr>
          <p:spPr bwMode="auto">
            <a:xfrm>
              <a:off x="9268266" y="4445088"/>
              <a:ext cx="283933" cy="285933"/>
            </a:xfrm>
            <a:custGeom>
              <a:avLst/>
              <a:gdLst>
                <a:gd name="T0" fmla="*/ 0 w 71"/>
                <a:gd name="T1" fmla="*/ 35 h 71"/>
                <a:gd name="T2" fmla="*/ 0 w 71"/>
                <a:gd name="T3" fmla="*/ 36 h 71"/>
                <a:gd name="T4" fmla="*/ 1 w 71"/>
                <a:gd name="T5" fmla="*/ 45 h 71"/>
                <a:gd name="T6" fmla="*/ 36 w 71"/>
                <a:gd name="T7" fmla="*/ 71 h 71"/>
                <a:gd name="T8" fmla="*/ 44 w 71"/>
                <a:gd name="T9" fmla="*/ 70 h 71"/>
                <a:gd name="T10" fmla="*/ 54 w 71"/>
                <a:gd name="T11" fmla="*/ 66 h 71"/>
                <a:gd name="T12" fmla="*/ 71 w 71"/>
                <a:gd name="T13" fmla="*/ 36 h 71"/>
                <a:gd name="T14" fmla="*/ 70 w 71"/>
                <a:gd name="T15" fmla="*/ 26 h 71"/>
                <a:gd name="T16" fmla="*/ 66 w 71"/>
                <a:gd name="T17" fmla="*/ 17 h 71"/>
                <a:gd name="T18" fmla="*/ 42 w 71"/>
                <a:gd name="T19" fmla="*/ 1 h 71"/>
                <a:gd name="T20" fmla="*/ 36 w 71"/>
                <a:gd name="T21" fmla="*/ 0 h 71"/>
                <a:gd name="T22" fmla="*/ 33 w 71"/>
                <a:gd name="T23" fmla="*/ 0 h 71"/>
                <a:gd name="T24" fmla="*/ 0 w 71"/>
                <a:gd name="T25"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0" y="35"/>
                  </a:moveTo>
                  <a:cubicBezTo>
                    <a:pt x="0" y="35"/>
                    <a:pt x="0" y="35"/>
                    <a:pt x="0" y="36"/>
                  </a:cubicBezTo>
                  <a:cubicBezTo>
                    <a:pt x="0" y="39"/>
                    <a:pt x="0" y="42"/>
                    <a:pt x="1" y="45"/>
                  </a:cubicBezTo>
                  <a:cubicBezTo>
                    <a:pt x="5" y="60"/>
                    <a:pt x="19" y="71"/>
                    <a:pt x="36" y="71"/>
                  </a:cubicBezTo>
                  <a:cubicBezTo>
                    <a:pt x="39" y="71"/>
                    <a:pt x="41" y="71"/>
                    <a:pt x="44" y="70"/>
                  </a:cubicBezTo>
                  <a:cubicBezTo>
                    <a:pt x="48" y="70"/>
                    <a:pt x="51" y="68"/>
                    <a:pt x="54" y="66"/>
                  </a:cubicBezTo>
                  <a:cubicBezTo>
                    <a:pt x="64" y="60"/>
                    <a:pt x="71" y="49"/>
                    <a:pt x="71" y="36"/>
                  </a:cubicBezTo>
                  <a:cubicBezTo>
                    <a:pt x="71" y="32"/>
                    <a:pt x="71" y="29"/>
                    <a:pt x="70" y="26"/>
                  </a:cubicBezTo>
                  <a:cubicBezTo>
                    <a:pt x="69" y="23"/>
                    <a:pt x="68" y="20"/>
                    <a:pt x="66" y="17"/>
                  </a:cubicBezTo>
                  <a:cubicBezTo>
                    <a:pt x="61" y="9"/>
                    <a:pt x="53" y="2"/>
                    <a:pt x="42" y="1"/>
                  </a:cubicBezTo>
                  <a:cubicBezTo>
                    <a:pt x="40" y="0"/>
                    <a:pt x="38" y="0"/>
                    <a:pt x="36" y="0"/>
                  </a:cubicBezTo>
                  <a:cubicBezTo>
                    <a:pt x="35" y="0"/>
                    <a:pt x="34" y="0"/>
                    <a:pt x="33" y="0"/>
                  </a:cubicBezTo>
                  <a:cubicBezTo>
                    <a:pt x="14" y="2"/>
                    <a:pt x="0" y="17"/>
                    <a:pt x="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68">
              <a:extLst>
                <a:ext uri="{FF2B5EF4-FFF2-40B4-BE49-F238E27FC236}">
                  <a16:creationId xmlns="" xmlns:a16="http://schemas.microsoft.com/office/drawing/2014/main" id="{E16D64D7-7778-4FE2-BF58-BABA4B8E3EBF}"/>
                </a:ext>
              </a:extLst>
            </p:cNvPr>
            <p:cNvSpPr>
              <a:spLocks/>
            </p:cNvSpPr>
            <p:nvPr/>
          </p:nvSpPr>
          <p:spPr bwMode="auto">
            <a:xfrm>
              <a:off x="9568195" y="5202910"/>
              <a:ext cx="283933" cy="285933"/>
            </a:xfrm>
            <a:custGeom>
              <a:avLst/>
              <a:gdLst>
                <a:gd name="T0" fmla="*/ 57 w 71"/>
                <a:gd name="T1" fmla="*/ 7 h 71"/>
                <a:gd name="T2" fmla="*/ 49 w 71"/>
                <a:gd name="T3" fmla="*/ 3 h 71"/>
                <a:gd name="T4" fmla="*/ 49 w 71"/>
                <a:gd name="T5" fmla="*/ 3 h 71"/>
                <a:gd name="T6" fmla="*/ 40 w 71"/>
                <a:gd name="T7" fmla="*/ 0 h 71"/>
                <a:gd name="T8" fmla="*/ 35 w 71"/>
                <a:gd name="T9" fmla="*/ 0 h 71"/>
                <a:gd name="T10" fmla="*/ 27 w 71"/>
                <a:gd name="T11" fmla="*/ 1 h 71"/>
                <a:gd name="T12" fmla="*/ 18 w 71"/>
                <a:gd name="T13" fmla="*/ 4 h 71"/>
                <a:gd name="T14" fmla="*/ 0 w 71"/>
                <a:gd name="T15" fmla="*/ 36 h 71"/>
                <a:gd name="T16" fmla="*/ 35 w 71"/>
                <a:gd name="T17" fmla="*/ 71 h 71"/>
                <a:gd name="T18" fmla="*/ 40 w 71"/>
                <a:gd name="T19" fmla="*/ 71 h 71"/>
                <a:gd name="T20" fmla="*/ 50 w 71"/>
                <a:gd name="T21" fmla="*/ 68 h 71"/>
                <a:gd name="T22" fmla="*/ 71 w 71"/>
                <a:gd name="T23" fmla="*/ 36 h 71"/>
                <a:gd name="T24" fmla="*/ 71 w 71"/>
                <a:gd name="T25" fmla="*/ 29 h 71"/>
                <a:gd name="T26" fmla="*/ 68 w 71"/>
                <a:gd name="T27" fmla="*/ 21 h 71"/>
                <a:gd name="T28" fmla="*/ 57 w 71"/>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57" y="7"/>
                  </a:moveTo>
                  <a:cubicBezTo>
                    <a:pt x="55" y="6"/>
                    <a:pt x="52" y="4"/>
                    <a:pt x="49" y="3"/>
                  </a:cubicBezTo>
                  <a:cubicBezTo>
                    <a:pt x="49" y="3"/>
                    <a:pt x="49" y="3"/>
                    <a:pt x="49" y="3"/>
                  </a:cubicBezTo>
                  <a:cubicBezTo>
                    <a:pt x="46" y="1"/>
                    <a:pt x="43" y="1"/>
                    <a:pt x="40" y="0"/>
                  </a:cubicBezTo>
                  <a:cubicBezTo>
                    <a:pt x="38" y="0"/>
                    <a:pt x="37" y="0"/>
                    <a:pt x="35" y="0"/>
                  </a:cubicBezTo>
                  <a:cubicBezTo>
                    <a:pt x="33" y="0"/>
                    <a:pt x="30" y="0"/>
                    <a:pt x="27" y="1"/>
                  </a:cubicBezTo>
                  <a:cubicBezTo>
                    <a:pt x="24" y="2"/>
                    <a:pt x="21" y="3"/>
                    <a:pt x="18" y="4"/>
                  </a:cubicBezTo>
                  <a:cubicBezTo>
                    <a:pt x="7" y="10"/>
                    <a:pt x="0" y="22"/>
                    <a:pt x="0" y="36"/>
                  </a:cubicBezTo>
                  <a:cubicBezTo>
                    <a:pt x="0" y="55"/>
                    <a:pt x="16" y="71"/>
                    <a:pt x="35" y="71"/>
                  </a:cubicBezTo>
                  <a:cubicBezTo>
                    <a:pt x="37" y="71"/>
                    <a:pt x="39" y="71"/>
                    <a:pt x="40" y="71"/>
                  </a:cubicBezTo>
                  <a:cubicBezTo>
                    <a:pt x="44" y="71"/>
                    <a:pt x="47" y="70"/>
                    <a:pt x="50" y="68"/>
                  </a:cubicBezTo>
                  <a:cubicBezTo>
                    <a:pt x="62" y="63"/>
                    <a:pt x="71" y="50"/>
                    <a:pt x="71" y="36"/>
                  </a:cubicBezTo>
                  <a:cubicBezTo>
                    <a:pt x="71" y="34"/>
                    <a:pt x="71" y="32"/>
                    <a:pt x="71" y="29"/>
                  </a:cubicBezTo>
                  <a:cubicBezTo>
                    <a:pt x="70" y="26"/>
                    <a:pt x="69" y="23"/>
                    <a:pt x="68" y="21"/>
                  </a:cubicBezTo>
                  <a:cubicBezTo>
                    <a:pt x="65" y="15"/>
                    <a:pt x="62" y="11"/>
                    <a:pt x="57"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69">
              <a:extLst>
                <a:ext uri="{FF2B5EF4-FFF2-40B4-BE49-F238E27FC236}">
                  <a16:creationId xmlns="" xmlns:a16="http://schemas.microsoft.com/office/drawing/2014/main" id="{633AADE7-32D6-4E8A-82BC-FE51EB4DB8EB}"/>
                </a:ext>
              </a:extLst>
            </p:cNvPr>
            <p:cNvSpPr>
              <a:spLocks/>
            </p:cNvSpPr>
            <p:nvPr/>
          </p:nvSpPr>
          <p:spPr bwMode="auto">
            <a:xfrm>
              <a:off x="9664172" y="5544828"/>
              <a:ext cx="283933" cy="283933"/>
            </a:xfrm>
            <a:custGeom>
              <a:avLst/>
              <a:gdLst>
                <a:gd name="T0" fmla="*/ 11 w 71"/>
                <a:gd name="T1" fmla="*/ 10 h 71"/>
                <a:gd name="T2" fmla="*/ 5 w 71"/>
                <a:gd name="T3" fmla="*/ 17 h 71"/>
                <a:gd name="T4" fmla="*/ 0 w 71"/>
                <a:gd name="T5" fmla="*/ 36 h 71"/>
                <a:gd name="T6" fmla="*/ 36 w 71"/>
                <a:gd name="T7" fmla="*/ 71 h 71"/>
                <a:gd name="T8" fmla="*/ 71 w 71"/>
                <a:gd name="T9" fmla="*/ 36 h 71"/>
                <a:gd name="T10" fmla="*/ 36 w 71"/>
                <a:gd name="T11" fmla="*/ 0 h 71"/>
                <a:gd name="T12" fmla="*/ 30 w 71"/>
                <a:gd name="T13" fmla="*/ 0 h 71"/>
                <a:gd name="T14" fmla="*/ 21 w 71"/>
                <a:gd name="T15" fmla="*/ 3 h 71"/>
                <a:gd name="T16" fmla="*/ 11 w 71"/>
                <a:gd name="T17"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11" y="10"/>
                  </a:moveTo>
                  <a:cubicBezTo>
                    <a:pt x="9" y="12"/>
                    <a:pt x="7" y="14"/>
                    <a:pt x="5" y="17"/>
                  </a:cubicBezTo>
                  <a:cubicBezTo>
                    <a:pt x="2" y="23"/>
                    <a:pt x="0" y="29"/>
                    <a:pt x="0" y="36"/>
                  </a:cubicBezTo>
                  <a:cubicBezTo>
                    <a:pt x="0" y="55"/>
                    <a:pt x="16" y="71"/>
                    <a:pt x="36" y="71"/>
                  </a:cubicBezTo>
                  <a:cubicBezTo>
                    <a:pt x="55" y="71"/>
                    <a:pt x="71" y="55"/>
                    <a:pt x="71" y="36"/>
                  </a:cubicBezTo>
                  <a:cubicBezTo>
                    <a:pt x="71" y="16"/>
                    <a:pt x="55" y="0"/>
                    <a:pt x="36" y="0"/>
                  </a:cubicBezTo>
                  <a:cubicBezTo>
                    <a:pt x="34" y="0"/>
                    <a:pt x="32" y="0"/>
                    <a:pt x="30" y="0"/>
                  </a:cubicBezTo>
                  <a:cubicBezTo>
                    <a:pt x="27" y="1"/>
                    <a:pt x="24" y="2"/>
                    <a:pt x="21" y="3"/>
                  </a:cubicBezTo>
                  <a:cubicBezTo>
                    <a:pt x="17" y="5"/>
                    <a:pt x="14" y="7"/>
                    <a:pt x="11"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70">
              <a:extLst>
                <a:ext uri="{FF2B5EF4-FFF2-40B4-BE49-F238E27FC236}">
                  <a16:creationId xmlns="" xmlns:a16="http://schemas.microsoft.com/office/drawing/2014/main" id="{15B01DF5-86B0-4E3C-9BFB-2AB3828CC725}"/>
                </a:ext>
              </a:extLst>
            </p:cNvPr>
            <p:cNvSpPr>
              <a:spLocks/>
            </p:cNvSpPr>
            <p:nvPr/>
          </p:nvSpPr>
          <p:spPr bwMode="auto">
            <a:xfrm>
              <a:off x="10405997" y="4934973"/>
              <a:ext cx="283933" cy="287932"/>
            </a:xfrm>
            <a:custGeom>
              <a:avLst/>
              <a:gdLst>
                <a:gd name="T0" fmla="*/ 35 w 71"/>
                <a:gd name="T1" fmla="*/ 0 h 72"/>
                <a:gd name="T2" fmla="*/ 28 w 71"/>
                <a:gd name="T3" fmla="*/ 1 h 72"/>
                <a:gd name="T4" fmla="*/ 17 w 71"/>
                <a:gd name="T5" fmla="*/ 5 h 72"/>
                <a:gd name="T6" fmla="*/ 2 w 71"/>
                <a:gd name="T7" fmla="*/ 23 h 72"/>
                <a:gd name="T8" fmla="*/ 0 w 71"/>
                <a:gd name="T9" fmla="*/ 32 h 72"/>
                <a:gd name="T10" fmla="*/ 0 w 71"/>
                <a:gd name="T11" fmla="*/ 36 h 72"/>
                <a:gd name="T12" fmla="*/ 0 w 71"/>
                <a:gd name="T13" fmla="*/ 41 h 72"/>
                <a:gd name="T14" fmla="*/ 3 w 71"/>
                <a:gd name="T15" fmla="*/ 52 h 72"/>
                <a:gd name="T16" fmla="*/ 35 w 71"/>
                <a:gd name="T17" fmla="*/ 72 h 72"/>
                <a:gd name="T18" fmla="*/ 71 w 71"/>
                <a:gd name="T19" fmla="*/ 36 h 72"/>
                <a:gd name="T20" fmla="*/ 50 w 71"/>
                <a:gd name="T21" fmla="*/ 4 h 72"/>
                <a:gd name="T22" fmla="*/ 41 w 71"/>
                <a:gd name="T23" fmla="*/ 1 h 72"/>
                <a:gd name="T24" fmla="*/ 35 w 71"/>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35" y="0"/>
                  </a:moveTo>
                  <a:cubicBezTo>
                    <a:pt x="33" y="0"/>
                    <a:pt x="30" y="1"/>
                    <a:pt x="28" y="1"/>
                  </a:cubicBezTo>
                  <a:cubicBezTo>
                    <a:pt x="24" y="2"/>
                    <a:pt x="20" y="3"/>
                    <a:pt x="17" y="5"/>
                  </a:cubicBezTo>
                  <a:cubicBezTo>
                    <a:pt x="10" y="9"/>
                    <a:pt x="5" y="16"/>
                    <a:pt x="2" y="23"/>
                  </a:cubicBezTo>
                  <a:cubicBezTo>
                    <a:pt x="1" y="26"/>
                    <a:pt x="0" y="29"/>
                    <a:pt x="0" y="32"/>
                  </a:cubicBezTo>
                  <a:cubicBezTo>
                    <a:pt x="0" y="34"/>
                    <a:pt x="0" y="35"/>
                    <a:pt x="0" y="36"/>
                  </a:cubicBezTo>
                  <a:cubicBezTo>
                    <a:pt x="0" y="38"/>
                    <a:pt x="0" y="39"/>
                    <a:pt x="0" y="41"/>
                  </a:cubicBezTo>
                  <a:cubicBezTo>
                    <a:pt x="0" y="45"/>
                    <a:pt x="2" y="48"/>
                    <a:pt x="3" y="52"/>
                  </a:cubicBezTo>
                  <a:cubicBezTo>
                    <a:pt x="9" y="64"/>
                    <a:pt x="21" y="72"/>
                    <a:pt x="35" y="72"/>
                  </a:cubicBezTo>
                  <a:cubicBezTo>
                    <a:pt x="55" y="72"/>
                    <a:pt x="71" y="56"/>
                    <a:pt x="71" y="36"/>
                  </a:cubicBezTo>
                  <a:cubicBezTo>
                    <a:pt x="71" y="22"/>
                    <a:pt x="63" y="9"/>
                    <a:pt x="50" y="4"/>
                  </a:cubicBezTo>
                  <a:cubicBezTo>
                    <a:pt x="48" y="2"/>
                    <a:pt x="44" y="1"/>
                    <a:pt x="41" y="1"/>
                  </a:cubicBezTo>
                  <a:cubicBezTo>
                    <a:pt x="39" y="1"/>
                    <a:pt x="37"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71">
              <a:extLst>
                <a:ext uri="{FF2B5EF4-FFF2-40B4-BE49-F238E27FC236}">
                  <a16:creationId xmlns="" xmlns:a16="http://schemas.microsoft.com/office/drawing/2014/main" id="{E3CD5A2E-0C97-49D0-BFD9-FB2D9EABA90A}"/>
                </a:ext>
              </a:extLst>
            </p:cNvPr>
            <p:cNvSpPr>
              <a:spLocks/>
            </p:cNvSpPr>
            <p:nvPr/>
          </p:nvSpPr>
          <p:spPr bwMode="auto">
            <a:xfrm>
              <a:off x="10056080" y="4101170"/>
              <a:ext cx="285933" cy="287932"/>
            </a:xfrm>
            <a:custGeom>
              <a:avLst/>
              <a:gdLst>
                <a:gd name="T0" fmla="*/ 0 w 71"/>
                <a:gd name="T1" fmla="*/ 36 h 72"/>
                <a:gd name="T2" fmla="*/ 1 w 71"/>
                <a:gd name="T3" fmla="*/ 46 h 72"/>
                <a:gd name="T4" fmla="*/ 6 w 71"/>
                <a:gd name="T5" fmla="*/ 56 h 72"/>
                <a:gd name="T6" fmla="*/ 17 w 71"/>
                <a:gd name="T7" fmla="*/ 67 h 72"/>
                <a:gd name="T8" fmla="*/ 26 w 71"/>
                <a:gd name="T9" fmla="*/ 71 h 72"/>
                <a:gd name="T10" fmla="*/ 36 w 71"/>
                <a:gd name="T11" fmla="*/ 72 h 72"/>
                <a:gd name="T12" fmla="*/ 44 w 71"/>
                <a:gd name="T13" fmla="*/ 71 h 72"/>
                <a:gd name="T14" fmla="*/ 53 w 71"/>
                <a:gd name="T15" fmla="*/ 67 h 72"/>
                <a:gd name="T16" fmla="*/ 71 w 71"/>
                <a:gd name="T17" fmla="*/ 38 h 72"/>
                <a:gd name="T18" fmla="*/ 71 w 71"/>
                <a:gd name="T19" fmla="*/ 36 h 72"/>
                <a:gd name="T20" fmla="*/ 71 w 71"/>
                <a:gd name="T21" fmla="*/ 28 h 72"/>
                <a:gd name="T22" fmla="*/ 36 w 71"/>
                <a:gd name="T23" fmla="*/ 0 h 72"/>
                <a:gd name="T24" fmla="*/ 4 w 71"/>
                <a:gd name="T25" fmla="*/ 20 h 72"/>
                <a:gd name="T26" fmla="*/ 1 w 71"/>
                <a:gd name="T27" fmla="*/ 29 h 72"/>
                <a:gd name="T28" fmla="*/ 0 w 71"/>
                <a:gd name="T2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0" y="36"/>
                  </a:moveTo>
                  <a:cubicBezTo>
                    <a:pt x="0" y="39"/>
                    <a:pt x="0" y="43"/>
                    <a:pt x="1" y="46"/>
                  </a:cubicBezTo>
                  <a:cubicBezTo>
                    <a:pt x="2" y="49"/>
                    <a:pt x="4" y="53"/>
                    <a:pt x="6" y="56"/>
                  </a:cubicBezTo>
                  <a:cubicBezTo>
                    <a:pt x="9" y="60"/>
                    <a:pt x="12" y="64"/>
                    <a:pt x="17" y="67"/>
                  </a:cubicBezTo>
                  <a:cubicBezTo>
                    <a:pt x="20" y="68"/>
                    <a:pt x="23" y="70"/>
                    <a:pt x="26" y="71"/>
                  </a:cubicBezTo>
                  <a:cubicBezTo>
                    <a:pt x="29" y="71"/>
                    <a:pt x="32" y="72"/>
                    <a:pt x="36" y="72"/>
                  </a:cubicBezTo>
                  <a:cubicBezTo>
                    <a:pt x="39" y="72"/>
                    <a:pt x="42" y="72"/>
                    <a:pt x="44" y="71"/>
                  </a:cubicBezTo>
                  <a:cubicBezTo>
                    <a:pt x="48" y="70"/>
                    <a:pt x="51" y="69"/>
                    <a:pt x="53" y="67"/>
                  </a:cubicBezTo>
                  <a:cubicBezTo>
                    <a:pt x="64" y="61"/>
                    <a:pt x="71" y="50"/>
                    <a:pt x="71" y="38"/>
                  </a:cubicBezTo>
                  <a:cubicBezTo>
                    <a:pt x="71" y="37"/>
                    <a:pt x="71" y="37"/>
                    <a:pt x="71" y="36"/>
                  </a:cubicBezTo>
                  <a:cubicBezTo>
                    <a:pt x="71" y="33"/>
                    <a:pt x="71" y="31"/>
                    <a:pt x="71" y="28"/>
                  </a:cubicBezTo>
                  <a:cubicBezTo>
                    <a:pt x="67" y="12"/>
                    <a:pt x="53" y="0"/>
                    <a:pt x="36" y="0"/>
                  </a:cubicBezTo>
                  <a:cubicBezTo>
                    <a:pt x="22" y="0"/>
                    <a:pt x="10" y="8"/>
                    <a:pt x="4" y="20"/>
                  </a:cubicBezTo>
                  <a:cubicBezTo>
                    <a:pt x="2" y="23"/>
                    <a:pt x="1" y="26"/>
                    <a:pt x="1" y="29"/>
                  </a:cubicBezTo>
                  <a:cubicBezTo>
                    <a:pt x="0" y="31"/>
                    <a:pt x="0" y="34"/>
                    <a:pt x="0"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72">
              <a:extLst>
                <a:ext uri="{FF2B5EF4-FFF2-40B4-BE49-F238E27FC236}">
                  <a16:creationId xmlns="" xmlns:a16="http://schemas.microsoft.com/office/drawing/2014/main" id="{D2A58D98-73D5-4B2F-A5F8-27F570F243D3}"/>
                </a:ext>
              </a:extLst>
            </p:cNvPr>
            <p:cNvSpPr>
              <a:spLocks/>
            </p:cNvSpPr>
            <p:nvPr/>
          </p:nvSpPr>
          <p:spPr bwMode="auto">
            <a:xfrm>
              <a:off x="10008091" y="3475318"/>
              <a:ext cx="289932" cy="287932"/>
            </a:xfrm>
            <a:custGeom>
              <a:avLst/>
              <a:gdLst>
                <a:gd name="T0" fmla="*/ 67 w 72"/>
                <a:gd name="T1" fmla="*/ 18 h 72"/>
                <a:gd name="T2" fmla="*/ 61 w 72"/>
                <a:gd name="T3" fmla="*/ 11 h 72"/>
                <a:gd name="T4" fmla="*/ 48 w 72"/>
                <a:gd name="T5" fmla="*/ 2 h 72"/>
                <a:gd name="T6" fmla="*/ 39 w 72"/>
                <a:gd name="T7" fmla="*/ 0 h 72"/>
                <a:gd name="T8" fmla="*/ 36 w 72"/>
                <a:gd name="T9" fmla="*/ 0 h 72"/>
                <a:gd name="T10" fmla="*/ 18 w 72"/>
                <a:gd name="T11" fmla="*/ 5 h 72"/>
                <a:gd name="T12" fmla="*/ 10 w 72"/>
                <a:gd name="T13" fmla="*/ 11 h 72"/>
                <a:gd name="T14" fmla="*/ 0 w 72"/>
                <a:gd name="T15" fmla="*/ 36 h 72"/>
                <a:gd name="T16" fmla="*/ 0 w 72"/>
                <a:gd name="T17" fmla="*/ 40 h 72"/>
                <a:gd name="T18" fmla="*/ 3 w 72"/>
                <a:gd name="T19" fmla="*/ 49 h 72"/>
                <a:gd name="T20" fmla="*/ 22 w 72"/>
                <a:gd name="T21" fmla="*/ 69 h 72"/>
                <a:gd name="T22" fmla="*/ 32 w 72"/>
                <a:gd name="T23" fmla="*/ 72 h 72"/>
                <a:gd name="T24" fmla="*/ 36 w 72"/>
                <a:gd name="T25" fmla="*/ 72 h 72"/>
                <a:gd name="T26" fmla="*/ 59 w 72"/>
                <a:gd name="T27" fmla="*/ 63 h 72"/>
                <a:gd name="T28" fmla="*/ 66 w 72"/>
                <a:gd name="T29" fmla="*/ 56 h 72"/>
                <a:gd name="T30" fmla="*/ 70 w 72"/>
                <a:gd name="T31" fmla="*/ 46 h 72"/>
                <a:gd name="T32" fmla="*/ 72 w 72"/>
                <a:gd name="T33" fmla="*/ 37 h 72"/>
                <a:gd name="T34" fmla="*/ 72 w 72"/>
                <a:gd name="T35" fmla="*/ 36 h 72"/>
                <a:gd name="T36" fmla="*/ 67 w 72"/>
                <a:gd name="T3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2">
                  <a:moveTo>
                    <a:pt x="67" y="18"/>
                  </a:moveTo>
                  <a:cubicBezTo>
                    <a:pt x="65" y="15"/>
                    <a:pt x="63" y="13"/>
                    <a:pt x="61" y="11"/>
                  </a:cubicBezTo>
                  <a:cubicBezTo>
                    <a:pt x="58" y="7"/>
                    <a:pt x="53" y="4"/>
                    <a:pt x="48" y="2"/>
                  </a:cubicBezTo>
                  <a:cubicBezTo>
                    <a:pt x="45" y="1"/>
                    <a:pt x="42" y="1"/>
                    <a:pt x="39" y="0"/>
                  </a:cubicBezTo>
                  <a:cubicBezTo>
                    <a:pt x="38" y="0"/>
                    <a:pt x="37" y="0"/>
                    <a:pt x="36" y="0"/>
                  </a:cubicBezTo>
                  <a:cubicBezTo>
                    <a:pt x="29" y="0"/>
                    <a:pt x="23" y="2"/>
                    <a:pt x="18" y="5"/>
                  </a:cubicBezTo>
                  <a:cubicBezTo>
                    <a:pt x="15" y="7"/>
                    <a:pt x="13" y="9"/>
                    <a:pt x="10" y="11"/>
                  </a:cubicBezTo>
                  <a:cubicBezTo>
                    <a:pt x="4" y="17"/>
                    <a:pt x="0" y="26"/>
                    <a:pt x="0" y="36"/>
                  </a:cubicBezTo>
                  <a:cubicBezTo>
                    <a:pt x="0" y="37"/>
                    <a:pt x="0" y="39"/>
                    <a:pt x="0" y="40"/>
                  </a:cubicBezTo>
                  <a:cubicBezTo>
                    <a:pt x="1" y="43"/>
                    <a:pt x="2" y="46"/>
                    <a:pt x="3" y="49"/>
                  </a:cubicBezTo>
                  <a:cubicBezTo>
                    <a:pt x="6" y="58"/>
                    <a:pt x="13" y="65"/>
                    <a:pt x="22" y="69"/>
                  </a:cubicBezTo>
                  <a:cubicBezTo>
                    <a:pt x="25" y="70"/>
                    <a:pt x="29" y="71"/>
                    <a:pt x="32" y="72"/>
                  </a:cubicBezTo>
                  <a:cubicBezTo>
                    <a:pt x="34" y="72"/>
                    <a:pt x="35" y="72"/>
                    <a:pt x="36" y="72"/>
                  </a:cubicBezTo>
                  <a:cubicBezTo>
                    <a:pt x="45" y="72"/>
                    <a:pt x="53" y="68"/>
                    <a:pt x="59" y="63"/>
                  </a:cubicBezTo>
                  <a:cubicBezTo>
                    <a:pt x="62" y="61"/>
                    <a:pt x="64" y="59"/>
                    <a:pt x="66" y="56"/>
                  </a:cubicBezTo>
                  <a:cubicBezTo>
                    <a:pt x="68" y="53"/>
                    <a:pt x="69" y="50"/>
                    <a:pt x="70" y="46"/>
                  </a:cubicBezTo>
                  <a:cubicBezTo>
                    <a:pt x="71" y="43"/>
                    <a:pt x="72" y="40"/>
                    <a:pt x="72" y="37"/>
                  </a:cubicBezTo>
                  <a:cubicBezTo>
                    <a:pt x="72" y="37"/>
                    <a:pt x="72" y="36"/>
                    <a:pt x="72" y="36"/>
                  </a:cubicBezTo>
                  <a:cubicBezTo>
                    <a:pt x="72" y="29"/>
                    <a:pt x="70" y="23"/>
                    <a:pt x="67"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473">
              <a:extLst>
                <a:ext uri="{FF2B5EF4-FFF2-40B4-BE49-F238E27FC236}">
                  <a16:creationId xmlns="" xmlns:a16="http://schemas.microsoft.com/office/drawing/2014/main" id="{83318F87-F943-40B3-9DF0-CC34DB1FCF3C}"/>
                </a:ext>
              </a:extLst>
            </p:cNvPr>
            <p:cNvSpPr>
              <a:spLocks/>
            </p:cNvSpPr>
            <p:nvPr/>
          </p:nvSpPr>
          <p:spPr bwMode="auto">
            <a:xfrm>
              <a:off x="10693929" y="4049182"/>
              <a:ext cx="289932" cy="283933"/>
            </a:xfrm>
            <a:custGeom>
              <a:avLst/>
              <a:gdLst>
                <a:gd name="T0" fmla="*/ 58 w 72"/>
                <a:gd name="T1" fmla="*/ 7 h 71"/>
                <a:gd name="T2" fmla="*/ 44 w 72"/>
                <a:gd name="T3" fmla="*/ 1 h 71"/>
                <a:gd name="T4" fmla="*/ 36 w 72"/>
                <a:gd name="T5" fmla="*/ 0 h 71"/>
                <a:gd name="T6" fmla="*/ 34 w 72"/>
                <a:gd name="T7" fmla="*/ 0 h 71"/>
                <a:gd name="T8" fmla="*/ 12 w 72"/>
                <a:gd name="T9" fmla="*/ 9 h 71"/>
                <a:gd name="T10" fmla="*/ 6 w 72"/>
                <a:gd name="T11" fmla="*/ 17 h 71"/>
                <a:gd name="T12" fmla="*/ 0 w 72"/>
                <a:gd name="T13" fmla="*/ 34 h 71"/>
                <a:gd name="T14" fmla="*/ 0 w 72"/>
                <a:gd name="T15" fmla="*/ 36 h 71"/>
                <a:gd name="T16" fmla="*/ 1 w 72"/>
                <a:gd name="T17" fmla="*/ 43 h 71"/>
                <a:gd name="T18" fmla="*/ 21 w 72"/>
                <a:gd name="T19" fmla="*/ 68 h 71"/>
                <a:gd name="T20" fmla="*/ 29 w 72"/>
                <a:gd name="T21" fmla="*/ 71 h 71"/>
                <a:gd name="T22" fmla="*/ 36 w 72"/>
                <a:gd name="T23" fmla="*/ 71 h 71"/>
                <a:gd name="T24" fmla="*/ 72 w 72"/>
                <a:gd name="T25" fmla="*/ 36 h 71"/>
                <a:gd name="T26" fmla="*/ 64 w 72"/>
                <a:gd name="T27" fmla="*/ 14 h 71"/>
                <a:gd name="T28" fmla="*/ 58 w 72"/>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58" y="7"/>
                  </a:moveTo>
                  <a:cubicBezTo>
                    <a:pt x="54" y="4"/>
                    <a:pt x="49" y="2"/>
                    <a:pt x="44" y="1"/>
                  </a:cubicBezTo>
                  <a:cubicBezTo>
                    <a:pt x="41" y="0"/>
                    <a:pt x="39" y="0"/>
                    <a:pt x="36" y="0"/>
                  </a:cubicBezTo>
                  <a:cubicBezTo>
                    <a:pt x="35" y="0"/>
                    <a:pt x="35" y="0"/>
                    <a:pt x="34" y="0"/>
                  </a:cubicBezTo>
                  <a:cubicBezTo>
                    <a:pt x="26" y="0"/>
                    <a:pt x="18" y="4"/>
                    <a:pt x="12" y="9"/>
                  </a:cubicBezTo>
                  <a:cubicBezTo>
                    <a:pt x="9" y="11"/>
                    <a:pt x="7" y="14"/>
                    <a:pt x="6" y="17"/>
                  </a:cubicBezTo>
                  <a:cubicBezTo>
                    <a:pt x="3" y="22"/>
                    <a:pt x="1" y="27"/>
                    <a:pt x="0" y="34"/>
                  </a:cubicBezTo>
                  <a:cubicBezTo>
                    <a:pt x="0" y="34"/>
                    <a:pt x="0" y="35"/>
                    <a:pt x="0" y="36"/>
                  </a:cubicBezTo>
                  <a:cubicBezTo>
                    <a:pt x="0" y="38"/>
                    <a:pt x="0" y="41"/>
                    <a:pt x="1" y="43"/>
                  </a:cubicBezTo>
                  <a:cubicBezTo>
                    <a:pt x="3" y="54"/>
                    <a:pt x="11" y="63"/>
                    <a:pt x="21" y="68"/>
                  </a:cubicBezTo>
                  <a:cubicBezTo>
                    <a:pt x="23" y="69"/>
                    <a:pt x="26" y="70"/>
                    <a:pt x="29" y="71"/>
                  </a:cubicBezTo>
                  <a:cubicBezTo>
                    <a:pt x="32" y="71"/>
                    <a:pt x="34" y="71"/>
                    <a:pt x="36" y="71"/>
                  </a:cubicBezTo>
                  <a:cubicBezTo>
                    <a:pt x="56" y="71"/>
                    <a:pt x="72" y="55"/>
                    <a:pt x="72" y="36"/>
                  </a:cubicBezTo>
                  <a:cubicBezTo>
                    <a:pt x="72" y="27"/>
                    <a:pt x="69" y="20"/>
                    <a:pt x="64" y="14"/>
                  </a:cubicBezTo>
                  <a:cubicBezTo>
                    <a:pt x="62" y="11"/>
                    <a:pt x="60" y="9"/>
                    <a:pt x="58"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74">
              <a:extLst>
                <a:ext uri="{FF2B5EF4-FFF2-40B4-BE49-F238E27FC236}">
                  <a16:creationId xmlns="" xmlns:a16="http://schemas.microsoft.com/office/drawing/2014/main" id="{7A3FEC92-ED00-41FA-9B73-3D3D8D6916AC}"/>
                </a:ext>
              </a:extLst>
            </p:cNvPr>
            <p:cNvSpPr>
              <a:spLocks/>
            </p:cNvSpPr>
            <p:nvPr/>
          </p:nvSpPr>
          <p:spPr bwMode="auto">
            <a:xfrm>
              <a:off x="11119828" y="3623283"/>
              <a:ext cx="287932" cy="283933"/>
            </a:xfrm>
            <a:custGeom>
              <a:avLst/>
              <a:gdLst>
                <a:gd name="T0" fmla="*/ 36 w 72"/>
                <a:gd name="T1" fmla="*/ 0 h 71"/>
                <a:gd name="T2" fmla="*/ 27 w 72"/>
                <a:gd name="T3" fmla="*/ 1 h 71"/>
                <a:gd name="T4" fmla="*/ 18 w 72"/>
                <a:gd name="T5" fmla="*/ 4 h 71"/>
                <a:gd name="T6" fmla="*/ 2 w 72"/>
                <a:gd name="T7" fmla="*/ 26 h 71"/>
                <a:gd name="T8" fmla="*/ 0 w 72"/>
                <a:gd name="T9" fmla="*/ 35 h 71"/>
                <a:gd name="T10" fmla="*/ 0 w 72"/>
                <a:gd name="T11" fmla="*/ 35 h 71"/>
                <a:gd name="T12" fmla="*/ 8 w 72"/>
                <a:gd name="T13" fmla="*/ 58 h 71"/>
                <a:gd name="T14" fmla="*/ 14 w 72"/>
                <a:gd name="T15" fmla="*/ 64 h 71"/>
                <a:gd name="T16" fmla="*/ 36 w 72"/>
                <a:gd name="T17" fmla="*/ 71 h 71"/>
                <a:gd name="T18" fmla="*/ 72 w 72"/>
                <a:gd name="T19" fmla="*/ 35 h 71"/>
                <a:gd name="T20" fmla="*/ 36 w 72"/>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36" y="0"/>
                  </a:moveTo>
                  <a:cubicBezTo>
                    <a:pt x="33" y="0"/>
                    <a:pt x="30" y="0"/>
                    <a:pt x="27" y="1"/>
                  </a:cubicBezTo>
                  <a:cubicBezTo>
                    <a:pt x="24" y="2"/>
                    <a:pt x="21" y="3"/>
                    <a:pt x="18" y="4"/>
                  </a:cubicBezTo>
                  <a:cubicBezTo>
                    <a:pt x="10" y="9"/>
                    <a:pt x="4" y="17"/>
                    <a:pt x="2" y="26"/>
                  </a:cubicBezTo>
                  <a:cubicBezTo>
                    <a:pt x="1" y="29"/>
                    <a:pt x="0" y="32"/>
                    <a:pt x="0" y="35"/>
                  </a:cubicBezTo>
                  <a:cubicBezTo>
                    <a:pt x="0" y="35"/>
                    <a:pt x="0" y="35"/>
                    <a:pt x="0" y="35"/>
                  </a:cubicBezTo>
                  <a:cubicBezTo>
                    <a:pt x="0" y="44"/>
                    <a:pt x="3" y="52"/>
                    <a:pt x="8" y="58"/>
                  </a:cubicBezTo>
                  <a:cubicBezTo>
                    <a:pt x="10" y="60"/>
                    <a:pt x="12" y="62"/>
                    <a:pt x="14" y="64"/>
                  </a:cubicBezTo>
                  <a:cubicBezTo>
                    <a:pt x="20" y="68"/>
                    <a:pt x="28" y="71"/>
                    <a:pt x="36" y="71"/>
                  </a:cubicBezTo>
                  <a:cubicBezTo>
                    <a:pt x="56" y="71"/>
                    <a:pt x="72" y="55"/>
                    <a:pt x="72" y="35"/>
                  </a:cubicBezTo>
                  <a:cubicBezTo>
                    <a:pt x="72" y="16"/>
                    <a:pt x="56" y="0"/>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475">
              <a:extLst>
                <a:ext uri="{FF2B5EF4-FFF2-40B4-BE49-F238E27FC236}">
                  <a16:creationId xmlns="" xmlns:a16="http://schemas.microsoft.com/office/drawing/2014/main" id="{3633E2A1-B973-4850-9B21-04CE7E34117E}"/>
                </a:ext>
              </a:extLst>
            </p:cNvPr>
            <p:cNvSpPr>
              <a:spLocks/>
            </p:cNvSpPr>
            <p:nvPr/>
          </p:nvSpPr>
          <p:spPr bwMode="auto">
            <a:xfrm>
              <a:off x="10789907" y="2853465"/>
              <a:ext cx="285933" cy="283933"/>
            </a:xfrm>
            <a:custGeom>
              <a:avLst/>
              <a:gdLst>
                <a:gd name="T0" fmla="*/ 1 w 71"/>
                <a:gd name="T1" fmla="*/ 24 h 71"/>
                <a:gd name="T2" fmla="*/ 0 w 71"/>
                <a:gd name="T3" fmla="*/ 34 h 71"/>
                <a:gd name="T4" fmla="*/ 0 w 71"/>
                <a:gd name="T5" fmla="*/ 35 h 71"/>
                <a:gd name="T6" fmla="*/ 5 w 71"/>
                <a:gd name="T7" fmla="*/ 54 h 71"/>
                <a:gd name="T8" fmla="*/ 11 w 71"/>
                <a:gd name="T9" fmla="*/ 61 h 71"/>
                <a:gd name="T10" fmla="*/ 28 w 71"/>
                <a:gd name="T11" fmla="*/ 70 h 71"/>
                <a:gd name="T12" fmla="*/ 35 w 71"/>
                <a:gd name="T13" fmla="*/ 71 h 71"/>
                <a:gd name="T14" fmla="*/ 38 w 71"/>
                <a:gd name="T15" fmla="*/ 71 h 71"/>
                <a:gd name="T16" fmla="*/ 45 w 71"/>
                <a:gd name="T17" fmla="*/ 70 h 71"/>
                <a:gd name="T18" fmla="*/ 54 w 71"/>
                <a:gd name="T19" fmla="*/ 66 h 71"/>
                <a:gd name="T20" fmla="*/ 71 w 71"/>
                <a:gd name="T21" fmla="*/ 35 h 71"/>
                <a:gd name="T22" fmla="*/ 35 w 71"/>
                <a:gd name="T23" fmla="*/ 0 h 71"/>
                <a:gd name="T24" fmla="*/ 19 w 71"/>
                <a:gd name="T25" fmla="*/ 3 h 71"/>
                <a:gd name="T26" fmla="*/ 12 w 71"/>
                <a:gd name="T27" fmla="*/ 9 h 71"/>
                <a:gd name="T28" fmla="*/ 1 w 71"/>
                <a:gd name="T29" fmla="*/ 2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1" y="24"/>
                  </a:moveTo>
                  <a:cubicBezTo>
                    <a:pt x="0" y="27"/>
                    <a:pt x="0" y="31"/>
                    <a:pt x="0" y="34"/>
                  </a:cubicBezTo>
                  <a:cubicBezTo>
                    <a:pt x="0" y="34"/>
                    <a:pt x="0" y="35"/>
                    <a:pt x="0" y="35"/>
                  </a:cubicBezTo>
                  <a:cubicBezTo>
                    <a:pt x="0" y="42"/>
                    <a:pt x="2" y="49"/>
                    <a:pt x="5" y="54"/>
                  </a:cubicBezTo>
                  <a:cubicBezTo>
                    <a:pt x="7" y="57"/>
                    <a:pt x="9" y="59"/>
                    <a:pt x="11" y="61"/>
                  </a:cubicBezTo>
                  <a:cubicBezTo>
                    <a:pt x="16" y="66"/>
                    <a:pt x="22" y="69"/>
                    <a:pt x="28" y="70"/>
                  </a:cubicBezTo>
                  <a:cubicBezTo>
                    <a:pt x="31" y="71"/>
                    <a:pt x="33" y="71"/>
                    <a:pt x="35" y="71"/>
                  </a:cubicBezTo>
                  <a:cubicBezTo>
                    <a:pt x="36" y="71"/>
                    <a:pt x="37" y="71"/>
                    <a:pt x="38" y="71"/>
                  </a:cubicBezTo>
                  <a:cubicBezTo>
                    <a:pt x="40" y="71"/>
                    <a:pt x="43" y="70"/>
                    <a:pt x="45" y="70"/>
                  </a:cubicBezTo>
                  <a:cubicBezTo>
                    <a:pt x="49" y="69"/>
                    <a:pt x="51" y="68"/>
                    <a:pt x="54" y="66"/>
                  </a:cubicBezTo>
                  <a:cubicBezTo>
                    <a:pt x="64" y="60"/>
                    <a:pt x="71" y="48"/>
                    <a:pt x="71" y="35"/>
                  </a:cubicBezTo>
                  <a:cubicBezTo>
                    <a:pt x="71" y="16"/>
                    <a:pt x="55" y="0"/>
                    <a:pt x="35" y="0"/>
                  </a:cubicBezTo>
                  <a:cubicBezTo>
                    <a:pt x="30" y="0"/>
                    <a:pt x="24" y="1"/>
                    <a:pt x="19" y="3"/>
                  </a:cubicBezTo>
                  <a:cubicBezTo>
                    <a:pt x="16" y="5"/>
                    <a:pt x="14" y="7"/>
                    <a:pt x="12" y="9"/>
                  </a:cubicBezTo>
                  <a:cubicBezTo>
                    <a:pt x="7" y="13"/>
                    <a:pt x="3" y="18"/>
                    <a:pt x="1"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476">
              <a:extLst>
                <a:ext uri="{FF2B5EF4-FFF2-40B4-BE49-F238E27FC236}">
                  <a16:creationId xmlns="" xmlns:a16="http://schemas.microsoft.com/office/drawing/2014/main" id="{7D3E9C28-AB01-4086-9801-7AB30B786663}"/>
                </a:ext>
              </a:extLst>
            </p:cNvPr>
            <p:cNvSpPr>
              <a:spLocks/>
            </p:cNvSpPr>
            <p:nvPr/>
          </p:nvSpPr>
          <p:spPr bwMode="auto">
            <a:xfrm>
              <a:off x="10306021" y="2163628"/>
              <a:ext cx="287932" cy="283933"/>
            </a:xfrm>
            <a:custGeom>
              <a:avLst/>
              <a:gdLst>
                <a:gd name="T0" fmla="*/ 1 w 72"/>
                <a:gd name="T1" fmla="*/ 29 h 71"/>
                <a:gd name="T2" fmla="*/ 0 w 72"/>
                <a:gd name="T3" fmla="*/ 36 h 71"/>
                <a:gd name="T4" fmla="*/ 1 w 72"/>
                <a:gd name="T5" fmla="*/ 39 h 71"/>
                <a:gd name="T6" fmla="*/ 9 w 72"/>
                <a:gd name="T7" fmla="*/ 59 h 71"/>
                <a:gd name="T8" fmla="*/ 17 w 72"/>
                <a:gd name="T9" fmla="*/ 66 h 71"/>
                <a:gd name="T10" fmla="*/ 24 w 72"/>
                <a:gd name="T11" fmla="*/ 69 h 71"/>
                <a:gd name="T12" fmla="*/ 33 w 72"/>
                <a:gd name="T13" fmla="*/ 71 h 71"/>
                <a:gd name="T14" fmla="*/ 36 w 72"/>
                <a:gd name="T15" fmla="*/ 71 h 71"/>
                <a:gd name="T16" fmla="*/ 53 w 72"/>
                <a:gd name="T17" fmla="*/ 67 h 71"/>
                <a:gd name="T18" fmla="*/ 61 w 72"/>
                <a:gd name="T19" fmla="*/ 62 h 71"/>
                <a:gd name="T20" fmla="*/ 72 w 72"/>
                <a:gd name="T21" fmla="*/ 36 h 71"/>
                <a:gd name="T22" fmla="*/ 36 w 72"/>
                <a:gd name="T23" fmla="*/ 0 h 71"/>
                <a:gd name="T24" fmla="*/ 10 w 72"/>
                <a:gd name="T25" fmla="*/ 12 h 71"/>
                <a:gd name="T26" fmla="*/ 4 w 72"/>
                <a:gd name="T27" fmla="*/ 20 h 71"/>
                <a:gd name="T28" fmla="*/ 1 w 72"/>
                <a:gd name="T29"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1" y="29"/>
                  </a:moveTo>
                  <a:cubicBezTo>
                    <a:pt x="1" y="31"/>
                    <a:pt x="0" y="33"/>
                    <a:pt x="0" y="36"/>
                  </a:cubicBezTo>
                  <a:cubicBezTo>
                    <a:pt x="0" y="37"/>
                    <a:pt x="0" y="38"/>
                    <a:pt x="1" y="39"/>
                  </a:cubicBezTo>
                  <a:cubicBezTo>
                    <a:pt x="1" y="47"/>
                    <a:pt x="4" y="54"/>
                    <a:pt x="9" y="59"/>
                  </a:cubicBezTo>
                  <a:cubicBezTo>
                    <a:pt x="12" y="62"/>
                    <a:pt x="14" y="64"/>
                    <a:pt x="17" y="66"/>
                  </a:cubicBezTo>
                  <a:cubicBezTo>
                    <a:pt x="19" y="67"/>
                    <a:pt x="21" y="68"/>
                    <a:pt x="24" y="69"/>
                  </a:cubicBezTo>
                  <a:cubicBezTo>
                    <a:pt x="27" y="70"/>
                    <a:pt x="30" y="71"/>
                    <a:pt x="33" y="71"/>
                  </a:cubicBezTo>
                  <a:cubicBezTo>
                    <a:pt x="34" y="71"/>
                    <a:pt x="35" y="71"/>
                    <a:pt x="36" y="71"/>
                  </a:cubicBezTo>
                  <a:cubicBezTo>
                    <a:pt x="42" y="71"/>
                    <a:pt x="48" y="70"/>
                    <a:pt x="53" y="67"/>
                  </a:cubicBezTo>
                  <a:cubicBezTo>
                    <a:pt x="56" y="66"/>
                    <a:pt x="58" y="64"/>
                    <a:pt x="61" y="62"/>
                  </a:cubicBezTo>
                  <a:cubicBezTo>
                    <a:pt x="68" y="55"/>
                    <a:pt x="72" y="46"/>
                    <a:pt x="72" y="36"/>
                  </a:cubicBezTo>
                  <a:cubicBezTo>
                    <a:pt x="72" y="16"/>
                    <a:pt x="56" y="0"/>
                    <a:pt x="36" y="0"/>
                  </a:cubicBezTo>
                  <a:cubicBezTo>
                    <a:pt x="26" y="0"/>
                    <a:pt x="16" y="4"/>
                    <a:pt x="10" y="12"/>
                  </a:cubicBezTo>
                  <a:cubicBezTo>
                    <a:pt x="7" y="14"/>
                    <a:pt x="5" y="17"/>
                    <a:pt x="4" y="20"/>
                  </a:cubicBezTo>
                  <a:cubicBezTo>
                    <a:pt x="3" y="23"/>
                    <a:pt x="2" y="26"/>
                    <a:pt x="1"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477">
              <a:extLst>
                <a:ext uri="{FF2B5EF4-FFF2-40B4-BE49-F238E27FC236}">
                  <a16:creationId xmlns="" xmlns:a16="http://schemas.microsoft.com/office/drawing/2014/main" id="{B173947B-53F7-4AF7-8F3F-91FD557DC1D3}"/>
                </a:ext>
              </a:extLst>
            </p:cNvPr>
            <p:cNvSpPr>
              <a:spLocks/>
            </p:cNvSpPr>
            <p:nvPr/>
          </p:nvSpPr>
          <p:spPr bwMode="auto">
            <a:xfrm>
              <a:off x="9616184" y="1721732"/>
              <a:ext cx="283933" cy="289932"/>
            </a:xfrm>
            <a:custGeom>
              <a:avLst/>
              <a:gdLst>
                <a:gd name="T0" fmla="*/ 0 w 71"/>
                <a:gd name="T1" fmla="*/ 38 h 72"/>
                <a:gd name="T2" fmla="*/ 6 w 71"/>
                <a:gd name="T3" fmla="*/ 57 h 72"/>
                <a:gd name="T4" fmla="*/ 13 w 71"/>
                <a:gd name="T5" fmla="*/ 64 h 72"/>
                <a:gd name="T6" fmla="*/ 20 w 71"/>
                <a:gd name="T7" fmla="*/ 69 h 72"/>
                <a:gd name="T8" fmla="*/ 29 w 71"/>
                <a:gd name="T9" fmla="*/ 71 h 72"/>
                <a:gd name="T10" fmla="*/ 35 w 71"/>
                <a:gd name="T11" fmla="*/ 72 h 72"/>
                <a:gd name="T12" fmla="*/ 63 w 71"/>
                <a:gd name="T13" fmla="*/ 59 h 72"/>
                <a:gd name="T14" fmla="*/ 68 w 71"/>
                <a:gd name="T15" fmla="*/ 51 h 72"/>
                <a:gd name="T16" fmla="*/ 71 w 71"/>
                <a:gd name="T17" fmla="*/ 36 h 72"/>
                <a:gd name="T18" fmla="*/ 35 w 71"/>
                <a:gd name="T19" fmla="*/ 0 h 72"/>
                <a:gd name="T20" fmla="*/ 1 w 71"/>
                <a:gd name="T21" fmla="*/ 28 h 72"/>
                <a:gd name="T22" fmla="*/ 0 w 71"/>
                <a:gd name="T23" fmla="*/ 36 h 72"/>
                <a:gd name="T24" fmla="*/ 0 w 71"/>
                <a:gd name="T25" fmla="*/ 3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0" y="38"/>
                  </a:moveTo>
                  <a:cubicBezTo>
                    <a:pt x="0" y="45"/>
                    <a:pt x="2" y="51"/>
                    <a:pt x="6" y="57"/>
                  </a:cubicBezTo>
                  <a:cubicBezTo>
                    <a:pt x="8" y="59"/>
                    <a:pt x="10" y="62"/>
                    <a:pt x="13" y="64"/>
                  </a:cubicBezTo>
                  <a:cubicBezTo>
                    <a:pt x="15" y="66"/>
                    <a:pt x="17" y="67"/>
                    <a:pt x="20" y="69"/>
                  </a:cubicBezTo>
                  <a:cubicBezTo>
                    <a:pt x="23" y="70"/>
                    <a:pt x="26" y="71"/>
                    <a:pt x="29" y="71"/>
                  </a:cubicBezTo>
                  <a:cubicBezTo>
                    <a:pt x="31" y="72"/>
                    <a:pt x="33" y="72"/>
                    <a:pt x="35" y="72"/>
                  </a:cubicBezTo>
                  <a:cubicBezTo>
                    <a:pt x="46" y="72"/>
                    <a:pt x="56" y="67"/>
                    <a:pt x="63" y="59"/>
                  </a:cubicBezTo>
                  <a:cubicBezTo>
                    <a:pt x="65" y="57"/>
                    <a:pt x="66" y="54"/>
                    <a:pt x="68" y="51"/>
                  </a:cubicBezTo>
                  <a:cubicBezTo>
                    <a:pt x="70" y="47"/>
                    <a:pt x="71" y="42"/>
                    <a:pt x="71" y="36"/>
                  </a:cubicBezTo>
                  <a:cubicBezTo>
                    <a:pt x="71" y="16"/>
                    <a:pt x="55" y="0"/>
                    <a:pt x="35" y="0"/>
                  </a:cubicBezTo>
                  <a:cubicBezTo>
                    <a:pt x="19" y="0"/>
                    <a:pt x="4" y="12"/>
                    <a:pt x="1" y="28"/>
                  </a:cubicBezTo>
                  <a:cubicBezTo>
                    <a:pt x="0" y="30"/>
                    <a:pt x="0" y="33"/>
                    <a:pt x="0" y="36"/>
                  </a:cubicBezTo>
                  <a:cubicBezTo>
                    <a:pt x="0" y="37"/>
                    <a:pt x="0" y="37"/>
                    <a:pt x="0"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478">
              <a:extLst>
                <a:ext uri="{FF2B5EF4-FFF2-40B4-BE49-F238E27FC236}">
                  <a16:creationId xmlns="" xmlns:a16="http://schemas.microsoft.com/office/drawing/2014/main" id="{CDEC7B13-A222-43B7-8748-07C2D8070B4D}"/>
                </a:ext>
              </a:extLst>
            </p:cNvPr>
            <p:cNvSpPr>
              <a:spLocks/>
            </p:cNvSpPr>
            <p:nvPr/>
          </p:nvSpPr>
          <p:spPr bwMode="auto">
            <a:xfrm>
              <a:off x="9364243" y="2591527"/>
              <a:ext cx="287932" cy="285933"/>
            </a:xfrm>
            <a:custGeom>
              <a:avLst/>
              <a:gdLst>
                <a:gd name="T0" fmla="*/ 50 w 72"/>
                <a:gd name="T1" fmla="*/ 2 h 71"/>
                <a:gd name="T2" fmla="*/ 41 w 72"/>
                <a:gd name="T3" fmla="*/ 0 h 71"/>
                <a:gd name="T4" fmla="*/ 36 w 72"/>
                <a:gd name="T5" fmla="*/ 0 h 71"/>
                <a:gd name="T6" fmla="*/ 14 w 72"/>
                <a:gd name="T7" fmla="*/ 7 h 71"/>
                <a:gd name="T8" fmla="*/ 8 w 72"/>
                <a:gd name="T9" fmla="*/ 14 h 71"/>
                <a:gd name="T10" fmla="*/ 0 w 72"/>
                <a:gd name="T11" fmla="*/ 35 h 71"/>
                <a:gd name="T12" fmla="*/ 0 w 72"/>
                <a:gd name="T13" fmla="*/ 39 h 71"/>
                <a:gd name="T14" fmla="*/ 2 w 72"/>
                <a:gd name="T15" fmla="*/ 48 h 71"/>
                <a:gd name="T16" fmla="*/ 5 w 72"/>
                <a:gd name="T17" fmla="*/ 54 h 71"/>
                <a:gd name="T18" fmla="*/ 12 w 72"/>
                <a:gd name="T19" fmla="*/ 62 h 71"/>
                <a:gd name="T20" fmla="*/ 28 w 72"/>
                <a:gd name="T21" fmla="*/ 70 h 71"/>
                <a:gd name="T22" fmla="*/ 36 w 72"/>
                <a:gd name="T23" fmla="*/ 71 h 71"/>
                <a:gd name="T24" fmla="*/ 39 w 72"/>
                <a:gd name="T25" fmla="*/ 71 h 71"/>
                <a:gd name="T26" fmla="*/ 51 w 72"/>
                <a:gd name="T27" fmla="*/ 68 h 71"/>
                <a:gd name="T28" fmla="*/ 60 w 72"/>
                <a:gd name="T29" fmla="*/ 62 h 71"/>
                <a:gd name="T30" fmla="*/ 70 w 72"/>
                <a:gd name="T31" fmla="*/ 47 h 71"/>
                <a:gd name="T32" fmla="*/ 72 w 72"/>
                <a:gd name="T33" fmla="*/ 38 h 71"/>
                <a:gd name="T34" fmla="*/ 72 w 72"/>
                <a:gd name="T35" fmla="*/ 35 h 71"/>
                <a:gd name="T36" fmla="*/ 50 w 72"/>
                <a:gd name="T37"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1">
                  <a:moveTo>
                    <a:pt x="50" y="2"/>
                  </a:moveTo>
                  <a:cubicBezTo>
                    <a:pt x="47" y="1"/>
                    <a:pt x="44" y="0"/>
                    <a:pt x="41" y="0"/>
                  </a:cubicBezTo>
                  <a:cubicBezTo>
                    <a:pt x="39" y="0"/>
                    <a:pt x="38" y="0"/>
                    <a:pt x="36" y="0"/>
                  </a:cubicBezTo>
                  <a:cubicBezTo>
                    <a:pt x="28" y="0"/>
                    <a:pt x="20" y="2"/>
                    <a:pt x="14" y="7"/>
                  </a:cubicBezTo>
                  <a:cubicBezTo>
                    <a:pt x="12" y="9"/>
                    <a:pt x="10" y="11"/>
                    <a:pt x="8" y="14"/>
                  </a:cubicBezTo>
                  <a:cubicBezTo>
                    <a:pt x="3" y="20"/>
                    <a:pt x="0" y="27"/>
                    <a:pt x="0" y="35"/>
                  </a:cubicBezTo>
                  <a:cubicBezTo>
                    <a:pt x="0" y="37"/>
                    <a:pt x="0" y="38"/>
                    <a:pt x="0" y="39"/>
                  </a:cubicBezTo>
                  <a:cubicBezTo>
                    <a:pt x="1" y="42"/>
                    <a:pt x="1" y="45"/>
                    <a:pt x="2" y="48"/>
                  </a:cubicBezTo>
                  <a:cubicBezTo>
                    <a:pt x="3" y="50"/>
                    <a:pt x="4" y="52"/>
                    <a:pt x="5" y="54"/>
                  </a:cubicBezTo>
                  <a:cubicBezTo>
                    <a:pt x="7" y="57"/>
                    <a:pt x="9" y="59"/>
                    <a:pt x="12" y="62"/>
                  </a:cubicBezTo>
                  <a:cubicBezTo>
                    <a:pt x="16" y="66"/>
                    <a:pt x="22" y="69"/>
                    <a:pt x="28" y="70"/>
                  </a:cubicBezTo>
                  <a:cubicBezTo>
                    <a:pt x="31" y="71"/>
                    <a:pt x="33" y="71"/>
                    <a:pt x="36" y="71"/>
                  </a:cubicBezTo>
                  <a:cubicBezTo>
                    <a:pt x="37" y="71"/>
                    <a:pt x="38" y="71"/>
                    <a:pt x="39" y="71"/>
                  </a:cubicBezTo>
                  <a:cubicBezTo>
                    <a:pt x="43" y="71"/>
                    <a:pt x="47" y="70"/>
                    <a:pt x="51" y="68"/>
                  </a:cubicBezTo>
                  <a:cubicBezTo>
                    <a:pt x="54" y="66"/>
                    <a:pt x="57" y="64"/>
                    <a:pt x="60" y="62"/>
                  </a:cubicBezTo>
                  <a:cubicBezTo>
                    <a:pt x="64" y="58"/>
                    <a:pt x="68" y="53"/>
                    <a:pt x="70" y="47"/>
                  </a:cubicBezTo>
                  <a:cubicBezTo>
                    <a:pt x="71" y="44"/>
                    <a:pt x="71" y="41"/>
                    <a:pt x="72" y="38"/>
                  </a:cubicBezTo>
                  <a:cubicBezTo>
                    <a:pt x="72" y="37"/>
                    <a:pt x="72" y="36"/>
                    <a:pt x="72" y="35"/>
                  </a:cubicBezTo>
                  <a:cubicBezTo>
                    <a:pt x="72" y="21"/>
                    <a:pt x="63" y="8"/>
                    <a:pt x="5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479">
              <a:extLst>
                <a:ext uri="{FF2B5EF4-FFF2-40B4-BE49-F238E27FC236}">
                  <a16:creationId xmlns="" xmlns:a16="http://schemas.microsoft.com/office/drawing/2014/main" id="{E784CFFE-249B-43F2-A192-97E30A29FEE0}"/>
                </a:ext>
              </a:extLst>
            </p:cNvPr>
            <p:cNvSpPr>
              <a:spLocks/>
            </p:cNvSpPr>
            <p:nvPr/>
          </p:nvSpPr>
          <p:spPr bwMode="auto">
            <a:xfrm>
              <a:off x="7114776" y="2019662"/>
              <a:ext cx="283933" cy="287932"/>
            </a:xfrm>
            <a:custGeom>
              <a:avLst/>
              <a:gdLst>
                <a:gd name="T0" fmla="*/ 15 w 71"/>
                <a:gd name="T1" fmla="*/ 65 h 72"/>
                <a:gd name="T2" fmla="*/ 26 w 71"/>
                <a:gd name="T3" fmla="*/ 70 h 72"/>
                <a:gd name="T4" fmla="*/ 35 w 71"/>
                <a:gd name="T5" fmla="*/ 72 h 72"/>
                <a:gd name="T6" fmla="*/ 37 w 71"/>
                <a:gd name="T7" fmla="*/ 72 h 72"/>
                <a:gd name="T8" fmla="*/ 71 w 71"/>
                <a:gd name="T9" fmla="*/ 41 h 72"/>
                <a:gd name="T10" fmla="*/ 71 w 71"/>
                <a:gd name="T11" fmla="*/ 36 h 72"/>
                <a:gd name="T12" fmla="*/ 71 w 71"/>
                <a:gd name="T13" fmla="*/ 31 h 72"/>
                <a:gd name="T14" fmla="*/ 71 w 71"/>
                <a:gd name="T15" fmla="*/ 29 h 72"/>
                <a:gd name="T16" fmla="*/ 67 w 71"/>
                <a:gd name="T17" fmla="*/ 18 h 72"/>
                <a:gd name="T18" fmla="*/ 35 w 71"/>
                <a:gd name="T19" fmla="*/ 0 h 72"/>
                <a:gd name="T20" fmla="*/ 0 w 71"/>
                <a:gd name="T21" fmla="*/ 36 h 72"/>
                <a:gd name="T22" fmla="*/ 8 w 71"/>
                <a:gd name="T23" fmla="*/ 58 h 72"/>
                <a:gd name="T24" fmla="*/ 15 w 71"/>
                <a:gd name="T25"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15" y="65"/>
                  </a:moveTo>
                  <a:cubicBezTo>
                    <a:pt x="18" y="67"/>
                    <a:pt x="22" y="69"/>
                    <a:pt x="26" y="70"/>
                  </a:cubicBezTo>
                  <a:cubicBezTo>
                    <a:pt x="29" y="71"/>
                    <a:pt x="32" y="72"/>
                    <a:pt x="35" y="72"/>
                  </a:cubicBezTo>
                  <a:cubicBezTo>
                    <a:pt x="36" y="72"/>
                    <a:pt x="37" y="72"/>
                    <a:pt x="37" y="72"/>
                  </a:cubicBezTo>
                  <a:cubicBezTo>
                    <a:pt x="54" y="71"/>
                    <a:pt x="68" y="58"/>
                    <a:pt x="71" y="41"/>
                  </a:cubicBezTo>
                  <a:cubicBezTo>
                    <a:pt x="71" y="40"/>
                    <a:pt x="71" y="38"/>
                    <a:pt x="71" y="36"/>
                  </a:cubicBezTo>
                  <a:cubicBezTo>
                    <a:pt x="71" y="34"/>
                    <a:pt x="71" y="33"/>
                    <a:pt x="71" y="31"/>
                  </a:cubicBezTo>
                  <a:cubicBezTo>
                    <a:pt x="71" y="31"/>
                    <a:pt x="71" y="30"/>
                    <a:pt x="71" y="29"/>
                  </a:cubicBezTo>
                  <a:cubicBezTo>
                    <a:pt x="70" y="25"/>
                    <a:pt x="69" y="22"/>
                    <a:pt x="67" y="18"/>
                  </a:cubicBezTo>
                  <a:cubicBezTo>
                    <a:pt x="61" y="8"/>
                    <a:pt x="49" y="0"/>
                    <a:pt x="35" y="0"/>
                  </a:cubicBezTo>
                  <a:cubicBezTo>
                    <a:pt x="16" y="0"/>
                    <a:pt x="0" y="16"/>
                    <a:pt x="0" y="36"/>
                  </a:cubicBezTo>
                  <a:cubicBezTo>
                    <a:pt x="0" y="44"/>
                    <a:pt x="3" y="52"/>
                    <a:pt x="8" y="58"/>
                  </a:cubicBezTo>
                  <a:cubicBezTo>
                    <a:pt x="10" y="61"/>
                    <a:pt x="12" y="63"/>
                    <a:pt x="15"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80">
              <a:extLst>
                <a:ext uri="{FF2B5EF4-FFF2-40B4-BE49-F238E27FC236}">
                  <a16:creationId xmlns="" xmlns:a16="http://schemas.microsoft.com/office/drawing/2014/main" id="{6B14E2B9-2ECB-4304-A641-D25655FC86E8}"/>
                </a:ext>
              </a:extLst>
            </p:cNvPr>
            <p:cNvSpPr>
              <a:spLocks/>
            </p:cNvSpPr>
            <p:nvPr/>
          </p:nvSpPr>
          <p:spPr bwMode="auto">
            <a:xfrm>
              <a:off x="8462457" y="1629754"/>
              <a:ext cx="287932" cy="287932"/>
            </a:xfrm>
            <a:custGeom>
              <a:avLst/>
              <a:gdLst>
                <a:gd name="T0" fmla="*/ 11 w 72"/>
                <a:gd name="T1" fmla="*/ 61 h 72"/>
                <a:gd name="T2" fmla="*/ 18 w 72"/>
                <a:gd name="T3" fmla="*/ 67 h 72"/>
                <a:gd name="T4" fmla="*/ 36 w 72"/>
                <a:gd name="T5" fmla="*/ 72 h 72"/>
                <a:gd name="T6" fmla="*/ 58 w 72"/>
                <a:gd name="T7" fmla="*/ 65 h 72"/>
                <a:gd name="T8" fmla="*/ 64 w 72"/>
                <a:gd name="T9" fmla="*/ 58 h 72"/>
                <a:gd name="T10" fmla="*/ 71 w 72"/>
                <a:gd name="T11" fmla="*/ 43 h 72"/>
                <a:gd name="T12" fmla="*/ 72 w 72"/>
                <a:gd name="T13" fmla="*/ 36 h 72"/>
                <a:gd name="T14" fmla="*/ 72 w 72"/>
                <a:gd name="T15" fmla="*/ 33 h 72"/>
                <a:gd name="T16" fmla="*/ 36 w 72"/>
                <a:gd name="T17" fmla="*/ 0 h 72"/>
                <a:gd name="T18" fmla="*/ 0 w 72"/>
                <a:gd name="T19" fmla="*/ 36 h 72"/>
                <a:gd name="T20" fmla="*/ 1 w 72"/>
                <a:gd name="T21" fmla="*/ 41 h 72"/>
                <a:gd name="T22" fmla="*/ 3 w 72"/>
                <a:gd name="T23" fmla="*/ 50 h 72"/>
                <a:gd name="T24" fmla="*/ 11 w 72"/>
                <a:gd name="T25"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11" y="61"/>
                  </a:moveTo>
                  <a:cubicBezTo>
                    <a:pt x="13" y="63"/>
                    <a:pt x="15" y="65"/>
                    <a:pt x="18" y="67"/>
                  </a:cubicBezTo>
                  <a:cubicBezTo>
                    <a:pt x="23" y="70"/>
                    <a:pt x="30" y="72"/>
                    <a:pt x="36" y="72"/>
                  </a:cubicBezTo>
                  <a:cubicBezTo>
                    <a:pt x="44" y="72"/>
                    <a:pt x="52" y="69"/>
                    <a:pt x="58" y="65"/>
                  </a:cubicBezTo>
                  <a:cubicBezTo>
                    <a:pt x="60" y="63"/>
                    <a:pt x="62" y="61"/>
                    <a:pt x="64" y="58"/>
                  </a:cubicBezTo>
                  <a:cubicBezTo>
                    <a:pt x="68" y="54"/>
                    <a:pt x="70" y="49"/>
                    <a:pt x="71" y="43"/>
                  </a:cubicBezTo>
                  <a:cubicBezTo>
                    <a:pt x="72" y="41"/>
                    <a:pt x="72" y="38"/>
                    <a:pt x="72" y="36"/>
                  </a:cubicBezTo>
                  <a:cubicBezTo>
                    <a:pt x="72" y="35"/>
                    <a:pt x="72" y="34"/>
                    <a:pt x="72" y="33"/>
                  </a:cubicBezTo>
                  <a:cubicBezTo>
                    <a:pt x="70" y="15"/>
                    <a:pt x="55" y="0"/>
                    <a:pt x="36" y="0"/>
                  </a:cubicBezTo>
                  <a:cubicBezTo>
                    <a:pt x="16" y="0"/>
                    <a:pt x="0" y="16"/>
                    <a:pt x="0" y="36"/>
                  </a:cubicBezTo>
                  <a:cubicBezTo>
                    <a:pt x="0" y="38"/>
                    <a:pt x="1" y="39"/>
                    <a:pt x="1" y="41"/>
                  </a:cubicBezTo>
                  <a:cubicBezTo>
                    <a:pt x="1" y="44"/>
                    <a:pt x="2" y="47"/>
                    <a:pt x="3" y="50"/>
                  </a:cubicBezTo>
                  <a:cubicBezTo>
                    <a:pt x="5" y="54"/>
                    <a:pt x="7" y="58"/>
                    <a:pt x="11"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386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arn(inVertical)">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1397000" y="295060"/>
            <a:ext cx="9722828" cy="861774"/>
          </a:xfrm>
          <a:prstGeom prst="rect">
            <a:avLst/>
          </a:prstGeom>
          <a:noFill/>
        </p:spPr>
        <p:txBody>
          <a:bodyPr wrap="square" rtlCol="0">
            <a:spAutoFit/>
          </a:bodyPr>
          <a:lstStyle/>
          <a:p>
            <a:pPr lvl="0" algn="ctr">
              <a:defRPr/>
            </a:pPr>
            <a:r>
              <a:rPr lang="en-US" sz="5000" b="1" dirty="0" err="1" smtClean="0">
                <a:latin typeface="Noto Sans" panose="020B0502040504020204" pitchFamily="34"/>
                <a:ea typeface="Noto Sans" panose="020B0502040504020204" pitchFamily="34"/>
                <a:cs typeface="Noto Sans" panose="020B0502040504020204" pitchFamily="34"/>
              </a:rPr>
              <a:t>C’est</a:t>
            </a:r>
            <a:r>
              <a:rPr lang="en-US" sz="5000" b="1" dirty="0" smtClean="0">
                <a:latin typeface="Noto Sans" panose="020B0502040504020204" pitchFamily="34"/>
                <a:ea typeface="Noto Sans" panose="020B0502040504020204" pitchFamily="34"/>
                <a:cs typeface="Noto Sans" panose="020B0502040504020204" pitchFamily="34"/>
              </a:rPr>
              <a:t> quoi un </a:t>
            </a:r>
            <a:r>
              <a:rPr lang="en-US" sz="5000" b="1" dirty="0" err="1" smtClean="0">
                <a:latin typeface="Noto Sans" panose="020B0502040504020204" pitchFamily="34"/>
                <a:ea typeface="Noto Sans" panose="020B0502040504020204" pitchFamily="34"/>
                <a:cs typeface="Noto Sans" panose="020B0502040504020204" pitchFamily="34"/>
              </a:rPr>
              <a:t>réseau</a:t>
            </a:r>
            <a:r>
              <a:rPr lang="en-US" sz="5000" b="1" dirty="0" smtClean="0">
                <a:latin typeface="Noto Sans" panose="020B0502040504020204" pitchFamily="34"/>
                <a:ea typeface="Noto Sans" panose="020B0502040504020204" pitchFamily="34"/>
                <a:cs typeface="Noto Sans" panose="020B0502040504020204" pitchFamily="34"/>
              </a:rPr>
              <a:t> Neuronal?</a:t>
            </a:r>
            <a:endParaRPr lang="en-US" sz="5000" b="1" dirty="0">
              <a:latin typeface="Noto Sans" panose="020B0502040504020204" pitchFamily="34"/>
              <a:ea typeface="Noto Sans" panose="020B0502040504020204" pitchFamily="34"/>
              <a:cs typeface="Noto Sans" panose="020B0502040504020204" pitchFamily="34"/>
            </a:endParaRPr>
          </a:p>
        </p:txBody>
      </p:sp>
      <p:sp>
        <p:nvSpPr>
          <p:cNvPr id="503" name="TextBox 502">
            <a:extLst>
              <a:ext uri="{FF2B5EF4-FFF2-40B4-BE49-F238E27FC236}">
                <a16:creationId xmlns="" xmlns:a16="http://schemas.microsoft.com/office/drawing/2014/main" id="{18DEDB33-3096-4E0C-8510-016A8444CA1F}"/>
              </a:ext>
            </a:extLst>
          </p:cNvPr>
          <p:cNvSpPr txBox="1"/>
          <p:nvPr/>
        </p:nvSpPr>
        <p:spPr>
          <a:xfrm>
            <a:off x="450139" y="1383868"/>
            <a:ext cx="3931738" cy="615553"/>
          </a:xfrm>
          <a:prstGeom prst="rect">
            <a:avLst/>
          </a:prstGeom>
          <a:noFill/>
        </p:spPr>
        <p:txBody>
          <a:bodyPr wrap="square" rtlCol="0">
            <a:spAutoFit/>
          </a:bodyPr>
          <a:lstStyle/>
          <a:p>
            <a:pPr lvl="0" algn="just">
              <a:defRPr/>
            </a:pPr>
            <a:r>
              <a:rPr lang="fr-FR" sz="1600" dirty="0"/>
              <a:t>Un </a:t>
            </a:r>
            <a:r>
              <a:rPr lang="fr-FR" b="1" dirty="0"/>
              <a:t>réseau neuronal </a:t>
            </a:r>
            <a:r>
              <a:rPr lang="fr-FR" sz="1600" dirty="0"/>
              <a:t>est un ensemble</a:t>
            </a:r>
            <a:r>
              <a:rPr lang="fr-FR" dirty="0"/>
              <a:t> </a:t>
            </a:r>
            <a:r>
              <a:rPr lang="fr-FR" sz="1600" dirty="0"/>
              <a:t>de </a:t>
            </a:r>
            <a:r>
              <a:rPr lang="fr-FR" sz="1600" dirty="0" smtClean="0"/>
              <a:t>neurones</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04" name="Oval 503">
            <a:extLst>
              <a:ext uri="{FF2B5EF4-FFF2-40B4-BE49-F238E27FC236}">
                <a16:creationId xmlns="" xmlns:a16="http://schemas.microsoft.com/office/drawing/2014/main" id="{F8DD13E5-ADF5-4927-ABD0-339E494B319F}"/>
              </a:ext>
            </a:extLst>
          </p:cNvPr>
          <p:cNvSpPr/>
          <p:nvPr/>
        </p:nvSpPr>
        <p:spPr>
          <a:xfrm>
            <a:off x="325748" y="1504620"/>
            <a:ext cx="124391" cy="127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1</a:t>
            </a:r>
            <a:endParaRPr lang="en-GB" dirty="0">
              <a:latin typeface="Noto Sans" panose="020B0502040504020204" pitchFamily="34"/>
              <a:ea typeface="Noto Sans" panose="020B0502040504020204" pitchFamily="34"/>
              <a:cs typeface="Noto Sans" panose="020B0502040504020204" pitchFamily="34"/>
            </a:endParaRPr>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t="357"/>
          <a:stretch/>
        </p:blipFill>
        <p:spPr>
          <a:xfrm>
            <a:off x="5014919" y="1156832"/>
            <a:ext cx="6731976" cy="5280182"/>
          </a:xfrm>
          <a:prstGeom prst="rect">
            <a:avLst/>
          </a:prstGeom>
        </p:spPr>
      </p:pic>
      <p:sp>
        <p:nvSpPr>
          <p:cNvPr id="76" name="TextBox 502">
            <a:extLst>
              <a:ext uri="{FF2B5EF4-FFF2-40B4-BE49-F238E27FC236}">
                <a16:creationId xmlns="" xmlns:a16="http://schemas.microsoft.com/office/drawing/2014/main" id="{18DEDB33-3096-4E0C-8510-016A8444CA1F}"/>
              </a:ext>
            </a:extLst>
          </p:cNvPr>
          <p:cNvSpPr txBox="1"/>
          <p:nvPr/>
        </p:nvSpPr>
        <p:spPr>
          <a:xfrm>
            <a:off x="450139" y="1940088"/>
            <a:ext cx="4142327" cy="2062103"/>
          </a:xfrm>
          <a:prstGeom prst="rect">
            <a:avLst/>
          </a:prstGeom>
          <a:noFill/>
        </p:spPr>
        <p:txBody>
          <a:bodyPr wrap="square" rtlCol="0">
            <a:spAutoFit/>
          </a:bodyPr>
          <a:lstStyle/>
          <a:p>
            <a:pPr lvl="0" algn="just">
              <a:defRPr/>
            </a:pPr>
            <a:r>
              <a:rPr lang="fr-FR" sz="1600" dirty="0" smtClean="0"/>
              <a:t>organisés </a:t>
            </a:r>
            <a:r>
              <a:rPr lang="fr-FR" sz="1600" dirty="0"/>
              <a:t>en couches. Chaque neurone est une fonction mathématique qui prend son entrée, la multiplie par ses poids, puis transmet la somme à travers la fonction d’activation aux autres neurones. Le réseau neuronal apprend à classer une entrée en ajustant ses poids en fonction d’exemples précédents et en se basant sur le processus d’optimisation.</a:t>
            </a:r>
            <a:endParaRPr kumimoji="0" lang="en-GB" sz="15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 name="Rectangle 6"/>
          <p:cNvSpPr/>
          <p:nvPr/>
        </p:nvSpPr>
        <p:spPr>
          <a:xfrm>
            <a:off x="567834" y="4083239"/>
            <a:ext cx="4348198" cy="1477328"/>
          </a:xfrm>
          <a:prstGeom prst="rect">
            <a:avLst/>
          </a:prstGeom>
        </p:spPr>
        <p:txBody>
          <a:bodyPr wrap="square">
            <a:spAutoFit/>
          </a:bodyPr>
          <a:lstStyle/>
          <a:p>
            <a:r>
              <a:rPr lang="fr-FR" b="1" dirty="0" smtClean="0"/>
              <a:t>fonctions </a:t>
            </a:r>
            <a:r>
              <a:rPr lang="fr-FR" b="1" dirty="0"/>
              <a:t>d’activation</a:t>
            </a:r>
            <a:r>
              <a:rPr lang="fr-FR" b="1" dirty="0" smtClean="0"/>
              <a:t>:</a:t>
            </a:r>
          </a:p>
          <a:p>
            <a:r>
              <a:rPr lang="fr-FR" dirty="0"/>
              <a:t>Fonction d’activation : c’est une formule mathématique qui est activée, si la valeur calculée est supérieure au seuil requis</a:t>
            </a:r>
            <a:r>
              <a:rPr lang="fr-FR" dirty="0" smtClean="0"/>
              <a:t>. Voici les trois types de la fonctions d’activation</a:t>
            </a:r>
            <a:endParaRPr lang="fr-FR" b="1" dirty="0"/>
          </a:p>
        </p:txBody>
      </p:sp>
      <p:sp>
        <p:nvSpPr>
          <p:cNvPr id="14" name="Oval 505">
            <a:extLst>
              <a:ext uri="{FF2B5EF4-FFF2-40B4-BE49-F238E27FC236}">
                <a16:creationId xmlns="" xmlns:a16="http://schemas.microsoft.com/office/drawing/2014/main" id="{D1F5F7A4-8825-4958-9F88-AE84BE6E5428}"/>
              </a:ext>
            </a:extLst>
          </p:cNvPr>
          <p:cNvSpPr/>
          <p:nvPr/>
        </p:nvSpPr>
        <p:spPr>
          <a:xfrm>
            <a:off x="373339" y="4178926"/>
            <a:ext cx="132782" cy="1309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Rectangle 7"/>
          <p:cNvSpPr/>
          <p:nvPr/>
        </p:nvSpPr>
        <p:spPr>
          <a:xfrm>
            <a:off x="387943" y="5501692"/>
            <a:ext cx="6096000" cy="1200329"/>
          </a:xfrm>
          <a:prstGeom prst="rect">
            <a:avLst/>
          </a:prstGeom>
        </p:spPr>
        <p:txBody>
          <a:bodyPr>
            <a:spAutoFit/>
          </a:bodyPr>
          <a:lstStyle/>
          <a:p>
            <a:pPr marL="285750" indent="-285750">
              <a:buFont typeface="Arial" panose="020B0604020202020204" pitchFamily="34" charset="0"/>
              <a:buChar char="•"/>
            </a:pPr>
            <a:r>
              <a:rPr lang="fr-FR" b="1" dirty="0" smtClean="0"/>
              <a:t>Sigmoïde/Logistique.</a:t>
            </a:r>
            <a:endParaRPr lang="fr-FR" b="1" dirty="0"/>
          </a:p>
          <a:p>
            <a:pPr marL="285750" indent="-285750">
              <a:buFont typeface="Arial" panose="020B0604020202020204" pitchFamily="34" charset="0"/>
              <a:buChar char="•"/>
            </a:pPr>
            <a:r>
              <a:rPr lang="fr-FR" b="1" dirty="0"/>
              <a:t>Fonctions de tangente hyperbolique (</a:t>
            </a:r>
            <a:r>
              <a:rPr lang="fr-FR" b="1" dirty="0" err="1"/>
              <a:t>tanh</a:t>
            </a:r>
            <a:r>
              <a:rPr lang="fr-FR" b="1" dirty="0"/>
              <a:t>).</a:t>
            </a:r>
          </a:p>
          <a:p>
            <a:pPr marL="285750" indent="-285750">
              <a:buFont typeface="Arial" panose="020B0604020202020204" pitchFamily="34" charset="0"/>
              <a:buChar char="•"/>
            </a:pPr>
            <a:r>
              <a:rPr lang="fr-FR" b="1" dirty="0"/>
              <a:t>Unité linéaire rectifiée (</a:t>
            </a:r>
            <a:r>
              <a:rPr lang="fr-FR" b="1" dirty="0" err="1"/>
              <a:t>ReLu</a:t>
            </a:r>
            <a:r>
              <a:rPr lang="fr-FR" b="1" dirty="0"/>
              <a:t>)</a:t>
            </a:r>
          </a:p>
          <a:p>
            <a:pPr marL="285750" indent="-285750">
              <a:buFont typeface="Arial" panose="020B0604020202020204" pitchFamily="34" charset="0"/>
              <a:buChar char="•"/>
            </a:pPr>
            <a:r>
              <a:rPr lang="fr-FR" b="1" dirty="0" err="1"/>
              <a:t>Softmax</a:t>
            </a:r>
            <a:endParaRPr lang="fr-FR" b="1" dirty="0"/>
          </a:p>
        </p:txBody>
      </p:sp>
    </p:spTree>
    <p:extLst>
      <p:ext uri="{BB962C8B-B14F-4D97-AF65-F5344CB8AC3E}">
        <p14:creationId xmlns:p14="http://schemas.microsoft.com/office/powerpoint/2010/main" val="235118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3" name="TextBox 502">
            <a:extLst>
              <a:ext uri="{FF2B5EF4-FFF2-40B4-BE49-F238E27FC236}">
                <a16:creationId xmlns="" xmlns:a16="http://schemas.microsoft.com/office/drawing/2014/main" id="{18DEDB33-3096-4E0C-8510-016A8444CA1F}"/>
              </a:ext>
            </a:extLst>
          </p:cNvPr>
          <p:cNvSpPr txBox="1"/>
          <p:nvPr/>
        </p:nvSpPr>
        <p:spPr>
          <a:xfrm>
            <a:off x="450139" y="243039"/>
            <a:ext cx="11663398" cy="2123658"/>
          </a:xfrm>
          <a:prstGeom prst="rect">
            <a:avLst/>
          </a:prstGeom>
          <a:noFill/>
        </p:spPr>
        <p:txBody>
          <a:bodyPr wrap="square" rtlCol="0">
            <a:spAutoFit/>
          </a:bodyPr>
          <a:lstStyle/>
          <a:p>
            <a:r>
              <a:rPr lang="fr-FR" b="1" dirty="0"/>
              <a:t>FONCTIONNEMENT DES RÉSEAUX DE </a:t>
            </a:r>
            <a:r>
              <a:rPr lang="fr-FR" b="1" dirty="0" smtClean="0"/>
              <a:t>NEURONES</a:t>
            </a:r>
          </a:p>
          <a:p>
            <a:r>
              <a:rPr lang="fr-FR" sz="1600" dirty="0"/>
              <a:t>Le concept de réseau de neurones repose sur trois étapes principales :</a:t>
            </a:r>
          </a:p>
          <a:p>
            <a:r>
              <a:rPr lang="fr-FR" sz="1600" dirty="0"/>
              <a:t> </a:t>
            </a:r>
            <a:r>
              <a:rPr lang="fr-FR" sz="1600" dirty="0" smtClean="0"/>
              <a:t>     Pour </a:t>
            </a:r>
            <a:r>
              <a:rPr lang="fr-FR" sz="1600" dirty="0"/>
              <a:t>chaque neurone dans une couche, multiplier la valeur d’entrée par le poids.</a:t>
            </a:r>
          </a:p>
          <a:p>
            <a:r>
              <a:rPr lang="fr-FR" sz="1600" dirty="0" smtClean="0"/>
              <a:t>      Ensuite</a:t>
            </a:r>
            <a:r>
              <a:rPr lang="fr-FR" sz="1600" dirty="0"/>
              <a:t>, pour chaque couche, additionner tous les poids des neurones et ajouter un biais.</a:t>
            </a:r>
          </a:p>
          <a:p>
            <a:r>
              <a:rPr lang="fr-FR" sz="1600" dirty="0" smtClean="0"/>
              <a:t>      Enfin</a:t>
            </a:r>
            <a:r>
              <a:rPr lang="fr-FR" sz="1600" dirty="0"/>
              <a:t>, appliquer la fonction d’activation sur cette valeur pour calculer une nouvelle sortie.</a:t>
            </a:r>
          </a:p>
          <a:p>
            <a:r>
              <a:rPr lang="fr-FR" sz="1600" dirty="0" smtClean="0"/>
              <a:t>      Une </a:t>
            </a:r>
            <a:r>
              <a:rPr lang="fr-FR" sz="1600" dirty="0"/>
              <a:t>fois la valeur de sortie est obtenue, la fonction de perte est calculée et les poids sont mis à jours grâce aux algorithmes d’optimisation.</a:t>
            </a:r>
          </a:p>
          <a:p>
            <a:endParaRPr lang="fr-FR" b="1" dirty="0"/>
          </a:p>
        </p:txBody>
      </p:sp>
      <p:sp>
        <p:nvSpPr>
          <p:cNvPr id="504" name="Oval 503">
            <a:extLst>
              <a:ext uri="{FF2B5EF4-FFF2-40B4-BE49-F238E27FC236}">
                <a16:creationId xmlns="" xmlns:a16="http://schemas.microsoft.com/office/drawing/2014/main" id="{F8DD13E5-ADF5-4927-ABD0-339E494B319F}"/>
              </a:ext>
            </a:extLst>
          </p:cNvPr>
          <p:cNvSpPr/>
          <p:nvPr/>
        </p:nvSpPr>
        <p:spPr>
          <a:xfrm>
            <a:off x="271250" y="340769"/>
            <a:ext cx="124391" cy="127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2</a:t>
            </a:r>
            <a:endParaRPr lang="en-GB" dirty="0">
              <a:latin typeface="Noto Sans" panose="020B0502040504020204" pitchFamily="34"/>
              <a:ea typeface="Noto Sans" panose="020B0502040504020204" pitchFamily="34"/>
              <a:cs typeface="Noto Sans" panose="020B0502040504020204" pitchFamily="34"/>
            </a:endParaRPr>
          </a:p>
        </p:txBody>
      </p:sp>
      <p:sp>
        <p:nvSpPr>
          <p:cNvPr id="5" name="Chevron 4"/>
          <p:cNvSpPr/>
          <p:nvPr/>
        </p:nvSpPr>
        <p:spPr>
          <a:xfrm>
            <a:off x="541401" y="860079"/>
            <a:ext cx="200617" cy="117695"/>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schemeClr val="tx1"/>
              </a:solidFill>
            </a:endParaRPr>
          </a:p>
        </p:txBody>
      </p:sp>
      <p:sp>
        <p:nvSpPr>
          <p:cNvPr id="16" name="Chevron 15"/>
          <p:cNvSpPr/>
          <p:nvPr/>
        </p:nvSpPr>
        <p:spPr>
          <a:xfrm>
            <a:off x="541401" y="1093960"/>
            <a:ext cx="200617" cy="117695"/>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schemeClr val="tx1"/>
              </a:solidFill>
            </a:endParaRPr>
          </a:p>
        </p:txBody>
      </p:sp>
      <p:sp>
        <p:nvSpPr>
          <p:cNvPr id="17" name="Chevron 16"/>
          <p:cNvSpPr/>
          <p:nvPr/>
        </p:nvSpPr>
        <p:spPr>
          <a:xfrm>
            <a:off x="541035" y="1347106"/>
            <a:ext cx="200617" cy="117695"/>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schemeClr val="tx1"/>
              </a:solidFill>
            </a:endParaRPr>
          </a:p>
        </p:txBody>
      </p:sp>
      <p:sp>
        <p:nvSpPr>
          <p:cNvPr id="18" name="Chevron 17"/>
          <p:cNvSpPr/>
          <p:nvPr/>
        </p:nvSpPr>
        <p:spPr>
          <a:xfrm>
            <a:off x="540846" y="1603755"/>
            <a:ext cx="200617" cy="117695"/>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solidFill>
                <a:schemeClr val="tx1"/>
              </a:solidFill>
            </a:endParaRPr>
          </a:p>
        </p:txBody>
      </p:sp>
      <p:pic>
        <p:nvPicPr>
          <p:cNvPr id="1026" name="Picture 2" descr="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06" y="2378081"/>
            <a:ext cx="10072564" cy="420226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271250" y="2193415"/>
            <a:ext cx="1101342" cy="369332"/>
          </a:xfrm>
          <a:prstGeom prst="rect">
            <a:avLst/>
          </a:prstGeom>
          <a:noFill/>
        </p:spPr>
        <p:txBody>
          <a:bodyPr wrap="square" rtlCol="0">
            <a:spAutoFit/>
          </a:bodyPr>
          <a:lstStyle/>
          <a:p>
            <a:r>
              <a:rPr lang="fr-FR" b="1" dirty="0" smtClean="0">
                <a:solidFill>
                  <a:srgbClr val="3DA1A9"/>
                </a:solidFill>
              </a:rPr>
              <a:t>Exemple</a:t>
            </a:r>
            <a:endParaRPr lang="fr-FR" b="1" dirty="0">
              <a:solidFill>
                <a:srgbClr val="3DA1A9"/>
              </a:solidFill>
            </a:endParaRPr>
          </a:p>
        </p:txBody>
      </p:sp>
    </p:spTree>
    <p:extLst>
      <p:ext uri="{BB962C8B-B14F-4D97-AF65-F5344CB8AC3E}">
        <p14:creationId xmlns:p14="http://schemas.microsoft.com/office/powerpoint/2010/main" val="3099052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09" name="Oval 508">
            <a:extLst>
              <a:ext uri="{FF2B5EF4-FFF2-40B4-BE49-F238E27FC236}">
                <a16:creationId xmlns="" xmlns:a16="http://schemas.microsoft.com/office/drawing/2014/main" id="{4E00C6B5-869A-4F4E-BBDB-F634EC64E199}"/>
              </a:ext>
            </a:extLst>
          </p:cNvPr>
          <p:cNvSpPr/>
          <p:nvPr/>
        </p:nvSpPr>
        <p:spPr>
          <a:xfrm>
            <a:off x="6906900" y="5789757"/>
            <a:ext cx="4265882" cy="24316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ZoneTexte 1"/>
          <p:cNvSpPr txBox="1"/>
          <p:nvPr/>
        </p:nvSpPr>
        <p:spPr>
          <a:xfrm>
            <a:off x="246320" y="2859445"/>
            <a:ext cx="5079097" cy="646331"/>
          </a:xfrm>
          <a:prstGeom prst="rect">
            <a:avLst/>
          </a:prstGeom>
          <a:noFill/>
        </p:spPr>
        <p:txBody>
          <a:bodyPr wrap="square" rtlCol="0">
            <a:spAutoFit/>
          </a:bodyPr>
          <a:lstStyle/>
          <a:p>
            <a:r>
              <a:rPr lang="fr-FR" sz="3600" b="1" dirty="0">
                <a:solidFill>
                  <a:schemeClr val="bg1"/>
                </a:solidFill>
              </a:rPr>
              <a:t>J</a:t>
            </a:r>
            <a:r>
              <a:rPr lang="fr-FR" sz="3600" b="1" dirty="0" smtClean="0">
                <a:solidFill>
                  <a:schemeClr val="bg1"/>
                </a:solidFill>
              </a:rPr>
              <a:t>eux de données:</a:t>
            </a:r>
          </a:p>
        </p:txBody>
      </p:sp>
      <p:sp>
        <p:nvSpPr>
          <p:cNvPr id="65" name="ZoneTexte 64"/>
          <p:cNvSpPr txBox="1"/>
          <p:nvPr/>
        </p:nvSpPr>
        <p:spPr>
          <a:xfrm>
            <a:off x="280945" y="3478928"/>
            <a:ext cx="5079097" cy="461665"/>
          </a:xfrm>
          <a:prstGeom prst="rect">
            <a:avLst/>
          </a:prstGeom>
          <a:noFill/>
        </p:spPr>
        <p:txBody>
          <a:bodyPr wrap="square" rtlCol="0">
            <a:spAutoFit/>
          </a:bodyPr>
          <a:lstStyle/>
          <a:p>
            <a:r>
              <a:rPr lang="fr-FR" sz="2400" dirty="0" smtClean="0">
                <a:solidFill>
                  <a:schemeClr val="bg1"/>
                </a:solidFill>
              </a:rPr>
              <a:t>Description et Interprétation</a:t>
            </a:r>
          </a:p>
        </p:txBody>
      </p:sp>
      <p:grpSp>
        <p:nvGrpSpPr>
          <p:cNvPr id="67" name="Group 509">
            <a:extLst>
              <a:ext uri="{FF2B5EF4-FFF2-40B4-BE49-F238E27FC236}">
                <a16:creationId xmlns="" xmlns:a16="http://schemas.microsoft.com/office/drawing/2014/main" id="{6B6C453E-5405-4C26-8062-837ABAA0B06A}"/>
              </a:ext>
            </a:extLst>
          </p:cNvPr>
          <p:cNvGrpSpPr/>
          <p:nvPr/>
        </p:nvGrpSpPr>
        <p:grpSpPr>
          <a:xfrm>
            <a:off x="6268975" y="1629754"/>
            <a:ext cx="5138785" cy="4199007"/>
            <a:chOff x="6268975" y="1629754"/>
            <a:chExt cx="5138785" cy="4199007"/>
          </a:xfrm>
          <a:solidFill>
            <a:schemeClr val="accent2"/>
          </a:solidFill>
        </p:grpSpPr>
        <p:sp>
          <p:nvSpPr>
            <p:cNvPr id="68" name="Freeform 421">
              <a:extLst>
                <a:ext uri="{FF2B5EF4-FFF2-40B4-BE49-F238E27FC236}">
                  <a16:creationId xmlns="" xmlns:a16="http://schemas.microsoft.com/office/drawing/2014/main" id="{58B15234-B17C-4D92-B0E2-06A5748866FF}"/>
                </a:ext>
              </a:extLst>
            </p:cNvPr>
            <p:cNvSpPr>
              <a:spLocks/>
            </p:cNvSpPr>
            <p:nvPr/>
          </p:nvSpPr>
          <p:spPr bwMode="auto">
            <a:xfrm>
              <a:off x="8738392" y="2399573"/>
              <a:ext cx="2055514" cy="2831330"/>
            </a:xfrm>
            <a:custGeom>
              <a:avLst/>
              <a:gdLst>
                <a:gd name="T0" fmla="*/ 327 w 513"/>
                <a:gd name="T1" fmla="*/ 561 h 706"/>
                <a:gd name="T2" fmla="*/ 346 w 513"/>
                <a:gd name="T3" fmla="*/ 491 h 706"/>
                <a:gd name="T4" fmla="*/ 275 w 513"/>
                <a:gd name="T5" fmla="*/ 628 h 706"/>
                <a:gd name="T6" fmla="*/ 335 w 513"/>
                <a:gd name="T7" fmla="*/ 480 h 706"/>
                <a:gd name="T8" fmla="*/ 329 w 513"/>
                <a:gd name="T9" fmla="*/ 453 h 706"/>
                <a:gd name="T10" fmla="*/ 323 w 513"/>
                <a:gd name="T11" fmla="*/ 440 h 706"/>
                <a:gd name="T12" fmla="*/ 339 w 513"/>
                <a:gd name="T13" fmla="*/ 337 h 706"/>
                <a:gd name="T14" fmla="*/ 313 w 513"/>
                <a:gd name="T15" fmla="*/ 437 h 706"/>
                <a:gd name="T16" fmla="*/ 181 w 513"/>
                <a:gd name="T17" fmla="*/ 388 h 706"/>
                <a:gd name="T18" fmla="*/ 250 w 513"/>
                <a:gd name="T19" fmla="*/ 333 h 706"/>
                <a:gd name="T20" fmla="*/ 184 w 513"/>
                <a:gd name="T21" fmla="*/ 337 h 706"/>
                <a:gd name="T22" fmla="*/ 253 w 513"/>
                <a:gd name="T23" fmla="*/ 182 h 706"/>
                <a:gd name="T24" fmla="*/ 335 w 513"/>
                <a:gd name="T25" fmla="*/ 273 h 706"/>
                <a:gd name="T26" fmla="*/ 313 w 513"/>
                <a:gd name="T27" fmla="*/ 115 h 706"/>
                <a:gd name="T28" fmla="*/ 375 w 513"/>
                <a:gd name="T29" fmla="*/ 187 h 706"/>
                <a:gd name="T30" fmla="*/ 366 w 513"/>
                <a:gd name="T31" fmla="*/ 265 h 706"/>
                <a:gd name="T32" fmla="*/ 436 w 513"/>
                <a:gd name="T33" fmla="*/ 133 h 706"/>
                <a:gd name="T34" fmla="*/ 401 w 513"/>
                <a:gd name="T35" fmla="*/ 117 h 706"/>
                <a:gd name="T36" fmla="*/ 415 w 513"/>
                <a:gd name="T37" fmla="*/ 10 h 706"/>
                <a:gd name="T38" fmla="*/ 323 w 513"/>
                <a:gd name="T39" fmla="*/ 103 h 706"/>
                <a:gd name="T40" fmla="*/ 400 w 513"/>
                <a:gd name="T41" fmla="*/ 0 h 706"/>
                <a:gd name="T42" fmla="*/ 266 w 513"/>
                <a:gd name="T43" fmla="*/ 93 h 706"/>
                <a:gd name="T44" fmla="*/ 229 w 513"/>
                <a:gd name="T45" fmla="*/ 96 h 706"/>
                <a:gd name="T46" fmla="*/ 242 w 513"/>
                <a:gd name="T47" fmla="*/ 146 h 706"/>
                <a:gd name="T48" fmla="*/ 212 w 513"/>
                <a:gd name="T49" fmla="*/ 121 h 706"/>
                <a:gd name="T50" fmla="*/ 192 w 513"/>
                <a:gd name="T51" fmla="*/ 163 h 706"/>
                <a:gd name="T52" fmla="*/ 184 w 513"/>
                <a:gd name="T53" fmla="*/ 118 h 706"/>
                <a:gd name="T54" fmla="*/ 176 w 513"/>
                <a:gd name="T55" fmla="*/ 256 h 706"/>
                <a:gd name="T56" fmla="*/ 119 w 513"/>
                <a:gd name="T57" fmla="*/ 335 h 706"/>
                <a:gd name="T58" fmla="*/ 170 w 513"/>
                <a:gd name="T59" fmla="*/ 340 h 706"/>
                <a:gd name="T60" fmla="*/ 126 w 513"/>
                <a:gd name="T61" fmla="*/ 360 h 706"/>
                <a:gd name="T62" fmla="*/ 148 w 513"/>
                <a:gd name="T63" fmla="*/ 379 h 706"/>
                <a:gd name="T64" fmla="*/ 121 w 513"/>
                <a:gd name="T65" fmla="*/ 380 h 706"/>
                <a:gd name="T66" fmla="*/ 165 w 513"/>
                <a:gd name="T67" fmla="*/ 510 h 706"/>
                <a:gd name="T68" fmla="*/ 180 w 513"/>
                <a:gd name="T69" fmla="*/ 401 h 706"/>
                <a:gd name="T70" fmla="*/ 231 w 513"/>
                <a:gd name="T71" fmla="*/ 513 h 706"/>
                <a:gd name="T72" fmla="*/ 274 w 513"/>
                <a:gd name="T73" fmla="*/ 505 h 706"/>
                <a:gd name="T74" fmla="*/ 201 w 513"/>
                <a:gd name="T75" fmla="*/ 614 h 706"/>
                <a:gd name="T76" fmla="*/ 177 w 513"/>
                <a:gd name="T77" fmla="*/ 582 h 706"/>
                <a:gd name="T78" fmla="*/ 36 w 513"/>
                <a:gd name="T79" fmla="*/ 582 h 706"/>
                <a:gd name="T80" fmla="*/ 73 w 513"/>
                <a:gd name="T81" fmla="*/ 599 h 706"/>
                <a:gd name="T82" fmla="*/ 212 w 513"/>
                <a:gd name="T83" fmla="*/ 671 h 706"/>
                <a:gd name="T84" fmla="*/ 205 w 513"/>
                <a:gd name="T85" fmla="*/ 627 h 706"/>
                <a:gd name="T86" fmla="*/ 247 w 513"/>
                <a:gd name="T87" fmla="*/ 699 h 706"/>
                <a:gd name="T88" fmla="*/ 273 w 513"/>
                <a:gd name="T89" fmla="*/ 637 h 706"/>
                <a:gd name="T90" fmla="*/ 265 w 513"/>
                <a:gd name="T91" fmla="*/ 706 h 706"/>
                <a:gd name="T92" fmla="*/ 401 w 513"/>
                <a:gd name="T93" fmla="*/ 662 h 706"/>
                <a:gd name="T94" fmla="*/ 417 w 513"/>
                <a:gd name="T95" fmla="*/ 655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3" h="706">
                  <a:moveTo>
                    <a:pt x="353" y="643"/>
                  </a:moveTo>
                  <a:cubicBezTo>
                    <a:pt x="336" y="639"/>
                    <a:pt x="319" y="636"/>
                    <a:pt x="302" y="633"/>
                  </a:cubicBezTo>
                  <a:cubicBezTo>
                    <a:pt x="300" y="633"/>
                    <a:pt x="298" y="632"/>
                    <a:pt x="296" y="632"/>
                  </a:cubicBezTo>
                  <a:cubicBezTo>
                    <a:pt x="306" y="608"/>
                    <a:pt x="316" y="584"/>
                    <a:pt x="327" y="561"/>
                  </a:cubicBezTo>
                  <a:cubicBezTo>
                    <a:pt x="336" y="539"/>
                    <a:pt x="345" y="518"/>
                    <a:pt x="354" y="497"/>
                  </a:cubicBezTo>
                  <a:cubicBezTo>
                    <a:pt x="354" y="496"/>
                    <a:pt x="354" y="495"/>
                    <a:pt x="355" y="495"/>
                  </a:cubicBezTo>
                  <a:cubicBezTo>
                    <a:pt x="352" y="494"/>
                    <a:pt x="349" y="492"/>
                    <a:pt x="346" y="491"/>
                  </a:cubicBezTo>
                  <a:cubicBezTo>
                    <a:pt x="346" y="491"/>
                    <a:pt x="346" y="491"/>
                    <a:pt x="346" y="491"/>
                  </a:cubicBezTo>
                  <a:cubicBezTo>
                    <a:pt x="339" y="506"/>
                    <a:pt x="333" y="521"/>
                    <a:pt x="327" y="536"/>
                  </a:cubicBezTo>
                  <a:cubicBezTo>
                    <a:pt x="317" y="558"/>
                    <a:pt x="308" y="580"/>
                    <a:pt x="299" y="602"/>
                  </a:cubicBezTo>
                  <a:cubicBezTo>
                    <a:pt x="295" y="610"/>
                    <a:pt x="286" y="630"/>
                    <a:pt x="286" y="630"/>
                  </a:cubicBezTo>
                  <a:cubicBezTo>
                    <a:pt x="286" y="630"/>
                    <a:pt x="278" y="628"/>
                    <a:pt x="275" y="628"/>
                  </a:cubicBezTo>
                  <a:cubicBezTo>
                    <a:pt x="278" y="618"/>
                    <a:pt x="280" y="609"/>
                    <a:pt x="282" y="599"/>
                  </a:cubicBezTo>
                  <a:cubicBezTo>
                    <a:pt x="287" y="581"/>
                    <a:pt x="291" y="563"/>
                    <a:pt x="296" y="544"/>
                  </a:cubicBezTo>
                  <a:cubicBezTo>
                    <a:pt x="299" y="535"/>
                    <a:pt x="311" y="491"/>
                    <a:pt x="311" y="491"/>
                  </a:cubicBezTo>
                  <a:cubicBezTo>
                    <a:pt x="311" y="491"/>
                    <a:pt x="332" y="480"/>
                    <a:pt x="335" y="480"/>
                  </a:cubicBezTo>
                  <a:cubicBezTo>
                    <a:pt x="333" y="477"/>
                    <a:pt x="331" y="473"/>
                    <a:pt x="330" y="470"/>
                  </a:cubicBezTo>
                  <a:cubicBezTo>
                    <a:pt x="325" y="472"/>
                    <a:pt x="320" y="474"/>
                    <a:pt x="314" y="477"/>
                  </a:cubicBezTo>
                  <a:cubicBezTo>
                    <a:pt x="316" y="467"/>
                    <a:pt x="318" y="459"/>
                    <a:pt x="320" y="450"/>
                  </a:cubicBezTo>
                  <a:cubicBezTo>
                    <a:pt x="324" y="451"/>
                    <a:pt x="326" y="452"/>
                    <a:pt x="329" y="453"/>
                  </a:cubicBezTo>
                  <a:cubicBezTo>
                    <a:pt x="329" y="453"/>
                    <a:pt x="329" y="453"/>
                    <a:pt x="330" y="453"/>
                  </a:cubicBezTo>
                  <a:cubicBezTo>
                    <a:pt x="330" y="450"/>
                    <a:pt x="331" y="447"/>
                    <a:pt x="333" y="444"/>
                  </a:cubicBezTo>
                  <a:cubicBezTo>
                    <a:pt x="332" y="444"/>
                    <a:pt x="331" y="444"/>
                    <a:pt x="330" y="443"/>
                  </a:cubicBezTo>
                  <a:cubicBezTo>
                    <a:pt x="328" y="442"/>
                    <a:pt x="326" y="441"/>
                    <a:pt x="323" y="440"/>
                  </a:cubicBezTo>
                  <a:cubicBezTo>
                    <a:pt x="325" y="433"/>
                    <a:pt x="327" y="425"/>
                    <a:pt x="328" y="418"/>
                  </a:cubicBezTo>
                  <a:cubicBezTo>
                    <a:pt x="335" y="393"/>
                    <a:pt x="341" y="367"/>
                    <a:pt x="348" y="342"/>
                  </a:cubicBezTo>
                  <a:cubicBezTo>
                    <a:pt x="348" y="341"/>
                    <a:pt x="349" y="340"/>
                    <a:pt x="349" y="340"/>
                  </a:cubicBezTo>
                  <a:cubicBezTo>
                    <a:pt x="346" y="339"/>
                    <a:pt x="342" y="338"/>
                    <a:pt x="339" y="337"/>
                  </a:cubicBezTo>
                  <a:cubicBezTo>
                    <a:pt x="339" y="338"/>
                    <a:pt x="339" y="339"/>
                    <a:pt x="339" y="340"/>
                  </a:cubicBezTo>
                  <a:cubicBezTo>
                    <a:pt x="334" y="357"/>
                    <a:pt x="330" y="375"/>
                    <a:pt x="325" y="392"/>
                  </a:cubicBezTo>
                  <a:cubicBezTo>
                    <a:pt x="322" y="406"/>
                    <a:pt x="318" y="420"/>
                    <a:pt x="315" y="434"/>
                  </a:cubicBezTo>
                  <a:cubicBezTo>
                    <a:pt x="314" y="435"/>
                    <a:pt x="314" y="436"/>
                    <a:pt x="313" y="437"/>
                  </a:cubicBezTo>
                  <a:cubicBezTo>
                    <a:pt x="305" y="434"/>
                    <a:pt x="296" y="431"/>
                    <a:pt x="288" y="428"/>
                  </a:cubicBezTo>
                  <a:cubicBezTo>
                    <a:pt x="269" y="422"/>
                    <a:pt x="250" y="415"/>
                    <a:pt x="231" y="409"/>
                  </a:cubicBezTo>
                  <a:cubicBezTo>
                    <a:pt x="215" y="403"/>
                    <a:pt x="199" y="397"/>
                    <a:pt x="183" y="391"/>
                  </a:cubicBezTo>
                  <a:cubicBezTo>
                    <a:pt x="182" y="391"/>
                    <a:pt x="181" y="389"/>
                    <a:pt x="181" y="388"/>
                  </a:cubicBezTo>
                  <a:cubicBezTo>
                    <a:pt x="181" y="375"/>
                    <a:pt x="182" y="363"/>
                    <a:pt x="183" y="350"/>
                  </a:cubicBezTo>
                  <a:cubicBezTo>
                    <a:pt x="183" y="349"/>
                    <a:pt x="184" y="347"/>
                    <a:pt x="186" y="347"/>
                  </a:cubicBezTo>
                  <a:cubicBezTo>
                    <a:pt x="196" y="344"/>
                    <a:pt x="206" y="342"/>
                    <a:pt x="216" y="340"/>
                  </a:cubicBezTo>
                  <a:cubicBezTo>
                    <a:pt x="227" y="338"/>
                    <a:pt x="239" y="335"/>
                    <a:pt x="250" y="333"/>
                  </a:cubicBezTo>
                  <a:cubicBezTo>
                    <a:pt x="267" y="329"/>
                    <a:pt x="284" y="325"/>
                    <a:pt x="302" y="321"/>
                  </a:cubicBezTo>
                  <a:cubicBezTo>
                    <a:pt x="308" y="320"/>
                    <a:pt x="314" y="319"/>
                    <a:pt x="320" y="317"/>
                  </a:cubicBezTo>
                  <a:cubicBezTo>
                    <a:pt x="319" y="314"/>
                    <a:pt x="318" y="311"/>
                    <a:pt x="317" y="308"/>
                  </a:cubicBezTo>
                  <a:cubicBezTo>
                    <a:pt x="273" y="318"/>
                    <a:pt x="228" y="328"/>
                    <a:pt x="184" y="337"/>
                  </a:cubicBezTo>
                  <a:cubicBezTo>
                    <a:pt x="184" y="329"/>
                    <a:pt x="184" y="320"/>
                    <a:pt x="184" y="312"/>
                  </a:cubicBezTo>
                  <a:cubicBezTo>
                    <a:pt x="185" y="296"/>
                    <a:pt x="186" y="280"/>
                    <a:pt x="187" y="264"/>
                  </a:cubicBezTo>
                  <a:cubicBezTo>
                    <a:pt x="187" y="260"/>
                    <a:pt x="188" y="257"/>
                    <a:pt x="190" y="254"/>
                  </a:cubicBezTo>
                  <a:cubicBezTo>
                    <a:pt x="211" y="230"/>
                    <a:pt x="232" y="206"/>
                    <a:pt x="253" y="182"/>
                  </a:cubicBezTo>
                  <a:cubicBezTo>
                    <a:pt x="254" y="182"/>
                    <a:pt x="254" y="181"/>
                    <a:pt x="255" y="180"/>
                  </a:cubicBezTo>
                  <a:cubicBezTo>
                    <a:pt x="265" y="194"/>
                    <a:pt x="318" y="266"/>
                    <a:pt x="327" y="279"/>
                  </a:cubicBezTo>
                  <a:cubicBezTo>
                    <a:pt x="327" y="279"/>
                    <a:pt x="327" y="279"/>
                    <a:pt x="327" y="279"/>
                  </a:cubicBezTo>
                  <a:cubicBezTo>
                    <a:pt x="330" y="277"/>
                    <a:pt x="332" y="275"/>
                    <a:pt x="335" y="273"/>
                  </a:cubicBezTo>
                  <a:cubicBezTo>
                    <a:pt x="322" y="256"/>
                    <a:pt x="286" y="205"/>
                    <a:pt x="279" y="197"/>
                  </a:cubicBezTo>
                  <a:cubicBezTo>
                    <a:pt x="273" y="189"/>
                    <a:pt x="268" y="181"/>
                    <a:pt x="262" y="173"/>
                  </a:cubicBezTo>
                  <a:cubicBezTo>
                    <a:pt x="270" y="163"/>
                    <a:pt x="279" y="153"/>
                    <a:pt x="287" y="143"/>
                  </a:cubicBezTo>
                  <a:cubicBezTo>
                    <a:pt x="296" y="134"/>
                    <a:pt x="304" y="124"/>
                    <a:pt x="313" y="115"/>
                  </a:cubicBezTo>
                  <a:cubicBezTo>
                    <a:pt x="314" y="113"/>
                    <a:pt x="317" y="112"/>
                    <a:pt x="318" y="112"/>
                  </a:cubicBezTo>
                  <a:cubicBezTo>
                    <a:pt x="328" y="114"/>
                    <a:pt x="338" y="116"/>
                    <a:pt x="347" y="117"/>
                  </a:cubicBezTo>
                  <a:cubicBezTo>
                    <a:pt x="359" y="119"/>
                    <a:pt x="389" y="125"/>
                    <a:pt x="389" y="125"/>
                  </a:cubicBezTo>
                  <a:cubicBezTo>
                    <a:pt x="389" y="125"/>
                    <a:pt x="377" y="178"/>
                    <a:pt x="375" y="187"/>
                  </a:cubicBezTo>
                  <a:cubicBezTo>
                    <a:pt x="369" y="210"/>
                    <a:pt x="364" y="233"/>
                    <a:pt x="359" y="256"/>
                  </a:cubicBezTo>
                  <a:cubicBezTo>
                    <a:pt x="358" y="260"/>
                    <a:pt x="357" y="264"/>
                    <a:pt x="356" y="268"/>
                  </a:cubicBezTo>
                  <a:cubicBezTo>
                    <a:pt x="359" y="269"/>
                    <a:pt x="362" y="269"/>
                    <a:pt x="365" y="270"/>
                  </a:cubicBezTo>
                  <a:cubicBezTo>
                    <a:pt x="366" y="269"/>
                    <a:pt x="366" y="268"/>
                    <a:pt x="366" y="265"/>
                  </a:cubicBezTo>
                  <a:cubicBezTo>
                    <a:pt x="372" y="241"/>
                    <a:pt x="377" y="217"/>
                    <a:pt x="383" y="193"/>
                  </a:cubicBezTo>
                  <a:cubicBezTo>
                    <a:pt x="384" y="187"/>
                    <a:pt x="386" y="180"/>
                    <a:pt x="387" y="174"/>
                  </a:cubicBezTo>
                  <a:cubicBezTo>
                    <a:pt x="388" y="172"/>
                    <a:pt x="398" y="127"/>
                    <a:pt x="398" y="127"/>
                  </a:cubicBezTo>
                  <a:cubicBezTo>
                    <a:pt x="404" y="128"/>
                    <a:pt x="431" y="132"/>
                    <a:pt x="436" y="133"/>
                  </a:cubicBezTo>
                  <a:cubicBezTo>
                    <a:pt x="457" y="137"/>
                    <a:pt x="478" y="140"/>
                    <a:pt x="499" y="144"/>
                  </a:cubicBezTo>
                  <a:cubicBezTo>
                    <a:pt x="503" y="145"/>
                    <a:pt x="508" y="146"/>
                    <a:pt x="512" y="147"/>
                  </a:cubicBezTo>
                  <a:cubicBezTo>
                    <a:pt x="512" y="144"/>
                    <a:pt x="512" y="140"/>
                    <a:pt x="513" y="137"/>
                  </a:cubicBezTo>
                  <a:cubicBezTo>
                    <a:pt x="489" y="133"/>
                    <a:pt x="401" y="117"/>
                    <a:pt x="401" y="117"/>
                  </a:cubicBezTo>
                  <a:cubicBezTo>
                    <a:pt x="401" y="117"/>
                    <a:pt x="407" y="88"/>
                    <a:pt x="410" y="75"/>
                  </a:cubicBezTo>
                  <a:cubicBezTo>
                    <a:pt x="415" y="55"/>
                    <a:pt x="419" y="34"/>
                    <a:pt x="424" y="13"/>
                  </a:cubicBezTo>
                  <a:cubicBezTo>
                    <a:pt x="424" y="13"/>
                    <a:pt x="424" y="13"/>
                    <a:pt x="424" y="12"/>
                  </a:cubicBezTo>
                  <a:cubicBezTo>
                    <a:pt x="421" y="12"/>
                    <a:pt x="418" y="11"/>
                    <a:pt x="415" y="10"/>
                  </a:cubicBezTo>
                  <a:cubicBezTo>
                    <a:pt x="415" y="11"/>
                    <a:pt x="415" y="11"/>
                    <a:pt x="415" y="11"/>
                  </a:cubicBezTo>
                  <a:cubicBezTo>
                    <a:pt x="408" y="38"/>
                    <a:pt x="403" y="65"/>
                    <a:pt x="396" y="92"/>
                  </a:cubicBezTo>
                  <a:cubicBezTo>
                    <a:pt x="395" y="100"/>
                    <a:pt x="393" y="107"/>
                    <a:pt x="391" y="115"/>
                  </a:cubicBezTo>
                  <a:cubicBezTo>
                    <a:pt x="369" y="111"/>
                    <a:pt x="346" y="107"/>
                    <a:pt x="323" y="103"/>
                  </a:cubicBezTo>
                  <a:cubicBezTo>
                    <a:pt x="328" y="97"/>
                    <a:pt x="332" y="92"/>
                    <a:pt x="337" y="87"/>
                  </a:cubicBezTo>
                  <a:cubicBezTo>
                    <a:pt x="360" y="60"/>
                    <a:pt x="383" y="34"/>
                    <a:pt x="407" y="7"/>
                  </a:cubicBezTo>
                  <a:cubicBezTo>
                    <a:pt x="407" y="7"/>
                    <a:pt x="407" y="7"/>
                    <a:pt x="408" y="7"/>
                  </a:cubicBezTo>
                  <a:cubicBezTo>
                    <a:pt x="405" y="5"/>
                    <a:pt x="403" y="3"/>
                    <a:pt x="400" y="0"/>
                  </a:cubicBezTo>
                  <a:cubicBezTo>
                    <a:pt x="388" y="15"/>
                    <a:pt x="375" y="30"/>
                    <a:pt x="361" y="45"/>
                  </a:cubicBezTo>
                  <a:cubicBezTo>
                    <a:pt x="346" y="62"/>
                    <a:pt x="331" y="80"/>
                    <a:pt x="315" y="97"/>
                  </a:cubicBezTo>
                  <a:cubicBezTo>
                    <a:pt x="313" y="100"/>
                    <a:pt x="310" y="101"/>
                    <a:pt x="307" y="101"/>
                  </a:cubicBezTo>
                  <a:cubicBezTo>
                    <a:pt x="293" y="98"/>
                    <a:pt x="280" y="95"/>
                    <a:pt x="266" y="93"/>
                  </a:cubicBezTo>
                  <a:cubicBezTo>
                    <a:pt x="253" y="91"/>
                    <a:pt x="241" y="89"/>
                    <a:pt x="228" y="86"/>
                  </a:cubicBezTo>
                  <a:cubicBezTo>
                    <a:pt x="228" y="86"/>
                    <a:pt x="228" y="86"/>
                    <a:pt x="228" y="86"/>
                  </a:cubicBezTo>
                  <a:cubicBezTo>
                    <a:pt x="227" y="89"/>
                    <a:pt x="227" y="92"/>
                    <a:pt x="226" y="95"/>
                  </a:cubicBezTo>
                  <a:cubicBezTo>
                    <a:pt x="227" y="95"/>
                    <a:pt x="228" y="96"/>
                    <a:pt x="229" y="96"/>
                  </a:cubicBezTo>
                  <a:cubicBezTo>
                    <a:pt x="249" y="100"/>
                    <a:pt x="269" y="103"/>
                    <a:pt x="289" y="107"/>
                  </a:cubicBezTo>
                  <a:cubicBezTo>
                    <a:pt x="294" y="108"/>
                    <a:pt x="299" y="109"/>
                    <a:pt x="304" y="110"/>
                  </a:cubicBezTo>
                  <a:cubicBezTo>
                    <a:pt x="288" y="128"/>
                    <a:pt x="272" y="146"/>
                    <a:pt x="256" y="165"/>
                  </a:cubicBezTo>
                  <a:cubicBezTo>
                    <a:pt x="251" y="158"/>
                    <a:pt x="246" y="152"/>
                    <a:pt x="242" y="146"/>
                  </a:cubicBezTo>
                  <a:cubicBezTo>
                    <a:pt x="233" y="134"/>
                    <a:pt x="225" y="123"/>
                    <a:pt x="217" y="112"/>
                  </a:cubicBezTo>
                  <a:cubicBezTo>
                    <a:pt x="216" y="111"/>
                    <a:pt x="216" y="111"/>
                    <a:pt x="216" y="110"/>
                  </a:cubicBezTo>
                  <a:cubicBezTo>
                    <a:pt x="213" y="112"/>
                    <a:pt x="210" y="114"/>
                    <a:pt x="207" y="116"/>
                  </a:cubicBezTo>
                  <a:cubicBezTo>
                    <a:pt x="209" y="116"/>
                    <a:pt x="210" y="118"/>
                    <a:pt x="212" y="121"/>
                  </a:cubicBezTo>
                  <a:cubicBezTo>
                    <a:pt x="225" y="138"/>
                    <a:pt x="237" y="155"/>
                    <a:pt x="249" y="172"/>
                  </a:cubicBezTo>
                  <a:cubicBezTo>
                    <a:pt x="229" y="195"/>
                    <a:pt x="209" y="218"/>
                    <a:pt x="188" y="242"/>
                  </a:cubicBezTo>
                  <a:cubicBezTo>
                    <a:pt x="189" y="227"/>
                    <a:pt x="189" y="213"/>
                    <a:pt x="190" y="199"/>
                  </a:cubicBezTo>
                  <a:cubicBezTo>
                    <a:pt x="191" y="187"/>
                    <a:pt x="191" y="175"/>
                    <a:pt x="192" y="163"/>
                  </a:cubicBezTo>
                  <a:cubicBezTo>
                    <a:pt x="193" y="149"/>
                    <a:pt x="194" y="136"/>
                    <a:pt x="194" y="122"/>
                  </a:cubicBezTo>
                  <a:cubicBezTo>
                    <a:pt x="194" y="121"/>
                    <a:pt x="194" y="120"/>
                    <a:pt x="195" y="119"/>
                  </a:cubicBezTo>
                  <a:cubicBezTo>
                    <a:pt x="194" y="119"/>
                    <a:pt x="193" y="119"/>
                    <a:pt x="192" y="119"/>
                  </a:cubicBezTo>
                  <a:cubicBezTo>
                    <a:pt x="189" y="119"/>
                    <a:pt x="187" y="119"/>
                    <a:pt x="184" y="118"/>
                  </a:cubicBezTo>
                  <a:cubicBezTo>
                    <a:pt x="185" y="120"/>
                    <a:pt x="185" y="121"/>
                    <a:pt x="185" y="123"/>
                  </a:cubicBezTo>
                  <a:cubicBezTo>
                    <a:pt x="183" y="150"/>
                    <a:pt x="182" y="178"/>
                    <a:pt x="180" y="205"/>
                  </a:cubicBezTo>
                  <a:cubicBezTo>
                    <a:pt x="180" y="220"/>
                    <a:pt x="179" y="236"/>
                    <a:pt x="178" y="251"/>
                  </a:cubicBezTo>
                  <a:cubicBezTo>
                    <a:pt x="178" y="253"/>
                    <a:pt x="177" y="255"/>
                    <a:pt x="176" y="256"/>
                  </a:cubicBezTo>
                  <a:cubicBezTo>
                    <a:pt x="154" y="282"/>
                    <a:pt x="131" y="307"/>
                    <a:pt x="108" y="333"/>
                  </a:cubicBezTo>
                  <a:cubicBezTo>
                    <a:pt x="108" y="333"/>
                    <a:pt x="108" y="333"/>
                    <a:pt x="107" y="334"/>
                  </a:cubicBezTo>
                  <a:cubicBezTo>
                    <a:pt x="110" y="336"/>
                    <a:pt x="113" y="338"/>
                    <a:pt x="115" y="341"/>
                  </a:cubicBezTo>
                  <a:cubicBezTo>
                    <a:pt x="115" y="339"/>
                    <a:pt x="117" y="338"/>
                    <a:pt x="119" y="335"/>
                  </a:cubicBezTo>
                  <a:cubicBezTo>
                    <a:pt x="138" y="314"/>
                    <a:pt x="157" y="292"/>
                    <a:pt x="176" y="270"/>
                  </a:cubicBezTo>
                  <a:cubicBezTo>
                    <a:pt x="176" y="275"/>
                    <a:pt x="176" y="280"/>
                    <a:pt x="176" y="284"/>
                  </a:cubicBezTo>
                  <a:cubicBezTo>
                    <a:pt x="175" y="301"/>
                    <a:pt x="174" y="318"/>
                    <a:pt x="174" y="335"/>
                  </a:cubicBezTo>
                  <a:cubicBezTo>
                    <a:pt x="173" y="338"/>
                    <a:pt x="173" y="340"/>
                    <a:pt x="170" y="340"/>
                  </a:cubicBezTo>
                  <a:cubicBezTo>
                    <a:pt x="154" y="344"/>
                    <a:pt x="138" y="348"/>
                    <a:pt x="122" y="351"/>
                  </a:cubicBezTo>
                  <a:cubicBezTo>
                    <a:pt x="122" y="351"/>
                    <a:pt x="121" y="351"/>
                    <a:pt x="121" y="351"/>
                  </a:cubicBezTo>
                  <a:cubicBezTo>
                    <a:pt x="122" y="354"/>
                    <a:pt x="123" y="357"/>
                    <a:pt x="123" y="361"/>
                  </a:cubicBezTo>
                  <a:cubicBezTo>
                    <a:pt x="124" y="360"/>
                    <a:pt x="125" y="360"/>
                    <a:pt x="126" y="360"/>
                  </a:cubicBezTo>
                  <a:cubicBezTo>
                    <a:pt x="137" y="358"/>
                    <a:pt x="149" y="355"/>
                    <a:pt x="160" y="352"/>
                  </a:cubicBezTo>
                  <a:cubicBezTo>
                    <a:pt x="164" y="351"/>
                    <a:pt x="168" y="351"/>
                    <a:pt x="173" y="350"/>
                  </a:cubicBezTo>
                  <a:cubicBezTo>
                    <a:pt x="172" y="363"/>
                    <a:pt x="172" y="374"/>
                    <a:pt x="171" y="387"/>
                  </a:cubicBezTo>
                  <a:cubicBezTo>
                    <a:pt x="163" y="384"/>
                    <a:pt x="156" y="382"/>
                    <a:pt x="148" y="379"/>
                  </a:cubicBezTo>
                  <a:cubicBezTo>
                    <a:pt x="140" y="377"/>
                    <a:pt x="133" y="374"/>
                    <a:pt x="125" y="371"/>
                  </a:cubicBezTo>
                  <a:cubicBezTo>
                    <a:pt x="124" y="371"/>
                    <a:pt x="123" y="371"/>
                    <a:pt x="123" y="370"/>
                  </a:cubicBezTo>
                  <a:cubicBezTo>
                    <a:pt x="122" y="374"/>
                    <a:pt x="121" y="377"/>
                    <a:pt x="119" y="380"/>
                  </a:cubicBezTo>
                  <a:cubicBezTo>
                    <a:pt x="120" y="380"/>
                    <a:pt x="120" y="380"/>
                    <a:pt x="121" y="380"/>
                  </a:cubicBezTo>
                  <a:cubicBezTo>
                    <a:pt x="136" y="385"/>
                    <a:pt x="151" y="391"/>
                    <a:pt x="167" y="396"/>
                  </a:cubicBezTo>
                  <a:cubicBezTo>
                    <a:pt x="170" y="397"/>
                    <a:pt x="170" y="399"/>
                    <a:pt x="170" y="401"/>
                  </a:cubicBezTo>
                  <a:cubicBezTo>
                    <a:pt x="168" y="437"/>
                    <a:pt x="166" y="473"/>
                    <a:pt x="165" y="509"/>
                  </a:cubicBezTo>
                  <a:cubicBezTo>
                    <a:pt x="165" y="509"/>
                    <a:pt x="165" y="510"/>
                    <a:pt x="165" y="510"/>
                  </a:cubicBezTo>
                  <a:cubicBezTo>
                    <a:pt x="166" y="510"/>
                    <a:pt x="167" y="510"/>
                    <a:pt x="168" y="510"/>
                  </a:cubicBezTo>
                  <a:cubicBezTo>
                    <a:pt x="170" y="510"/>
                    <a:pt x="172" y="510"/>
                    <a:pt x="174" y="511"/>
                  </a:cubicBezTo>
                  <a:cubicBezTo>
                    <a:pt x="176" y="474"/>
                    <a:pt x="178" y="438"/>
                    <a:pt x="180" y="402"/>
                  </a:cubicBezTo>
                  <a:cubicBezTo>
                    <a:pt x="180" y="402"/>
                    <a:pt x="180" y="401"/>
                    <a:pt x="180" y="401"/>
                  </a:cubicBezTo>
                  <a:cubicBezTo>
                    <a:pt x="224" y="416"/>
                    <a:pt x="267" y="431"/>
                    <a:pt x="311" y="447"/>
                  </a:cubicBezTo>
                  <a:cubicBezTo>
                    <a:pt x="308" y="458"/>
                    <a:pt x="306" y="469"/>
                    <a:pt x="303" y="480"/>
                  </a:cubicBezTo>
                  <a:cubicBezTo>
                    <a:pt x="302" y="481"/>
                    <a:pt x="301" y="483"/>
                    <a:pt x="299" y="483"/>
                  </a:cubicBezTo>
                  <a:cubicBezTo>
                    <a:pt x="277" y="493"/>
                    <a:pt x="254" y="503"/>
                    <a:pt x="231" y="513"/>
                  </a:cubicBezTo>
                  <a:cubicBezTo>
                    <a:pt x="220" y="518"/>
                    <a:pt x="209" y="522"/>
                    <a:pt x="198" y="527"/>
                  </a:cubicBezTo>
                  <a:cubicBezTo>
                    <a:pt x="200" y="530"/>
                    <a:pt x="201" y="533"/>
                    <a:pt x="202" y="536"/>
                  </a:cubicBezTo>
                  <a:cubicBezTo>
                    <a:pt x="202" y="536"/>
                    <a:pt x="203" y="536"/>
                    <a:pt x="203" y="536"/>
                  </a:cubicBezTo>
                  <a:cubicBezTo>
                    <a:pt x="227" y="525"/>
                    <a:pt x="250" y="515"/>
                    <a:pt x="274" y="505"/>
                  </a:cubicBezTo>
                  <a:cubicBezTo>
                    <a:pt x="282" y="501"/>
                    <a:pt x="290" y="498"/>
                    <a:pt x="299" y="494"/>
                  </a:cubicBezTo>
                  <a:cubicBezTo>
                    <a:pt x="288" y="538"/>
                    <a:pt x="277" y="582"/>
                    <a:pt x="266" y="626"/>
                  </a:cubicBezTo>
                  <a:cubicBezTo>
                    <a:pt x="249" y="623"/>
                    <a:pt x="234" y="620"/>
                    <a:pt x="218" y="617"/>
                  </a:cubicBezTo>
                  <a:cubicBezTo>
                    <a:pt x="213" y="616"/>
                    <a:pt x="201" y="614"/>
                    <a:pt x="201" y="614"/>
                  </a:cubicBezTo>
                  <a:cubicBezTo>
                    <a:pt x="201" y="614"/>
                    <a:pt x="190" y="589"/>
                    <a:pt x="188" y="585"/>
                  </a:cubicBezTo>
                  <a:cubicBezTo>
                    <a:pt x="187" y="582"/>
                    <a:pt x="186" y="579"/>
                    <a:pt x="186" y="576"/>
                  </a:cubicBezTo>
                  <a:cubicBezTo>
                    <a:pt x="183" y="578"/>
                    <a:pt x="180" y="580"/>
                    <a:pt x="176" y="580"/>
                  </a:cubicBezTo>
                  <a:cubicBezTo>
                    <a:pt x="176" y="581"/>
                    <a:pt x="177" y="581"/>
                    <a:pt x="177" y="582"/>
                  </a:cubicBezTo>
                  <a:cubicBezTo>
                    <a:pt x="178" y="586"/>
                    <a:pt x="189" y="612"/>
                    <a:pt x="189" y="612"/>
                  </a:cubicBezTo>
                  <a:cubicBezTo>
                    <a:pt x="189" y="612"/>
                    <a:pt x="155" y="605"/>
                    <a:pt x="149" y="604"/>
                  </a:cubicBezTo>
                  <a:cubicBezTo>
                    <a:pt x="129" y="601"/>
                    <a:pt x="110" y="597"/>
                    <a:pt x="90" y="593"/>
                  </a:cubicBezTo>
                  <a:cubicBezTo>
                    <a:pt x="72" y="590"/>
                    <a:pt x="54" y="586"/>
                    <a:pt x="36" y="582"/>
                  </a:cubicBezTo>
                  <a:cubicBezTo>
                    <a:pt x="25" y="580"/>
                    <a:pt x="14" y="578"/>
                    <a:pt x="3" y="576"/>
                  </a:cubicBezTo>
                  <a:cubicBezTo>
                    <a:pt x="3" y="580"/>
                    <a:pt x="2" y="583"/>
                    <a:pt x="0" y="586"/>
                  </a:cubicBezTo>
                  <a:cubicBezTo>
                    <a:pt x="5" y="586"/>
                    <a:pt x="10" y="587"/>
                    <a:pt x="14" y="588"/>
                  </a:cubicBezTo>
                  <a:cubicBezTo>
                    <a:pt x="34" y="592"/>
                    <a:pt x="53" y="595"/>
                    <a:pt x="73" y="599"/>
                  </a:cubicBezTo>
                  <a:cubicBezTo>
                    <a:pt x="86" y="602"/>
                    <a:pt x="99" y="604"/>
                    <a:pt x="112" y="607"/>
                  </a:cubicBezTo>
                  <a:cubicBezTo>
                    <a:pt x="124" y="609"/>
                    <a:pt x="137" y="611"/>
                    <a:pt x="149" y="614"/>
                  </a:cubicBezTo>
                  <a:cubicBezTo>
                    <a:pt x="151" y="614"/>
                    <a:pt x="193" y="623"/>
                    <a:pt x="193" y="623"/>
                  </a:cubicBezTo>
                  <a:cubicBezTo>
                    <a:pt x="193" y="623"/>
                    <a:pt x="206" y="656"/>
                    <a:pt x="212" y="671"/>
                  </a:cubicBezTo>
                  <a:cubicBezTo>
                    <a:pt x="217" y="682"/>
                    <a:pt x="221" y="692"/>
                    <a:pt x="225" y="703"/>
                  </a:cubicBezTo>
                  <a:cubicBezTo>
                    <a:pt x="228" y="702"/>
                    <a:pt x="231" y="701"/>
                    <a:pt x="234" y="700"/>
                  </a:cubicBezTo>
                  <a:cubicBezTo>
                    <a:pt x="234" y="699"/>
                    <a:pt x="233" y="697"/>
                    <a:pt x="232" y="695"/>
                  </a:cubicBezTo>
                  <a:cubicBezTo>
                    <a:pt x="223" y="672"/>
                    <a:pt x="214" y="649"/>
                    <a:pt x="205" y="627"/>
                  </a:cubicBezTo>
                  <a:cubicBezTo>
                    <a:pt x="205" y="626"/>
                    <a:pt x="204" y="624"/>
                    <a:pt x="204" y="624"/>
                  </a:cubicBezTo>
                  <a:cubicBezTo>
                    <a:pt x="204" y="624"/>
                    <a:pt x="243" y="632"/>
                    <a:pt x="263" y="635"/>
                  </a:cubicBezTo>
                  <a:cubicBezTo>
                    <a:pt x="261" y="643"/>
                    <a:pt x="260" y="650"/>
                    <a:pt x="258" y="657"/>
                  </a:cubicBezTo>
                  <a:cubicBezTo>
                    <a:pt x="254" y="671"/>
                    <a:pt x="251" y="685"/>
                    <a:pt x="247" y="699"/>
                  </a:cubicBezTo>
                  <a:cubicBezTo>
                    <a:pt x="247" y="699"/>
                    <a:pt x="247" y="699"/>
                    <a:pt x="247" y="699"/>
                  </a:cubicBezTo>
                  <a:cubicBezTo>
                    <a:pt x="250" y="700"/>
                    <a:pt x="253" y="700"/>
                    <a:pt x="256" y="702"/>
                  </a:cubicBezTo>
                  <a:cubicBezTo>
                    <a:pt x="257" y="696"/>
                    <a:pt x="261" y="684"/>
                    <a:pt x="262" y="680"/>
                  </a:cubicBezTo>
                  <a:cubicBezTo>
                    <a:pt x="265" y="668"/>
                    <a:pt x="273" y="637"/>
                    <a:pt x="273" y="637"/>
                  </a:cubicBezTo>
                  <a:cubicBezTo>
                    <a:pt x="283" y="639"/>
                    <a:pt x="283" y="639"/>
                    <a:pt x="283" y="639"/>
                  </a:cubicBezTo>
                  <a:cubicBezTo>
                    <a:pt x="283" y="639"/>
                    <a:pt x="260" y="693"/>
                    <a:pt x="256" y="702"/>
                  </a:cubicBezTo>
                  <a:cubicBezTo>
                    <a:pt x="259" y="703"/>
                    <a:pt x="262" y="705"/>
                    <a:pt x="264" y="706"/>
                  </a:cubicBezTo>
                  <a:cubicBezTo>
                    <a:pt x="264" y="706"/>
                    <a:pt x="265" y="706"/>
                    <a:pt x="265" y="706"/>
                  </a:cubicBezTo>
                  <a:cubicBezTo>
                    <a:pt x="273" y="687"/>
                    <a:pt x="280" y="668"/>
                    <a:pt x="289" y="650"/>
                  </a:cubicBezTo>
                  <a:cubicBezTo>
                    <a:pt x="293" y="640"/>
                    <a:pt x="293" y="641"/>
                    <a:pt x="303" y="643"/>
                  </a:cubicBezTo>
                  <a:cubicBezTo>
                    <a:pt x="323" y="647"/>
                    <a:pt x="342" y="650"/>
                    <a:pt x="362" y="654"/>
                  </a:cubicBezTo>
                  <a:cubicBezTo>
                    <a:pt x="375" y="656"/>
                    <a:pt x="388" y="659"/>
                    <a:pt x="401" y="662"/>
                  </a:cubicBezTo>
                  <a:cubicBezTo>
                    <a:pt x="405" y="662"/>
                    <a:pt x="410" y="663"/>
                    <a:pt x="414" y="664"/>
                  </a:cubicBezTo>
                  <a:cubicBezTo>
                    <a:pt x="415" y="664"/>
                    <a:pt x="415" y="664"/>
                    <a:pt x="416" y="664"/>
                  </a:cubicBezTo>
                  <a:cubicBezTo>
                    <a:pt x="416" y="661"/>
                    <a:pt x="417" y="658"/>
                    <a:pt x="418" y="655"/>
                  </a:cubicBezTo>
                  <a:cubicBezTo>
                    <a:pt x="418" y="655"/>
                    <a:pt x="417" y="655"/>
                    <a:pt x="417" y="655"/>
                  </a:cubicBezTo>
                  <a:cubicBezTo>
                    <a:pt x="395" y="651"/>
                    <a:pt x="374" y="647"/>
                    <a:pt x="353" y="64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22">
              <a:extLst>
                <a:ext uri="{FF2B5EF4-FFF2-40B4-BE49-F238E27FC236}">
                  <a16:creationId xmlns="" xmlns:a16="http://schemas.microsoft.com/office/drawing/2014/main" id="{C5D5B478-0569-4E3B-BCCD-2BDA78515357}"/>
                </a:ext>
              </a:extLst>
            </p:cNvPr>
            <p:cNvSpPr>
              <a:spLocks/>
            </p:cNvSpPr>
            <p:nvPr/>
          </p:nvSpPr>
          <p:spPr bwMode="auto">
            <a:xfrm>
              <a:off x="10234038" y="4369106"/>
              <a:ext cx="283933" cy="585862"/>
            </a:xfrm>
            <a:custGeom>
              <a:avLst/>
              <a:gdLst>
                <a:gd name="T0" fmla="*/ 67 w 71"/>
                <a:gd name="T1" fmla="*/ 137 h 146"/>
                <a:gd name="T2" fmla="*/ 42 w 71"/>
                <a:gd name="T3" fmla="*/ 78 h 146"/>
                <a:gd name="T4" fmla="*/ 15 w 71"/>
                <a:gd name="T5" fmla="*/ 13 h 146"/>
                <a:gd name="T6" fmla="*/ 10 w 71"/>
                <a:gd name="T7" fmla="*/ 1 h 146"/>
                <a:gd name="T8" fmla="*/ 9 w 71"/>
                <a:gd name="T9" fmla="*/ 0 h 146"/>
                <a:gd name="T10" fmla="*/ 0 w 71"/>
                <a:gd name="T11" fmla="*/ 4 h 146"/>
                <a:gd name="T12" fmla="*/ 3 w 71"/>
                <a:gd name="T13" fmla="*/ 8 h 146"/>
                <a:gd name="T14" fmla="*/ 33 w 71"/>
                <a:gd name="T15" fmla="*/ 80 h 146"/>
                <a:gd name="T16" fmla="*/ 57 w 71"/>
                <a:gd name="T17" fmla="*/ 138 h 146"/>
                <a:gd name="T18" fmla="*/ 60 w 71"/>
                <a:gd name="T19" fmla="*/ 145 h 146"/>
                <a:gd name="T20" fmla="*/ 60 w 71"/>
                <a:gd name="T21" fmla="*/ 146 h 146"/>
                <a:gd name="T22" fmla="*/ 71 w 71"/>
                <a:gd name="T23" fmla="*/ 142 h 146"/>
                <a:gd name="T24" fmla="*/ 67 w 71"/>
                <a:gd name="T25" fmla="*/ 1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146">
                  <a:moveTo>
                    <a:pt x="67" y="137"/>
                  </a:moveTo>
                  <a:cubicBezTo>
                    <a:pt x="59" y="117"/>
                    <a:pt x="51" y="98"/>
                    <a:pt x="42" y="78"/>
                  </a:cubicBezTo>
                  <a:cubicBezTo>
                    <a:pt x="33" y="56"/>
                    <a:pt x="24" y="34"/>
                    <a:pt x="15" y="13"/>
                  </a:cubicBezTo>
                  <a:cubicBezTo>
                    <a:pt x="13" y="9"/>
                    <a:pt x="11" y="5"/>
                    <a:pt x="10" y="1"/>
                  </a:cubicBezTo>
                  <a:cubicBezTo>
                    <a:pt x="10" y="1"/>
                    <a:pt x="10" y="1"/>
                    <a:pt x="9" y="0"/>
                  </a:cubicBezTo>
                  <a:cubicBezTo>
                    <a:pt x="7" y="2"/>
                    <a:pt x="4" y="3"/>
                    <a:pt x="0" y="4"/>
                  </a:cubicBezTo>
                  <a:cubicBezTo>
                    <a:pt x="1" y="5"/>
                    <a:pt x="2" y="6"/>
                    <a:pt x="3" y="8"/>
                  </a:cubicBezTo>
                  <a:cubicBezTo>
                    <a:pt x="12" y="32"/>
                    <a:pt x="23" y="56"/>
                    <a:pt x="33" y="80"/>
                  </a:cubicBezTo>
                  <a:cubicBezTo>
                    <a:pt x="41" y="99"/>
                    <a:pt x="49" y="118"/>
                    <a:pt x="57" y="138"/>
                  </a:cubicBezTo>
                  <a:cubicBezTo>
                    <a:pt x="58" y="140"/>
                    <a:pt x="60" y="142"/>
                    <a:pt x="60" y="145"/>
                  </a:cubicBezTo>
                  <a:cubicBezTo>
                    <a:pt x="60" y="145"/>
                    <a:pt x="60" y="146"/>
                    <a:pt x="60" y="146"/>
                  </a:cubicBezTo>
                  <a:cubicBezTo>
                    <a:pt x="63" y="144"/>
                    <a:pt x="67" y="143"/>
                    <a:pt x="71" y="142"/>
                  </a:cubicBezTo>
                  <a:cubicBezTo>
                    <a:pt x="69" y="141"/>
                    <a:pt x="68" y="139"/>
                    <a:pt x="67" y="1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3">
              <a:extLst>
                <a:ext uri="{FF2B5EF4-FFF2-40B4-BE49-F238E27FC236}">
                  <a16:creationId xmlns="" xmlns:a16="http://schemas.microsoft.com/office/drawing/2014/main" id="{436CBE4C-A446-44D8-BE5B-BB5B1D83EAA4}"/>
                </a:ext>
              </a:extLst>
            </p:cNvPr>
            <p:cNvSpPr>
              <a:spLocks/>
            </p:cNvSpPr>
            <p:nvPr/>
          </p:nvSpPr>
          <p:spPr bwMode="auto">
            <a:xfrm>
              <a:off x="10342013" y="4185150"/>
              <a:ext cx="355916" cy="67984"/>
            </a:xfrm>
            <a:custGeom>
              <a:avLst/>
              <a:gdLst>
                <a:gd name="T0" fmla="*/ 1 w 89"/>
                <a:gd name="T1" fmla="*/ 7 h 17"/>
                <a:gd name="T2" fmla="*/ 0 w 89"/>
                <a:gd name="T3" fmla="*/ 7 h 17"/>
                <a:gd name="T4" fmla="*/ 0 w 89"/>
                <a:gd name="T5" fmla="*/ 15 h 17"/>
                <a:gd name="T6" fmla="*/ 0 w 89"/>
                <a:gd name="T7" fmla="*/ 17 h 17"/>
                <a:gd name="T8" fmla="*/ 8 w 89"/>
                <a:gd name="T9" fmla="*/ 16 h 17"/>
                <a:gd name="T10" fmla="*/ 71 w 89"/>
                <a:gd name="T11" fmla="*/ 11 h 17"/>
                <a:gd name="T12" fmla="*/ 89 w 89"/>
                <a:gd name="T13" fmla="*/ 9 h 17"/>
                <a:gd name="T14" fmla="*/ 88 w 89"/>
                <a:gd name="T15" fmla="*/ 2 h 17"/>
                <a:gd name="T16" fmla="*/ 88 w 89"/>
                <a:gd name="T17" fmla="*/ 0 h 17"/>
                <a:gd name="T18" fmla="*/ 83 w 89"/>
                <a:gd name="T19" fmla="*/ 0 h 17"/>
                <a:gd name="T20" fmla="*/ 1 w 89"/>
                <a:gd name="T2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7">
                  <a:moveTo>
                    <a:pt x="1" y="7"/>
                  </a:moveTo>
                  <a:cubicBezTo>
                    <a:pt x="0" y="7"/>
                    <a:pt x="0" y="7"/>
                    <a:pt x="0" y="7"/>
                  </a:cubicBezTo>
                  <a:cubicBezTo>
                    <a:pt x="0" y="10"/>
                    <a:pt x="0" y="12"/>
                    <a:pt x="0" y="15"/>
                  </a:cubicBezTo>
                  <a:cubicBezTo>
                    <a:pt x="0" y="16"/>
                    <a:pt x="0" y="16"/>
                    <a:pt x="0" y="17"/>
                  </a:cubicBezTo>
                  <a:cubicBezTo>
                    <a:pt x="3" y="17"/>
                    <a:pt x="6" y="16"/>
                    <a:pt x="8" y="16"/>
                  </a:cubicBezTo>
                  <a:cubicBezTo>
                    <a:pt x="29" y="14"/>
                    <a:pt x="50" y="12"/>
                    <a:pt x="71" y="11"/>
                  </a:cubicBezTo>
                  <a:cubicBezTo>
                    <a:pt x="77" y="10"/>
                    <a:pt x="83" y="10"/>
                    <a:pt x="89" y="9"/>
                  </a:cubicBezTo>
                  <a:cubicBezTo>
                    <a:pt x="88" y="7"/>
                    <a:pt x="88" y="4"/>
                    <a:pt x="88" y="2"/>
                  </a:cubicBezTo>
                  <a:cubicBezTo>
                    <a:pt x="88" y="1"/>
                    <a:pt x="88" y="0"/>
                    <a:pt x="88" y="0"/>
                  </a:cubicBezTo>
                  <a:cubicBezTo>
                    <a:pt x="87" y="0"/>
                    <a:pt x="85" y="0"/>
                    <a:pt x="83" y="0"/>
                  </a:cubicBezTo>
                  <a:cubicBezTo>
                    <a:pt x="56" y="2"/>
                    <a:pt x="28" y="5"/>
                    <a:pt x="1"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24">
              <a:extLst>
                <a:ext uri="{FF2B5EF4-FFF2-40B4-BE49-F238E27FC236}">
                  <a16:creationId xmlns="" xmlns:a16="http://schemas.microsoft.com/office/drawing/2014/main" id="{663948AE-27BF-434B-BD9B-8204B018B307}"/>
                </a:ext>
              </a:extLst>
            </p:cNvPr>
            <p:cNvSpPr>
              <a:spLocks/>
            </p:cNvSpPr>
            <p:nvPr/>
          </p:nvSpPr>
          <p:spPr bwMode="auto">
            <a:xfrm>
              <a:off x="8750389" y="4585055"/>
              <a:ext cx="521877" cy="99976"/>
            </a:xfrm>
            <a:custGeom>
              <a:avLst/>
              <a:gdLst>
                <a:gd name="T0" fmla="*/ 117 w 130"/>
                <a:gd name="T1" fmla="*/ 11 h 25"/>
                <a:gd name="T2" fmla="*/ 130 w 130"/>
                <a:gd name="T3" fmla="*/ 10 h 25"/>
                <a:gd name="T4" fmla="*/ 130 w 130"/>
                <a:gd name="T5" fmla="*/ 10 h 25"/>
                <a:gd name="T6" fmla="*/ 129 w 130"/>
                <a:gd name="T7" fmla="*/ 1 h 25"/>
                <a:gd name="T8" fmla="*/ 129 w 130"/>
                <a:gd name="T9" fmla="*/ 0 h 25"/>
                <a:gd name="T10" fmla="*/ 129 w 130"/>
                <a:gd name="T11" fmla="*/ 0 h 25"/>
                <a:gd name="T12" fmla="*/ 91 w 130"/>
                <a:gd name="T13" fmla="*/ 5 h 25"/>
                <a:gd name="T14" fmla="*/ 47 w 130"/>
                <a:gd name="T15" fmla="*/ 10 h 25"/>
                <a:gd name="T16" fmla="*/ 0 w 130"/>
                <a:gd name="T17" fmla="*/ 15 h 25"/>
                <a:gd name="T18" fmla="*/ 1 w 130"/>
                <a:gd name="T19" fmla="*/ 24 h 25"/>
                <a:gd name="T20" fmla="*/ 1 w 130"/>
                <a:gd name="T21" fmla="*/ 25 h 25"/>
                <a:gd name="T22" fmla="*/ 34 w 130"/>
                <a:gd name="T23" fmla="*/ 21 h 25"/>
                <a:gd name="T24" fmla="*/ 117 w 130"/>
                <a:gd name="T25"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25">
                  <a:moveTo>
                    <a:pt x="117" y="11"/>
                  </a:moveTo>
                  <a:cubicBezTo>
                    <a:pt x="121" y="11"/>
                    <a:pt x="125" y="10"/>
                    <a:pt x="130" y="10"/>
                  </a:cubicBezTo>
                  <a:cubicBezTo>
                    <a:pt x="130" y="10"/>
                    <a:pt x="130" y="10"/>
                    <a:pt x="130" y="10"/>
                  </a:cubicBezTo>
                  <a:cubicBezTo>
                    <a:pt x="129" y="7"/>
                    <a:pt x="129" y="4"/>
                    <a:pt x="129" y="1"/>
                  </a:cubicBezTo>
                  <a:cubicBezTo>
                    <a:pt x="129" y="0"/>
                    <a:pt x="129" y="0"/>
                    <a:pt x="129" y="0"/>
                  </a:cubicBezTo>
                  <a:cubicBezTo>
                    <a:pt x="129" y="0"/>
                    <a:pt x="129" y="0"/>
                    <a:pt x="129" y="0"/>
                  </a:cubicBezTo>
                  <a:cubicBezTo>
                    <a:pt x="116" y="2"/>
                    <a:pt x="104" y="3"/>
                    <a:pt x="91" y="5"/>
                  </a:cubicBezTo>
                  <a:cubicBezTo>
                    <a:pt x="76" y="7"/>
                    <a:pt x="61" y="8"/>
                    <a:pt x="47" y="10"/>
                  </a:cubicBezTo>
                  <a:cubicBezTo>
                    <a:pt x="31" y="12"/>
                    <a:pt x="15" y="14"/>
                    <a:pt x="0" y="15"/>
                  </a:cubicBezTo>
                  <a:cubicBezTo>
                    <a:pt x="1" y="18"/>
                    <a:pt x="1" y="21"/>
                    <a:pt x="1" y="24"/>
                  </a:cubicBezTo>
                  <a:cubicBezTo>
                    <a:pt x="1" y="24"/>
                    <a:pt x="1" y="25"/>
                    <a:pt x="1" y="25"/>
                  </a:cubicBezTo>
                  <a:cubicBezTo>
                    <a:pt x="12" y="24"/>
                    <a:pt x="23" y="23"/>
                    <a:pt x="34" y="21"/>
                  </a:cubicBezTo>
                  <a:cubicBezTo>
                    <a:pt x="62" y="18"/>
                    <a:pt x="89" y="14"/>
                    <a:pt x="117"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25">
              <a:extLst>
                <a:ext uri="{FF2B5EF4-FFF2-40B4-BE49-F238E27FC236}">
                  <a16:creationId xmlns="" xmlns:a16="http://schemas.microsoft.com/office/drawing/2014/main" id="{09FF81D1-8F70-4D90-B108-A24D1AD029C9}"/>
                </a:ext>
              </a:extLst>
            </p:cNvPr>
            <p:cNvSpPr>
              <a:spLocks/>
            </p:cNvSpPr>
            <p:nvPr/>
          </p:nvSpPr>
          <p:spPr bwMode="auto">
            <a:xfrm>
              <a:off x="8666409" y="3971201"/>
              <a:ext cx="367913" cy="597859"/>
            </a:xfrm>
            <a:custGeom>
              <a:avLst/>
              <a:gdLst>
                <a:gd name="T0" fmla="*/ 61 w 92"/>
                <a:gd name="T1" fmla="*/ 58 h 149"/>
                <a:gd name="T2" fmla="*/ 92 w 92"/>
                <a:gd name="T3" fmla="*/ 5 h 149"/>
                <a:gd name="T4" fmla="*/ 84 w 92"/>
                <a:gd name="T5" fmla="*/ 0 h 149"/>
                <a:gd name="T6" fmla="*/ 83 w 92"/>
                <a:gd name="T7" fmla="*/ 1 h 149"/>
                <a:gd name="T8" fmla="*/ 62 w 92"/>
                <a:gd name="T9" fmla="*/ 37 h 149"/>
                <a:gd name="T10" fmla="*/ 23 w 92"/>
                <a:gd name="T11" fmla="*/ 104 h 149"/>
                <a:gd name="T12" fmla="*/ 0 w 92"/>
                <a:gd name="T13" fmla="*/ 144 h 149"/>
                <a:gd name="T14" fmla="*/ 8 w 92"/>
                <a:gd name="T15" fmla="*/ 149 h 149"/>
                <a:gd name="T16" fmla="*/ 30 w 92"/>
                <a:gd name="T17" fmla="*/ 112 h 149"/>
                <a:gd name="T18" fmla="*/ 61 w 92"/>
                <a:gd name="T19" fmla="*/ 5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49">
                  <a:moveTo>
                    <a:pt x="61" y="58"/>
                  </a:moveTo>
                  <a:cubicBezTo>
                    <a:pt x="71" y="40"/>
                    <a:pt x="82" y="22"/>
                    <a:pt x="92" y="5"/>
                  </a:cubicBezTo>
                  <a:cubicBezTo>
                    <a:pt x="89" y="4"/>
                    <a:pt x="86" y="2"/>
                    <a:pt x="84" y="0"/>
                  </a:cubicBezTo>
                  <a:cubicBezTo>
                    <a:pt x="84" y="0"/>
                    <a:pt x="84" y="0"/>
                    <a:pt x="83" y="1"/>
                  </a:cubicBezTo>
                  <a:cubicBezTo>
                    <a:pt x="76" y="13"/>
                    <a:pt x="69" y="25"/>
                    <a:pt x="62" y="37"/>
                  </a:cubicBezTo>
                  <a:cubicBezTo>
                    <a:pt x="49" y="59"/>
                    <a:pt x="36" y="82"/>
                    <a:pt x="23" y="104"/>
                  </a:cubicBezTo>
                  <a:cubicBezTo>
                    <a:pt x="15" y="117"/>
                    <a:pt x="8" y="131"/>
                    <a:pt x="0" y="144"/>
                  </a:cubicBezTo>
                  <a:cubicBezTo>
                    <a:pt x="3" y="145"/>
                    <a:pt x="6" y="147"/>
                    <a:pt x="8" y="149"/>
                  </a:cubicBezTo>
                  <a:cubicBezTo>
                    <a:pt x="15" y="137"/>
                    <a:pt x="22" y="124"/>
                    <a:pt x="30" y="112"/>
                  </a:cubicBezTo>
                  <a:cubicBezTo>
                    <a:pt x="40" y="94"/>
                    <a:pt x="50" y="76"/>
                    <a:pt x="6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26">
              <a:extLst>
                <a:ext uri="{FF2B5EF4-FFF2-40B4-BE49-F238E27FC236}">
                  <a16:creationId xmlns="" xmlns:a16="http://schemas.microsoft.com/office/drawing/2014/main" id="{356FD05E-6A68-46CE-9730-5D8E4BCA3A21}"/>
                </a:ext>
              </a:extLst>
            </p:cNvPr>
            <p:cNvSpPr>
              <a:spLocks/>
            </p:cNvSpPr>
            <p:nvPr/>
          </p:nvSpPr>
          <p:spPr bwMode="auto">
            <a:xfrm>
              <a:off x="10971863" y="3117402"/>
              <a:ext cx="255939" cy="521877"/>
            </a:xfrm>
            <a:custGeom>
              <a:avLst/>
              <a:gdLst>
                <a:gd name="T0" fmla="*/ 2 w 64"/>
                <a:gd name="T1" fmla="*/ 6 h 130"/>
                <a:gd name="T2" fmla="*/ 48 w 64"/>
                <a:gd name="T3" fmla="*/ 112 h 130"/>
                <a:gd name="T4" fmla="*/ 55 w 64"/>
                <a:gd name="T5" fmla="*/ 129 h 130"/>
                <a:gd name="T6" fmla="*/ 55 w 64"/>
                <a:gd name="T7" fmla="*/ 130 h 130"/>
                <a:gd name="T8" fmla="*/ 64 w 64"/>
                <a:gd name="T9" fmla="*/ 127 h 130"/>
                <a:gd name="T10" fmla="*/ 59 w 64"/>
                <a:gd name="T11" fmla="*/ 115 h 130"/>
                <a:gd name="T12" fmla="*/ 28 w 64"/>
                <a:gd name="T13" fmla="*/ 44 h 130"/>
                <a:gd name="T14" fmla="*/ 10 w 64"/>
                <a:gd name="T15" fmla="*/ 1 h 130"/>
                <a:gd name="T16" fmla="*/ 9 w 64"/>
                <a:gd name="T17" fmla="*/ 0 h 130"/>
                <a:gd name="T18" fmla="*/ 0 w 64"/>
                <a:gd name="T19" fmla="*/ 4 h 130"/>
                <a:gd name="T20" fmla="*/ 2 w 64"/>
                <a:gd name="T21"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0">
                  <a:moveTo>
                    <a:pt x="2" y="6"/>
                  </a:moveTo>
                  <a:cubicBezTo>
                    <a:pt x="17" y="42"/>
                    <a:pt x="32" y="77"/>
                    <a:pt x="48" y="112"/>
                  </a:cubicBezTo>
                  <a:cubicBezTo>
                    <a:pt x="50" y="118"/>
                    <a:pt x="53" y="123"/>
                    <a:pt x="55" y="129"/>
                  </a:cubicBezTo>
                  <a:cubicBezTo>
                    <a:pt x="55" y="129"/>
                    <a:pt x="55" y="130"/>
                    <a:pt x="55" y="130"/>
                  </a:cubicBezTo>
                  <a:cubicBezTo>
                    <a:pt x="58" y="129"/>
                    <a:pt x="61" y="128"/>
                    <a:pt x="64" y="127"/>
                  </a:cubicBezTo>
                  <a:cubicBezTo>
                    <a:pt x="62" y="123"/>
                    <a:pt x="61" y="119"/>
                    <a:pt x="59" y="115"/>
                  </a:cubicBezTo>
                  <a:cubicBezTo>
                    <a:pt x="49" y="91"/>
                    <a:pt x="38" y="67"/>
                    <a:pt x="28" y="44"/>
                  </a:cubicBezTo>
                  <a:cubicBezTo>
                    <a:pt x="22" y="30"/>
                    <a:pt x="16" y="15"/>
                    <a:pt x="10" y="1"/>
                  </a:cubicBezTo>
                  <a:cubicBezTo>
                    <a:pt x="10" y="1"/>
                    <a:pt x="9" y="0"/>
                    <a:pt x="9" y="0"/>
                  </a:cubicBezTo>
                  <a:cubicBezTo>
                    <a:pt x="6" y="2"/>
                    <a:pt x="4" y="3"/>
                    <a:pt x="0" y="4"/>
                  </a:cubicBezTo>
                  <a:cubicBezTo>
                    <a:pt x="1" y="4"/>
                    <a:pt x="1" y="5"/>
                    <a:pt x="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27">
              <a:extLst>
                <a:ext uri="{FF2B5EF4-FFF2-40B4-BE49-F238E27FC236}">
                  <a16:creationId xmlns="" xmlns:a16="http://schemas.microsoft.com/office/drawing/2014/main" id="{52546682-DF7C-45F4-86A5-879E2759C6BC}"/>
                </a:ext>
              </a:extLst>
            </p:cNvPr>
            <p:cNvSpPr>
              <a:spLocks/>
            </p:cNvSpPr>
            <p:nvPr/>
          </p:nvSpPr>
          <p:spPr bwMode="auto">
            <a:xfrm>
              <a:off x="8746390" y="1761723"/>
              <a:ext cx="873794" cy="111974"/>
            </a:xfrm>
            <a:custGeom>
              <a:avLst/>
              <a:gdLst>
                <a:gd name="T0" fmla="*/ 0 w 218"/>
                <a:gd name="T1" fmla="*/ 10 h 28"/>
                <a:gd name="T2" fmla="*/ 217 w 218"/>
                <a:gd name="T3" fmla="*/ 28 h 28"/>
                <a:gd name="T4" fmla="*/ 217 w 218"/>
                <a:gd name="T5" fmla="*/ 26 h 28"/>
                <a:gd name="T6" fmla="*/ 218 w 218"/>
                <a:gd name="T7" fmla="*/ 18 h 28"/>
                <a:gd name="T8" fmla="*/ 215 w 218"/>
                <a:gd name="T9" fmla="*/ 18 h 28"/>
                <a:gd name="T10" fmla="*/ 156 w 218"/>
                <a:gd name="T11" fmla="*/ 13 h 28"/>
                <a:gd name="T12" fmla="*/ 98 w 218"/>
                <a:gd name="T13" fmla="*/ 9 h 28"/>
                <a:gd name="T14" fmla="*/ 5 w 218"/>
                <a:gd name="T15" fmla="*/ 1 h 28"/>
                <a:gd name="T16" fmla="*/ 1 w 218"/>
                <a:gd name="T17" fmla="*/ 0 h 28"/>
                <a:gd name="T18" fmla="*/ 1 w 218"/>
                <a:gd name="T19" fmla="*/ 3 h 28"/>
                <a:gd name="T20" fmla="*/ 0 w 218"/>
                <a:gd name="T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8">
                  <a:moveTo>
                    <a:pt x="0" y="10"/>
                  </a:moveTo>
                  <a:cubicBezTo>
                    <a:pt x="72" y="16"/>
                    <a:pt x="145" y="22"/>
                    <a:pt x="217" y="28"/>
                  </a:cubicBezTo>
                  <a:cubicBezTo>
                    <a:pt x="217" y="27"/>
                    <a:pt x="217" y="27"/>
                    <a:pt x="217" y="26"/>
                  </a:cubicBezTo>
                  <a:cubicBezTo>
                    <a:pt x="217" y="23"/>
                    <a:pt x="217" y="20"/>
                    <a:pt x="218" y="18"/>
                  </a:cubicBezTo>
                  <a:cubicBezTo>
                    <a:pt x="217" y="18"/>
                    <a:pt x="216" y="18"/>
                    <a:pt x="215" y="18"/>
                  </a:cubicBezTo>
                  <a:cubicBezTo>
                    <a:pt x="195" y="16"/>
                    <a:pt x="175" y="15"/>
                    <a:pt x="156" y="13"/>
                  </a:cubicBezTo>
                  <a:cubicBezTo>
                    <a:pt x="136" y="12"/>
                    <a:pt x="117" y="10"/>
                    <a:pt x="98" y="9"/>
                  </a:cubicBezTo>
                  <a:cubicBezTo>
                    <a:pt x="67" y="6"/>
                    <a:pt x="36" y="3"/>
                    <a:pt x="5" y="1"/>
                  </a:cubicBezTo>
                  <a:cubicBezTo>
                    <a:pt x="3" y="1"/>
                    <a:pt x="2" y="0"/>
                    <a:pt x="1" y="0"/>
                  </a:cubicBezTo>
                  <a:cubicBezTo>
                    <a:pt x="1" y="1"/>
                    <a:pt x="1" y="2"/>
                    <a:pt x="1" y="3"/>
                  </a:cubicBezTo>
                  <a:cubicBezTo>
                    <a:pt x="1" y="5"/>
                    <a:pt x="1" y="8"/>
                    <a:pt x="0"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28">
              <a:extLst>
                <a:ext uri="{FF2B5EF4-FFF2-40B4-BE49-F238E27FC236}">
                  <a16:creationId xmlns="" xmlns:a16="http://schemas.microsoft.com/office/drawing/2014/main" id="{70A20C9A-15BF-43FA-A6B7-DFC5167D5980}"/>
                </a:ext>
              </a:extLst>
            </p:cNvPr>
            <p:cNvSpPr>
              <a:spLocks/>
            </p:cNvSpPr>
            <p:nvPr/>
          </p:nvSpPr>
          <p:spPr bwMode="auto">
            <a:xfrm>
              <a:off x="9868124" y="1925684"/>
              <a:ext cx="477888" cy="317925"/>
            </a:xfrm>
            <a:custGeom>
              <a:avLst/>
              <a:gdLst>
                <a:gd name="T0" fmla="*/ 1 w 119"/>
                <a:gd name="T1" fmla="*/ 9 h 79"/>
                <a:gd name="T2" fmla="*/ 62 w 119"/>
                <a:gd name="T3" fmla="*/ 48 h 79"/>
                <a:gd name="T4" fmla="*/ 111 w 119"/>
                <a:gd name="T5" fmla="*/ 78 h 79"/>
                <a:gd name="T6" fmla="*/ 113 w 119"/>
                <a:gd name="T7" fmla="*/ 79 h 79"/>
                <a:gd name="T8" fmla="*/ 119 w 119"/>
                <a:gd name="T9" fmla="*/ 71 h 79"/>
                <a:gd name="T10" fmla="*/ 110 w 119"/>
                <a:gd name="T11" fmla="*/ 67 h 79"/>
                <a:gd name="T12" fmla="*/ 6 w 119"/>
                <a:gd name="T13" fmla="*/ 1 h 79"/>
                <a:gd name="T14" fmla="*/ 5 w 119"/>
                <a:gd name="T15" fmla="*/ 0 h 79"/>
                <a:gd name="T16" fmla="*/ 0 w 119"/>
                <a:gd name="T17" fmla="*/ 8 h 79"/>
                <a:gd name="T18" fmla="*/ 1 w 119"/>
                <a:gd name="T19"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79">
                  <a:moveTo>
                    <a:pt x="1" y="9"/>
                  </a:moveTo>
                  <a:cubicBezTo>
                    <a:pt x="21" y="22"/>
                    <a:pt x="42" y="35"/>
                    <a:pt x="62" y="48"/>
                  </a:cubicBezTo>
                  <a:cubicBezTo>
                    <a:pt x="78" y="58"/>
                    <a:pt x="94" y="68"/>
                    <a:pt x="111" y="78"/>
                  </a:cubicBezTo>
                  <a:cubicBezTo>
                    <a:pt x="111" y="78"/>
                    <a:pt x="112" y="79"/>
                    <a:pt x="113" y="79"/>
                  </a:cubicBezTo>
                  <a:cubicBezTo>
                    <a:pt x="114" y="76"/>
                    <a:pt x="116" y="73"/>
                    <a:pt x="119" y="71"/>
                  </a:cubicBezTo>
                  <a:cubicBezTo>
                    <a:pt x="116" y="70"/>
                    <a:pt x="113" y="69"/>
                    <a:pt x="110" y="67"/>
                  </a:cubicBezTo>
                  <a:cubicBezTo>
                    <a:pt x="75" y="44"/>
                    <a:pt x="40" y="23"/>
                    <a:pt x="6" y="1"/>
                  </a:cubicBezTo>
                  <a:cubicBezTo>
                    <a:pt x="5" y="1"/>
                    <a:pt x="5" y="1"/>
                    <a:pt x="5" y="0"/>
                  </a:cubicBezTo>
                  <a:cubicBezTo>
                    <a:pt x="3" y="3"/>
                    <a:pt x="2" y="6"/>
                    <a:pt x="0" y="8"/>
                  </a:cubicBezTo>
                  <a:cubicBezTo>
                    <a:pt x="0" y="8"/>
                    <a:pt x="0" y="9"/>
                    <a:pt x="1"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29">
              <a:extLst>
                <a:ext uri="{FF2B5EF4-FFF2-40B4-BE49-F238E27FC236}">
                  <a16:creationId xmlns="" xmlns:a16="http://schemas.microsoft.com/office/drawing/2014/main" id="{BCE22E3D-59E5-4F02-BFC4-A4F3B14279DA}"/>
                </a:ext>
              </a:extLst>
            </p:cNvPr>
            <p:cNvSpPr>
              <a:spLocks/>
            </p:cNvSpPr>
            <p:nvPr/>
          </p:nvSpPr>
          <p:spPr bwMode="auto">
            <a:xfrm>
              <a:off x="10246035" y="3699265"/>
              <a:ext cx="495883" cy="417902"/>
            </a:xfrm>
            <a:custGeom>
              <a:avLst/>
              <a:gdLst>
                <a:gd name="T0" fmla="*/ 8 w 124"/>
                <a:gd name="T1" fmla="*/ 1 h 104"/>
                <a:gd name="T2" fmla="*/ 7 w 124"/>
                <a:gd name="T3" fmla="*/ 0 h 104"/>
                <a:gd name="T4" fmla="*/ 0 w 124"/>
                <a:gd name="T5" fmla="*/ 7 h 104"/>
                <a:gd name="T6" fmla="*/ 22 w 124"/>
                <a:gd name="T7" fmla="*/ 25 h 104"/>
                <a:gd name="T8" fmla="*/ 116 w 124"/>
                <a:gd name="T9" fmla="*/ 102 h 104"/>
                <a:gd name="T10" fmla="*/ 118 w 124"/>
                <a:gd name="T11" fmla="*/ 104 h 104"/>
                <a:gd name="T12" fmla="*/ 124 w 124"/>
                <a:gd name="T13" fmla="*/ 96 h 104"/>
                <a:gd name="T14" fmla="*/ 123 w 124"/>
                <a:gd name="T15" fmla="*/ 96 h 104"/>
                <a:gd name="T16" fmla="*/ 8 w 124"/>
                <a:gd name="T17" fmla="*/ 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4">
                  <a:moveTo>
                    <a:pt x="8" y="1"/>
                  </a:moveTo>
                  <a:cubicBezTo>
                    <a:pt x="7" y="1"/>
                    <a:pt x="7" y="0"/>
                    <a:pt x="7" y="0"/>
                  </a:cubicBezTo>
                  <a:cubicBezTo>
                    <a:pt x="5" y="3"/>
                    <a:pt x="3" y="5"/>
                    <a:pt x="0" y="7"/>
                  </a:cubicBezTo>
                  <a:cubicBezTo>
                    <a:pt x="8" y="13"/>
                    <a:pt x="15" y="19"/>
                    <a:pt x="22" y="25"/>
                  </a:cubicBezTo>
                  <a:cubicBezTo>
                    <a:pt x="54" y="51"/>
                    <a:pt x="85" y="76"/>
                    <a:pt x="116" y="102"/>
                  </a:cubicBezTo>
                  <a:cubicBezTo>
                    <a:pt x="117" y="103"/>
                    <a:pt x="117" y="103"/>
                    <a:pt x="118" y="104"/>
                  </a:cubicBezTo>
                  <a:cubicBezTo>
                    <a:pt x="119" y="101"/>
                    <a:pt x="121" y="98"/>
                    <a:pt x="124" y="96"/>
                  </a:cubicBezTo>
                  <a:cubicBezTo>
                    <a:pt x="124" y="96"/>
                    <a:pt x="123" y="96"/>
                    <a:pt x="123" y="96"/>
                  </a:cubicBezTo>
                  <a:cubicBezTo>
                    <a:pt x="85" y="64"/>
                    <a:pt x="46" y="32"/>
                    <a:pt x="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0">
              <a:extLst>
                <a:ext uri="{FF2B5EF4-FFF2-40B4-BE49-F238E27FC236}">
                  <a16:creationId xmlns="" xmlns:a16="http://schemas.microsoft.com/office/drawing/2014/main" id="{8053281B-2C9B-4317-92E3-D57E739708FF}"/>
                </a:ext>
              </a:extLst>
            </p:cNvPr>
            <p:cNvSpPr>
              <a:spLocks/>
            </p:cNvSpPr>
            <p:nvPr/>
          </p:nvSpPr>
          <p:spPr bwMode="auto">
            <a:xfrm>
              <a:off x="7768620" y="3667273"/>
              <a:ext cx="1205716" cy="973770"/>
            </a:xfrm>
            <a:custGeom>
              <a:avLst/>
              <a:gdLst>
                <a:gd name="T0" fmla="*/ 105 w 301"/>
                <a:gd name="T1" fmla="*/ 179 h 243"/>
                <a:gd name="T2" fmla="*/ 108 w 301"/>
                <a:gd name="T3" fmla="*/ 174 h 243"/>
                <a:gd name="T4" fmla="*/ 244 w 301"/>
                <a:gd name="T5" fmla="*/ 99 h 243"/>
                <a:gd name="T6" fmla="*/ 301 w 301"/>
                <a:gd name="T7" fmla="*/ 69 h 243"/>
                <a:gd name="T8" fmla="*/ 296 w 301"/>
                <a:gd name="T9" fmla="*/ 60 h 243"/>
                <a:gd name="T10" fmla="*/ 296 w 301"/>
                <a:gd name="T11" fmla="*/ 61 h 243"/>
                <a:gd name="T12" fmla="*/ 252 w 301"/>
                <a:gd name="T13" fmla="*/ 84 h 243"/>
                <a:gd name="T14" fmla="*/ 186 w 301"/>
                <a:gd name="T15" fmla="*/ 120 h 243"/>
                <a:gd name="T16" fmla="*/ 115 w 301"/>
                <a:gd name="T17" fmla="*/ 159 h 243"/>
                <a:gd name="T18" fmla="*/ 103 w 301"/>
                <a:gd name="T19" fmla="*/ 165 h 243"/>
                <a:gd name="T20" fmla="*/ 93 w 301"/>
                <a:gd name="T21" fmla="*/ 87 h 243"/>
                <a:gd name="T22" fmla="*/ 83 w 301"/>
                <a:gd name="T23" fmla="*/ 15 h 243"/>
                <a:gd name="T24" fmla="*/ 82 w 301"/>
                <a:gd name="T25" fmla="*/ 1 h 243"/>
                <a:gd name="T26" fmla="*/ 82 w 301"/>
                <a:gd name="T27" fmla="*/ 0 h 243"/>
                <a:gd name="T28" fmla="*/ 72 w 301"/>
                <a:gd name="T29" fmla="*/ 2 h 243"/>
                <a:gd name="T30" fmla="*/ 72 w 301"/>
                <a:gd name="T31" fmla="*/ 3 h 243"/>
                <a:gd name="T32" fmla="*/ 78 w 301"/>
                <a:gd name="T33" fmla="*/ 50 h 243"/>
                <a:gd name="T34" fmla="*/ 88 w 301"/>
                <a:gd name="T35" fmla="*/ 123 h 243"/>
                <a:gd name="T36" fmla="*/ 94 w 301"/>
                <a:gd name="T37" fmla="*/ 170 h 243"/>
                <a:gd name="T38" fmla="*/ 0 w 301"/>
                <a:gd name="T39" fmla="*/ 221 h 243"/>
                <a:gd name="T40" fmla="*/ 0 w 301"/>
                <a:gd name="T41" fmla="*/ 221 h 243"/>
                <a:gd name="T42" fmla="*/ 5 w 301"/>
                <a:gd name="T43" fmla="*/ 230 h 243"/>
                <a:gd name="T44" fmla="*/ 96 w 301"/>
                <a:gd name="T45" fmla="*/ 181 h 243"/>
                <a:gd name="T46" fmla="*/ 104 w 301"/>
                <a:gd name="T47" fmla="*/ 243 h 243"/>
                <a:gd name="T48" fmla="*/ 113 w 301"/>
                <a:gd name="T49" fmla="*/ 241 h 243"/>
                <a:gd name="T50" fmla="*/ 113 w 301"/>
                <a:gd name="T51" fmla="*/ 240 h 243"/>
                <a:gd name="T52" fmla="*/ 105 w 301"/>
                <a:gd name="T53" fmla="*/ 17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243">
                  <a:moveTo>
                    <a:pt x="105" y="179"/>
                  </a:moveTo>
                  <a:cubicBezTo>
                    <a:pt x="105" y="177"/>
                    <a:pt x="106" y="175"/>
                    <a:pt x="108" y="174"/>
                  </a:cubicBezTo>
                  <a:cubicBezTo>
                    <a:pt x="153" y="149"/>
                    <a:pt x="199" y="124"/>
                    <a:pt x="244" y="99"/>
                  </a:cubicBezTo>
                  <a:cubicBezTo>
                    <a:pt x="263" y="89"/>
                    <a:pt x="282" y="79"/>
                    <a:pt x="301" y="69"/>
                  </a:cubicBezTo>
                  <a:cubicBezTo>
                    <a:pt x="299" y="66"/>
                    <a:pt x="297" y="63"/>
                    <a:pt x="296" y="60"/>
                  </a:cubicBezTo>
                  <a:cubicBezTo>
                    <a:pt x="296" y="60"/>
                    <a:pt x="296" y="61"/>
                    <a:pt x="296" y="61"/>
                  </a:cubicBezTo>
                  <a:cubicBezTo>
                    <a:pt x="281" y="68"/>
                    <a:pt x="267" y="76"/>
                    <a:pt x="252" y="84"/>
                  </a:cubicBezTo>
                  <a:cubicBezTo>
                    <a:pt x="230" y="96"/>
                    <a:pt x="208" y="108"/>
                    <a:pt x="186" y="120"/>
                  </a:cubicBezTo>
                  <a:cubicBezTo>
                    <a:pt x="162" y="133"/>
                    <a:pt x="138" y="146"/>
                    <a:pt x="115" y="159"/>
                  </a:cubicBezTo>
                  <a:cubicBezTo>
                    <a:pt x="111" y="161"/>
                    <a:pt x="107" y="163"/>
                    <a:pt x="103" y="165"/>
                  </a:cubicBezTo>
                  <a:cubicBezTo>
                    <a:pt x="100" y="139"/>
                    <a:pt x="97" y="113"/>
                    <a:pt x="93" y="87"/>
                  </a:cubicBezTo>
                  <a:cubicBezTo>
                    <a:pt x="90" y="63"/>
                    <a:pt x="87" y="39"/>
                    <a:pt x="83" y="15"/>
                  </a:cubicBezTo>
                  <a:cubicBezTo>
                    <a:pt x="83" y="10"/>
                    <a:pt x="82" y="6"/>
                    <a:pt x="82" y="1"/>
                  </a:cubicBezTo>
                  <a:cubicBezTo>
                    <a:pt x="82" y="1"/>
                    <a:pt x="82" y="1"/>
                    <a:pt x="82" y="0"/>
                  </a:cubicBezTo>
                  <a:cubicBezTo>
                    <a:pt x="79" y="1"/>
                    <a:pt x="75" y="2"/>
                    <a:pt x="72" y="2"/>
                  </a:cubicBezTo>
                  <a:cubicBezTo>
                    <a:pt x="72" y="2"/>
                    <a:pt x="72" y="3"/>
                    <a:pt x="72" y="3"/>
                  </a:cubicBezTo>
                  <a:cubicBezTo>
                    <a:pt x="74" y="19"/>
                    <a:pt x="76" y="34"/>
                    <a:pt x="78" y="50"/>
                  </a:cubicBezTo>
                  <a:cubicBezTo>
                    <a:pt x="82" y="74"/>
                    <a:pt x="85" y="99"/>
                    <a:pt x="88" y="123"/>
                  </a:cubicBezTo>
                  <a:cubicBezTo>
                    <a:pt x="90" y="139"/>
                    <a:pt x="92" y="154"/>
                    <a:pt x="94" y="170"/>
                  </a:cubicBezTo>
                  <a:cubicBezTo>
                    <a:pt x="63" y="187"/>
                    <a:pt x="32" y="204"/>
                    <a:pt x="0" y="221"/>
                  </a:cubicBezTo>
                  <a:cubicBezTo>
                    <a:pt x="0" y="221"/>
                    <a:pt x="0" y="221"/>
                    <a:pt x="0" y="221"/>
                  </a:cubicBezTo>
                  <a:cubicBezTo>
                    <a:pt x="2" y="224"/>
                    <a:pt x="3" y="227"/>
                    <a:pt x="5" y="230"/>
                  </a:cubicBezTo>
                  <a:cubicBezTo>
                    <a:pt x="35" y="214"/>
                    <a:pt x="65" y="197"/>
                    <a:pt x="96" y="181"/>
                  </a:cubicBezTo>
                  <a:cubicBezTo>
                    <a:pt x="98" y="202"/>
                    <a:pt x="101" y="222"/>
                    <a:pt x="104" y="243"/>
                  </a:cubicBezTo>
                  <a:cubicBezTo>
                    <a:pt x="107" y="242"/>
                    <a:pt x="110" y="241"/>
                    <a:pt x="113" y="241"/>
                  </a:cubicBezTo>
                  <a:cubicBezTo>
                    <a:pt x="113" y="241"/>
                    <a:pt x="113" y="241"/>
                    <a:pt x="113" y="240"/>
                  </a:cubicBezTo>
                  <a:cubicBezTo>
                    <a:pt x="110" y="220"/>
                    <a:pt x="108" y="199"/>
                    <a:pt x="105" y="17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31">
              <a:extLst>
                <a:ext uri="{FF2B5EF4-FFF2-40B4-BE49-F238E27FC236}">
                  <a16:creationId xmlns="" xmlns:a16="http://schemas.microsoft.com/office/drawing/2014/main" id="{94C7B624-B06C-4F28-B81B-08886E3A04FF}"/>
                </a:ext>
              </a:extLst>
            </p:cNvPr>
            <p:cNvSpPr>
              <a:spLocks/>
            </p:cNvSpPr>
            <p:nvPr/>
          </p:nvSpPr>
          <p:spPr bwMode="auto">
            <a:xfrm>
              <a:off x="10290025" y="3133398"/>
              <a:ext cx="837803" cy="919782"/>
            </a:xfrm>
            <a:custGeom>
              <a:avLst/>
              <a:gdLst>
                <a:gd name="T0" fmla="*/ 156 w 209"/>
                <a:gd name="T1" fmla="*/ 141 h 229"/>
                <a:gd name="T2" fmla="*/ 152 w 209"/>
                <a:gd name="T3" fmla="*/ 136 h 229"/>
                <a:gd name="T4" fmla="*/ 159 w 209"/>
                <a:gd name="T5" fmla="*/ 50 h 229"/>
                <a:gd name="T6" fmla="*/ 163 w 209"/>
                <a:gd name="T7" fmla="*/ 1 h 229"/>
                <a:gd name="T8" fmla="*/ 160 w 209"/>
                <a:gd name="T9" fmla="*/ 1 h 229"/>
                <a:gd name="T10" fmla="*/ 153 w 209"/>
                <a:gd name="T11" fmla="*/ 0 h 229"/>
                <a:gd name="T12" fmla="*/ 142 w 209"/>
                <a:gd name="T13" fmla="*/ 139 h 229"/>
                <a:gd name="T14" fmla="*/ 2 w 209"/>
                <a:gd name="T15" fmla="*/ 122 h 229"/>
                <a:gd name="T16" fmla="*/ 0 w 209"/>
                <a:gd name="T17" fmla="*/ 131 h 229"/>
                <a:gd name="T18" fmla="*/ 26 w 209"/>
                <a:gd name="T19" fmla="*/ 134 h 229"/>
                <a:gd name="T20" fmla="*/ 69 w 209"/>
                <a:gd name="T21" fmla="*/ 140 h 229"/>
                <a:gd name="T22" fmla="*/ 105 w 209"/>
                <a:gd name="T23" fmla="*/ 144 h 229"/>
                <a:gd name="T24" fmla="*/ 138 w 209"/>
                <a:gd name="T25" fmla="*/ 148 h 229"/>
                <a:gd name="T26" fmla="*/ 142 w 209"/>
                <a:gd name="T27" fmla="*/ 152 h 229"/>
                <a:gd name="T28" fmla="*/ 136 w 209"/>
                <a:gd name="T29" fmla="*/ 216 h 229"/>
                <a:gd name="T30" fmla="*/ 136 w 209"/>
                <a:gd name="T31" fmla="*/ 226 h 229"/>
                <a:gd name="T32" fmla="*/ 135 w 209"/>
                <a:gd name="T33" fmla="*/ 228 h 229"/>
                <a:gd name="T34" fmla="*/ 137 w 209"/>
                <a:gd name="T35" fmla="*/ 228 h 229"/>
                <a:gd name="T36" fmla="*/ 145 w 209"/>
                <a:gd name="T37" fmla="*/ 229 h 229"/>
                <a:gd name="T38" fmla="*/ 151 w 209"/>
                <a:gd name="T39" fmla="*/ 150 h 229"/>
                <a:gd name="T40" fmla="*/ 200 w 209"/>
                <a:gd name="T41" fmla="*/ 156 h 229"/>
                <a:gd name="T42" fmla="*/ 207 w 209"/>
                <a:gd name="T43" fmla="*/ 157 h 229"/>
                <a:gd name="T44" fmla="*/ 209 w 209"/>
                <a:gd name="T45" fmla="*/ 148 h 229"/>
                <a:gd name="T46" fmla="*/ 208 w 209"/>
                <a:gd name="T47" fmla="*/ 148 h 229"/>
                <a:gd name="T48" fmla="*/ 156 w 209"/>
                <a:gd name="T49" fmla="*/ 14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9" h="229">
                  <a:moveTo>
                    <a:pt x="156" y="141"/>
                  </a:moveTo>
                  <a:cubicBezTo>
                    <a:pt x="152" y="141"/>
                    <a:pt x="152" y="139"/>
                    <a:pt x="152" y="136"/>
                  </a:cubicBezTo>
                  <a:cubicBezTo>
                    <a:pt x="154" y="107"/>
                    <a:pt x="157" y="78"/>
                    <a:pt x="159" y="50"/>
                  </a:cubicBezTo>
                  <a:cubicBezTo>
                    <a:pt x="160" y="33"/>
                    <a:pt x="162" y="17"/>
                    <a:pt x="163" y="1"/>
                  </a:cubicBezTo>
                  <a:cubicBezTo>
                    <a:pt x="162" y="1"/>
                    <a:pt x="161" y="1"/>
                    <a:pt x="160" y="1"/>
                  </a:cubicBezTo>
                  <a:cubicBezTo>
                    <a:pt x="158" y="1"/>
                    <a:pt x="156" y="1"/>
                    <a:pt x="153" y="0"/>
                  </a:cubicBezTo>
                  <a:cubicBezTo>
                    <a:pt x="150" y="46"/>
                    <a:pt x="146" y="92"/>
                    <a:pt x="142" y="139"/>
                  </a:cubicBezTo>
                  <a:cubicBezTo>
                    <a:pt x="95" y="134"/>
                    <a:pt x="48" y="128"/>
                    <a:pt x="2" y="122"/>
                  </a:cubicBezTo>
                  <a:cubicBezTo>
                    <a:pt x="2" y="125"/>
                    <a:pt x="1" y="128"/>
                    <a:pt x="0" y="131"/>
                  </a:cubicBezTo>
                  <a:cubicBezTo>
                    <a:pt x="9" y="132"/>
                    <a:pt x="18" y="133"/>
                    <a:pt x="26" y="134"/>
                  </a:cubicBezTo>
                  <a:cubicBezTo>
                    <a:pt x="41" y="136"/>
                    <a:pt x="55" y="138"/>
                    <a:pt x="69" y="140"/>
                  </a:cubicBezTo>
                  <a:cubicBezTo>
                    <a:pt x="81" y="141"/>
                    <a:pt x="93" y="143"/>
                    <a:pt x="105" y="144"/>
                  </a:cubicBezTo>
                  <a:cubicBezTo>
                    <a:pt x="116" y="146"/>
                    <a:pt x="127" y="147"/>
                    <a:pt x="138" y="148"/>
                  </a:cubicBezTo>
                  <a:cubicBezTo>
                    <a:pt x="141" y="148"/>
                    <a:pt x="142" y="149"/>
                    <a:pt x="142" y="152"/>
                  </a:cubicBezTo>
                  <a:cubicBezTo>
                    <a:pt x="140" y="173"/>
                    <a:pt x="138" y="195"/>
                    <a:pt x="136" y="216"/>
                  </a:cubicBezTo>
                  <a:cubicBezTo>
                    <a:pt x="136" y="219"/>
                    <a:pt x="136" y="222"/>
                    <a:pt x="136" y="226"/>
                  </a:cubicBezTo>
                  <a:cubicBezTo>
                    <a:pt x="136" y="227"/>
                    <a:pt x="135" y="227"/>
                    <a:pt x="135" y="228"/>
                  </a:cubicBezTo>
                  <a:cubicBezTo>
                    <a:pt x="136" y="228"/>
                    <a:pt x="136" y="228"/>
                    <a:pt x="137" y="228"/>
                  </a:cubicBezTo>
                  <a:cubicBezTo>
                    <a:pt x="140" y="228"/>
                    <a:pt x="142" y="228"/>
                    <a:pt x="145" y="229"/>
                  </a:cubicBezTo>
                  <a:cubicBezTo>
                    <a:pt x="147" y="203"/>
                    <a:pt x="149" y="177"/>
                    <a:pt x="151" y="150"/>
                  </a:cubicBezTo>
                  <a:cubicBezTo>
                    <a:pt x="168" y="152"/>
                    <a:pt x="184" y="154"/>
                    <a:pt x="200" y="156"/>
                  </a:cubicBezTo>
                  <a:cubicBezTo>
                    <a:pt x="203" y="156"/>
                    <a:pt x="205" y="156"/>
                    <a:pt x="207" y="157"/>
                  </a:cubicBezTo>
                  <a:cubicBezTo>
                    <a:pt x="207" y="154"/>
                    <a:pt x="208" y="151"/>
                    <a:pt x="209" y="148"/>
                  </a:cubicBezTo>
                  <a:cubicBezTo>
                    <a:pt x="208" y="148"/>
                    <a:pt x="208" y="148"/>
                    <a:pt x="208" y="148"/>
                  </a:cubicBezTo>
                  <a:cubicBezTo>
                    <a:pt x="191" y="145"/>
                    <a:pt x="174" y="143"/>
                    <a:pt x="156" y="14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32">
              <a:extLst>
                <a:ext uri="{FF2B5EF4-FFF2-40B4-BE49-F238E27FC236}">
                  <a16:creationId xmlns="" xmlns:a16="http://schemas.microsoft.com/office/drawing/2014/main" id="{98A4DFB7-2237-436C-BEEA-18274D254342}"/>
                </a:ext>
              </a:extLst>
            </p:cNvPr>
            <p:cNvSpPr>
              <a:spLocks/>
            </p:cNvSpPr>
            <p:nvPr/>
          </p:nvSpPr>
          <p:spPr bwMode="auto">
            <a:xfrm>
              <a:off x="6540911" y="2299596"/>
              <a:ext cx="1291695" cy="777817"/>
            </a:xfrm>
            <a:custGeom>
              <a:avLst/>
              <a:gdLst>
                <a:gd name="T0" fmla="*/ 153 w 322"/>
                <a:gd name="T1" fmla="*/ 193 h 194"/>
                <a:gd name="T2" fmla="*/ 155 w 322"/>
                <a:gd name="T3" fmla="*/ 193 h 194"/>
                <a:gd name="T4" fmla="*/ 163 w 322"/>
                <a:gd name="T5" fmla="*/ 194 h 194"/>
                <a:gd name="T6" fmla="*/ 165 w 322"/>
                <a:gd name="T7" fmla="*/ 167 h 194"/>
                <a:gd name="T8" fmla="*/ 167 w 322"/>
                <a:gd name="T9" fmla="*/ 145 h 194"/>
                <a:gd name="T10" fmla="*/ 172 w 322"/>
                <a:gd name="T11" fmla="*/ 138 h 194"/>
                <a:gd name="T12" fmla="*/ 211 w 322"/>
                <a:gd name="T13" fmla="*/ 126 h 194"/>
                <a:gd name="T14" fmla="*/ 254 w 322"/>
                <a:gd name="T15" fmla="*/ 113 h 194"/>
                <a:gd name="T16" fmla="*/ 316 w 322"/>
                <a:gd name="T17" fmla="*/ 94 h 194"/>
                <a:gd name="T18" fmla="*/ 322 w 322"/>
                <a:gd name="T19" fmla="*/ 92 h 194"/>
                <a:gd name="T20" fmla="*/ 319 w 322"/>
                <a:gd name="T21" fmla="*/ 83 h 194"/>
                <a:gd name="T22" fmla="*/ 235 w 322"/>
                <a:gd name="T23" fmla="*/ 109 h 194"/>
                <a:gd name="T24" fmla="*/ 174 w 322"/>
                <a:gd name="T25" fmla="*/ 128 h 194"/>
                <a:gd name="T26" fmla="*/ 169 w 322"/>
                <a:gd name="T27" fmla="*/ 129 h 194"/>
                <a:gd name="T28" fmla="*/ 171 w 322"/>
                <a:gd name="T29" fmla="*/ 103 h 194"/>
                <a:gd name="T30" fmla="*/ 176 w 322"/>
                <a:gd name="T31" fmla="*/ 45 h 194"/>
                <a:gd name="T32" fmla="*/ 180 w 322"/>
                <a:gd name="T33" fmla="*/ 2 h 194"/>
                <a:gd name="T34" fmla="*/ 178 w 322"/>
                <a:gd name="T35" fmla="*/ 2 h 194"/>
                <a:gd name="T36" fmla="*/ 169 w 322"/>
                <a:gd name="T37" fmla="*/ 0 h 194"/>
                <a:gd name="T38" fmla="*/ 170 w 322"/>
                <a:gd name="T39" fmla="*/ 4 h 194"/>
                <a:gd name="T40" fmla="*/ 170 w 322"/>
                <a:gd name="T41" fmla="*/ 11 h 194"/>
                <a:gd name="T42" fmla="*/ 159 w 322"/>
                <a:gd name="T43" fmla="*/ 129 h 194"/>
                <a:gd name="T44" fmla="*/ 154 w 322"/>
                <a:gd name="T45" fmla="*/ 134 h 194"/>
                <a:gd name="T46" fmla="*/ 102 w 322"/>
                <a:gd name="T47" fmla="*/ 150 h 194"/>
                <a:gd name="T48" fmla="*/ 32 w 322"/>
                <a:gd name="T49" fmla="*/ 172 h 194"/>
                <a:gd name="T50" fmla="*/ 0 w 322"/>
                <a:gd name="T51" fmla="*/ 182 h 194"/>
                <a:gd name="T52" fmla="*/ 3 w 322"/>
                <a:gd name="T53" fmla="*/ 191 h 194"/>
                <a:gd name="T54" fmla="*/ 158 w 322"/>
                <a:gd name="T55" fmla="*/ 143 h 194"/>
                <a:gd name="T56" fmla="*/ 153 w 322"/>
                <a:gd name="T5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194">
                  <a:moveTo>
                    <a:pt x="153" y="193"/>
                  </a:moveTo>
                  <a:cubicBezTo>
                    <a:pt x="154" y="193"/>
                    <a:pt x="154" y="193"/>
                    <a:pt x="155" y="193"/>
                  </a:cubicBezTo>
                  <a:cubicBezTo>
                    <a:pt x="158" y="193"/>
                    <a:pt x="160" y="193"/>
                    <a:pt x="163" y="194"/>
                  </a:cubicBezTo>
                  <a:cubicBezTo>
                    <a:pt x="164" y="185"/>
                    <a:pt x="164" y="176"/>
                    <a:pt x="165" y="167"/>
                  </a:cubicBezTo>
                  <a:cubicBezTo>
                    <a:pt x="166" y="160"/>
                    <a:pt x="167" y="152"/>
                    <a:pt x="167" y="145"/>
                  </a:cubicBezTo>
                  <a:cubicBezTo>
                    <a:pt x="167" y="141"/>
                    <a:pt x="168" y="139"/>
                    <a:pt x="172" y="138"/>
                  </a:cubicBezTo>
                  <a:cubicBezTo>
                    <a:pt x="185" y="134"/>
                    <a:pt x="198" y="130"/>
                    <a:pt x="211" y="126"/>
                  </a:cubicBezTo>
                  <a:cubicBezTo>
                    <a:pt x="226" y="122"/>
                    <a:pt x="240" y="117"/>
                    <a:pt x="254" y="113"/>
                  </a:cubicBezTo>
                  <a:cubicBezTo>
                    <a:pt x="275" y="107"/>
                    <a:pt x="295" y="100"/>
                    <a:pt x="316" y="94"/>
                  </a:cubicBezTo>
                  <a:cubicBezTo>
                    <a:pt x="318" y="93"/>
                    <a:pt x="320" y="93"/>
                    <a:pt x="322" y="92"/>
                  </a:cubicBezTo>
                  <a:cubicBezTo>
                    <a:pt x="320" y="89"/>
                    <a:pt x="319" y="86"/>
                    <a:pt x="319" y="83"/>
                  </a:cubicBezTo>
                  <a:cubicBezTo>
                    <a:pt x="291" y="91"/>
                    <a:pt x="263" y="100"/>
                    <a:pt x="235" y="109"/>
                  </a:cubicBezTo>
                  <a:cubicBezTo>
                    <a:pt x="215" y="115"/>
                    <a:pt x="195" y="122"/>
                    <a:pt x="174" y="128"/>
                  </a:cubicBezTo>
                  <a:cubicBezTo>
                    <a:pt x="173" y="128"/>
                    <a:pt x="171" y="129"/>
                    <a:pt x="169" y="129"/>
                  </a:cubicBezTo>
                  <a:cubicBezTo>
                    <a:pt x="169" y="120"/>
                    <a:pt x="170" y="111"/>
                    <a:pt x="171" y="103"/>
                  </a:cubicBezTo>
                  <a:cubicBezTo>
                    <a:pt x="172" y="84"/>
                    <a:pt x="174" y="65"/>
                    <a:pt x="176" y="45"/>
                  </a:cubicBezTo>
                  <a:cubicBezTo>
                    <a:pt x="177" y="31"/>
                    <a:pt x="178" y="16"/>
                    <a:pt x="180" y="2"/>
                  </a:cubicBezTo>
                  <a:cubicBezTo>
                    <a:pt x="180" y="2"/>
                    <a:pt x="179" y="2"/>
                    <a:pt x="178" y="2"/>
                  </a:cubicBezTo>
                  <a:cubicBezTo>
                    <a:pt x="175" y="2"/>
                    <a:pt x="172" y="1"/>
                    <a:pt x="169" y="0"/>
                  </a:cubicBezTo>
                  <a:cubicBezTo>
                    <a:pt x="169" y="2"/>
                    <a:pt x="170" y="3"/>
                    <a:pt x="170" y="4"/>
                  </a:cubicBezTo>
                  <a:cubicBezTo>
                    <a:pt x="170" y="6"/>
                    <a:pt x="170" y="9"/>
                    <a:pt x="170" y="11"/>
                  </a:cubicBezTo>
                  <a:cubicBezTo>
                    <a:pt x="166" y="51"/>
                    <a:pt x="162" y="90"/>
                    <a:pt x="159" y="129"/>
                  </a:cubicBezTo>
                  <a:cubicBezTo>
                    <a:pt x="159" y="133"/>
                    <a:pt x="157" y="133"/>
                    <a:pt x="154" y="134"/>
                  </a:cubicBezTo>
                  <a:cubicBezTo>
                    <a:pt x="137" y="140"/>
                    <a:pt x="120" y="145"/>
                    <a:pt x="102" y="150"/>
                  </a:cubicBezTo>
                  <a:cubicBezTo>
                    <a:pt x="79" y="157"/>
                    <a:pt x="55" y="165"/>
                    <a:pt x="32" y="172"/>
                  </a:cubicBezTo>
                  <a:cubicBezTo>
                    <a:pt x="21" y="175"/>
                    <a:pt x="11" y="179"/>
                    <a:pt x="0" y="182"/>
                  </a:cubicBezTo>
                  <a:cubicBezTo>
                    <a:pt x="2" y="185"/>
                    <a:pt x="3" y="188"/>
                    <a:pt x="3" y="191"/>
                  </a:cubicBezTo>
                  <a:cubicBezTo>
                    <a:pt x="54" y="175"/>
                    <a:pt x="106" y="159"/>
                    <a:pt x="158" y="143"/>
                  </a:cubicBezTo>
                  <a:cubicBezTo>
                    <a:pt x="156" y="160"/>
                    <a:pt x="155" y="177"/>
                    <a:pt x="153" y="19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33">
              <a:extLst>
                <a:ext uri="{FF2B5EF4-FFF2-40B4-BE49-F238E27FC236}">
                  <a16:creationId xmlns="" xmlns:a16="http://schemas.microsoft.com/office/drawing/2014/main" id="{02189DC9-9445-4EE3-9205-3411E47DF988}"/>
                </a:ext>
              </a:extLst>
            </p:cNvPr>
            <p:cNvSpPr>
              <a:spLocks/>
            </p:cNvSpPr>
            <p:nvPr/>
          </p:nvSpPr>
          <p:spPr bwMode="auto">
            <a:xfrm>
              <a:off x="7262741" y="2681505"/>
              <a:ext cx="597859" cy="467889"/>
            </a:xfrm>
            <a:custGeom>
              <a:avLst/>
              <a:gdLst>
                <a:gd name="T0" fmla="*/ 53 w 149"/>
                <a:gd name="T1" fmla="*/ 80 h 117"/>
                <a:gd name="T2" fmla="*/ 147 w 149"/>
                <a:gd name="T3" fmla="*/ 8 h 117"/>
                <a:gd name="T4" fmla="*/ 149 w 149"/>
                <a:gd name="T5" fmla="*/ 8 h 117"/>
                <a:gd name="T6" fmla="*/ 143 w 149"/>
                <a:gd name="T7" fmla="*/ 0 h 117"/>
                <a:gd name="T8" fmla="*/ 0 w 149"/>
                <a:gd name="T9" fmla="*/ 109 h 117"/>
                <a:gd name="T10" fmla="*/ 6 w 149"/>
                <a:gd name="T11" fmla="*/ 117 h 117"/>
                <a:gd name="T12" fmla="*/ 6 w 149"/>
                <a:gd name="T13" fmla="*/ 116 h 117"/>
                <a:gd name="T14" fmla="*/ 53 w 149"/>
                <a:gd name="T15" fmla="*/ 8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17">
                  <a:moveTo>
                    <a:pt x="53" y="80"/>
                  </a:moveTo>
                  <a:cubicBezTo>
                    <a:pt x="85" y="56"/>
                    <a:pt x="116" y="32"/>
                    <a:pt x="147" y="8"/>
                  </a:cubicBezTo>
                  <a:cubicBezTo>
                    <a:pt x="148" y="8"/>
                    <a:pt x="148" y="8"/>
                    <a:pt x="149" y="8"/>
                  </a:cubicBezTo>
                  <a:cubicBezTo>
                    <a:pt x="146" y="5"/>
                    <a:pt x="144" y="3"/>
                    <a:pt x="143" y="0"/>
                  </a:cubicBezTo>
                  <a:cubicBezTo>
                    <a:pt x="95" y="36"/>
                    <a:pt x="48" y="73"/>
                    <a:pt x="0" y="109"/>
                  </a:cubicBezTo>
                  <a:cubicBezTo>
                    <a:pt x="3" y="111"/>
                    <a:pt x="5" y="114"/>
                    <a:pt x="6" y="117"/>
                  </a:cubicBezTo>
                  <a:cubicBezTo>
                    <a:pt x="6" y="116"/>
                    <a:pt x="6" y="116"/>
                    <a:pt x="6" y="116"/>
                  </a:cubicBezTo>
                  <a:cubicBezTo>
                    <a:pt x="22" y="104"/>
                    <a:pt x="38" y="92"/>
                    <a:pt x="53" y="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34">
              <a:extLst>
                <a:ext uri="{FF2B5EF4-FFF2-40B4-BE49-F238E27FC236}">
                  <a16:creationId xmlns="" xmlns:a16="http://schemas.microsoft.com/office/drawing/2014/main" id="{5299EDCD-9A2B-4749-B268-B21AA2F0EC81}"/>
                </a:ext>
              </a:extLst>
            </p:cNvPr>
            <p:cNvSpPr>
              <a:spLocks/>
            </p:cNvSpPr>
            <p:nvPr/>
          </p:nvSpPr>
          <p:spPr bwMode="auto">
            <a:xfrm>
              <a:off x="8922348" y="3351347"/>
              <a:ext cx="147965" cy="375911"/>
            </a:xfrm>
            <a:custGeom>
              <a:avLst/>
              <a:gdLst>
                <a:gd name="T0" fmla="*/ 1 w 37"/>
                <a:gd name="T1" fmla="*/ 4 h 94"/>
                <a:gd name="T2" fmla="*/ 17 w 37"/>
                <a:gd name="T3" fmla="*/ 58 h 94"/>
                <a:gd name="T4" fmla="*/ 27 w 37"/>
                <a:gd name="T5" fmla="*/ 94 h 94"/>
                <a:gd name="T6" fmla="*/ 37 w 37"/>
                <a:gd name="T7" fmla="*/ 91 h 94"/>
                <a:gd name="T8" fmla="*/ 37 w 37"/>
                <a:gd name="T9" fmla="*/ 91 h 94"/>
                <a:gd name="T10" fmla="*/ 19 w 37"/>
                <a:gd name="T11" fmla="*/ 33 h 94"/>
                <a:gd name="T12" fmla="*/ 10 w 37"/>
                <a:gd name="T13" fmla="*/ 2 h 94"/>
                <a:gd name="T14" fmla="*/ 10 w 37"/>
                <a:gd name="T15" fmla="*/ 0 h 94"/>
                <a:gd name="T16" fmla="*/ 0 w 37"/>
                <a:gd name="T17" fmla="*/ 3 h 94"/>
                <a:gd name="T18" fmla="*/ 1 w 37"/>
                <a:gd name="T19"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94">
                  <a:moveTo>
                    <a:pt x="1" y="4"/>
                  </a:moveTo>
                  <a:cubicBezTo>
                    <a:pt x="6" y="22"/>
                    <a:pt x="11" y="40"/>
                    <a:pt x="17" y="58"/>
                  </a:cubicBezTo>
                  <a:cubicBezTo>
                    <a:pt x="20" y="71"/>
                    <a:pt x="24" y="83"/>
                    <a:pt x="27" y="94"/>
                  </a:cubicBezTo>
                  <a:cubicBezTo>
                    <a:pt x="30" y="92"/>
                    <a:pt x="34" y="92"/>
                    <a:pt x="37" y="91"/>
                  </a:cubicBezTo>
                  <a:cubicBezTo>
                    <a:pt x="37" y="91"/>
                    <a:pt x="37" y="91"/>
                    <a:pt x="37" y="91"/>
                  </a:cubicBezTo>
                  <a:cubicBezTo>
                    <a:pt x="31" y="72"/>
                    <a:pt x="25" y="52"/>
                    <a:pt x="19" y="33"/>
                  </a:cubicBezTo>
                  <a:cubicBezTo>
                    <a:pt x="16" y="22"/>
                    <a:pt x="13" y="12"/>
                    <a:pt x="10" y="2"/>
                  </a:cubicBezTo>
                  <a:cubicBezTo>
                    <a:pt x="10" y="1"/>
                    <a:pt x="10" y="1"/>
                    <a:pt x="10" y="0"/>
                  </a:cubicBezTo>
                  <a:cubicBezTo>
                    <a:pt x="7" y="2"/>
                    <a:pt x="4" y="3"/>
                    <a:pt x="0" y="3"/>
                  </a:cubicBezTo>
                  <a:cubicBezTo>
                    <a:pt x="0" y="3"/>
                    <a:pt x="1" y="4"/>
                    <a:pt x="1"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35">
              <a:extLst>
                <a:ext uri="{FF2B5EF4-FFF2-40B4-BE49-F238E27FC236}">
                  <a16:creationId xmlns="" xmlns:a16="http://schemas.microsoft.com/office/drawing/2014/main" id="{41C3B3A3-9B23-4AB3-A5E8-6E180A5DE6C2}"/>
                </a:ext>
              </a:extLst>
            </p:cNvPr>
            <p:cNvSpPr>
              <a:spLocks/>
            </p:cNvSpPr>
            <p:nvPr/>
          </p:nvSpPr>
          <p:spPr bwMode="auto">
            <a:xfrm>
              <a:off x="9002329" y="2809475"/>
              <a:ext cx="409904" cy="335921"/>
            </a:xfrm>
            <a:custGeom>
              <a:avLst/>
              <a:gdLst>
                <a:gd name="T0" fmla="*/ 92 w 102"/>
                <a:gd name="T1" fmla="*/ 3 h 84"/>
                <a:gd name="T2" fmla="*/ 0 w 102"/>
                <a:gd name="T3" fmla="*/ 76 h 84"/>
                <a:gd name="T4" fmla="*/ 0 w 102"/>
                <a:gd name="T5" fmla="*/ 76 h 84"/>
                <a:gd name="T6" fmla="*/ 6 w 102"/>
                <a:gd name="T7" fmla="*/ 84 h 84"/>
                <a:gd name="T8" fmla="*/ 29 w 102"/>
                <a:gd name="T9" fmla="*/ 65 h 84"/>
                <a:gd name="T10" fmla="*/ 99 w 102"/>
                <a:gd name="T11" fmla="*/ 9 h 84"/>
                <a:gd name="T12" fmla="*/ 102 w 102"/>
                <a:gd name="T13" fmla="*/ 8 h 84"/>
                <a:gd name="T14" fmla="*/ 95 w 102"/>
                <a:gd name="T15" fmla="*/ 0 h 84"/>
                <a:gd name="T16" fmla="*/ 92 w 102"/>
                <a:gd name="T1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4">
                  <a:moveTo>
                    <a:pt x="92" y="3"/>
                  </a:moveTo>
                  <a:cubicBezTo>
                    <a:pt x="62" y="27"/>
                    <a:pt x="31" y="51"/>
                    <a:pt x="0" y="76"/>
                  </a:cubicBezTo>
                  <a:cubicBezTo>
                    <a:pt x="0" y="76"/>
                    <a:pt x="0" y="76"/>
                    <a:pt x="0" y="76"/>
                  </a:cubicBezTo>
                  <a:cubicBezTo>
                    <a:pt x="2" y="79"/>
                    <a:pt x="4" y="81"/>
                    <a:pt x="6" y="84"/>
                  </a:cubicBezTo>
                  <a:cubicBezTo>
                    <a:pt x="14" y="78"/>
                    <a:pt x="21" y="71"/>
                    <a:pt x="29" y="65"/>
                  </a:cubicBezTo>
                  <a:cubicBezTo>
                    <a:pt x="53" y="46"/>
                    <a:pt x="76" y="28"/>
                    <a:pt x="99" y="9"/>
                  </a:cubicBezTo>
                  <a:cubicBezTo>
                    <a:pt x="100" y="8"/>
                    <a:pt x="101" y="8"/>
                    <a:pt x="102" y="8"/>
                  </a:cubicBezTo>
                  <a:cubicBezTo>
                    <a:pt x="99" y="5"/>
                    <a:pt x="97" y="3"/>
                    <a:pt x="95" y="0"/>
                  </a:cubicBezTo>
                  <a:cubicBezTo>
                    <a:pt x="95" y="1"/>
                    <a:pt x="94" y="2"/>
                    <a:pt x="9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36">
              <a:extLst>
                <a:ext uri="{FF2B5EF4-FFF2-40B4-BE49-F238E27FC236}">
                  <a16:creationId xmlns="" xmlns:a16="http://schemas.microsoft.com/office/drawing/2014/main" id="{208EAEED-FB1D-4644-B969-51684FBAEE6C}"/>
                </a:ext>
              </a:extLst>
            </p:cNvPr>
            <p:cNvSpPr>
              <a:spLocks/>
            </p:cNvSpPr>
            <p:nvPr/>
          </p:nvSpPr>
          <p:spPr bwMode="auto">
            <a:xfrm>
              <a:off x="10254033" y="3069414"/>
              <a:ext cx="579863" cy="477888"/>
            </a:xfrm>
            <a:custGeom>
              <a:avLst/>
              <a:gdLst>
                <a:gd name="T0" fmla="*/ 78 w 145"/>
                <a:gd name="T1" fmla="*/ 49 h 119"/>
                <a:gd name="T2" fmla="*/ 1 w 145"/>
                <a:gd name="T3" fmla="*/ 111 h 119"/>
                <a:gd name="T4" fmla="*/ 0 w 145"/>
                <a:gd name="T5" fmla="*/ 112 h 119"/>
                <a:gd name="T6" fmla="*/ 6 w 145"/>
                <a:gd name="T7" fmla="*/ 119 h 119"/>
                <a:gd name="T8" fmla="*/ 10 w 145"/>
                <a:gd name="T9" fmla="*/ 116 h 119"/>
                <a:gd name="T10" fmla="*/ 144 w 145"/>
                <a:gd name="T11" fmla="*/ 8 h 119"/>
                <a:gd name="T12" fmla="*/ 145 w 145"/>
                <a:gd name="T13" fmla="*/ 7 h 119"/>
                <a:gd name="T14" fmla="*/ 139 w 145"/>
                <a:gd name="T15" fmla="*/ 0 h 119"/>
                <a:gd name="T16" fmla="*/ 139 w 145"/>
                <a:gd name="T17" fmla="*/ 0 h 119"/>
                <a:gd name="T18" fmla="*/ 78 w 145"/>
                <a:gd name="T19" fmla="*/ 4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19">
                  <a:moveTo>
                    <a:pt x="78" y="49"/>
                  </a:moveTo>
                  <a:cubicBezTo>
                    <a:pt x="53" y="70"/>
                    <a:pt x="27" y="90"/>
                    <a:pt x="1" y="111"/>
                  </a:cubicBezTo>
                  <a:cubicBezTo>
                    <a:pt x="1" y="111"/>
                    <a:pt x="0" y="111"/>
                    <a:pt x="0" y="112"/>
                  </a:cubicBezTo>
                  <a:cubicBezTo>
                    <a:pt x="2" y="114"/>
                    <a:pt x="4" y="116"/>
                    <a:pt x="6" y="119"/>
                  </a:cubicBezTo>
                  <a:cubicBezTo>
                    <a:pt x="7" y="118"/>
                    <a:pt x="8" y="117"/>
                    <a:pt x="10" y="116"/>
                  </a:cubicBezTo>
                  <a:cubicBezTo>
                    <a:pt x="55" y="80"/>
                    <a:pt x="100" y="44"/>
                    <a:pt x="144" y="8"/>
                  </a:cubicBezTo>
                  <a:cubicBezTo>
                    <a:pt x="145" y="8"/>
                    <a:pt x="145" y="8"/>
                    <a:pt x="145" y="7"/>
                  </a:cubicBezTo>
                  <a:cubicBezTo>
                    <a:pt x="143" y="5"/>
                    <a:pt x="141" y="3"/>
                    <a:pt x="139" y="0"/>
                  </a:cubicBezTo>
                  <a:cubicBezTo>
                    <a:pt x="139" y="0"/>
                    <a:pt x="139" y="0"/>
                    <a:pt x="139" y="0"/>
                  </a:cubicBezTo>
                  <a:cubicBezTo>
                    <a:pt x="119" y="16"/>
                    <a:pt x="99" y="33"/>
                    <a:pt x="78"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37">
              <a:extLst>
                <a:ext uri="{FF2B5EF4-FFF2-40B4-BE49-F238E27FC236}">
                  <a16:creationId xmlns="" xmlns:a16="http://schemas.microsoft.com/office/drawing/2014/main" id="{0ADFB3D1-3915-46EB-A6E3-03F46F901C25}"/>
                </a:ext>
              </a:extLst>
            </p:cNvPr>
            <p:cNvSpPr>
              <a:spLocks/>
            </p:cNvSpPr>
            <p:nvPr/>
          </p:nvSpPr>
          <p:spPr bwMode="auto">
            <a:xfrm>
              <a:off x="8184522" y="3555299"/>
              <a:ext cx="773818" cy="275935"/>
            </a:xfrm>
            <a:custGeom>
              <a:avLst/>
              <a:gdLst>
                <a:gd name="T0" fmla="*/ 85 w 193"/>
                <a:gd name="T1" fmla="*/ 26 h 69"/>
                <a:gd name="T2" fmla="*/ 37 w 193"/>
                <a:gd name="T3" fmla="*/ 10 h 69"/>
                <a:gd name="T4" fmla="*/ 4 w 193"/>
                <a:gd name="T5" fmla="*/ 0 h 69"/>
                <a:gd name="T6" fmla="*/ 3 w 193"/>
                <a:gd name="T7" fmla="*/ 0 h 69"/>
                <a:gd name="T8" fmla="*/ 0 w 193"/>
                <a:gd name="T9" fmla="*/ 9 h 69"/>
                <a:gd name="T10" fmla="*/ 1 w 193"/>
                <a:gd name="T11" fmla="*/ 9 h 69"/>
                <a:gd name="T12" fmla="*/ 51 w 193"/>
                <a:gd name="T13" fmla="*/ 25 h 69"/>
                <a:gd name="T14" fmla="*/ 110 w 193"/>
                <a:gd name="T15" fmla="*/ 43 h 69"/>
                <a:gd name="T16" fmla="*/ 168 w 193"/>
                <a:gd name="T17" fmla="*/ 62 h 69"/>
                <a:gd name="T18" fmla="*/ 190 w 193"/>
                <a:gd name="T19" fmla="*/ 69 h 69"/>
                <a:gd name="T20" fmla="*/ 190 w 193"/>
                <a:gd name="T21" fmla="*/ 69 h 69"/>
                <a:gd name="T22" fmla="*/ 193 w 193"/>
                <a:gd name="T23" fmla="*/ 60 h 69"/>
                <a:gd name="T24" fmla="*/ 146 w 193"/>
                <a:gd name="T25" fmla="*/ 45 h 69"/>
                <a:gd name="T26" fmla="*/ 85 w 193"/>
                <a:gd name="T27"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69">
                  <a:moveTo>
                    <a:pt x="85" y="26"/>
                  </a:moveTo>
                  <a:cubicBezTo>
                    <a:pt x="69" y="21"/>
                    <a:pt x="53" y="16"/>
                    <a:pt x="37" y="10"/>
                  </a:cubicBezTo>
                  <a:cubicBezTo>
                    <a:pt x="26" y="7"/>
                    <a:pt x="15" y="3"/>
                    <a:pt x="4" y="0"/>
                  </a:cubicBezTo>
                  <a:cubicBezTo>
                    <a:pt x="4" y="0"/>
                    <a:pt x="4" y="0"/>
                    <a:pt x="3" y="0"/>
                  </a:cubicBezTo>
                  <a:cubicBezTo>
                    <a:pt x="3" y="3"/>
                    <a:pt x="2" y="6"/>
                    <a:pt x="0" y="9"/>
                  </a:cubicBezTo>
                  <a:cubicBezTo>
                    <a:pt x="1" y="9"/>
                    <a:pt x="1" y="9"/>
                    <a:pt x="1" y="9"/>
                  </a:cubicBezTo>
                  <a:cubicBezTo>
                    <a:pt x="18" y="14"/>
                    <a:pt x="34" y="20"/>
                    <a:pt x="51" y="25"/>
                  </a:cubicBezTo>
                  <a:cubicBezTo>
                    <a:pt x="70" y="31"/>
                    <a:pt x="90" y="37"/>
                    <a:pt x="110" y="43"/>
                  </a:cubicBezTo>
                  <a:cubicBezTo>
                    <a:pt x="130" y="50"/>
                    <a:pt x="149" y="56"/>
                    <a:pt x="168" y="62"/>
                  </a:cubicBezTo>
                  <a:cubicBezTo>
                    <a:pt x="176" y="64"/>
                    <a:pt x="183" y="67"/>
                    <a:pt x="190" y="69"/>
                  </a:cubicBezTo>
                  <a:cubicBezTo>
                    <a:pt x="190" y="69"/>
                    <a:pt x="190" y="69"/>
                    <a:pt x="190" y="69"/>
                  </a:cubicBezTo>
                  <a:cubicBezTo>
                    <a:pt x="191" y="66"/>
                    <a:pt x="192" y="63"/>
                    <a:pt x="193" y="60"/>
                  </a:cubicBezTo>
                  <a:cubicBezTo>
                    <a:pt x="177" y="55"/>
                    <a:pt x="162" y="50"/>
                    <a:pt x="146" y="45"/>
                  </a:cubicBezTo>
                  <a:cubicBezTo>
                    <a:pt x="125" y="38"/>
                    <a:pt x="105" y="32"/>
                    <a:pt x="85"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38">
              <a:extLst>
                <a:ext uri="{FF2B5EF4-FFF2-40B4-BE49-F238E27FC236}">
                  <a16:creationId xmlns="" xmlns:a16="http://schemas.microsoft.com/office/drawing/2014/main" id="{C8A2AEBA-C025-4A4E-9684-265E1E044A8C}"/>
                </a:ext>
              </a:extLst>
            </p:cNvPr>
            <p:cNvSpPr>
              <a:spLocks/>
            </p:cNvSpPr>
            <p:nvPr/>
          </p:nvSpPr>
          <p:spPr bwMode="auto">
            <a:xfrm>
              <a:off x="7382712" y="1793715"/>
              <a:ext cx="1091742" cy="341920"/>
            </a:xfrm>
            <a:custGeom>
              <a:avLst/>
              <a:gdLst>
                <a:gd name="T0" fmla="*/ 76 w 272"/>
                <a:gd name="T1" fmla="*/ 65 h 85"/>
                <a:gd name="T2" fmla="*/ 143 w 272"/>
                <a:gd name="T3" fmla="*/ 46 h 85"/>
                <a:gd name="T4" fmla="*/ 219 w 272"/>
                <a:gd name="T5" fmla="*/ 24 h 85"/>
                <a:gd name="T6" fmla="*/ 265 w 272"/>
                <a:gd name="T7" fmla="*/ 11 h 85"/>
                <a:gd name="T8" fmla="*/ 271 w 272"/>
                <a:gd name="T9" fmla="*/ 9 h 85"/>
                <a:gd name="T10" fmla="*/ 272 w 272"/>
                <a:gd name="T11" fmla="*/ 9 h 85"/>
                <a:gd name="T12" fmla="*/ 270 w 272"/>
                <a:gd name="T13" fmla="*/ 0 h 85"/>
                <a:gd name="T14" fmla="*/ 269 w 272"/>
                <a:gd name="T15" fmla="*/ 0 h 85"/>
                <a:gd name="T16" fmla="*/ 246 w 272"/>
                <a:gd name="T17" fmla="*/ 7 h 85"/>
                <a:gd name="T18" fmla="*/ 188 w 272"/>
                <a:gd name="T19" fmla="*/ 23 h 85"/>
                <a:gd name="T20" fmla="*/ 145 w 272"/>
                <a:gd name="T21" fmla="*/ 36 h 85"/>
                <a:gd name="T22" fmla="*/ 88 w 272"/>
                <a:gd name="T23" fmla="*/ 52 h 85"/>
                <a:gd name="T24" fmla="*/ 0 w 272"/>
                <a:gd name="T25" fmla="*/ 74 h 85"/>
                <a:gd name="T26" fmla="*/ 4 w 272"/>
                <a:gd name="T27" fmla="*/ 85 h 85"/>
                <a:gd name="T28" fmla="*/ 76 w 272"/>
                <a:gd name="T29"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85">
                  <a:moveTo>
                    <a:pt x="76" y="65"/>
                  </a:moveTo>
                  <a:cubicBezTo>
                    <a:pt x="98" y="58"/>
                    <a:pt x="121" y="52"/>
                    <a:pt x="143" y="46"/>
                  </a:cubicBezTo>
                  <a:cubicBezTo>
                    <a:pt x="168" y="39"/>
                    <a:pt x="194" y="31"/>
                    <a:pt x="219" y="24"/>
                  </a:cubicBezTo>
                  <a:cubicBezTo>
                    <a:pt x="234" y="20"/>
                    <a:pt x="250" y="15"/>
                    <a:pt x="265" y="11"/>
                  </a:cubicBezTo>
                  <a:cubicBezTo>
                    <a:pt x="267" y="10"/>
                    <a:pt x="269" y="10"/>
                    <a:pt x="271" y="9"/>
                  </a:cubicBezTo>
                  <a:cubicBezTo>
                    <a:pt x="271" y="9"/>
                    <a:pt x="272" y="9"/>
                    <a:pt x="272" y="9"/>
                  </a:cubicBezTo>
                  <a:cubicBezTo>
                    <a:pt x="271" y="6"/>
                    <a:pt x="270" y="3"/>
                    <a:pt x="270" y="0"/>
                  </a:cubicBezTo>
                  <a:cubicBezTo>
                    <a:pt x="270" y="0"/>
                    <a:pt x="270" y="0"/>
                    <a:pt x="269" y="0"/>
                  </a:cubicBezTo>
                  <a:cubicBezTo>
                    <a:pt x="261" y="2"/>
                    <a:pt x="254" y="4"/>
                    <a:pt x="246" y="7"/>
                  </a:cubicBezTo>
                  <a:cubicBezTo>
                    <a:pt x="226" y="12"/>
                    <a:pt x="207" y="18"/>
                    <a:pt x="188" y="23"/>
                  </a:cubicBezTo>
                  <a:cubicBezTo>
                    <a:pt x="174" y="27"/>
                    <a:pt x="159" y="31"/>
                    <a:pt x="145" y="36"/>
                  </a:cubicBezTo>
                  <a:cubicBezTo>
                    <a:pt x="126" y="41"/>
                    <a:pt x="107" y="46"/>
                    <a:pt x="88" y="52"/>
                  </a:cubicBezTo>
                  <a:cubicBezTo>
                    <a:pt x="75" y="55"/>
                    <a:pt x="14" y="73"/>
                    <a:pt x="0" y="74"/>
                  </a:cubicBezTo>
                  <a:cubicBezTo>
                    <a:pt x="2" y="78"/>
                    <a:pt x="3" y="81"/>
                    <a:pt x="4" y="85"/>
                  </a:cubicBezTo>
                  <a:cubicBezTo>
                    <a:pt x="18" y="80"/>
                    <a:pt x="61" y="69"/>
                    <a:pt x="76"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439">
              <a:extLst>
                <a:ext uri="{FF2B5EF4-FFF2-40B4-BE49-F238E27FC236}">
                  <a16:creationId xmlns="" xmlns:a16="http://schemas.microsoft.com/office/drawing/2014/main" id="{BA3A6812-964F-4440-A5E5-D1127AF81C54}"/>
                </a:ext>
              </a:extLst>
            </p:cNvPr>
            <p:cNvSpPr>
              <a:spLocks/>
            </p:cNvSpPr>
            <p:nvPr/>
          </p:nvSpPr>
          <p:spPr bwMode="auto">
            <a:xfrm>
              <a:off x="6830843" y="3339350"/>
              <a:ext cx="295930" cy="631851"/>
            </a:xfrm>
            <a:custGeom>
              <a:avLst/>
              <a:gdLst>
                <a:gd name="T0" fmla="*/ 39 w 74"/>
                <a:gd name="T1" fmla="*/ 87 h 158"/>
                <a:gd name="T2" fmla="*/ 66 w 74"/>
                <a:gd name="T3" fmla="*/ 22 h 158"/>
                <a:gd name="T4" fmla="*/ 73 w 74"/>
                <a:gd name="T5" fmla="*/ 5 h 158"/>
                <a:gd name="T6" fmla="*/ 74 w 74"/>
                <a:gd name="T7" fmla="*/ 4 h 158"/>
                <a:gd name="T8" fmla="*/ 64 w 74"/>
                <a:gd name="T9" fmla="*/ 0 h 158"/>
                <a:gd name="T10" fmla="*/ 64 w 74"/>
                <a:gd name="T11" fmla="*/ 1 h 158"/>
                <a:gd name="T12" fmla="*/ 36 w 74"/>
                <a:gd name="T13" fmla="*/ 67 h 158"/>
                <a:gd name="T14" fmla="*/ 17 w 74"/>
                <a:gd name="T15" fmla="*/ 113 h 158"/>
                <a:gd name="T16" fmla="*/ 0 w 74"/>
                <a:gd name="T17" fmla="*/ 154 h 158"/>
                <a:gd name="T18" fmla="*/ 9 w 74"/>
                <a:gd name="T19" fmla="*/ 158 h 158"/>
                <a:gd name="T20" fmla="*/ 12 w 74"/>
                <a:gd name="T21" fmla="*/ 150 h 158"/>
                <a:gd name="T22" fmla="*/ 39 w 74"/>
                <a:gd name="T23" fmla="*/ 8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58">
                  <a:moveTo>
                    <a:pt x="39" y="87"/>
                  </a:moveTo>
                  <a:cubicBezTo>
                    <a:pt x="48" y="65"/>
                    <a:pt x="57" y="43"/>
                    <a:pt x="66" y="22"/>
                  </a:cubicBezTo>
                  <a:cubicBezTo>
                    <a:pt x="69" y="16"/>
                    <a:pt x="71" y="11"/>
                    <a:pt x="73" y="5"/>
                  </a:cubicBezTo>
                  <a:cubicBezTo>
                    <a:pt x="73" y="5"/>
                    <a:pt x="73" y="5"/>
                    <a:pt x="74" y="4"/>
                  </a:cubicBezTo>
                  <a:cubicBezTo>
                    <a:pt x="70" y="3"/>
                    <a:pt x="67" y="2"/>
                    <a:pt x="64" y="0"/>
                  </a:cubicBezTo>
                  <a:cubicBezTo>
                    <a:pt x="64" y="1"/>
                    <a:pt x="64" y="1"/>
                    <a:pt x="64" y="1"/>
                  </a:cubicBezTo>
                  <a:cubicBezTo>
                    <a:pt x="55" y="23"/>
                    <a:pt x="45" y="45"/>
                    <a:pt x="36" y="67"/>
                  </a:cubicBezTo>
                  <a:cubicBezTo>
                    <a:pt x="30" y="82"/>
                    <a:pt x="24" y="98"/>
                    <a:pt x="17" y="113"/>
                  </a:cubicBezTo>
                  <a:cubicBezTo>
                    <a:pt x="12" y="127"/>
                    <a:pt x="6" y="141"/>
                    <a:pt x="0" y="154"/>
                  </a:cubicBezTo>
                  <a:cubicBezTo>
                    <a:pt x="3" y="155"/>
                    <a:pt x="6" y="156"/>
                    <a:pt x="9" y="158"/>
                  </a:cubicBezTo>
                  <a:cubicBezTo>
                    <a:pt x="9" y="155"/>
                    <a:pt x="10" y="153"/>
                    <a:pt x="12" y="150"/>
                  </a:cubicBezTo>
                  <a:cubicBezTo>
                    <a:pt x="21" y="129"/>
                    <a:pt x="30" y="108"/>
                    <a:pt x="3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40">
              <a:extLst>
                <a:ext uri="{FF2B5EF4-FFF2-40B4-BE49-F238E27FC236}">
                  <a16:creationId xmlns="" xmlns:a16="http://schemas.microsoft.com/office/drawing/2014/main" id="{E705A4C9-30F0-445C-98CD-C6C6453F0610}"/>
                </a:ext>
              </a:extLst>
            </p:cNvPr>
            <p:cNvSpPr>
              <a:spLocks noEditPoints="1"/>
            </p:cNvSpPr>
            <p:nvPr/>
          </p:nvSpPr>
          <p:spPr bwMode="auto">
            <a:xfrm>
              <a:off x="7298732" y="1861699"/>
              <a:ext cx="3011288" cy="1585626"/>
            </a:xfrm>
            <a:custGeom>
              <a:avLst/>
              <a:gdLst>
                <a:gd name="T0" fmla="*/ 191 w 751"/>
                <a:gd name="T1" fmla="*/ 160 h 395"/>
                <a:gd name="T2" fmla="*/ 333 w 751"/>
                <a:gd name="T3" fmla="*/ 94 h 395"/>
                <a:gd name="T4" fmla="*/ 436 w 751"/>
                <a:gd name="T5" fmla="*/ 102 h 395"/>
                <a:gd name="T6" fmla="*/ 337 w 751"/>
                <a:gd name="T7" fmla="*/ 257 h 395"/>
                <a:gd name="T8" fmla="*/ 212 w 751"/>
                <a:gd name="T9" fmla="*/ 210 h 395"/>
                <a:gd name="T10" fmla="*/ 193 w 751"/>
                <a:gd name="T11" fmla="*/ 209 h 395"/>
                <a:gd name="T12" fmla="*/ 282 w 751"/>
                <a:gd name="T13" fmla="*/ 267 h 395"/>
                <a:gd name="T14" fmla="*/ 174 w 751"/>
                <a:gd name="T15" fmla="*/ 222 h 395"/>
                <a:gd name="T16" fmla="*/ 165 w 751"/>
                <a:gd name="T17" fmla="*/ 224 h 395"/>
                <a:gd name="T18" fmla="*/ 167 w 751"/>
                <a:gd name="T19" fmla="*/ 292 h 395"/>
                <a:gd name="T20" fmla="*/ 0 w 751"/>
                <a:gd name="T21" fmla="*/ 326 h 395"/>
                <a:gd name="T22" fmla="*/ 69 w 751"/>
                <a:gd name="T23" fmla="*/ 322 h 395"/>
                <a:gd name="T24" fmla="*/ 173 w 751"/>
                <a:gd name="T25" fmla="*/ 301 h 395"/>
                <a:gd name="T26" fmla="*/ 181 w 751"/>
                <a:gd name="T27" fmla="*/ 381 h 395"/>
                <a:gd name="T28" fmla="*/ 190 w 751"/>
                <a:gd name="T29" fmla="*/ 379 h 395"/>
                <a:gd name="T30" fmla="*/ 183 w 751"/>
                <a:gd name="T31" fmla="*/ 299 h 395"/>
                <a:gd name="T32" fmla="*/ 296 w 751"/>
                <a:gd name="T33" fmla="*/ 277 h 395"/>
                <a:gd name="T34" fmla="*/ 213 w 751"/>
                <a:gd name="T35" fmla="*/ 386 h 395"/>
                <a:gd name="T36" fmla="*/ 219 w 751"/>
                <a:gd name="T37" fmla="*/ 393 h 395"/>
                <a:gd name="T38" fmla="*/ 368 w 751"/>
                <a:gd name="T39" fmla="*/ 323 h 395"/>
                <a:gd name="T40" fmla="*/ 328 w 751"/>
                <a:gd name="T41" fmla="*/ 286 h 395"/>
                <a:gd name="T42" fmla="*/ 420 w 751"/>
                <a:gd name="T43" fmla="*/ 250 h 395"/>
                <a:gd name="T44" fmla="*/ 515 w 751"/>
                <a:gd name="T45" fmla="*/ 221 h 395"/>
                <a:gd name="T46" fmla="*/ 523 w 751"/>
                <a:gd name="T47" fmla="*/ 196 h 395"/>
                <a:gd name="T48" fmla="*/ 483 w 751"/>
                <a:gd name="T49" fmla="*/ 134 h 395"/>
                <a:gd name="T50" fmla="*/ 577 w 751"/>
                <a:gd name="T51" fmla="*/ 106 h 395"/>
                <a:gd name="T52" fmla="*/ 565 w 751"/>
                <a:gd name="T53" fmla="*/ 184 h 395"/>
                <a:gd name="T54" fmla="*/ 586 w 751"/>
                <a:gd name="T55" fmla="*/ 109 h 395"/>
                <a:gd name="T56" fmla="*/ 750 w 751"/>
                <a:gd name="T57" fmla="*/ 114 h 395"/>
                <a:gd name="T58" fmla="*/ 751 w 751"/>
                <a:gd name="T59" fmla="*/ 104 h 395"/>
                <a:gd name="T60" fmla="*/ 594 w 751"/>
                <a:gd name="T61" fmla="*/ 97 h 395"/>
                <a:gd name="T62" fmla="*/ 606 w 751"/>
                <a:gd name="T63" fmla="*/ 40 h 395"/>
                <a:gd name="T64" fmla="*/ 597 w 751"/>
                <a:gd name="T65" fmla="*/ 37 h 395"/>
                <a:gd name="T66" fmla="*/ 525 w 751"/>
                <a:gd name="T67" fmla="*/ 93 h 395"/>
                <a:gd name="T68" fmla="*/ 584 w 751"/>
                <a:gd name="T69" fmla="*/ 22 h 395"/>
                <a:gd name="T70" fmla="*/ 446 w 751"/>
                <a:gd name="T71" fmla="*/ 90 h 395"/>
                <a:gd name="T72" fmla="*/ 348 w 751"/>
                <a:gd name="T73" fmla="*/ 7 h 395"/>
                <a:gd name="T74" fmla="*/ 267 w 751"/>
                <a:gd name="T75" fmla="*/ 62 h 395"/>
                <a:gd name="T76" fmla="*/ 301 w 751"/>
                <a:gd name="T77" fmla="*/ 3 h 395"/>
                <a:gd name="T78" fmla="*/ 237 w 751"/>
                <a:gd name="T79" fmla="*/ 80 h 395"/>
                <a:gd name="T80" fmla="*/ 37 w 751"/>
                <a:gd name="T81" fmla="*/ 71 h 395"/>
                <a:gd name="T82" fmla="*/ 25 w 751"/>
                <a:gd name="T83" fmla="*/ 75 h 395"/>
                <a:gd name="T84" fmla="*/ 183 w 751"/>
                <a:gd name="T85" fmla="*/ 156 h 395"/>
                <a:gd name="T86" fmla="*/ 332 w 751"/>
                <a:gd name="T87" fmla="*/ 268 h 395"/>
                <a:gd name="T88" fmla="*/ 500 w 751"/>
                <a:gd name="T89" fmla="*/ 102 h 395"/>
                <a:gd name="T90" fmla="*/ 448 w 751"/>
                <a:gd name="T91"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395">
                  <a:moveTo>
                    <a:pt x="183" y="156"/>
                  </a:moveTo>
                  <a:cubicBezTo>
                    <a:pt x="186" y="157"/>
                    <a:pt x="188" y="159"/>
                    <a:pt x="191" y="161"/>
                  </a:cubicBezTo>
                  <a:cubicBezTo>
                    <a:pt x="191" y="161"/>
                    <a:pt x="191" y="160"/>
                    <a:pt x="191" y="160"/>
                  </a:cubicBezTo>
                  <a:cubicBezTo>
                    <a:pt x="209" y="137"/>
                    <a:pt x="226" y="115"/>
                    <a:pt x="244" y="93"/>
                  </a:cubicBezTo>
                  <a:cubicBezTo>
                    <a:pt x="244" y="91"/>
                    <a:pt x="247" y="91"/>
                    <a:pt x="248" y="91"/>
                  </a:cubicBezTo>
                  <a:cubicBezTo>
                    <a:pt x="276" y="92"/>
                    <a:pt x="305" y="93"/>
                    <a:pt x="333" y="94"/>
                  </a:cubicBezTo>
                  <a:cubicBezTo>
                    <a:pt x="346" y="95"/>
                    <a:pt x="360" y="96"/>
                    <a:pt x="373" y="96"/>
                  </a:cubicBezTo>
                  <a:cubicBezTo>
                    <a:pt x="392" y="97"/>
                    <a:pt x="411" y="98"/>
                    <a:pt x="430" y="99"/>
                  </a:cubicBezTo>
                  <a:cubicBezTo>
                    <a:pt x="432" y="99"/>
                    <a:pt x="434" y="100"/>
                    <a:pt x="436" y="102"/>
                  </a:cubicBezTo>
                  <a:cubicBezTo>
                    <a:pt x="446" y="113"/>
                    <a:pt x="457" y="124"/>
                    <a:pt x="468" y="136"/>
                  </a:cubicBezTo>
                  <a:cubicBezTo>
                    <a:pt x="428" y="175"/>
                    <a:pt x="388" y="214"/>
                    <a:pt x="348" y="253"/>
                  </a:cubicBezTo>
                  <a:cubicBezTo>
                    <a:pt x="345" y="256"/>
                    <a:pt x="341" y="257"/>
                    <a:pt x="337" y="257"/>
                  </a:cubicBezTo>
                  <a:cubicBezTo>
                    <a:pt x="325" y="260"/>
                    <a:pt x="313" y="262"/>
                    <a:pt x="302" y="264"/>
                  </a:cubicBezTo>
                  <a:cubicBezTo>
                    <a:pt x="299" y="265"/>
                    <a:pt x="296" y="265"/>
                    <a:pt x="293" y="263"/>
                  </a:cubicBezTo>
                  <a:cubicBezTo>
                    <a:pt x="266" y="246"/>
                    <a:pt x="239" y="228"/>
                    <a:pt x="212" y="210"/>
                  </a:cubicBezTo>
                  <a:cubicBezTo>
                    <a:pt x="208" y="208"/>
                    <a:pt x="205" y="206"/>
                    <a:pt x="202" y="203"/>
                  </a:cubicBezTo>
                  <a:cubicBezTo>
                    <a:pt x="200" y="202"/>
                    <a:pt x="199" y="202"/>
                    <a:pt x="198" y="201"/>
                  </a:cubicBezTo>
                  <a:cubicBezTo>
                    <a:pt x="197" y="204"/>
                    <a:pt x="195" y="207"/>
                    <a:pt x="193" y="209"/>
                  </a:cubicBezTo>
                  <a:cubicBezTo>
                    <a:pt x="193" y="209"/>
                    <a:pt x="193" y="209"/>
                    <a:pt x="194" y="209"/>
                  </a:cubicBezTo>
                  <a:cubicBezTo>
                    <a:pt x="214" y="223"/>
                    <a:pt x="235" y="236"/>
                    <a:pt x="256" y="250"/>
                  </a:cubicBezTo>
                  <a:cubicBezTo>
                    <a:pt x="265" y="256"/>
                    <a:pt x="273" y="262"/>
                    <a:pt x="282" y="267"/>
                  </a:cubicBezTo>
                  <a:cubicBezTo>
                    <a:pt x="282" y="268"/>
                    <a:pt x="282" y="268"/>
                    <a:pt x="282" y="269"/>
                  </a:cubicBezTo>
                  <a:cubicBezTo>
                    <a:pt x="249" y="275"/>
                    <a:pt x="215" y="282"/>
                    <a:pt x="181" y="289"/>
                  </a:cubicBezTo>
                  <a:cubicBezTo>
                    <a:pt x="179" y="266"/>
                    <a:pt x="176" y="244"/>
                    <a:pt x="174" y="222"/>
                  </a:cubicBezTo>
                  <a:cubicBezTo>
                    <a:pt x="171" y="222"/>
                    <a:pt x="168" y="223"/>
                    <a:pt x="165" y="223"/>
                  </a:cubicBezTo>
                  <a:cubicBezTo>
                    <a:pt x="165" y="223"/>
                    <a:pt x="165" y="223"/>
                    <a:pt x="165" y="223"/>
                  </a:cubicBezTo>
                  <a:cubicBezTo>
                    <a:pt x="165" y="223"/>
                    <a:pt x="165" y="224"/>
                    <a:pt x="165" y="224"/>
                  </a:cubicBezTo>
                  <a:cubicBezTo>
                    <a:pt x="166" y="233"/>
                    <a:pt x="167" y="242"/>
                    <a:pt x="168" y="250"/>
                  </a:cubicBezTo>
                  <a:cubicBezTo>
                    <a:pt x="169" y="263"/>
                    <a:pt x="170" y="275"/>
                    <a:pt x="171" y="287"/>
                  </a:cubicBezTo>
                  <a:cubicBezTo>
                    <a:pt x="172" y="291"/>
                    <a:pt x="170" y="292"/>
                    <a:pt x="167" y="292"/>
                  </a:cubicBezTo>
                  <a:cubicBezTo>
                    <a:pt x="154" y="295"/>
                    <a:pt x="47" y="317"/>
                    <a:pt x="30" y="320"/>
                  </a:cubicBezTo>
                  <a:cubicBezTo>
                    <a:pt x="20" y="323"/>
                    <a:pt x="10" y="325"/>
                    <a:pt x="0" y="326"/>
                  </a:cubicBezTo>
                  <a:cubicBezTo>
                    <a:pt x="0" y="327"/>
                    <a:pt x="0" y="326"/>
                    <a:pt x="0" y="326"/>
                  </a:cubicBezTo>
                  <a:cubicBezTo>
                    <a:pt x="1" y="329"/>
                    <a:pt x="1" y="333"/>
                    <a:pt x="1" y="336"/>
                  </a:cubicBezTo>
                  <a:cubicBezTo>
                    <a:pt x="2" y="336"/>
                    <a:pt x="2" y="336"/>
                    <a:pt x="2" y="336"/>
                  </a:cubicBezTo>
                  <a:cubicBezTo>
                    <a:pt x="24" y="331"/>
                    <a:pt x="46" y="326"/>
                    <a:pt x="69" y="322"/>
                  </a:cubicBezTo>
                  <a:cubicBezTo>
                    <a:pt x="86" y="318"/>
                    <a:pt x="104" y="315"/>
                    <a:pt x="121" y="311"/>
                  </a:cubicBezTo>
                  <a:cubicBezTo>
                    <a:pt x="137" y="308"/>
                    <a:pt x="153" y="305"/>
                    <a:pt x="169" y="301"/>
                  </a:cubicBezTo>
                  <a:cubicBezTo>
                    <a:pt x="170" y="301"/>
                    <a:pt x="171" y="301"/>
                    <a:pt x="173" y="301"/>
                  </a:cubicBezTo>
                  <a:cubicBezTo>
                    <a:pt x="173" y="308"/>
                    <a:pt x="174" y="315"/>
                    <a:pt x="175" y="321"/>
                  </a:cubicBezTo>
                  <a:cubicBezTo>
                    <a:pt x="177" y="341"/>
                    <a:pt x="179" y="361"/>
                    <a:pt x="181" y="380"/>
                  </a:cubicBezTo>
                  <a:cubicBezTo>
                    <a:pt x="181" y="381"/>
                    <a:pt x="181" y="381"/>
                    <a:pt x="181" y="381"/>
                  </a:cubicBezTo>
                  <a:cubicBezTo>
                    <a:pt x="183" y="380"/>
                    <a:pt x="186" y="380"/>
                    <a:pt x="189" y="380"/>
                  </a:cubicBezTo>
                  <a:cubicBezTo>
                    <a:pt x="190" y="380"/>
                    <a:pt x="190" y="380"/>
                    <a:pt x="191" y="380"/>
                  </a:cubicBezTo>
                  <a:cubicBezTo>
                    <a:pt x="191" y="380"/>
                    <a:pt x="190" y="380"/>
                    <a:pt x="190" y="379"/>
                  </a:cubicBezTo>
                  <a:cubicBezTo>
                    <a:pt x="189" y="365"/>
                    <a:pt x="187" y="350"/>
                    <a:pt x="186" y="336"/>
                  </a:cubicBezTo>
                  <a:cubicBezTo>
                    <a:pt x="185" y="325"/>
                    <a:pt x="184" y="313"/>
                    <a:pt x="182" y="302"/>
                  </a:cubicBezTo>
                  <a:cubicBezTo>
                    <a:pt x="182" y="301"/>
                    <a:pt x="183" y="300"/>
                    <a:pt x="183" y="299"/>
                  </a:cubicBezTo>
                  <a:cubicBezTo>
                    <a:pt x="201" y="295"/>
                    <a:pt x="220" y="291"/>
                    <a:pt x="238" y="287"/>
                  </a:cubicBezTo>
                  <a:cubicBezTo>
                    <a:pt x="256" y="283"/>
                    <a:pt x="274" y="280"/>
                    <a:pt x="293" y="276"/>
                  </a:cubicBezTo>
                  <a:cubicBezTo>
                    <a:pt x="294" y="276"/>
                    <a:pt x="295" y="276"/>
                    <a:pt x="296" y="277"/>
                  </a:cubicBezTo>
                  <a:cubicBezTo>
                    <a:pt x="302" y="280"/>
                    <a:pt x="307" y="284"/>
                    <a:pt x="313" y="288"/>
                  </a:cubicBezTo>
                  <a:cubicBezTo>
                    <a:pt x="307" y="294"/>
                    <a:pt x="301" y="300"/>
                    <a:pt x="294" y="306"/>
                  </a:cubicBezTo>
                  <a:cubicBezTo>
                    <a:pt x="267" y="333"/>
                    <a:pt x="240" y="359"/>
                    <a:pt x="213" y="386"/>
                  </a:cubicBezTo>
                  <a:cubicBezTo>
                    <a:pt x="212" y="387"/>
                    <a:pt x="211" y="387"/>
                    <a:pt x="211" y="388"/>
                  </a:cubicBezTo>
                  <a:cubicBezTo>
                    <a:pt x="213" y="390"/>
                    <a:pt x="216" y="392"/>
                    <a:pt x="218" y="395"/>
                  </a:cubicBezTo>
                  <a:cubicBezTo>
                    <a:pt x="218" y="394"/>
                    <a:pt x="218" y="394"/>
                    <a:pt x="219" y="393"/>
                  </a:cubicBezTo>
                  <a:cubicBezTo>
                    <a:pt x="252" y="361"/>
                    <a:pt x="285" y="328"/>
                    <a:pt x="318" y="296"/>
                  </a:cubicBezTo>
                  <a:cubicBezTo>
                    <a:pt x="319" y="295"/>
                    <a:pt x="320" y="294"/>
                    <a:pt x="322" y="293"/>
                  </a:cubicBezTo>
                  <a:cubicBezTo>
                    <a:pt x="337" y="303"/>
                    <a:pt x="353" y="313"/>
                    <a:pt x="368" y="323"/>
                  </a:cubicBezTo>
                  <a:cubicBezTo>
                    <a:pt x="370" y="320"/>
                    <a:pt x="371" y="318"/>
                    <a:pt x="374" y="315"/>
                  </a:cubicBezTo>
                  <a:cubicBezTo>
                    <a:pt x="373" y="315"/>
                    <a:pt x="373" y="315"/>
                    <a:pt x="373" y="315"/>
                  </a:cubicBezTo>
                  <a:cubicBezTo>
                    <a:pt x="358" y="305"/>
                    <a:pt x="344" y="296"/>
                    <a:pt x="328" y="286"/>
                  </a:cubicBezTo>
                  <a:cubicBezTo>
                    <a:pt x="334" y="280"/>
                    <a:pt x="340" y="275"/>
                    <a:pt x="345" y="269"/>
                  </a:cubicBezTo>
                  <a:cubicBezTo>
                    <a:pt x="351" y="262"/>
                    <a:pt x="359" y="263"/>
                    <a:pt x="366" y="261"/>
                  </a:cubicBezTo>
                  <a:cubicBezTo>
                    <a:pt x="384" y="257"/>
                    <a:pt x="402" y="254"/>
                    <a:pt x="420" y="250"/>
                  </a:cubicBezTo>
                  <a:cubicBezTo>
                    <a:pt x="438" y="246"/>
                    <a:pt x="455" y="243"/>
                    <a:pt x="473" y="239"/>
                  </a:cubicBezTo>
                  <a:cubicBezTo>
                    <a:pt x="488" y="236"/>
                    <a:pt x="503" y="233"/>
                    <a:pt x="517" y="230"/>
                  </a:cubicBezTo>
                  <a:cubicBezTo>
                    <a:pt x="516" y="227"/>
                    <a:pt x="516" y="224"/>
                    <a:pt x="515" y="221"/>
                  </a:cubicBezTo>
                  <a:cubicBezTo>
                    <a:pt x="466" y="231"/>
                    <a:pt x="415" y="241"/>
                    <a:pt x="363" y="252"/>
                  </a:cubicBezTo>
                  <a:cubicBezTo>
                    <a:pt x="401" y="215"/>
                    <a:pt x="437" y="179"/>
                    <a:pt x="474" y="143"/>
                  </a:cubicBezTo>
                  <a:cubicBezTo>
                    <a:pt x="491" y="161"/>
                    <a:pt x="507" y="179"/>
                    <a:pt x="523" y="196"/>
                  </a:cubicBezTo>
                  <a:cubicBezTo>
                    <a:pt x="525" y="193"/>
                    <a:pt x="527" y="191"/>
                    <a:pt x="529" y="189"/>
                  </a:cubicBezTo>
                  <a:cubicBezTo>
                    <a:pt x="514" y="172"/>
                    <a:pt x="498" y="156"/>
                    <a:pt x="483" y="139"/>
                  </a:cubicBezTo>
                  <a:cubicBezTo>
                    <a:pt x="482" y="138"/>
                    <a:pt x="482" y="135"/>
                    <a:pt x="483" y="134"/>
                  </a:cubicBezTo>
                  <a:cubicBezTo>
                    <a:pt x="493" y="124"/>
                    <a:pt x="503" y="115"/>
                    <a:pt x="513" y="105"/>
                  </a:cubicBezTo>
                  <a:cubicBezTo>
                    <a:pt x="515" y="104"/>
                    <a:pt x="516" y="103"/>
                    <a:pt x="518" y="103"/>
                  </a:cubicBezTo>
                  <a:cubicBezTo>
                    <a:pt x="537" y="104"/>
                    <a:pt x="557" y="105"/>
                    <a:pt x="577" y="106"/>
                  </a:cubicBezTo>
                  <a:cubicBezTo>
                    <a:pt x="576" y="110"/>
                    <a:pt x="575" y="114"/>
                    <a:pt x="574" y="118"/>
                  </a:cubicBezTo>
                  <a:cubicBezTo>
                    <a:pt x="568" y="139"/>
                    <a:pt x="562" y="161"/>
                    <a:pt x="556" y="182"/>
                  </a:cubicBezTo>
                  <a:cubicBezTo>
                    <a:pt x="559" y="182"/>
                    <a:pt x="562" y="183"/>
                    <a:pt x="565" y="184"/>
                  </a:cubicBezTo>
                  <a:cubicBezTo>
                    <a:pt x="567" y="179"/>
                    <a:pt x="569" y="173"/>
                    <a:pt x="570" y="168"/>
                  </a:cubicBezTo>
                  <a:cubicBezTo>
                    <a:pt x="574" y="156"/>
                    <a:pt x="577" y="144"/>
                    <a:pt x="580" y="132"/>
                  </a:cubicBezTo>
                  <a:cubicBezTo>
                    <a:pt x="582" y="124"/>
                    <a:pt x="584" y="117"/>
                    <a:pt x="586" y="109"/>
                  </a:cubicBezTo>
                  <a:cubicBezTo>
                    <a:pt x="587" y="106"/>
                    <a:pt x="589" y="106"/>
                    <a:pt x="591" y="106"/>
                  </a:cubicBezTo>
                  <a:cubicBezTo>
                    <a:pt x="619" y="108"/>
                    <a:pt x="646" y="109"/>
                    <a:pt x="673" y="110"/>
                  </a:cubicBezTo>
                  <a:cubicBezTo>
                    <a:pt x="698" y="111"/>
                    <a:pt x="724" y="112"/>
                    <a:pt x="750" y="114"/>
                  </a:cubicBezTo>
                  <a:cubicBezTo>
                    <a:pt x="750" y="114"/>
                    <a:pt x="750" y="114"/>
                    <a:pt x="751" y="114"/>
                  </a:cubicBezTo>
                  <a:cubicBezTo>
                    <a:pt x="750" y="113"/>
                    <a:pt x="750" y="112"/>
                    <a:pt x="750" y="111"/>
                  </a:cubicBezTo>
                  <a:cubicBezTo>
                    <a:pt x="750" y="108"/>
                    <a:pt x="751" y="106"/>
                    <a:pt x="751" y="104"/>
                  </a:cubicBezTo>
                  <a:cubicBezTo>
                    <a:pt x="751" y="104"/>
                    <a:pt x="751" y="104"/>
                    <a:pt x="751" y="104"/>
                  </a:cubicBezTo>
                  <a:cubicBezTo>
                    <a:pt x="722" y="103"/>
                    <a:pt x="694" y="101"/>
                    <a:pt x="666" y="100"/>
                  </a:cubicBezTo>
                  <a:cubicBezTo>
                    <a:pt x="642" y="99"/>
                    <a:pt x="618" y="98"/>
                    <a:pt x="594" y="97"/>
                  </a:cubicBezTo>
                  <a:cubicBezTo>
                    <a:pt x="593" y="97"/>
                    <a:pt x="592" y="97"/>
                    <a:pt x="590" y="96"/>
                  </a:cubicBezTo>
                  <a:cubicBezTo>
                    <a:pt x="593" y="87"/>
                    <a:pt x="596" y="77"/>
                    <a:pt x="598" y="68"/>
                  </a:cubicBezTo>
                  <a:cubicBezTo>
                    <a:pt x="601" y="58"/>
                    <a:pt x="604" y="49"/>
                    <a:pt x="606" y="40"/>
                  </a:cubicBezTo>
                  <a:cubicBezTo>
                    <a:pt x="606" y="38"/>
                    <a:pt x="607" y="37"/>
                    <a:pt x="607" y="36"/>
                  </a:cubicBezTo>
                  <a:cubicBezTo>
                    <a:pt x="604" y="36"/>
                    <a:pt x="601" y="35"/>
                    <a:pt x="598" y="34"/>
                  </a:cubicBezTo>
                  <a:cubicBezTo>
                    <a:pt x="598" y="35"/>
                    <a:pt x="598" y="36"/>
                    <a:pt x="597" y="37"/>
                  </a:cubicBezTo>
                  <a:cubicBezTo>
                    <a:pt x="594" y="48"/>
                    <a:pt x="591" y="59"/>
                    <a:pt x="588" y="71"/>
                  </a:cubicBezTo>
                  <a:cubicBezTo>
                    <a:pt x="585" y="79"/>
                    <a:pt x="583" y="88"/>
                    <a:pt x="580" y="96"/>
                  </a:cubicBezTo>
                  <a:cubicBezTo>
                    <a:pt x="562" y="95"/>
                    <a:pt x="544" y="95"/>
                    <a:pt x="525" y="93"/>
                  </a:cubicBezTo>
                  <a:cubicBezTo>
                    <a:pt x="547" y="72"/>
                    <a:pt x="569" y="50"/>
                    <a:pt x="591" y="29"/>
                  </a:cubicBezTo>
                  <a:cubicBezTo>
                    <a:pt x="588" y="27"/>
                    <a:pt x="586" y="24"/>
                    <a:pt x="584" y="22"/>
                  </a:cubicBezTo>
                  <a:cubicBezTo>
                    <a:pt x="584" y="22"/>
                    <a:pt x="584" y="22"/>
                    <a:pt x="584" y="22"/>
                  </a:cubicBezTo>
                  <a:cubicBezTo>
                    <a:pt x="562" y="44"/>
                    <a:pt x="540" y="65"/>
                    <a:pt x="519" y="87"/>
                  </a:cubicBezTo>
                  <a:cubicBezTo>
                    <a:pt x="514" y="92"/>
                    <a:pt x="509" y="93"/>
                    <a:pt x="502" y="93"/>
                  </a:cubicBezTo>
                  <a:cubicBezTo>
                    <a:pt x="483" y="91"/>
                    <a:pt x="464" y="91"/>
                    <a:pt x="446" y="90"/>
                  </a:cubicBezTo>
                  <a:cubicBezTo>
                    <a:pt x="440" y="90"/>
                    <a:pt x="436" y="88"/>
                    <a:pt x="432" y="84"/>
                  </a:cubicBezTo>
                  <a:cubicBezTo>
                    <a:pt x="406" y="56"/>
                    <a:pt x="380" y="28"/>
                    <a:pt x="354" y="0"/>
                  </a:cubicBezTo>
                  <a:cubicBezTo>
                    <a:pt x="352" y="3"/>
                    <a:pt x="350" y="5"/>
                    <a:pt x="348" y="7"/>
                  </a:cubicBezTo>
                  <a:cubicBezTo>
                    <a:pt x="373" y="34"/>
                    <a:pt x="398" y="61"/>
                    <a:pt x="424" y="89"/>
                  </a:cubicBezTo>
                  <a:cubicBezTo>
                    <a:pt x="366" y="86"/>
                    <a:pt x="310" y="84"/>
                    <a:pt x="252" y="81"/>
                  </a:cubicBezTo>
                  <a:cubicBezTo>
                    <a:pt x="258" y="74"/>
                    <a:pt x="262" y="68"/>
                    <a:pt x="267" y="62"/>
                  </a:cubicBezTo>
                  <a:cubicBezTo>
                    <a:pt x="280" y="45"/>
                    <a:pt x="293" y="28"/>
                    <a:pt x="306" y="11"/>
                  </a:cubicBezTo>
                  <a:cubicBezTo>
                    <a:pt x="307" y="10"/>
                    <a:pt x="308" y="10"/>
                    <a:pt x="308" y="9"/>
                  </a:cubicBezTo>
                  <a:cubicBezTo>
                    <a:pt x="305" y="7"/>
                    <a:pt x="303" y="5"/>
                    <a:pt x="301" y="3"/>
                  </a:cubicBezTo>
                  <a:cubicBezTo>
                    <a:pt x="300" y="4"/>
                    <a:pt x="300" y="5"/>
                    <a:pt x="299" y="6"/>
                  </a:cubicBezTo>
                  <a:cubicBezTo>
                    <a:pt x="280" y="30"/>
                    <a:pt x="262" y="54"/>
                    <a:pt x="243" y="78"/>
                  </a:cubicBezTo>
                  <a:cubicBezTo>
                    <a:pt x="242" y="79"/>
                    <a:pt x="239" y="80"/>
                    <a:pt x="237" y="80"/>
                  </a:cubicBezTo>
                  <a:cubicBezTo>
                    <a:pt x="213" y="79"/>
                    <a:pt x="188" y="78"/>
                    <a:pt x="163" y="77"/>
                  </a:cubicBezTo>
                  <a:cubicBezTo>
                    <a:pt x="136" y="76"/>
                    <a:pt x="109" y="75"/>
                    <a:pt x="82" y="73"/>
                  </a:cubicBezTo>
                  <a:cubicBezTo>
                    <a:pt x="67" y="73"/>
                    <a:pt x="52" y="72"/>
                    <a:pt x="37" y="71"/>
                  </a:cubicBezTo>
                  <a:cubicBezTo>
                    <a:pt x="35" y="71"/>
                    <a:pt x="33" y="71"/>
                    <a:pt x="32" y="71"/>
                  </a:cubicBezTo>
                  <a:cubicBezTo>
                    <a:pt x="29" y="71"/>
                    <a:pt x="27" y="71"/>
                    <a:pt x="25" y="70"/>
                  </a:cubicBezTo>
                  <a:cubicBezTo>
                    <a:pt x="25" y="72"/>
                    <a:pt x="25" y="73"/>
                    <a:pt x="25" y="75"/>
                  </a:cubicBezTo>
                  <a:cubicBezTo>
                    <a:pt x="25" y="77"/>
                    <a:pt x="25" y="79"/>
                    <a:pt x="25" y="80"/>
                  </a:cubicBezTo>
                  <a:cubicBezTo>
                    <a:pt x="94" y="83"/>
                    <a:pt x="163" y="87"/>
                    <a:pt x="234" y="90"/>
                  </a:cubicBezTo>
                  <a:cubicBezTo>
                    <a:pt x="216" y="112"/>
                    <a:pt x="200" y="134"/>
                    <a:pt x="183" y="156"/>
                  </a:cubicBezTo>
                  <a:close/>
                  <a:moveTo>
                    <a:pt x="320" y="280"/>
                  </a:moveTo>
                  <a:cubicBezTo>
                    <a:pt x="316" y="278"/>
                    <a:pt x="313" y="276"/>
                    <a:pt x="308" y="273"/>
                  </a:cubicBezTo>
                  <a:cubicBezTo>
                    <a:pt x="317" y="271"/>
                    <a:pt x="324" y="270"/>
                    <a:pt x="332" y="268"/>
                  </a:cubicBezTo>
                  <a:cubicBezTo>
                    <a:pt x="328" y="272"/>
                    <a:pt x="324" y="276"/>
                    <a:pt x="320" y="280"/>
                  </a:cubicBezTo>
                  <a:close/>
                  <a:moveTo>
                    <a:pt x="448" y="100"/>
                  </a:moveTo>
                  <a:cubicBezTo>
                    <a:pt x="466" y="100"/>
                    <a:pt x="483" y="101"/>
                    <a:pt x="500" y="102"/>
                  </a:cubicBezTo>
                  <a:cubicBezTo>
                    <a:pt x="492" y="111"/>
                    <a:pt x="483" y="120"/>
                    <a:pt x="474" y="130"/>
                  </a:cubicBezTo>
                  <a:cubicBezTo>
                    <a:pt x="465" y="120"/>
                    <a:pt x="456" y="110"/>
                    <a:pt x="447" y="100"/>
                  </a:cubicBezTo>
                  <a:cubicBezTo>
                    <a:pt x="448" y="100"/>
                    <a:pt x="448" y="100"/>
                    <a:pt x="44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41">
              <a:extLst>
                <a:ext uri="{FF2B5EF4-FFF2-40B4-BE49-F238E27FC236}">
                  <a16:creationId xmlns="" xmlns:a16="http://schemas.microsoft.com/office/drawing/2014/main" id="{7FFD2F56-2664-45BE-A367-FC68B67FD62F}"/>
                </a:ext>
              </a:extLst>
            </p:cNvPr>
            <p:cNvSpPr>
              <a:spLocks/>
            </p:cNvSpPr>
            <p:nvPr/>
          </p:nvSpPr>
          <p:spPr bwMode="auto">
            <a:xfrm>
              <a:off x="6914823" y="3347348"/>
              <a:ext cx="1021759" cy="765820"/>
            </a:xfrm>
            <a:custGeom>
              <a:avLst/>
              <a:gdLst>
                <a:gd name="T0" fmla="*/ 112 w 255"/>
                <a:gd name="T1" fmla="*/ 132 h 191"/>
                <a:gd name="T2" fmla="*/ 114 w 255"/>
                <a:gd name="T3" fmla="*/ 127 h 191"/>
                <a:gd name="T4" fmla="*/ 210 w 255"/>
                <a:gd name="T5" fmla="*/ 84 h 191"/>
                <a:gd name="T6" fmla="*/ 255 w 255"/>
                <a:gd name="T7" fmla="*/ 65 h 191"/>
                <a:gd name="T8" fmla="*/ 251 w 255"/>
                <a:gd name="T9" fmla="*/ 56 h 191"/>
                <a:gd name="T10" fmla="*/ 109 w 255"/>
                <a:gd name="T11" fmla="*/ 119 h 191"/>
                <a:gd name="T12" fmla="*/ 103 w 255"/>
                <a:gd name="T13" fmla="*/ 100 h 191"/>
                <a:gd name="T14" fmla="*/ 89 w 255"/>
                <a:gd name="T15" fmla="*/ 50 h 191"/>
                <a:gd name="T16" fmla="*/ 76 w 255"/>
                <a:gd name="T17" fmla="*/ 1 h 191"/>
                <a:gd name="T18" fmla="*/ 76 w 255"/>
                <a:gd name="T19" fmla="*/ 0 h 191"/>
                <a:gd name="T20" fmla="*/ 65 w 255"/>
                <a:gd name="T21" fmla="*/ 3 h 191"/>
                <a:gd name="T22" fmla="*/ 69 w 255"/>
                <a:gd name="T23" fmla="*/ 12 h 191"/>
                <a:gd name="T24" fmla="*/ 85 w 255"/>
                <a:gd name="T25" fmla="*/ 70 h 191"/>
                <a:gd name="T26" fmla="*/ 100 w 255"/>
                <a:gd name="T27" fmla="*/ 123 h 191"/>
                <a:gd name="T28" fmla="*/ 0 w 255"/>
                <a:gd name="T29" fmla="*/ 168 h 191"/>
                <a:gd name="T30" fmla="*/ 4 w 255"/>
                <a:gd name="T31" fmla="*/ 177 h 191"/>
                <a:gd name="T32" fmla="*/ 10 w 255"/>
                <a:gd name="T33" fmla="*/ 174 h 191"/>
                <a:gd name="T34" fmla="*/ 77 w 255"/>
                <a:gd name="T35" fmla="*/ 144 h 191"/>
                <a:gd name="T36" fmla="*/ 102 w 255"/>
                <a:gd name="T37" fmla="*/ 132 h 191"/>
                <a:gd name="T38" fmla="*/ 118 w 255"/>
                <a:gd name="T39" fmla="*/ 190 h 191"/>
                <a:gd name="T40" fmla="*/ 118 w 255"/>
                <a:gd name="T41" fmla="*/ 191 h 191"/>
                <a:gd name="T42" fmla="*/ 128 w 255"/>
                <a:gd name="T43" fmla="*/ 189 h 191"/>
                <a:gd name="T44" fmla="*/ 127 w 255"/>
                <a:gd name="T45" fmla="*/ 187 h 191"/>
                <a:gd name="T46" fmla="*/ 112 w 255"/>
                <a:gd name="T47" fmla="*/ 13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191">
                  <a:moveTo>
                    <a:pt x="112" y="132"/>
                  </a:moveTo>
                  <a:cubicBezTo>
                    <a:pt x="111" y="130"/>
                    <a:pt x="112" y="128"/>
                    <a:pt x="114" y="127"/>
                  </a:cubicBezTo>
                  <a:cubicBezTo>
                    <a:pt x="146" y="113"/>
                    <a:pt x="178" y="98"/>
                    <a:pt x="210" y="84"/>
                  </a:cubicBezTo>
                  <a:cubicBezTo>
                    <a:pt x="225" y="78"/>
                    <a:pt x="240" y="71"/>
                    <a:pt x="255" y="65"/>
                  </a:cubicBezTo>
                  <a:cubicBezTo>
                    <a:pt x="253" y="62"/>
                    <a:pt x="251" y="59"/>
                    <a:pt x="251" y="56"/>
                  </a:cubicBezTo>
                  <a:cubicBezTo>
                    <a:pt x="204" y="77"/>
                    <a:pt x="156" y="98"/>
                    <a:pt x="109" y="119"/>
                  </a:cubicBezTo>
                  <a:cubicBezTo>
                    <a:pt x="107" y="113"/>
                    <a:pt x="105" y="107"/>
                    <a:pt x="103" y="100"/>
                  </a:cubicBezTo>
                  <a:cubicBezTo>
                    <a:pt x="98" y="84"/>
                    <a:pt x="94" y="67"/>
                    <a:pt x="89" y="50"/>
                  </a:cubicBezTo>
                  <a:cubicBezTo>
                    <a:pt x="85" y="34"/>
                    <a:pt x="80" y="18"/>
                    <a:pt x="76" y="1"/>
                  </a:cubicBezTo>
                  <a:cubicBezTo>
                    <a:pt x="76" y="1"/>
                    <a:pt x="76" y="1"/>
                    <a:pt x="76" y="0"/>
                  </a:cubicBezTo>
                  <a:cubicBezTo>
                    <a:pt x="73" y="2"/>
                    <a:pt x="69" y="3"/>
                    <a:pt x="65" y="3"/>
                  </a:cubicBezTo>
                  <a:cubicBezTo>
                    <a:pt x="67" y="5"/>
                    <a:pt x="67" y="7"/>
                    <a:pt x="69" y="12"/>
                  </a:cubicBezTo>
                  <a:cubicBezTo>
                    <a:pt x="74" y="31"/>
                    <a:pt x="80" y="50"/>
                    <a:pt x="85" y="70"/>
                  </a:cubicBezTo>
                  <a:cubicBezTo>
                    <a:pt x="90" y="87"/>
                    <a:pt x="95" y="105"/>
                    <a:pt x="100" y="123"/>
                  </a:cubicBezTo>
                  <a:cubicBezTo>
                    <a:pt x="66" y="138"/>
                    <a:pt x="33" y="153"/>
                    <a:pt x="0" y="168"/>
                  </a:cubicBezTo>
                  <a:cubicBezTo>
                    <a:pt x="2" y="170"/>
                    <a:pt x="4" y="173"/>
                    <a:pt x="4" y="177"/>
                  </a:cubicBezTo>
                  <a:cubicBezTo>
                    <a:pt x="6" y="176"/>
                    <a:pt x="7" y="175"/>
                    <a:pt x="10" y="174"/>
                  </a:cubicBezTo>
                  <a:cubicBezTo>
                    <a:pt x="32" y="164"/>
                    <a:pt x="55" y="154"/>
                    <a:pt x="77" y="144"/>
                  </a:cubicBezTo>
                  <a:cubicBezTo>
                    <a:pt x="85" y="140"/>
                    <a:pt x="94" y="136"/>
                    <a:pt x="102" y="132"/>
                  </a:cubicBezTo>
                  <a:cubicBezTo>
                    <a:pt x="108" y="152"/>
                    <a:pt x="113" y="171"/>
                    <a:pt x="118" y="190"/>
                  </a:cubicBezTo>
                  <a:cubicBezTo>
                    <a:pt x="118" y="190"/>
                    <a:pt x="118" y="191"/>
                    <a:pt x="118" y="191"/>
                  </a:cubicBezTo>
                  <a:cubicBezTo>
                    <a:pt x="121" y="190"/>
                    <a:pt x="125" y="189"/>
                    <a:pt x="128" y="189"/>
                  </a:cubicBezTo>
                  <a:cubicBezTo>
                    <a:pt x="128" y="188"/>
                    <a:pt x="127" y="188"/>
                    <a:pt x="127" y="187"/>
                  </a:cubicBezTo>
                  <a:cubicBezTo>
                    <a:pt x="122" y="169"/>
                    <a:pt x="117" y="150"/>
                    <a:pt x="112"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42">
              <a:extLst>
                <a:ext uri="{FF2B5EF4-FFF2-40B4-BE49-F238E27FC236}">
                  <a16:creationId xmlns="" xmlns:a16="http://schemas.microsoft.com/office/drawing/2014/main" id="{4518F3C9-2976-450C-A67D-A1B45EA3D715}"/>
                </a:ext>
              </a:extLst>
            </p:cNvPr>
            <p:cNvSpPr>
              <a:spLocks/>
            </p:cNvSpPr>
            <p:nvPr/>
          </p:nvSpPr>
          <p:spPr bwMode="auto">
            <a:xfrm>
              <a:off x="6548909" y="3093408"/>
              <a:ext cx="473889" cy="119972"/>
            </a:xfrm>
            <a:custGeom>
              <a:avLst/>
              <a:gdLst>
                <a:gd name="T0" fmla="*/ 55 w 118"/>
                <a:gd name="T1" fmla="*/ 19 h 30"/>
                <a:gd name="T2" fmla="*/ 111 w 118"/>
                <a:gd name="T3" fmla="*/ 29 h 30"/>
                <a:gd name="T4" fmla="*/ 117 w 118"/>
                <a:gd name="T5" fmla="*/ 30 h 30"/>
                <a:gd name="T6" fmla="*/ 117 w 118"/>
                <a:gd name="T7" fmla="*/ 30 h 30"/>
                <a:gd name="T8" fmla="*/ 118 w 118"/>
                <a:gd name="T9" fmla="*/ 21 h 30"/>
                <a:gd name="T10" fmla="*/ 2 w 118"/>
                <a:gd name="T11" fmla="*/ 0 h 30"/>
                <a:gd name="T12" fmla="*/ 0 w 118"/>
                <a:gd name="T13" fmla="*/ 10 h 30"/>
                <a:gd name="T14" fmla="*/ 1 w 118"/>
                <a:gd name="T15" fmla="*/ 10 h 30"/>
                <a:gd name="T16" fmla="*/ 55 w 118"/>
                <a:gd name="T1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0">
                  <a:moveTo>
                    <a:pt x="55" y="19"/>
                  </a:moveTo>
                  <a:cubicBezTo>
                    <a:pt x="73" y="22"/>
                    <a:pt x="92" y="26"/>
                    <a:pt x="111" y="29"/>
                  </a:cubicBezTo>
                  <a:cubicBezTo>
                    <a:pt x="113" y="29"/>
                    <a:pt x="115" y="29"/>
                    <a:pt x="117" y="30"/>
                  </a:cubicBezTo>
                  <a:cubicBezTo>
                    <a:pt x="117" y="30"/>
                    <a:pt x="117" y="30"/>
                    <a:pt x="117" y="30"/>
                  </a:cubicBezTo>
                  <a:cubicBezTo>
                    <a:pt x="117" y="27"/>
                    <a:pt x="117" y="24"/>
                    <a:pt x="118" y="21"/>
                  </a:cubicBezTo>
                  <a:cubicBezTo>
                    <a:pt x="81" y="14"/>
                    <a:pt x="41" y="7"/>
                    <a:pt x="2" y="0"/>
                  </a:cubicBezTo>
                  <a:cubicBezTo>
                    <a:pt x="2" y="4"/>
                    <a:pt x="1" y="7"/>
                    <a:pt x="0" y="10"/>
                  </a:cubicBezTo>
                  <a:cubicBezTo>
                    <a:pt x="1" y="10"/>
                    <a:pt x="1" y="10"/>
                    <a:pt x="1" y="10"/>
                  </a:cubicBezTo>
                  <a:cubicBezTo>
                    <a:pt x="19" y="13"/>
                    <a:pt x="37" y="16"/>
                    <a:pt x="55"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3">
              <a:extLst>
                <a:ext uri="{FF2B5EF4-FFF2-40B4-BE49-F238E27FC236}">
                  <a16:creationId xmlns="" xmlns:a16="http://schemas.microsoft.com/office/drawing/2014/main" id="{D3AE5A6E-4245-4E3C-81AB-7BC9A2B423F4}"/>
                </a:ext>
              </a:extLst>
            </p:cNvPr>
            <p:cNvSpPr>
              <a:spLocks/>
            </p:cNvSpPr>
            <p:nvPr/>
          </p:nvSpPr>
          <p:spPr bwMode="auto">
            <a:xfrm>
              <a:off x="7684640" y="3651277"/>
              <a:ext cx="327922" cy="861797"/>
            </a:xfrm>
            <a:custGeom>
              <a:avLst/>
              <a:gdLst>
                <a:gd name="T0" fmla="*/ 41 w 82"/>
                <a:gd name="T1" fmla="*/ 122 h 215"/>
                <a:gd name="T2" fmla="*/ 56 w 82"/>
                <a:gd name="T3" fmla="*/ 78 h 215"/>
                <a:gd name="T4" fmla="*/ 78 w 82"/>
                <a:gd name="T5" fmla="*/ 15 h 215"/>
                <a:gd name="T6" fmla="*/ 81 w 82"/>
                <a:gd name="T7" fmla="*/ 7 h 215"/>
                <a:gd name="T8" fmla="*/ 82 w 82"/>
                <a:gd name="T9" fmla="*/ 4 h 215"/>
                <a:gd name="T10" fmla="*/ 74 w 82"/>
                <a:gd name="T11" fmla="*/ 0 h 215"/>
                <a:gd name="T12" fmla="*/ 54 w 82"/>
                <a:gd name="T13" fmla="*/ 57 h 215"/>
                <a:gd name="T14" fmla="*/ 3 w 82"/>
                <a:gd name="T15" fmla="*/ 202 h 215"/>
                <a:gd name="T16" fmla="*/ 0 w 82"/>
                <a:gd name="T17" fmla="*/ 211 h 215"/>
                <a:gd name="T18" fmla="*/ 0 w 82"/>
                <a:gd name="T19" fmla="*/ 211 h 215"/>
                <a:gd name="T20" fmla="*/ 9 w 82"/>
                <a:gd name="T21" fmla="*/ 215 h 215"/>
                <a:gd name="T22" fmla="*/ 18 w 82"/>
                <a:gd name="T23" fmla="*/ 186 h 215"/>
                <a:gd name="T24" fmla="*/ 41 w 82"/>
                <a:gd name="T25" fmla="*/ 12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215">
                  <a:moveTo>
                    <a:pt x="41" y="122"/>
                  </a:moveTo>
                  <a:cubicBezTo>
                    <a:pt x="46" y="108"/>
                    <a:pt x="51" y="93"/>
                    <a:pt x="56" y="78"/>
                  </a:cubicBezTo>
                  <a:cubicBezTo>
                    <a:pt x="64" y="57"/>
                    <a:pt x="71" y="36"/>
                    <a:pt x="78" y="15"/>
                  </a:cubicBezTo>
                  <a:cubicBezTo>
                    <a:pt x="79" y="12"/>
                    <a:pt x="80" y="10"/>
                    <a:pt x="81" y="7"/>
                  </a:cubicBezTo>
                  <a:cubicBezTo>
                    <a:pt x="81" y="6"/>
                    <a:pt x="82" y="5"/>
                    <a:pt x="82" y="4"/>
                  </a:cubicBezTo>
                  <a:cubicBezTo>
                    <a:pt x="79" y="3"/>
                    <a:pt x="76" y="2"/>
                    <a:pt x="74" y="0"/>
                  </a:cubicBezTo>
                  <a:cubicBezTo>
                    <a:pt x="67" y="19"/>
                    <a:pt x="60" y="38"/>
                    <a:pt x="54" y="57"/>
                  </a:cubicBezTo>
                  <a:cubicBezTo>
                    <a:pt x="48" y="72"/>
                    <a:pt x="10" y="181"/>
                    <a:pt x="3" y="202"/>
                  </a:cubicBezTo>
                  <a:cubicBezTo>
                    <a:pt x="2" y="205"/>
                    <a:pt x="1" y="208"/>
                    <a:pt x="0" y="211"/>
                  </a:cubicBezTo>
                  <a:cubicBezTo>
                    <a:pt x="0" y="211"/>
                    <a:pt x="0" y="211"/>
                    <a:pt x="0" y="211"/>
                  </a:cubicBezTo>
                  <a:cubicBezTo>
                    <a:pt x="3" y="212"/>
                    <a:pt x="6" y="213"/>
                    <a:pt x="9" y="215"/>
                  </a:cubicBezTo>
                  <a:cubicBezTo>
                    <a:pt x="12" y="205"/>
                    <a:pt x="15" y="196"/>
                    <a:pt x="18" y="186"/>
                  </a:cubicBezTo>
                  <a:cubicBezTo>
                    <a:pt x="26" y="165"/>
                    <a:pt x="33" y="143"/>
                    <a:pt x="41" y="12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44">
              <a:extLst>
                <a:ext uri="{FF2B5EF4-FFF2-40B4-BE49-F238E27FC236}">
                  <a16:creationId xmlns="" xmlns:a16="http://schemas.microsoft.com/office/drawing/2014/main" id="{AB15B833-790C-4E91-8F31-52DB11705896}"/>
                </a:ext>
              </a:extLst>
            </p:cNvPr>
            <p:cNvSpPr>
              <a:spLocks/>
            </p:cNvSpPr>
            <p:nvPr/>
          </p:nvSpPr>
          <p:spPr bwMode="auto">
            <a:xfrm>
              <a:off x="10517971" y="2411570"/>
              <a:ext cx="347918" cy="477888"/>
            </a:xfrm>
            <a:custGeom>
              <a:avLst/>
              <a:gdLst>
                <a:gd name="T0" fmla="*/ 80 w 87"/>
                <a:gd name="T1" fmla="*/ 119 h 119"/>
                <a:gd name="T2" fmla="*/ 87 w 87"/>
                <a:gd name="T3" fmla="*/ 113 h 119"/>
                <a:gd name="T4" fmla="*/ 86 w 87"/>
                <a:gd name="T5" fmla="*/ 112 h 119"/>
                <a:gd name="T6" fmla="*/ 8 w 87"/>
                <a:gd name="T7" fmla="*/ 1 h 119"/>
                <a:gd name="T8" fmla="*/ 8 w 87"/>
                <a:gd name="T9" fmla="*/ 0 h 119"/>
                <a:gd name="T10" fmla="*/ 0 w 87"/>
                <a:gd name="T11" fmla="*/ 5 h 119"/>
                <a:gd name="T12" fmla="*/ 80 w 8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87" h="119">
                  <a:moveTo>
                    <a:pt x="80" y="119"/>
                  </a:moveTo>
                  <a:cubicBezTo>
                    <a:pt x="82" y="117"/>
                    <a:pt x="84" y="115"/>
                    <a:pt x="87" y="113"/>
                  </a:cubicBezTo>
                  <a:cubicBezTo>
                    <a:pt x="87" y="113"/>
                    <a:pt x="86" y="112"/>
                    <a:pt x="86" y="112"/>
                  </a:cubicBezTo>
                  <a:cubicBezTo>
                    <a:pt x="60" y="75"/>
                    <a:pt x="34" y="38"/>
                    <a:pt x="8" y="1"/>
                  </a:cubicBezTo>
                  <a:cubicBezTo>
                    <a:pt x="8" y="0"/>
                    <a:pt x="8" y="0"/>
                    <a:pt x="8" y="0"/>
                  </a:cubicBezTo>
                  <a:cubicBezTo>
                    <a:pt x="5" y="2"/>
                    <a:pt x="3" y="4"/>
                    <a:pt x="0" y="5"/>
                  </a:cubicBezTo>
                  <a:cubicBezTo>
                    <a:pt x="26" y="43"/>
                    <a:pt x="53" y="81"/>
                    <a:pt x="80"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445">
              <a:extLst>
                <a:ext uri="{FF2B5EF4-FFF2-40B4-BE49-F238E27FC236}">
                  <a16:creationId xmlns="" xmlns:a16="http://schemas.microsoft.com/office/drawing/2014/main" id="{20F0EF8B-1D72-4CD6-A493-FD215627D1A8}"/>
                </a:ext>
              </a:extLst>
            </p:cNvPr>
            <p:cNvSpPr>
              <a:spLocks/>
            </p:cNvSpPr>
            <p:nvPr/>
          </p:nvSpPr>
          <p:spPr bwMode="auto">
            <a:xfrm>
              <a:off x="6930819" y="4109168"/>
              <a:ext cx="379910" cy="123971"/>
            </a:xfrm>
            <a:custGeom>
              <a:avLst/>
              <a:gdLst>
                <a:gd name="T0" fmla="*/ 95 w 95"/>
                <a:gd name="T1" fmla="*/ 21 h 31"/>
                <a:gd name="T2" fmla="*/ 56 w 95"/>
                <a:gd name="T3" fmla="*/ 12 h 31"/>
                <a:gd name="T4" fmla="*/ 2 w 95"/>
                <a:gd name="T5" fmla="*/ 0 h 31"/>
                <a:gd name="T6" fmla="*/ 0 w 95"/>
                <a:gd name="T7" fmla="*/ 9 h 31"/>
                <a:gd name="T8" fmla="*/ 93 w 95"/>
                <a:gd name="T9" fmla="*/ 31 h 31"/>
                <a:gd name="T10" fmla="*/ 95 w 95"/>
                <a:gd name="T11" fmla="*/ 21 h 31"/>
                <a:gd name="T12" fmla="*/ 95 w 95"/>
                <a:gd name="T13" fmla="*/ 21 h 31"/>
              </a:gdLst>
              <a:ahLst/>
              <a:cxnLst>
                <a:cxn ang="0">
                  <a:pos x="T0" y="T1"/>
                </a:cxn>
                <a:cxn ang="0">
                  <a:pos x="T2" y="T3"/>
                </a:cxn>
                <a:cxn ang="0">
                  <a:pos x="T4" y="T5"/>
                </a:cxn>
                <a:cxn ang="0">
                  <a:pos x="T6" y="T7"/>
                </a:cxn>
                <a:cxn ang="0">
                  <a:pos x="T8" y="T9"/>
                </a:cxn>
                <a:cxn ang="0">
                  <a:pos x="T10" y="T11"/>
                </a:cxn>
                <a:cxn ang="0">
                  <a:pos x="T12" y="T13"/>
                </a:cxn>
              </a:cxnLst>
              <a:rect l="0" t="0" r="r" b="b"/>
              <a:pathLst>
                <a:path w="95" h="31">
                  <a:moveTo>
                    <a:pt x="95" y="21"/>
                  </a:moveTo>
                  <a:cubicBezTo>
                    <a:pt x="82" y="18"/>
                    <a:pt x="69" y="15"/>
                    <a:pt x="56" y="12"/>
                  </a:cubicBezTo>
                  <a:cubicBezTo>
                    <a:pt x="38" y="8"/>
                    <a:pt x="20" y="4"/>
                    <a:pt x="2" y="0"/>
                  </a:cubicBezTo>
                  <a:cubicBezTo>
                    <a:pt x="2" y="4"/>
                    <a:pt x="1" y="7"/>
                    <a:pt x="0" y="9"/>
                  </a:cubicBezTo>
                  <a:cubicBezTo>
                    <a:pt x="31" y="17"/>
                    <a:pt x="62" y="24"/>
                    <a:pt x="93" y="31"/>
                  </a:cubicBezTo>
                  <a:cubicBezTo>
                    <a:pt x="93" y="28"/>
                    <a:pt x="94" y="24"/>
                    <a:pt x="95" y="21"/>
                  </a:cubicBezTo>
                  <a:cubicBezTo>
                    <a:pt x="95" y="21"/>
                    <a:pt x="95" y="21"/>
                    <a:pt x="95"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446">
              <a:extLst>
                <a:ext uri="{FF2B5EF4-FFF2-40B4-BE49-F238E27FC236}">
                  <a16:creationId xmlns="" xmlns:a16="http://schemas.microsoft.com/office/drawing/2014/main" id="{270EFA30-E829-4226-BC54-8A530A95B29A}"/>
                </a:ext>
              </a:extLst>
            </p:cNvPr>
            <p:cNvSpPr>
              <a:spLocks/>
            </p:cNvSpPr>
            <p:nvPr/>
          </p:nvSpPr>
          <p:spPr bwMode="auto">
            <a:xfrm>
              <a:off x="8706399" y="4763014"/>
              <a:ext cx="1001764" cy="849800"/>
            </a:xfrm>
            <a:custGeom>
              <a:avLst/>
              <a:gdLst>
                <a:gd name="T0" fmla="*/ 250 w 250"/>
                <a:gd name="T1" fmla="*/ 205 h 212"/>
                <a:gd name="T2" fmla="*/ 195 w 250"/>
                <a:gd name="T3" fmla="*/ 158 h 212"/>
                <a:gd name="T4" fmla="*/ 86 w 250"/>
                <a:gd name="T5" fmla="*/ 67 h 212"/>
                <a:gd name="T6" fmla="*/ 7 w 250"/>
                <a:gd name="T7" fmla="*/ 1 h 212"/>
                <a:gd name="T8" fmla="*/ 6 w 250"/>
                <a:gd name="T9" fmla="*/ 0 h 212"/>
                <a:gd name="T10" fmla="*/ 0 w 250"/>
                <a:gd name="T11" fmla="*/ 7 h 212"/>
                <a:gd name="T12" fmla="*/ 244 w 250"/>
                <a:gd name="T13" fmla="*/ 212 h 212"/>
                <a:gd name="T14" fmla="*/ 250 w 250"/>
                <a:gd name="T15" fmla="*/ 205 h 212"/>
                <a:gd name="T16" fmla="*/ 250 w 250"/>
                <a:gd name="T17"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12">
                  <a:moveTo>
                    <a:pt x="250" y="205"/>
                  </a:moveTo>
                  <a:cubicBezTo>
                    <a:pt x="232" y="189"/>
                    <a:pt x="213" y="174"/>
                    <a:pt x="195" y="158"/>
                  </a:cubicBezTo>
                  <a:cubicBezTo>
                    <a:pt x="159" y="128"/>
                    <a:pt x="122" y="98"/>
                    <a:pt x="86" y="67"/>
                  </a:cubicBezTo>
                  <a:cubicBezTo>
                    <a:pt x="60" y="45"/>
                    <a:pt x="34" y="23"/>
                    <a:pt x="7" y="1"/>
                  </a:cubicBezTo>
                  <a:cubicBezTo>
                    <a:pt x="7" y="1"/>
                    <a:pt x="7" y="0"/>
                    <a:pt x="6" y="0"/>
                  </a:cubicBezTo>
                  <a:cubicBezTo>
                    <a:pt x="4" y="2"/>
                    <a:pt x="2" y="5"/>
                    <a:pt x="0" y="7"/>
                  </a:cubicBezTo>
                  <a:cubicBezTo>
                    <a:pt x="81" y="75"/>
                    <a:pt x="163" y="144"/>
                    <a:pt x="244" y="212"/>
                  </a:cubicBezTo>
                  <a:cubicBezTo>
                    <a:pt x="246" y="209"/>
                    <a:pt x="248" y="207"/>
                    <a:pt x="250" y="205"/>
                  </a:cubicBezTo>
                  <a:cubicBezTo>
                    <a:pt x="250" y="205"/>
                    <a:pt x="250" y="205"/>
                    <a:pt x="250" y="2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47">
              <a:extLst>
                <a:ext uri="{FF2B5EF4-FFF2-40B4-BE49-F238E27FC236}">
                  <a16:creationId xmlns="" xmlns:a16="http://schemas.microsoft.com/office/drawing/2014/main" id="{D2C75B3A-836D-457C-B411-76D5714F6FC0}"/>
                </a:ext>
              </a:extLst>
            </p:cNvPr>
            <p:cNvSpPr>
              <a:spLocks/>
            </p:cNvSpPr>
            <p:nvPr/>
          </p:nvSpPr>
          <p:spPr bwMode="auto">
            <a:xfrm>
              <a:off x="9840131" y="5098934"/>
              <a:ext cx="577864" cy="219948"/>
            </a:xfrm>
            <a:custGeom>
              <a:avLst/>
              <a:gdLst>
                <a:gd name="T0" fmla="*/ 140 w 144"/>
                <a:gd name="T1" fmla="*/ 0 h 55"/>
                <a:gd name="T2" fmla="*/ 86 w 144"/>
                <a:gd name="T3" fmla="*/ 18 h 55"/>
                <a:gd name="T4" fmla="*/ 37 w 144"/>
                <a:gd name="T5" fmla="*/ 34 h 55"/>
                <a:gd name="T6" fmla="*/ 0 w 144"/>
                <a:gd name="T7" fmla="*/ 47 h 55"/>
                <a:gd name="T8" fmla="*/ 0 w 144"/>
                <a:gd name="T9" fmla="*/ 47 h 55"/>
                <a:gd name="T10" fmla="*/ 3 w 144"/>
                <a:gd name="T11" fmla="*/ 55 h 55"/>
                <a:gd name="T12" fmla="*/ 144 w 144"/>
                <a:gd name="T13" fmla="*/ 11 h 55"/>
                <a:gd name="T14" fmla="*/ 141 w 144"/>
                <a:gd name="T15" fmla="*/ 0 h 55"/>
                <a:gd name="T16" fmla="*/ 140 w 144"/>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55">
                  <a:moveTo>
                    <a:pt x="140" y="0"/>
                  </a:moveTo>
                  <a:cubicBezTo>
                    <a:pt x="122" y="6"/>
                    <a:pt x="104" y="12"/>
                    <a:pt x="86" y="18"/>
                  </a:cubicBezTo>
                  <a:cubicBezTo>
                    <a:pt x="70" y="23"/>
                    <a:pt x="53" y="29"/>
                    <a:pt x="37" y="34"/>
                  </a:cubicBezTo>
                  <a:cubicBezTo>
                    <a:pt x="24" y="38"/>
                    <a:pt x="12" y="43"/>
                    <a:pt x="0" y="47"/>
                  </a:cubicBezTo>
                  <a:cubicBezTo>
                    <a:pt x="0" y="47"/>
                    <a:pt x="0" y="47"/>
                    <a:pt x="0" y="47"/>
                  </a:cubicBezTo>
                  <a:cubicBezTo>
                    <a:pt x="1" y="49"/>
                    <a:pt x="2" y="52"/>
                    <a:pt x="3" y="55"/>
                  </a:cubicBezTo>
                  <a:cubicBezTo>
                    <a:pt x="36" y="45"/>
                    <a:pt x="124" y="15"/>
                    <a:pt x="144" y="11"/>
                  </a:cubicBezTo>
                  <a:cubicBezTo>
                    <a:pt x="143" y="7"/>
                    <a:pt x="141" y="4"/>
                    <a:pt x="141" y="0"/>
                  </a:cubicBezTo>
                  <a:cubicBezTo>
                    <a:pt x="141" y="0"/>
                    <a:pt x="141" y="0"/>
                    <a:pt x="14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48">
              <a:extLst>
                <a:ext uri="{FF2B5EF4-FFF2-40B4-BE49-F238E27FC236}">
                  <a16:creationId xmlns="" xmlns:a16="http://schemas.microsoft.com/office/drawing/2014/main" id="{655B3B23-E5F9-4EF8-AB5C-DFE427D5DA05}"/>
                </a:ext>
              </a:extLst>
            </p:cNvPr>
            <p:cNvSpPr>
              <a:spLocks/>
            </p:cNvSpPr>
            <p:nvPr/>
          </p:nvSpPr>
          <p:spPr bwMode="auto">
            <a:xfrm>
              <a:off x="10569959" y="4321118"/>
              <a:ext cx="239943" cy="629852"/>
            </a:xfrm>
            <a:custGeom>
              <a:avLst/>
              <a:gdLst>
                <a:gd name="T0" fmla="*/ 37 w 60"/>
                <a:gd name="T1" fmla="*/ 45 h 157"/>
                <a:gd name="T2" fmla="*/ 17 w 60"/>
                <a:gd name="T3" fmla="*/ 103 h 157"/>
                <a:gd name="T4" fmla="*/ 0 w 60"/>
                <a:gd name="T5" fmla="*/ 154 h 157"/>
                <a:gd name="T6" fmla="*/ 9 w 60"/>
                <a:gd name="T7" fmla="*/ 157 h 157"/>
                <a:gd name="T8" fmla="*/ 9 w 60"/>
                <a:gd name="T9" fmla="*/ 157 h 157"/>
                <a:gd name="T10" fmla="*/ 60 w 60"/>
                <a:gd name="T11" fmla="*/ 3 h 157"/>
                <a:gd name="T12" fmla="*/ 52 w 60"/>
                <a:gd name="T13" fmla="*/ 0 h 157"/>
                <a:gd name="T14" fmla="*/ 37 w 60"/>
                <a:gd name="T15" fmla="*/ 45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57">
                  <a:moveTo>
                    <a:pt x="37" y="45"/>
                  </a:moveTo>
                  <a:cubicBezTo>
                    <a:pt x="30" y="64"/>
                    <a:pt x="24" y="84"/>
                    <a:pt x="17" y="103"/>
                  </a:cubicBezTo>
                  <a:cubicBezTo>
                    <a:pt x="12" y="120"/>
                    <a:pt x="6" y="137"/>
                    <a:pt x="0" y="154"/>
                  </a:cubicBezTo>
                  <a:cubicBezTo>
                    <a:pt x="3" y="154"/>
                    <a:pt x="7" y="155"/>
                    <a:pt x="9" y="157"/>
                  </a:cubicBezTo>
                  <a:cubicBezTo>
                    <a:pt x="9" y="157"/>
                    <a:pt x="9" y="157"/>
                    <a:pt x="9" y="157"/>
                  </a:cubicBezTo>
                  <a:cubicBezTo>
                    <a:pt x="26" y="106"/>
                    <a:pt x="43" y="54"/>
                    <a:pt x="60" y="3"/>
                  </a:cubicBezTo>
                  <a:cubicBezTo>
                    <a:pt x="57" y="2"/>
                    <a:pt x="54" y="1"/>
                    <a:pt x="52" y="0"/>
                  </a:cubicBezTo>
                  <a:cubicBezTo>
                    <a:pt x="47" y="15"/>
                    <a:pt x="42" y="30"/>
                    <a:pt x="37"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49">
              <a:extLst>
                <a:ext uri="{FF2B5EF4-FFF2-40B4-BE49-F238E27FC236}">
                  <a16:creationId xmlns="" xmlns:a16="http://schemas.microsoft.com/office/drawing/2014/main" id="{EEE417F7-A965-4138-9FEB-6612EC298D49}"/>
                </a:ext>
              </a:extLst>
            </p:cNvPr>
            <p:cNvSpPr>
              <a:spLocks/>
            </p:cNvSpPr>
            <p:nvPr/>
          </p:nvSpPr>
          <p:spPr bwMode="auto">
            <a:xfrm>
              <a:off x="6492922" y="2251608"/>
              <a:ext cx="681839" cy="745824"/>
            </a:xfrm>
            <a:custGeom>
              <a:avLst/>
              <a:gdLst>
                <a:gd name="T0" fmla="*/ 7 w 170"/>
                <a:gd name="T1" fmla="*/ 186 h 186"/>
                <a:gd name="T2" fmla="*/ 11 w 170"/>
                <a:gd name="T3" fmla="*/ 182 h 186"/>
                <a:gd name="T4" fmla="*/ 133 w 170"/>
                <a:gd name="T5" fmla="*/ 46 h 186"/>
                <a:gd name="T6" fmla="*/ 169 w 170"/>
                <a:gd name="T7" fmla="*/ 8 h 186"/>
                <a:gd name="T8" fmla="*/ 170 w 170"/>
                <a:gd name="T9" fmla="*/ 7 h 186"/>
                <a:gd name="T10" fmla="*/ 163 w 170"/>
                <a:gd name="T11" fmla="*/ 0 h 186"/>
                <a:gd name="T12" fmla="*/ 109 w 170"/>
                <a:gd name="T13" fmla="*/ 60 h 186"/>
                <a:gd name="T14" fmla="*/ 3 w 170"/>
                <a:gd name="T15" fmla="*/ 176 h 186"/>
                <a:gd name="T16" fmla="*/ 0 w 170"/>
                <a:gd name="T17" fmla="*/ 180 h 186"/>
                <a:gd name="T18" fmla="*/ 7 w 17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86">
                  <a:moveTo>
                    <a:pt x="7" y="186"/>
                  </a:moveTo>
                  <a:cubicBezTo>
                    <a:pt x="8" y="185"/>
                    <a:pt x="9" y="184"/>
                    <a:pt x="11" y="182"/>
                  </a:cubicBezTo>
                  <a:cubicBezTo>
                    <a:pt x="51" y="137"/>
                    <a:pt x="92" y="92"/>
                    <a:pt x="133" y="46"/>
                  </a:cubicBezTo>
                  <a:cubicBezTo>
                    <a:pt x="145" y="34"/>
                    <a:pt x="157" y="21"/>
                    <a:pt x="169" y="8"/>
                  </a:cubicBezTo>
                  <a:cubicBezTo>
                    <a:pt x="169" y="7"/>
                    <a:pt x="169" y="7"/>
                    <a:pt x="170" y="7"/>
                  </a:cubicBezTo>
                  <a:cubicBezTo>
                    <a:pt x="167" y="5"/>
                    <a:pt x="165" y="3"/>
                    <a:pt x="163" y="0"/>
                  </a:cubicBezTo>
                  <a:cubicBezTo>
                    <a:pt x="145" y="20"/>
                    <a:pt x="127" y="40"/>
                    <a:pt x="109" y="60"/>
                  </a:cubicBezTo>
                  <a:cubicBezTo>
                    <a:pt x="74" y="99"/>
                    <a:pt x="39" y="137"/>
                    <a:pt x="3" y="176"/>
                  </a:cubicBezTo>
                  <a:cubicBezTo>
                    <a:pt x="2" y="178"/>
                    <a:pt x="1" y="179"/>
                    <a:pt x="0" y="180"/>
                  </a:cubicBezTo>
                  <a:cubicBezTo>
                    <a:pt x="3" y="181"/>
                    <a:pt x="5" y="183"/>
                    <a:pt x="7" y="18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50">
              <a:extLst>
                <a:ext uri="{FF2B5EF4-FFF2-40B4-BE49-F238E27FC236}">
                  <a16:creationId xmlns="" xmlns:a16="http://schemas.microsoft.com/office/drawing/2014/main" id="{0E25A1D7-A2EB-4EE3-BD34-FAB67528D7AA}"/>
                </a:ext>
              </a:extLst>
            </p:cNvPr>
            <p:cNvSpPr>
              <a:spLocks/>
            </p:cNvSpPr>
            <p:nvPr/>
          </p:nvSpPr>
          <p:spPr bwMode="auto">
            <a:xfrm>
              <a:off x="6444933" y="3217379"/>
              <a:ext cx="313926" cy="753822"/>
            </a:xfrm>
            <a:custGeom>
              <a:avLst/>
              <a:gdLst>
                <a:gd name="T0" fmla="*/ 59 w 78"/>
                <a:gd name="T1" fmla="*/ 133 h 188"/>
                <a:gd name="T2" fmla="*/ 40 w 78"/>
                <a:gd name="T3" fmla="*/ 82 h 188"/>
                <a:gd name="T4" fmla="*/ 15 w 78"/>
                <a:gd name="T5" fmla="*/ 16 h 188"/>
                <a:gd name="T6" fmla="*/ 9 w 78"/>
                <a:gd name="T7" fmla="*/ 0 h 188"/>
                <a:gd name="T8" fmla="*/ 0 w 78"/>
                <a:gd name="T9" fmla="*/ 3 h 188"/>
                <a:gd name="T10" fmla="*/ 1 w 78"/>
                <a:gd name="T11" fmla="*/ 5 h 188"/>
                <a:gd name="T12" fmla="*/ 34 w 78"/>
                <a:gd name="T13" fmla="*/ 92 h 188"/>
                <a:gd name="T14" fmla="*/ 61 w 78"/>
                <a:gd name="T15" fmla="*/ 165 h 188"/>
                <a:gd name="T16" fmla="*/ 70 w 78"/>
                <a:gd name="T17" fmla="*/ 188 h 188"/>
                <a:gd name="T18" fmla="*/ 78 w 78"/>
                <a:gd name="T19" fmla="*/ 184 h 188"/>
                <a:gd name="T20" fmla="*/ 59 w 78"/>
                <a:gd name="T21" fmla="*/ 13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88">
                  <a:moveTo>
                    <a:pt x="59" y="133"/>
                  </a:moveTo>
                  <a:cubicBezTo>
                    <a:pt x="52" y="116"/>
                    <a:pt x="46" y="99"/>
                    <a:pt x="40" y="82"/>
                  </a:cubicBezTo>
                  <a:cubicBezTo>
                    <a:pt x="32" y="60"/>
                    <a:pt x="23" y="38"/>
                    <a:pt x="15" y="16"/>
                  </a:cubicBezTo>
                  <a:cubicBezTo>
                    <a:pt x="13" y="11"/>
                    <a:pt x="11" y="5"/>
                    <a:pt x="9" y="0"/>
                  </a:cubicBezTo>
                  <a:cubicBezTo>
                    <a:pt x="6" y="1"/>
                    <a:pt x="3" y="3"/>
                    <a:pt x="0" y="3"/>
                  </a:cubicBezTo>
                  <a:cubicBezTo>
                    <a:pt x="0" y="4"/>
                    <a:pt x="1" y="4"/>
                    <a:pt x="1" y="5"/>
                  </a:cubicBezTo>
                  <a:cubicBezTo>
                    <a:pt x="12" y="34"/>
                    <a:pt x="23" y="63"/>
                    <a:pt x="34" y="92"/>
                  </a:cubicBezTo>
                  <a:cubicBezTo>
                    <a:pt x="43" y="117"/>
                    <a:pt x="52" y="141"/>
                    <a:pt x="61" y="165"/>
                  </a:cubicBezTo>
                  <a:cubicBezTo>
                    <a:pt x="63" y="169"/>
                    <a:pt x="68" y="184"/>
                    <a:pt x="70" y="188"/>
                  </a:cubicBezTo>
                  <a:cubicBezTo>
                    <a:pt x="72" y="186"/>
                    <a:pt x="75" y="185"/>
                    <a:pt x="78" y="184"/>
                  </a:cubicBezTo>
                  <a:cubicBezTo>
                    <a:pt x="72" y="167"/>
                    <a:pt x="65" y="150"/>
                    <a:pt x="59" y="1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51">
              <a:extLst>
                <a:ext uri="{FF2B5EF4-FFF2-40B4-BE49-F238E27FC236}">
                  <a16:creationId xmlns="" xmlns:a16="http://schemas.microsoft.com/office/drawing/2014/main" id="{23D7F029-0397-4A03-8F2F-AEFB0614B7D9}"/>
                </a:ext>
              </a:extLst>
            </p:cNvPr>
            <p:cNvSpPr>
              <a:spLocks/>
            </p:cNvSpPr>
            <p:nvPr/>
          </p:nvSpPr>
          <p:spPr bwMode="auto">
            <a:xfrm>
              <a:off x="8356481" y="4697029"/>
              <a:ext cx="121972" cy="65985"/>
            </a:xfrm>
            <a:custGeom>
              <a:avLst/>
              <a:gdLst>
                <a:gd name="T0" fmla="*/ 0 w 30"/>
                <a:gd name="T1" fmla="*/ 7 h 16"/>
                <a:gd name="T2" fmla="*/ 0 w 30"/>
                <a:gd name="T3" fmla="*/ 7 h 16"/>
                <a:gd name="T4" fmla="*/ 2 w 30"/>
                <a:gd name="T5" fmla="*/ 16 h 16"/>
                <a:gd name="T6" fmla="*/ 30 w 30"/>
                <a:gd name="T7" fmla="*/ 9 h 16"/>
                <a:gd name="T8" fmla="*/ 28 w 30"/>
                <a:gd name="T9" fmla="*/ 0 h 16"/>
                <a:gd name="T10" fmla="*/ 0 w 30"/>
                <a:gd name="T11" fmla="*/ 7 h 16"/>
              </a:gdLst>
              <a:ahLst/>
              <a:cxnLst>
                <a:cxn ang="0">
                  <a:pos x="T0" y="T1"/>
                </a:cxn>
                <a:cxn ang="0">
                  <a:pos x="T2" y="T3"/>
                </a:cxn>
                <a:cxn ang="0">
                  <a:pos x="T4" y="T5"/>
                </a:cxn>
                <a:cxn ang="0">
                  <a:pos x="T6" y="T7"/>
                </a:cxn>
                <a:cxn ang="0">
                  <a:pos x="T8" y="T9"/>
                </a:cxn>
                <a:cxn ang="0">
                  <a:pos x="T10" y="T11"/>
                </a:cxn>
              </a:cxnLst>
              <a:rect l="0" t="0" r="r" b="b"/>
              <a:pathLst>
                <a:path w="30" h="16">
                  <a:moveTo>
                    <a:pt x="0" y="7"/>
                  </a:moveTo>
                  <a:cubicBezTo>
                    <a:pt x="0" y="7"/>
                    <a:pt x="0" y="7"/>
                    <a:pt x="0" y="7"/>
                  </a:cubicBezTo>
                  <a:cubicBezTo>
                    <a:pt x="1" y="10"/>
                    <a:pt x="2" y="13"/>
                    <a:pt x="2" y="16"/>
                  </a:cubicBezTo>
                  <a:cubicBezTo>
                    <a:pt x="12" y="14"/>
                    <a:pt x="21" y="12"/>
                    <a:pt x="30" y="9"/>
                  </a:cubicBezTo>
                  <a:cubicBezTo>
                    <a:pt x="29" y="6"/>
                    <a:pt x="28" y="3"/>
                    <a:pt x="28" y="0"/>
                  </a:cubicBezTo>
                  <a:cubicBezTo>
                    <a:pt x="19" y="2"/>
                    <a:pt x="10" y="4"/>
                    <a:pt x="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52">
              <a:extLst>
                <a:ext uri="{FF2B5EF4-FFF2-40B4-BE49-F238E27FC236}">
                  <a16:creationId xmlns="" xmlns:a16="http://schemas.microsoft.com/office/drawing/2014/main" id="{54EF1063-89B6-4CBB-A6C5-B622689F1756}"/>
                </a:ext>
              </a:extLst>
            </p:cNvPr>
            <p:cNvSpPr>
              <a:spLocks/>
            </p:cNvSpPr>
            <p:nvPr/>
          </p:nvSpPr>
          <p:spPr bwMode="auto">
            <a:xfrm>
              <a:off x="9728157" y="5476844"/>
              <a:ext cx="55987" cy="79981"/>
            </a:xfrm>
            <a:custGeom>
              <a:avLst/>
              <a:gdLst>
                <a:gd name="T0" fmla="*/ 5 w 14"/>
                <a:gd name="T1" fmla="*/ 20 h 20"/>
                <a:gd name="T2" fmla="*/ 14 w 14"/>
                <a:gd name="T3" fmla="*/ 17 h 20"/>
                <a:gd name="T4" fmla="*/ 10 w 14"/>
                <a:gd name="T5" fmla="*/ 0 h 20"/>
                <a:gd name="T6" fmla="*/ 0 w 14"/>
                <a:gd name="T7" fmla="*/ 3 h 20"/>
                <a:gd name="T8" fmla="*/ 5 w 14"/>
                <a:gd name="T9" fmla="*/ 20 h 20"/>
              </a:gdLst>
              <a:ahLst/>
              <a:cxnLst>
                <a:cxn ang="0">
                  <a:pos x="T0" y="T1"/>
                </a:cxn>
                <a:cxn ang="0">
                  <a:pos x="T2" y="T3"/>
                </a:cxn>
                <a:cxn ang="0">
                  <a:pos x="T4" y="T5"/>
                </a:cxn>
                <a:cxn ang="0">
                  <a:pos x="T6" y="T7"/>
                </a:cxn>
                <a:cxn ang="0">
                  <a:pos x="T8" y="T9"/>
                </a:cxn>
              </a:cxnLst>
              <a:rect l="0" t="0" r="r" b="b"/>
              <a:pathLst>
                <a:path w="14" h="20">
                  <a:moveTo>
                    <a:pt x="5" y="20"/>
                  </a:moveTo>
                  <a:cubicBezTo>
                    <a:pt x="8" y="19"/>
                    <a:pt x="11" y="18"/>
                    <a:pt x="14" y="17"/>
                  </a:cubicBezTo>
                  <a:cubicBezTo>
                    <a:pt x="13" y="12"/>
                    <a:pt x="11" y="6"/>
                    <a:pt x="10" y="0"/>
                  </a:cubicBezTo>
                  <a:cubicBezTo>
                    <a:pt x="7" y="2"/>
                    <a:pt x="4" y="3"/>
                    <a:pt x="0" y="3"/>
                  </a:cubicBezTo>
                  <a:cubicBezTo>
                    <a:pt x="2" y="9"/>
                    <a:pt x="4" y="14"/>
                    <a:pt x="5"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453">
              <a:extLst>
                <a:ext uri="{FF2B5EF4-FFF2-40B4-BE49-F238E27FC236}">
                  <a16:creationId xmlns="" xmlns:a16="http://schemas.microsoft.com/office/drawing/2014/main" id="{F18C6297-195A-490A-A8D7-2EEBABCFFD74}"/>
                </a:ext>
              </a:extLst>
            </p:cNvPr>
            <p:cNvSpPr>
              <a:spLocks/>
            </p:cNvSpPr>
            <p:nvPr/>
          </p:nvSpPr>
          <p:spPr bwMode="auto">
            <a:xfrm>
              <a:off x="7784617" y="4653039"/>
              <a:ext cx="303928" cy="113974"/>
            </a:xfrm>
            <a:custGeom>
              <a:avLst/>
              <a:gdLst>
                <a:gd name="T0" fmla="*/ 52 w 76"/>
                <a:gd name="T1" fmla="*/ 12 h 28"/>
                <a:gd name="T2" fmla="*/ 4 w 76"/>
                <a:gd name="T3" fmla="*/ 1 h 28"/>
                <a:gd name="T4" fmla="*/ 2 w 76"/>
                <a:gd name="T5" fmla="*/ 0 h 28"/>
                <a:gd name="T6" fmla="*/ 0 w 76"/>
                <a:gd name="T7" fmla="*/ 10 h 28"/>
                <a:gd name="T8" fmla="*/ 1 w 76"/>
                <a:gd name="T9" fmla="*/ 10 h 28"/>
                <a:gd name="T10" fmla="*/ 10 w 76"/>
                <a:gd name="T11" fmla="*/ 12 h 28"/>
                <a:gd name="T12" fmla="*/ 55 w 76"/>
                <a:gd name="T13" fmla="*/ 23 h 28"/>
                <a:gd name="T14" fmla="*/ 74 w 76"/>
                <a:gd name="T15" fmla="*/ 28 h 28"/>
                <a:gd name="T16" fmla="*/ 76 w 76"/>
                <a:gd name="T17" fmla="*/ 18 h 28"/>
                <a:gd name="T18" fmla="*/ 52 w 76"/>
                <a:gd name="T1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8">
                  <a:moveTo>
                    <a:pt x="52" y="12"/>
                  </a:moveTo>
                  <a:cubicBezTo>
                    <a:pt x="36" y="8"/>
                    <a:pt x="20" y="5"/>
                    <a:pt x="4" y="1"/>
                  </a:cubicBezTo>
                  <a:cubicBezTo>
                    <a:pt x="3" y="1"/>
                    <a:pt x="3" y="0"/>
                    <a:pt x="2" y="0"/>
                  </a:cubicBezTo>
                  <a:cubicBezTo>
                    <a:pt x="2" y="4"/>
                    <a:pt x="1" y="7"/>
                    <a:pt x="0" y="10"/>
                  </a:cubicBezTo>
                  <a:cubicBezTo>
                    <a:pt x="0" y="10"/>
                    <a:pt x="0" y="10"/>
                    <a:pt x="1" y="10"/>
                  </a:cubicBezTo>
                  <a:cubicBezTo>
                    <a:pt x="4" y="10"/>
                    <a:pt x="7" y="11"/>
                    <a:pt x="10" y="12"/>
                  </a:cubicBezTo>
                  <a:cubicBezTo>
                    <a:pt x="25" y="16"/>
                    <a:pt x="40" y="19"/>
                    <a:pt x="55" y="23"/>
                  </a:cubicBezTo>
                  <a:cubicBezTo>
                    <a:pt x="61" y="24"/>
                    <a:pt x="67" y="26"/>
                    <a:pt x="74" y="28"/>
                  </a:cubicBezTo>
                  <a:cubicBezTo>
                    <a:pt x="74" y="24"/>
                    <a:pt x="75" y="21"/>
                    <a:pt x="76" y="18"/>
                  </a:cubicBezTo>
                  <a:cubicBezTo>
                    <a:pt x="68" y="16"/>
                    <a:pt x="60" y="14"/>
                    <a:pt x="52"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454">
              <a:extLst>
                <a:ext uri="{FF2B5EF4-FFF2-40B4-BE49-F238E27FC236}">
                  <a16:creationId xmlns="" xmlns:a16="http://schemas.microsoft.com/office/drawing/2014/main" id="{1E169DD5-4525-43A9-B703-9264B957E004}"/>
                </a:ext>
              </a:extLst>
            </p:cNvPr>
            <p:cNvSpPr>
              <a:spLocks/>
            </p:cNvSpPr>
            <p:nvPr/>
          </p:nvSpPr>
          <p:spPr bwMode="auto">
            <a:xfrm>
              <a:off x="10925875" y="3855228"/>
              <a:ext cx="249942" cy="249942"/>
            </a:xfrm>
            <a:custGeom>
              <a:avLst/>
              <a:gdLst>
                <a:gd name="T0" fmla="*/ 56 w 62"/>
                <a:gd name="T1" fmla="*/ 0 h 62"/>
                <a:gd name="T2" fmla="*/ 26 w 62"/>
                <a:gd name="T3" fmla="*/ 29 h 62"/>
                <a:gd name="T4" fmla="*/ 1 w 62"/>
                <a:gd name="T5" fmla="*/ 54 h 62"/>
                <a:gd name="T6" fmla="*/ 0 w 62"/>
                <a:gd name="T7" fmla="*/ 55 h 62"/>
                <a:gd name="T8" fmla="*/ 6 w 62"/>
                <a:gd name="T9" fmla="*/ 62 h 62"/>
                <a:gd name="T10" fmla="*/ 8 w 62"/>
                <a:gd name="T11" fmla="*/ 61 h 62"/>
                <a:gd name="T12" fmla="*/ 44 w 62"/>
                <a:gd name="T13" fmla="*/ 24 h 62"/>
                <a:gd name="T14" fmla="*/ 62 w 62"/>
                <a:gd name="T15" fmla="*/ 6 h 62"/>
                <a:gd name="T16" fmla="*/ 56 w 62"/>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2">
                  <a:moveTo>
                    <a:pt x="56" y="0"/>
                  </a:moveTo>
                  <a:cubicBezTo>
                    <a:pt x="46" y="9"/>
                    <a:pt x="36" y="19"/>
                    <a:pt x="26" y="29"/>
                  </a:cubicBezTo>
                  <a:cubicBezTo>
                    <a:pt x="18" y="37"/>
                    <a:pt x="9" y="45"/>
                    <a:pt x="1" y="54"/>
                  </a:cubicBezTo>
                  <a:cubicBezTo>
                    <a:pt x="1" y="54"/>
                    <a:pt x="0" y="55"/>
                    <a:pt x="0" y="55"/>
                  </a:cubicBezTo>
                  <a:cubicBezTo>
                    <a:pt x="2" y="57"/>
                    <a:pt x="4" y="59"/>
                    <a:pt x="6" y="62"/>
                  </a:cubicBezTo>
                  <a:cubicBezTo>
                    <a:pt x="7" y="61"/>
                    <a:pt x="7" y="61"/>
                    <a:pt x="8" y="61"/>
                  </a:cubicBezTo>
                  <a:cubicBezTo>
                    <a:pt x="20" y="48"/>
                    <a:pt x="32" y="36"/>
                    <a:pt x="44" y="24"/>
                  </a:cubicBezTo>
                  <a:cubicBezTo>
                    <a:pt x="50" y="18"/>
                    <a:pt x="56" y="12"/>
                    <a:pt x="62" y="6"/>
                  </a:cubicBezTo>
                  <a:cubicBezTo>
                    <a:pt x="60" y="4"/>
                    <a:pt x="58" y="2"/>
                    <a:pt x="5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55">
              <a:extLst>
                <a:ext uri="{FF2B5EF4-FFF2-40B4-BE49-F238E27FC236}">
                  <a16:creationId xmlns="" xmlns:a16="http://schemas.microsoft.com/office/drawing/2014/main" id="{FBB68528-A0B6-4C4D-8C3E-CEF1CB7E7088}"/>
                </a:ext>
              </a:extLst>
            </p:cNvPr>
            <p:cNvSpPr>
              <a:spLocks/>
            </p:cNvSpPr>
            <p:nvPr/>
          </p:nvSpPr>
          <p:spPr bwMode="auto">
            <a:xfrm>
              <a:off x="7490687" y="4361108"/>
              <a:ext cx="113974" cy="159962"/>
            </a:xfrm>
            <a:custGeom>
              <a:avLst/>
              <a:gdLst>
                <a:gd name="T0" fmla="*/ 28 w 28"/>
                <a:gd name="T1" fmla="*/ 35 h 40"/>
                <a:gd name="T2" fmla="*/ 9 w 28"/>
                <a:gd name="T3" fmla="*/ 0 h 40"/>
                <a:gd name="T4" fmla="*/ 0 w 28"/>
                <a:gd name="T5" fmla="*/ 5 h 40"/>
                <a:gd name="T6" fmla="*/ 4 w 28"/>
                <a:gd name="T7" fmla="*/ 10 h 40"/>
                <a:gd name="T8" fmla="*/ 19 w 28"/>
                <a:gd name="T9" fmla="*/ 40 h 40"/>
                <a:gd name="T10" fmla="*/ 28 w 28"/>
                <a:gd name="T11" fmla="*/ 36 h 40"/>
                <a:gd name="T12" fmla="*/ 28 w 28"/>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28" h="40">
                  <a:moveTo>
                    <a:pt x="28" y="35"/>
                  </a:moveTo>
                  <a:cubicBezTo>
                    <a:pt x="22" y="24"/>
                    <a:pt x="15" y="12"/>
                    <a:pt x="9" y="0"/>
                  </a:cubicBezTo>
                  <a:cubicBezTo>
                    <a:pt x="7" y="2"/>
                    <a:pt x="4" y="4"/>
                    <a:pt x="0" y="5"/>
                  </a:cubicBezTo>
                  <a:cubicBezTo>
                    <a:pt x="2" y="6"/>
                    <a:pt x="3" y="8"/>
                    <a:pt x="4" y="10"/>
                  </a:cubicBezTo>
                  <a:cubicBezTo>
                    <a:pt x="9" y="20"/>
                    <a:pt x="14" y="30"/>
                    <a:pt x="19" y="40"/>
                  </a:cubicBezTo>
                  <a:cubicBezTo>
                    <a:pt x="22" y="38"/>
                    <a:pt x="25" y="37"/>
                    <a:pt x="28" y="36"/>
                  </a:cubicBezTo>
                  <a:cubicBezTo>
                    <a:pt x="28" y="35"/>
                    <a:pt x="28" y="35"/>
                    <a:pt x="2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56">
              <a:extLst>
                <a:ext uri="{FF2B5EF4-FFF2-40B4-BE49-F238E27FC236}">
                  <a16:creationId xmlns="" xmlns:a16="http://schemas.microsoft.com/office/drawing/2014/main" id="{A6D79221-FB60-4D1B-B17F-C806990EC21B}"/>
                </a:ext>
              </a:extLst>
            </p:cNvPr>
            <p:cNvSpPr>
              <a:spLocks/>
            </p:cNvSpPr>
            <p:nvPr/>
          </p:nvSpPr>
          <p:spPr bwMode="auto">
            <a:xfrm>
              <a:off x="7820608" y="2467557"/>
              <a:ext cx="283933" cy="289932"/>
            </a:xfrm>
            <a:custGeom>
              <a:avLst/>
              <a:gdLst>
                <a:gd name="T0" fmla="*/ 10 w 71"/>
                <a:gd name="T1" fmla="*/ 61 h 72"/>
                <a:gd name="T2" fmla="*/ 35 w 71"/>
                <a:gd name="T3" fmla="*/ 72 h 72"/>
                <a:gd name="T4" fmla="*/ 35 w 71"/>
                <a:gd name="T5" fmla="*/ 72 h 72"/>
                <a:gd name="T6" fmla="*/ 44 w 71"/>
                <a:gd name="T7" fmla="*/ 71 h 72"/>
                <a:gd name="T8" fmla="*/ 63 w 71"/>
                <a:gd name="T9" fmla="*/ 58 h 72"/>
                <a:gd name="T10" fmla="*/ 68 w 71"/>
                <a:gd name="T11" fmla="*/ 50 h 72"/>
                <a:gd name="T12" fmla="*/ 71 w 71"/>
                <a:gd name="T13" fmla="*/ 36 h 72"/>
                <a:gd name="T14" fmla="*/ 61 w 71"/>
                <a:gd name="T15" fmla="*/ 10 h 72"/>
                <a:gd name="T16" fmla="*/ 53 w 71"/>
                <a:gd name="T17" fmla="*/ 5 h 72"/>
                <a:gd name="T18" fmla="*/ 35 w 71"/>
                <a:gd name="T19" fmla="*/ 0 h 72"/>
                <a:gd name="T20" fmla="*/ 0 w 71"/>
                <a:gd name="T21" fmla="*/ 36 h 72"/>
                <a:gd name="T22" fmla="*/ 0 w 71"/>
                <a:gd name="T23" fmla="*/ 41 h 72"/>
                <a:gd name="T24" fmla="*/ 3 w 71"/>
                <a:gd name="T25" fmla="*/ 50 h 72"/>
                <a:gd name="T26" fmla="*/ 4 w 71"/>
                <a:gd name="T27" fmla="*/ 53 h 72"/>
                <a:gd name="T28" fmla="*/ 10 w 71"/>
                <a:gd name="T29"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10" y="61"/>
                  </a:moveTo>
                  <a:cubicBezTo>
                    <a:pt x="16" y="67"/>
                    <a:pt x="25" y="71"/>
                    <a:pt x="35" y="72"/>
                  </a:cubicBezTo>
                  <a:cubicBezTo>
                    <a:pt x="35" y="72"/>
                    <a:pt x="35" y="72"/>
                    <a:pt x="35" y="72"/>
                  </a:cubicBezTo>
                  <a:cubicBezTo>
                    <a:pt x="38" y="72"/>
                    <a:pt x="41" y="71"/>
                    <a:pt x="44" y="71"/>
                  </a:cubicBezTo>
                  <a:cubicBezTo>
                    <a:pt x="52" y="69"/>
                    <a:pt x="58" y="64"/>
                    <a:pt x="63" y="58"/>
                  </a:cubicBezTo>
                  <a:cubicBezTo>
                    <a:pt x="65" y="56"/>
                    <a:pt x="67" y="53"/>
                    <a:pt x="68" y="50"/>
                  </a:cubicBezTo>
                  <a:cubicBezTo>
                    <a:pt x="70" y="46"/>
                    <a:pt x="71" y="41"/>
                    <a:pt x="71" y="36"/>
                  </a:cubicBezTo>
                  <a:cubicBezTo>
                    <a:pt x="71" y="26"/>
                    <a:pt x="67" y="17"/>
                    <a:pt x="61" y="10"/>
                  </a:cubicBezTo>
                  <a:cubicBezTo>
                    <a:pt x="58" y="8"/>
                    <a:pt x="56" y="6"/>
                    <a:pt x="53" y="5"/>
                  </a:cubicBezTo>
                  <a:cubicBezTo>
                    <a:pt x="48" y="2"/>
                    <a:pt x="42" y="0"/>
                    <a:pt x="35" y="0"/>
                  </a:cubicBezTo>
                  <a:cubicBezTo>
                    <a:pt x="16" y="0"/>
                    <a:pt x="0" y="16"/>
                    <a:pt x="0" y="36"/>
                  </a:cubicBezTo>
                  <a:cubicBezTo>
                    <a:pt x="0" y="38"/>
                    <a:pt x="0" y="39"/>
                    <a:pt x="0" y="41"/>
                  </a:cubicBezTo>
                  <a:cubicBezTo>
                    <a:pt x="0" y="44"/>
                    <a:pt x="1" y="47"/>
                    <a:pt x="3" y="50"/>
                  </a:cubicBezTo>
                  <a:cubicBezTo>
                    <a:pt x="3" y="51"/>
                    <a:pt x="3" y="52"/>
                    <a:pt x="4" y="53"/>
                  </a:cubicBezTo>
                  <a:cubicBezTo>
                    <a:pt x="5" y="56"/>
                    <a:pt x="7" y="58"/>
                    <a:pt x="10"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57">
              <a:extLst>
                <a:ext uri="{FF2B5EF4-FFF2-40B4-BE49-F238E27FC236}">
                  <a16:creationId xmlns="" xmlns:a16="http://schemas.microsoft.com/office/drawing/2014/main" id="{A361A37B-BD92-405D-8267-E4076B4F23EC}"/>
                </a:ext>
              </a:extLst>
            </p:cNvPr>
            <p:cNvSpPr>
              <a:spLocks/>
            </p:cNvSpPr>
            <p:nvPr/>
          </p:nvSpPr>
          <p:spPr bwMode="auto">
            <a:xfrm>
              <a:off x="7018798" y="3073413"/>
              <a:ext cx="283933" cy="285933"/>
            </a:xfrm>
            <a:custGeom>
              <a:avLst/>
              <a:gdLst>
                <a:gd name="T0" fmla="*/ 71 w 71"/>
                <a:gd name="T1" fmla="*/ 36 h 71"/>
                <a:gd name="T2" fmla="*/ 71 w 71"/>
                <a:gd name="T3" fmla="*/ 34 h 71"/>
                <a:gd name="T4" fmla="*/ 70 w 71"/>
                <a:gd name="T5" fmla="*/ 24 h 71"/>
                <a:gd name="T6" fmla="*/ 67 w 71"/>
                <a:gd name="T7" fmla="*/ 19 h 71"/>
                <a:gd name="T8" fmla="*/ 61 w 71"/>
                <a:gd name="T9" fmla="*/ 11 h 71"/>
                <a:gd name="T10" fmla="*/ 44 w 71"/>
                <a:gd name="T11" fmla="*/ 1 h 71"/>
                <a:gd name="T12" fmla="*/ 36 w 71"/>
                <a:gd name="T13" fmla="*/ 0 h 71"/>
                <a:gd name="T14" fmla="*/ 34 w 71"/>
                <a:gd name="T15" fmla="*/ 0 h 71"/>
                <a:gd name="T16" fmla="*/ 1 w 71"/>
                <a:gd name="T17" fmla="*/ 26 h 71"/>
                <a:gd name="T18" fmla="*/ 0 w 71"/>
                <a:gd name="T19" fmla="*/ 35 h 71"/>
                <a:gd name="T20" fmla="*/ 0 w 71"/>
                <a:gd name="T21" fmla="*/ 36 h 71"/>
                <a:gd name="T22" fmla="*/ 17 w 71"/>
                <a:gd name="T23" fmla="*/ 66 h 71"/>
                <a:gd name="T24" fmla="*/ 27 w 71"/>
                <a:gd name="T25" fmla="*/ 70 h 71"/>
                <a:gd name="T26" fmla="*/ 36 w 71"/>
                <a:gd name="T27" fmla="*/ 71 h 71"/>
                <a:gd name="T28" fmla="*/ 39 w 71"/>
                <a:gd name="T29" fmla="*/ 71 h 71"/>
                <a:gd name="T30" fmla="*/ 50 w 71"/>
                <a:gd name="T31" fmla="*/ 68 h 71"/>
                <a:gd name="T32" fmla="*/ 71 w 71"/>
                <a:gd name="T33"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1">
                  <a:moveTo>
                    <a:pt x="71" y="36"/>
                  </a:moveTo>
                  <a:cubicBezTo>
                    <a:pt x="71" y="35"/>
                    <a:pt x="71" y="35"/>
                    <a:pt x="71" y="34"/>
                  </a:cubicBezTo>
                  <a:cubicBezTo>
                    <a:pt x="71" y="31"/>
                    <a:pt x="71" y="27"/>
                    <a:pt x="70" y="24"/>
                  </a:cubicBezTo>
                  <a:cubicBezTo>
                    <a:pt x="69" y="22"/>
                    <a:pt x="68" y="20"/>
                    <a:pt x="67" y="19"/>
                  </a:cubicBezTo>
                  <a:cubicBezTo>
                    <a:pt x="66" y="16"/>
                    <a:pt x="64" y="13"/>
                    <a:pt x="61" y="11"/>
                  </a:cubicBezTo>
                  <a:cubicBezTo>
                    <a:pt x="57" y="6"/>
                    <a:pt x="51" y="2"/>
                    <a:pt x="44" y="1"/>
                  </a:cubicBezTo>
                  <a:cubicBezTo>
                    <a:pt x="41" y="0"/>
                    <a:pt x="39" y="0"/>
                    <a:pt x="36" y="0"/>
                  </a:cubicBezTo>
                  <a:cubicBezTo>
                    <a:pt x="35" y="0"/>
                    <a:pt x="35" y="0"/>
                    <a:pt x="34" y="0"/>
                  </a:cubicBezTo>
                  <a:cubicBezTo>
                    <a:pt x="19" y="1"/>
                    <a:pt x="6" y="11"/>
                    <a:pt x="1" y="26"/>
                  </a:cubicBezTo>
                  <a:cubicBezTo>
                    <a:pt x="0" y="29"/>
                    <a:pt x="0" y="32"/>
                    <a:pt x="0" y="35"/>
                  </a:cubicBezTo>
                  <a:cubicBezTo>
                    <a:pt x="0" y="35"/>
                    <a:pt x="0" y="35"/>
                    <a:pt x="0" y="36"/>
                  </a:cubicBezTo>
                  <a:cubicBezTo>
                    <a:pt x="0" y="49"/>
                    <a:pt x="7" y="60"/>
                    <a:pt x="17" y="66"/>
                  </a:cubicBezTo>
                  <a:cubicBezTo>
                    <a:pt x="20" y="68"/>
                    <a:pt x="23" y="69"/>
                    <a:pt x="27" y="70"/>
                  </a:cubicBezTo>
                  <a:cubicBezTo>
                    <a:pt x="29" y="71"/>
                    <a:pt x="33" y="71"/>
                    <a:pt x="36" y="71"/>
                  </a:cubicBezTo>
                  <a:cubicBezTo>
                    <a:pt x="37" y="71"/>
                    <a:pt x="38" y="71"/>
                    <a:pt x="39" y="71"/>
                  </a:cubicBezTo>
                  <a:cubicBezTo>
                    <a:pt x="43" y="71"/>
                    <a:pt x="47" y="70"/>
                    <a:pt x="50" y="68"/>
                  </a:cubicBezTo>
                  <a:cubicBezTo>
                    <a:pt x="63" y="63"/>
                    <a:pt x="71" y="50"/>
                    <a:pt x="71"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58">
              <a:extLst>
                <a:ext uri="{FF2B5EF4-FFF2-40B4-BE49-F238E27FC236}">
                  <a16:creationId xmlns="" xmlns:a16="http://schemas.microsoft.com/office/drawing/2014/main" id="{F9972C63-1234-454A-80D5-5B7082A4C907}"/>
                </a:ext>
              </a:extLst>
            </p:cNvPr>
            <p:cNvSpPr>
              <a:spLocks/>
            </p:cNvSpPr>
            <p:nvPr/>
          </p:nvSpPr>
          <p:spPr bwMode="auto">
            <a:xfrm>
              <a:off x="6268975" y="2949442"/>
              <a:ext cx="287932" cy="283933"/>
            </a:xfrm>
            <a:custGeom>
              <a:avLst/>
              <a:gdLst>
                <a:gd name="T0" fmla="*/ 70 w 72"/>
                <a:gd name="T1" fmla="*/ 46 h 71"/>
                <a:gd name="T2" fmla="*/ 72 w 72"/>
                <a:gd name="T3" fmla="*/ 36 h 71"/>
                <a:gd name="T4" fmla="*/ 72 w 72"/>
                <a:gd name="T5" fmla="*/ 35 h 71"/>
                <a:gd name="T6" fmla="*/ 71 w 72"/>
                <a:gd name="T7" fmla="*/ 29 h 71"/>
                <a:gd name="T8" fmla="*/ 68 w 72"/>
                <a:gd name="T9" fmla="*/ 20 h 71"/>
                <a:gd name="T10" fmla="*/ 63 w 72"/>
                <a:gd name="T11" fmla="*/ 12 h 71"/>
                <a:gd name="T12" fmla="*/ 56 w 72"/>
                <a:gd name="T13" fmla="*/ 6 h 71"/>
                <a:gd name="T14" fmla="*/ 36 w 72"/>
                <a:gd name="T15" fmla="*/ 0 h 71"/>
                <a:gd name="T16" fmla="*/ 0 w 72"/>
                <a:gd name="T17" fmla="*/ 35 h 71"/>
                <a:gd name="T18" fmla="*/ 36 w 72"/>
                <a:gd name="T19" fmla="*/ 71 h 71"/>
                <a:gd name="T20" fmla="*/ 44 w 72"/>
                <a:gd name="T21" fmla="*/ 70 h 71"/>
                <a:gd name="T22" fmla="*/ 53 w 72"/>
                <a:gd name="T23" fmla="*/ 67 h 71"/>
                <a:gd name="T24" fmla="*/ 70 w 72"/>
                <a:gd name="T25"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1">
                  <a:moveTo>
                    <a:pt x="70" y="46"/>
                  </a:moveTo>
                  <a:cubicBezTo>
                    <a:pt x="71" y="43"/>
                    <a:pt x="72" y="40"/>
                    <a:pt x="72" y="36"/>
                  </a:cubicBezTo>
                  <a:cubicBezTo>
                    <a:pt x="72" y="36"/>
                    <a:pt x="72" y="36"/>
                    <a:pt x="72" y="35"/>
                  </a:cubicBezTo>
                  <a:cubicBezTo>
                    <a:pt x="72" y="33"/>
                    <a:pt x="72" y="31"/>
                    <a:pt x="71" y="29"/>
                  </a:cubicBezTo>
                  <a:cubicBezTo>
                    <a:pt x="71" y="26"/>
                    <a:pt x="70" y="23"/>
                    <a:pt x="68" y="20"/>
                  </a:cubicBezTo>
                  <a:cubicBezTo>
                    <a:pt x="67" y="17"/>
                    <a:pt x="65" y="14"/>
                    <a:pt x="63" y="12"/>
                  </a:cubicBezTo>
                  <a:cubicBezTo>
                    <a:pt x="61" y="9"/>
                    <a:pt x="59" y="7"/>
                    <a:pt x="56" y="6"/>
                  </a:cubicBezTo>
                  <a:cubicBezTo>
                    <a:pt x="50" y="2"/>
                    <a:pt x="43" y="0"/>
                    <a:pt x="36" y="0"/>
                  </a:cubicBezTo>
                  <a:cubicBezTo>
                    <a:pt x="16" y="0"/>
                    <a:pt x="0" y="16"/>
                    <a:pt x="0" y="35"/>
                  </a:cubicBezTo>
                  <a:cubicBezTo>
                    <a:pt x="0" y="55"/>
                    <a:pt x="16" y="71"/>
                    <a:pt x="36" y="71"/>
                  </a:cubicBezTo>
                  <a:cubicBezTo>
                    <a:pt x="39" y="71"/>
                    <a:pt x="42" y="71"/>
                    <a:pt x="44" y="70"/>
                  </a:cubicBezTo>
                  <a:cubicBezTo>
                    <a:pt x="47" y="70"/>
                    <a:pt x="50" y="68"/>
                    <a:pt x="53" y="67"/>
                  </a:cubicBezTo>
                  <a:cubicBezTo>
                    <a:pt x="61" y="63"/>
                    <a:pt x="68" y="55"/>
                    <a:pt x="70"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9">
              <a:extLst>
                <a:ext uri="{FF2B5EF4-FFF2-40B4-BE49-F238E27FC236}">
                  <a16:creationId xmlns="" xmlns:a16="http://schemas.microsoft.com/office/drawing/2014/main" id="{C666A3A2-7E7E-41E9-B79D-950D29AE393F}"/>
                </a:ext>
              </a:extLst>
            </p:cNvPr>
            <p:cNvSpPr>
              <a:spLocks/>
            </p:cNvSpPr>
            <p:nvPr/>
          </p:nvSpPr>
          <p:spPr bwMode="auto">
            <a:xfrm>
              <a:off x="6648885" y="3951206"/>
              <a:ext cx="289932" cy="289932"/>
            </a:xfrm>
            <a:custGeom>
              <a:avLst/>
              <a:gdLst>
                <a:gd name="T0" fmla="*/ 72 w 72"/>
                <a:gd name="T1" fmla="*/ 36 h 72"/>
                <a:gd name="T2" fmla="*/ 70 w 72"/>
                <a:gd name="T3" fmla="*/ 26 h 72"/>
                <a:gd name="T4" fmla="*/ 66 w 72"/>
                <a:gd name="T5" fmla="*/ 17 h 72"/>
                <a:gd name="T6" fmla="*/ 54 w 72"/>
                <a:gd name="T7" fmla="*/ 5 h 72"/>
                <a:gd name="T8" fmla="*/ 45 w 72"/>
                <a:gd name="T9" fmla="*/ 1 h 72"/>
                <a:gd name="T10" fmla="*/ 36 w 72"/>
                <a:gd name="T11" fmla="*/ 0 h 72"/>
                <a:gd name="T12" fmla="*/ 27 w 72"/>
                <a:gd name="T13" fmla="*/ 1 h 72"/>
                <a:gd name="T14" fmla="*/ 19 w 72"/>
                <a:gd name="T15" fmla="*/ 5 h 72"/>
                <a:gd name="T16" fmla="*/ 0 w 72"/>
                <a:gd name="T17" fmla="*/ 36 h 72"/>
                <a:gd name="T18" fmla="*/ 36 w 72"/>
                <a:gd name="T19" fmla="*/ 72 h 72"/>
                <a:gd name="T20" fmla="*/ 70 w 72"/>
                <a:gd name="T21" fmla="*/ 48 h 72"/>
                <a:gd name="T22" fmla="*/ 72 w 72"/>
                <a:gd name="T23" fmla="*/ 39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9"/>
                    <a:pt x="70" y="26"/>
                  </a:cubicBezTo>
                  <a:cubicBezTo>
                    <a:pt x="70" y="22"/>
                    <a:pt x="68" y="19"/>
                    <a:pt x="66" y="17"/>
                  </a:cubicBezTo>
                  <a:cubicBezTo>
                    <a:pt x="63" y="12"/>
                    <a:pt x="59" y="8"/>
                    <a:pt x="54" y="5"/>
                  </a:cubicBezTo>
                  <a:cubicBezTo>
                    <a:pt x="51" y="3"/>
                    <a:pt x="48" y="2"/>
                    <a:pt x="45" y="1"/>
                  </a:cubicBezTo>
                  <a:cubicBezTo>
                    <a:pt x="42" y="1"/>
                    <a:pt x="39" y="0"/>
                    <a:pt x="36" y="0"/>
                  </a:cubicBezTo>
                  <a:cubicBezTo>
                    <a:pt x="33" y="0"/>
                    <a:pt x="30" y="1"/>
                    <a:pt x="27" y="1"/>
                  </a:cubicBezTo>
                  <a:cubicBezTo>
                    <a:pt x="24" y="2"/>
                    <a:pt x="21" y="3"/>
                    <a:pt x="19" y="5"/>
                  </a:cubicBezTo>
                  <a:cubicBezTo>
                    <a:pt x="8" y="11"/>
                    <a:pt x="0" y="23"/>
                    <a:pt x="0" y="36"/>
                  </a:cubicBezTo>
                  <a:cubicBezTo>
                    <a:pt x="0" y="56"/>
                    <a:pt x="16" y="72"/>
                    <a:pt x="36" y="72"/>
                  </a:cubicBezTo>
                  <a:cubicBezTo>
                    <a:pt x="52" y="72"/>
                    <a:pt x="65" y="62"/>
                    <a:pt x="70" y="48"/>
                  </a:cubicBezTo>
                  <a:cubicBezTo>
                    <a:pt x="71" y="46"/>
                    <a:pt x="72" y="43"/>
                    <a:pt x="72" y="39"/>
                  </a:cubicBezTo>
                  <a:cubicBezTo>
                    <a:pt x="72" y="38"/>
                    <a:pt x="72" y="37"/>
                    <a:pt x="72"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60">
              <a:extLst>
                <a:ext uri="{FF2B5EF4-FFF2-40B4-BE49-F238E27FC236}">
                  <a16:creationId xmlns="" xmlns:a16="http://schemas.microsoft.com/office/drawing/2014/main" id="{487FB144-290E-4DCA-9973-6927FC4131C5}"/>
                </a:ext>
              </a:extLst>
            </p:cNvPr>
            <p:cNvSpPr>
              <a:spLocks/>
            </p:cNvSpPr>
            <p:nvPr/>
          </p:nvSpPr>
          <p:spPr bwMode="auto">
            <a:xfrm>
              <a:off x="7298732" y="4105169"/>
              <a:ext cx="287932" cy="283933"/>
            </a:xfrm>
            <a:custGeom>
              <a:avLst/>
              <a:gdLst>
                <a:gd name="T0" fmla="*/ 72 w 72"/>
                <a:gd name="T1" fmla="*/ 35 h 71"/>
                <a:gd name="T2" fmla="*/ 36 w 72"/>
                <a:gd name="T3" fmla="*/ 0 h 71"/>
                <a:gd name="T4" fmla="*/ 32 w 72"/>
                <a:gd name="T5" fmla="*/ 0 h 71"/>
                <a:gd name="T6" fmla="*/ 22 w 72"/>
                <a:gd name="T7" fmla="*/ 2 h 71"/>
                <a:gd name="T8" fmla="*/ 3 w 72"/>
                <a:gd name="T9" fmla="*/ 22 h 71"/>
                <a:gd name="T10" fmla="*/ 1 w 72"/>
                <a:gd name="T11" fmla="*/ 32 h 71"/>
                <a:gd name="T12" fmla="*/ 0 w 72"/>
                <a:gd name="T13" fmla="*/ 35 h 71"/>
                <a:gd name="T14" fmla="*/ 36 w 72"/>
                <a:gd name="T15" fmla="*/ 71 h 71"/>
                <a:gd name="T16" fmla="*/ 48 w 72"/>
                <a:gd name="T17" fmla="*/ 69 h 71"/>
                <a:gd name="T18" fmla="*/ 57 w 72"/>
                <a:gd name="T19" fmla="*/ 64 h 71"/>
                <a:gd name="T20" fmla="*/ 72 w 72"/>
                <a:gd name="T21"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72" y="35"/>
                  </a:moveTo>
                  <a:cubicBezTo>
                    <a:pt x="72" y="16"/>
                    <a:pt x="56" y="0"/>
                    <a:pt x="36" y="0"/>
                  </a:cubicBezTo>
                  <a:cubicBezTo>
                    <a:pt x="35" y="0"/>
                    <a:pt x="33" y="0"/>
                    <a:pt x="32" y="0"/>
                  </a:cubicBezTo>
                  <a:cubicBezTo>
                    <a:pt x="29" y="0"/>
                    <a:pt x="25" y="1"/>
                    <a:pt x="22" y="2"/>
                  </a:cubicBezTo>
                  <a:cubicBezTo>
                    <a:pt x="13" y="6"/>
                    <a:pt x="6" y="13"/>
                    <a:pt x="3" y="22"/>
                  </a:cubicBezTo>
                  <a:cubicBezTo>
                    <a:pt x="2" y="25"/>
                    <a:pt x="1" y="29"/>
                    <a:pt x="1" y="32"/>
                  </a:cubicBezTo>
                  <a:cubicBezTo>
                    <a:pt x="0" y="33"/>
                    <a:pt x="0" y="34"/>
                    <a:pt x="0" y="35"/>
                  </a:cubicBezTo>
                  <a:cubicBezTo>
                    <a:pt x="0" y="55"/>
                    <a:pt x="16" y="71"/>
                    <a:pt x="36" y="71"/>
                  </a:cubicBezTo>
                  <a:cubicBezTo>
                    <a:pt x="40" y="71"/>
                    <a:pt x="45" y="70"/>
                    <a:pt x="48" y="69"/>
                  </a:cubicBezTo>
                  <a:cubicBezTo>
                    <a:pt x="52" y="68"/>
                    <a:pt x="55" y="66"/>
                    <a:pt x="57" y="64"/>
                  </a:cubicBezTo>
                  <a:cubicBezTo>
                    <a:pt x="66" y="58"/>
                    <a:pt x="72" y="47"/>
                    <a:pt x="72"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61">
              <a:extLst>
                <a:ext uri="{FF2B5EF4-FFF2-40B4-BE49-F238E27FC236}">
                  <a16:creationId xmlns="" xmlns:a16="http://schemas.microsoft.com/office/drawing/2014/main" id="{A8074EB4-8552-42F7-B52C-F0FF2ACB529A}"/>
                </a:ext>
              </a:extLst>
            </p:cNvPr>
            <p:cNvSpPr>
              <a:spLocks/>
            </p:cNvSpPr>
            <p:nvPr/>
          </p:nvSpPr>
          <p:spPr bwMode="auto">
            <a:xfrm>
              <a:off x="7506683" y="4493077"/>
              <a:ext cx="289932" cy="289932"/>
            </a:xfrm>
            <a:custGeom>
              <a:avLst/>
              <a:gdLst>
                <a:gd name="T0" fmla="*/ 72 w 72"/>
                <a:gd name="T1" fmla="*/ 36 h 72"/>
                <a:gd name="T2" fmla="*/ 70 w 72"/>
                <a:gd name="T3" fmla="*/ 24 h 72"/>
                <a:gd name="T4" fmla="*/ 65 w 72"/>
                <a:gd name="T5" fmla="*/ 15 h 72"/>
                <a:gd name="T6" fmla="*/ 53 w 72"/>
                <a:gd name="T7" fmla="*/ 5 h 72"/>
                <a:gd name="T8" fmla="*/ 44 w 72"/>
                <a:gd name="T9" fmla="*/ 1 h 72"/>
                <a:gd name="T10" fmla="*/ 36 w 72"/>
                <a:gd name="T11" fmla="*/ 0 h 72"/>
                <a:gd name="T12" fmla="*/ 24 w 72"/>
                <a:gd name="T13" fmla="*/ 3 h 72"/>
                <a:gd name="T14" fmla="*/ 15 w 72"/>
                <a:gd name="T15" fmla="*/ 7 h 72"/>
                <a:gd name="T16" fmla="*/ 0 w 72"/>
                <a:gd name="T17" fmla="*/ 36 h 72"/>
                <a:gd name="T18" fmla="*/ 36 w 72"/>
                <a:gd name="T19" fmla="*/ 72 h 72"/>
                <a:gd name="T20" fmla="*/ 69 w 72"/>
                <a:gd name="T21" fmla="*/ 50 h 72"/>
                <a:gd name="T22" fmla="*/ 71 w 72"/>
                <a:gd name="T23" fmla="*/ 40 h 72"/>
                <a:gd name="T24" fmla="*/ 72 w 7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72" y="36"/>
                  </a:moveTo>
                  <a:cubicBezTo>
                    <a:pt x="72" y="32"/>
                    <a:pt x="71" y="28"/>
                    <a:pt x="70" y="24"/>
                  </a:cubicBezTo>
                  <a:cubicBezTo>
                    <a:pt x="68" y="21"/>
                    <a:pt x="67" y="18"/>
                    <a:pt x="65" y="15"/>
                  </a:cubicBezTo>
                  <a:cubicBezTo>
                    <a:pt x="62" y="11"/>
                    <a:pt x="58" y="7"/>
                    <a:pt x="53" y="5"/>
                  </a:cubicBezTo>
                  <a:cubicBezTo>
                    <a:pt x="50" y="3"/>
                    <a:pt x="47" y="2"/>
                    <a:pt x="44" y="1"/>
                  </a:cubicBezTo>
                  <a:cubicBezTo>
                    <a:pt x="41" y="1"/>
                    <a:pt x="39" y="0"/>
                    <a:pt x="36" y="0"/>
                  </a:cubicBezTo>
                  <a:cubicBezTo>
                    <a:pt x="32" y="0"/>
                    <a:pt x="28" y="1"/>
                    <a:pt x="24" y="3"/>
                  </a:cubicBezTo>
                  <a:cubicBezTo>
                    <a:pt x="21" y="4"/>
                    <a:pt x="18" y="5"/>
                    <a:pt x="15" y="7"/>
                  </a:cubicBezTo>
                  <a:cubicBezTo>
                    <a:pt x="6" y="13"/>
                    <a:pt x="0" y="24"/>
                    <a:pt x="0" y="36"/>
                  </a:cubicBezTo>
                  <a:cubicBezTo>
                    <a:pt x="0" y="56"/>
                    <a:pt x="16" y="72"/>
                    <a:pt x="36" y="72"/>
                  </a:cubicBezTo>
                  <a:cubicBezTo>
                    <a:pt x="51" y="72"/>
                    <a:pt x="64" y="63"/>
                    <a:pt x="69" y="50"/>
                  </a:cubicBezTo>
                  <a:cubicBezTo>
                    <a:pt x="70" y="47"/>
                    <a:pt x="71" y="44"/>
                    <a:pt x="71" y="40"/>
                  </a:cubicBezTo>
                  <a:cubicBezTo>
                    <a:pt x="72" y="39"/>
                    <a:pt x="72" y="38"/>
                    <a:pt x="72"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62">
              <a:extLst>
                <a:ext uri="{FF2B5EF4-FFF2-40B4-BE49-F238E27FC236}">
                  <a16:creationId xmlns="" xmlns:a16="http://schemas.microsoft.com/office/drawing/2014/main" id="{1D382B30-6DED-4111-B4DC-F62244F34D3A}"/>
                </a:ext>
              </a:extLst>
            </p:cNvPr>
            <p:cNvSpPr>
              <a:spLocks/>
            </p:cNvSpPr>
            <p:nvPr/>
          </p:nvSpPr>
          <p:spPr bwMode="auto">
            <a:xfrm>
              <a:off x="8080547" y="4633044"/>
              <a:ext cx="283933" cy="289932"/>
            </a:xfrm>
            <a:custGeom>
              <a:avLst/>
              <a:gdLst>
                <a:gd name="T0" fmla="*/ 35 w 71"/>
                <a:gd name="T1" fmla="*/ 0 h 72"/>
                <a:gd name="T2" fmla="*/ 35 w 71"/>
                <a:gd name="T3" fmla="*/ 0 h 72"/>
                <a:gd name="T4" fmla="*/ 26 w 71"/>
                <a:gd name="T5" fmla="*/ 2 h 72"/>
                <a:gd name="T6" fmla="*/ 2 w 71"/>
                <a:gd name="T7" fmla="*/ 23 h 72"/>
                <a:gd name="T8" fmla="*/ 0 w 71"/>
                <a:gd name="T9" fmla="*/ 33 h 72"/>
                <a:gd name="T10" fmla="*/ 0 w 71"/>
                <a:gd name="T11" fmla="*/ 36 h 72"/>
                <a:gd name="T12" fmla="*/ 35 w 71"/>
                <a:gd name="T13" fmla="*/ 72 h 72"/>
                <a:gd name="T14" fmla="*/ 71 w 71"/>
                <a:gd name="T15" fmla="*/ 36 h 72"/>
                <a:gd name="T16" fmla="*/ 71 w 71"/>
                <a:gd name="T17" fmla="*/ 32 h 72"/>
                <a:gd name="T18" fmla="*/ 69 w 71"/>
                <a:gd name="T19" fmla="*/ 23 h 72"/>
                <a:gd name="T20" fmla="*/ 35 w 7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2">
                  <a:moveTo>
                    <a:pt x="35" y="0"/>
                  </a:moveTo>
                  <a:cubicBezTo>
                    <a:pt x="35" y="0"/>
                    <a:pt x="35" y="0"/>
                    <a:pt x="35" y="0"/>
                  </a:cubicBezTo>
                  <a:cubicBezTo>
                    <a:pt x="32" y="0"/>
                    <a:pt x="29" y="1"/>
                    <a:pt x="26" y="2"/>
                  </a:cubicBezTo>
                  <a:cubicBezTo>
                    <a:pt x="15" y="5"/>
                    <a:pt x="6" y="13"/>
                    <a:pt x="2" y="23"/>
                  </a:cubicBezTo>
                  <a:cubicBezTo>
                    <a:pt x="1" y="26"/>
                    <a:pt x="0" y="29"/>
                    <a:pt x="0" y="33"/>
                  </a:cubicBezTo>
                  <a:cubicBezTo>
                    <a:pt x="0" y="34"/>
                    <a:pt x="0" y="35"/>
                    <a:pt x="0" y="36"/>
                  </a:cubicBezTo>
                  <a:cubicBezTo>
                    <a:pt x="0" y="56"/>
                    <a:pt x="16" y="72"/>
                    <a:pt x="35" y="72"/>
                  </a:cubicBezTo>
                  <a:cubicBezTo>
                    <a:pt x="55" y="72"/>
                    <a:pt x="71" y="56"/>
                    <a:pt x="71" y="36"/>
                  </a:cubicBezTo>
                  <a:cubicBezTo>
                    <a:pt x="71" y="35"/>
                    <a:pt x="71" y="34"/>
                    <a:pt x="71" y="32"/>
                  </a:cubicBezTo>
                  <a:cubicBezTo>
                    <a:pt x="71" y="29"/>
                    <a:pt x="70" y="26"/>
                    <a:pt x="69" y="23"/>
                  </a:cubicBezTo>
                  <a:cubicBezTo>
                    <a:pt x="64" y="10"/>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63">
              <a:extLst>
                <a:ext uri="{FF2B5EF4-FFF2-40B4-BE49-F238E27FC236}">
                  <a16:creationId xmlns="" xmlns:a16="http://schemas.microsoft.com/office/drawing/2014/main" id="{6A6B9331-BCFF-452E-A7EF-1152DECD3317}"/>
                </a:ext>
              </a:extLst>
            </p:cNvPr>
            <p:cNvSpPr>
              <a:spLocks/>
            </p:cNvSpPr>
            <p:nvPr/>
          </p:nvSpPr>
          <p:spPr bwMode="auto">
            <a:xfrm>
              <a:off x="7912586" y="3387339"/>
              <a:ext cx="287932" cy="287932"/>
            </a:xfrm>
            <a:custGeom>
              <a:avLst/>
              <a:gdLst>
                <a:gd name="T0" fmla="*/ 68 w 72"/>
                <a:gd name="T1" fmla="*/ 51 h 72"/>
                <a:gd name="T2" fmla="*/ 71 w 72"/>
                <a:gd name="T3" fmla="*/ 42 h 72"/>
                <a:gd name="T4" fmla="*/ 72 w 72"/>
                <a:gd name="T5" fmla="*/ 36 h 72"/>
                <a:gd name="T6" fmla="*/ 65 w 72"/>
                <a:gd name="T7" fmla="*/ 15 h 72"/>
                <a:gd name="T8" fmla="*/ 58 w 72"/>
                <a:gd name="T9" fmla="*/ 8 h 72"/>
                <a:gd name="T10" fmla="*/ 38 w 72"/>
                <a:gd name="T11" fmla="*/ 0 h 72"/>
                <a:gd name="T12" fmla="*/ 36 w 72"/>
                <a:gd name="T13" fmla="*/ 0 h 72"/>
                <a:gd name="T14" fmla="*/ 28 w 72"/>
                <a:gd name="T15" fmla="*/ 1 h 72"/>
                <a:gd name="T16" fmla="*/ 0 w 72"/>
                <a:gd name="T17" fmla="*/ 36 h 72"/>
                <a:gd name="T18" fmla="*/ 2 w 72"/>
                <a:gd name="T19" fmla="*/ 46 h 72"/>
                <a:gd name="T20" fmla="*/ 6 w 72"/>
                <a:gd name="T21" fmla="*/ 55 h 72"/>
                <a:gd name="T22" fmla="*/ 17 w 72"/>
                <a:gd name="T23" fmla="*/ 66 h 72"/>
                <a:gd name="T24" fmla="*/ 25 w 72"/>
                <a:gd name="T25" fmla="*/ 70 h 72"/>
                <a:gd name="T26" fmla="*/ 36 w 72"/>
                <a:gd name="T27" fmla="*/ 72 h 72"/>
                <a:gd name="T28" fmla="*/ 36 w 72"/>
                <a:gd name="T29" fmla="*/ 72 h 72"/>
                <a:gd name="T30" fmla="*/ 46 w 72"/>
                <a:gd name="T31" fmla="*/ 70 h 72"/>
                <a:gd name="T32" fmla="*/ 68 w 72"/>
                <a:gd name="T33"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68" y="51"/>
                  </a:moveTo>
                  <a:cubicBezTo>
                    <a:pt x="70" y="48"/>
                    <a:pt x="71" y="45"/>
                    <a:pt x="71" y="42"/>
                  </a:cubicBezTo>
                  <a:cubicBezTo>
                    <a:pt x="72" y="40"/>
                    <a:pt x="72" y="38"/>
                    <a:pt x="72" y="36"/>
                  </a:cubicBezTo>
                  <a:cubicBezTo>
                    <a:pt x="72" y="28"/>
                    <a:pt x="69" y="20"/>
                    <a:pt x="65" y="15"/>
                  </a:cubicBezTo>
                  <a:cubicBezTo>
                    <a:pt x="63" y="12"/>
                    <a:pt x="60" y="10"/>
                    <a:pt x="58" y="8"/>
                  </a:cubicBezTo>
                  <a:cubicBezTo>
                    <a:pt x="52" y="3"/>
                    <a:pt x="45" y="1"/>
                    <a:pt x="38" y="0"/>
                  </a:cubicBezTo>
                  <a:cubicBezTo>
                    <a:pt x="37" y="0"/>
                    <a:pt x="37" y="0"/>
                    <a:pt x="36" y="0"/>
                  </a:cubicBezTo>
                  <a:cubicBezTo>
                    <a:pt x="33" y="0"/>
                    <a:pt x="30" y="0"/>
                    <a:pt x="28" y="1"/>
                  </a:cubicBezTo>
                  <a:cubicBezTo>
                    <a:pt x="12" y="5"/>
                    <a:pt x="0" y="19"/>
                    <a:pt x="0" y="36"/>
                  </a:cubicBezTo>
                  <a:cubicBezTo>
                    <a:pt x="0" y="39"/>
                    <a:pt x="1" y="43"/>
                    <a:pt x="2" y="46"/>
                  </a:cubicBezTo>
                  <a:cubicBezTo>
                    <a:pt x="2" y="49"/>
                    <a:pt x="4" y="52"/>
                    <a:pt x="6" y="55"/>
                  </a:cubicBezTo>
                  <a:cubicBezTo>
                    <a:pt x="8" y="59"/>
                    <a:pt x="12" y="63"/>
                    <a:pt x="17" y="66"/>
                  </a:cubicBezTo>
                  <a:cubicBezTo>
                    <a:pt x="19" y="68"/>
                    <a:pt x="22" y="69"/>
                    <a:pt x="25" y="70"/>
                  </a:cubicBezTo>
                  <a:cubicBezTo>
                    <a:pt x="29" y="71"/>
                    <a:pt x="32" y="72"/>
                    <a:pt x="36" y="72"/>
                  </a:cubicBezTo>
                  <a:cubicBezTo>
                    <a:pt x="36" y="72"/>
                    <a:pt x="36" y="72"/>
                    <a:pt x="36" y="72"/>
                  </a:cubicBezTo>
                  <a:cubicBezTo>
                    <a:pt x="39" y="72"/>
                    <a:pt x="43" y="71"/>
                    <a:pt x="46" y="70"/>
                  </a:cubicBezTo>
                  <a:cubicBezTo>
                    <a:pt x="56" y="67"/>
                    <a:pt x="64" y="60"/>
                    <a:pt x="68"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64">
              <a:extLst>
                <a:ext uri="{FF2B5EF4-FFF2-40B4-BE49-F238E27FC236}">
                  <a16:creationId xmlns="" xmlns:a16="http://schemas.microsoft.com/office/drawing/2014/main" id="{9DFB8229-98D5-495D-96E2-335D7E30F72C}"/>
                </a:ext>
              </a:extLst>
            </p:cNvPr>
            <p:cNvSpPr>
              <a:spLocks/>
            </p:cNvSpPr>
            <p:nvPr/>
          </p:nvSpPr>
          <p:spPr bwMode="auto">
            <a:xfrm>
              <a:off x="8946343" y="3715261"/>
              <a:ext cx="283933" cy="283933"/>
            </a:xfrm>
            <a:custGeom>
              <a:avLst/>
              <a:gdLst>
                <a:gd name="T0" fmla="*/ 31 w 71"/>
                <a:gd name="T1" fmla="*/ 0 h 71"/>
                <a:gd name="T2" fmla="*/ 21 w 71"/>
                <a:gd name="T3" fmla="*/ 3 h 71"/>
                <a:gd name="T4" fmla="*/ 3 w 71"/>
                <a:gd name="T5" fmla="*/ 20 h 71"/>
                <a:gd name="T6" fmla="*/ 0 w 71"/>
                <a:gd name="T7" fmla="*/ 29 h 71"/>
                <a:gd name="T8" fmla="*/ 0 w 71"/>
                <a:gd name="T9" fmla="*/ 36 h 71"/>
                <a:gd name="T10" fmla="*/ 2 w 71"/>
                <a:gd name="T11" fmla="*/ 48 h 71"/>
                <a:gd name="T12" fmla="*/ 7 w 71"/>
                <a:gd name="T13" fmla="*/ 57 h 71"/>
                <a:gd name="T14" fmla="*/ 14 w 71"/>
                <a:gd name="T15" fmla="*/ 64 h 71"/>
                <a:gd name="T16" fmla="*/ 22 w 71"/>
                <a:gd name="T17" fmla="*/ 69 h 71"/>
                <a:gd name="T18" fmla="*/ 35 w 71"/>
                <a:gd name="T19" fmla="*/ 71 h 71"/>
                <a:gd name="T20" fmla="*/ 67 w 71"/>
                <a:gd name="T21" fmla="*/ 52 h 71"/>
                <a:gd name="T22" fmla="*/ 71 w 71"/>
                <a:gd name="T23" fmla="*/ 42 h 71"/>
                <a:gd name="T24" fmla="*/ 71 w 71"/>
                <a:gd name="T25" fmla="*/ 36 h 71"/>
                <a:gd name="T26" fmla="*/ 71 w 71"/>
                <a:gd name="T27" fmla="*/ 33 h 71"/>
                <a:gd name="T28" fmla="*/ 69 w 71"/>
                <a:gd name="T29" fmla="*/ 23 h 71"/>
                <a:gd name="T30" fmla="*/ 63 w 71"/>
                <a:gd name="T31" fmla="*/ 13 h 71"/>
                <a:gd name="T32" fmla="*/ 55 w 71"/>
                <a:gd name="T33" fmla="*/ 6 h 71"/>
                <a:gd name="T34" fmla="*/ 35 w 71"/>
                <a:gd name="T35" fmla="*/ 0 h 71"/>
                <a:gd name="T36" fmla="*/ 31 w 71"/>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 h="71">
                  <a:moveTo>
                    <a:pt x="31" y="0"/>
                  </a:moveTo>
                  <a:cubicBezTo>
                    <a:pt x="28" y="1"/>
                    <a:pt x="24" y="1"/>
                    <a:pt x="21" y="3"/>
                  </a:cubicBezTo>
                  <a:cubicBezTo>
                    <a:pt x="14" y="6"/>
                    <a:pt x="7" y="12"/>
                    <a:pt x="3" y="20"/>
                  </a:cubicBezTo>
                  <a:cubicBezTo>
                    <a:pt x="2" y="23"/>
                    <a:pt x="1" y="26"/>
                    <a:pt x="0" y="29"/>
                  </a:cubicBezTo>
                  <a:cubicBezTo>
                    <a:pt x="0" y="31"/>
                    <a:pt x="0" y="33"/>
                    <a:pt x="0" y="36"/>
                  </a:cubicBezTo>
                  <a:cubicBezTo>
                    <a:pt x="0" y="40"/>
                    <a:pt x="1" y="44"/>
                    <a:pt x="2" y="48"/>
                  </a:cubicBezTo>
                  <a:cubicBezTo>
                    <a:pt x="3" y="51"/>
                    <a:pt x="5" y="54"/>
                    <a:pt x="7" y="57"/>
                  </a:cubicBezTo>
                  <a:cubicBezTo>
                    <a:pt x="9" y="60"/>
                    <a:pt x="11" y="62"/>
                    <a:pt x="14" y="64"/>
                  </a:cubicBezTo>
                  <a:cubicBezTo>
                    <a:pt x="16" y="66"/>
                    <a:pt x="19" y="68"/>
                    <a:pt x="22" y="69"/>
                  </a:cubicBezTo>
                  <a:cubicBezTo>
                    <a:pt x="26" y="71"/>
                    <a:pt x="31" y="71"/>
                    <a:pt x="35" y="71"/>
                  </a:cubicBezTo>
                  <a:cubicBezTo>
                    <a:pt x="49" y="71"/>
                    <a:pt x="62" y="63"/>
                    <a:pt x="67" y="52"/>
                  </a:cubicBezTo>
                  <a:cubicBezTo>
                    <a:pt x="69" y="49"/>
                    <a:pt x="70" y="46"/>
                    <a:pt x="71" y="42"/>
                  </a:cubicBezTo>
                  <a:cubicBezTo>
                    <a:pt x="71" y="40"/>
                    <a:pt x="71" y="38"/>
                    <a:pt x="71" y="36"/>
                  </a:cubicBezTo>
                  <a:cubicBezTo>
                    <a:pt x="71" y="35"/>
                    <a:pt x="71" y="34"/>
                    <a:pt x="71" y="33"/>
                  </a:cubicBezTo>
                  <a:cubicBezTo>
                    <a:pt x="71" y="29"/>
                    <a:pt x="70" y="26"/>
                    <a:pt x="69" y="23"/>
                  </a:cubicBezTo>
                  <a:cubicBezTo>
                    <a:pt x="67" y="19"/>
                    <a:pt x="65" y="16"/>
                    <a:pt x="63" y="13"/>
                  </a:cubicBezTo>
                  <a:cubicBezTo>
                    <a:pt x="61" y="10"/>
                    <a:pt x="58" y="8"/>
                    <a:pt x="55" y="6"/>
                  </a:cubicBezTo>
                  <a:cubicBezTo>
                    <a:pt x="49" y="2"/>
                    <a:pt x="43" y="0"/>
                    <a:pt x="35" y="0"/>
                  </a:cubicBezTo>
                  <a:cubicBezTo>
                    <a:pt x="34" y="0"/>
                    <a:pt x="32"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5">
              <a:extLst>
                <a:ext uri="{FF2B5EF4-FFF2-40B4-BE49-F238E27FC236}">
                  <a16:creationId xmlns="" xmlns:a16="http://schemas.microsoft.com/office/drawing/2014/main" id="{17CA4582-F319-4FCC-BAAE-93F13DD69718}"/>
                </a:ext>
              </a:extLst>
            </p:cNvPr>
            <p:cNvSpPr>
              <a:spLocks/>
            </p:cNvSpPr>
            <p:nvPr/>
          </p:nvSpPr>
          <p:spPr bwMode="auto">
            <a:xfrm>
              <a:off x="8470455" y="4537066"/>
              <a:ext cx="283933" cy="289932"/>
            </a:xfrm>
            <a:custGeom>
              <a:avLst/>
              <a:gdLst>
                <a:gd name="T0" fmla="*/ 65 w 71"/>
                <a:gd name="T1" fmla="*/ 56 h 72"/>
                <a:gd name="T2" fmla="*/ 67 w 71"/>
                <a:gd name="T3" fmla="*/ 53 h 72"/>
                <a:gd name="T4" fmla="*/ 70 w 71"/>
                <a:gd name="T5" fmla="*/ 43 h 72"/>
                <a:gd name="T6" fmla="*/ 71 w 71"/>
                <a:gd name="T7" fmla="*/ 37 h 72"/>
                <a:gd name="T8" fmla="*/ 71 w 71"/>
                <a:gd name="T9" fmla="*/ 36 h 72"/>
                <a:gd name="T10" fmla="*/ 70 w 71"/>
                <a:gd name="T11" fmla="*/ 27 h 72"/>
                <a:gd name="T12" fmla="*/ 57 w 71"/>
                <a:gd name="T13" fmla="*/ 8 h 72"/>
                <a:gd name="T14" fmla="*/ 49 w 71"/>
                <a:gd name="T15" fmla="*/ 3 h 72"/>
                <a:gd name="T16" fmla="*/ 35 w 71"/>
                <a:gd name="T17" fmla="*/ 0 h 72"/>
                <a:gd name="T18" fmla="*/ 0 w 71"/>
                <a:gd name="T19" fmla="*/ 36 h 72"/>
                <a:gd name="T20" fmla="*/ 0 w 71"/>
                <a:gd name="T21" fmla="*/ 40 h 72"/>
                <a:gd name="T22" fmla="*/ 2 w 71"/>
                <a:gd name="T23" fmla="*/ 49 h 72"/>
                <a:gd name="T24" fmla="*/ 35 w 71"/>
                <a:gd name="T25" fmla="*/ 72 h 72"/>
                <a:gd name="T26" fmla="*/ 59 w 71"/>
                <a:gd name="T27" fmla="*/ 63 h 72"/>
                <a:gd name="T28" fmla="*/ 6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65" y="56"/>
                  </a:moveTo>
                  <a:cubicBezTo>
                    <a:pt x="66" y="55"/>
                    <a:pt x="67" y="54"/>
                    <a:pt x="67" y="53"/>
                  </a:cubicBezTo>
                  <a:cubicBezTo>
                    <a:pt x="69" y="50"/>
                    <a:pt x="70" y="47"/>
                    <a:pt x="70" y="43"/>
                  </a:cubicBezTo>
                  <a:cubicBezTo>
                    <a:pt x="71" y="41"/>
                    <a:pt x="71" y="39"/>
                    <a:pt x="71" y="37"/>
                  </a:cubicBezTo>
                  <a:cubicBezTo>
                    <a:pt x="71" y="37"/>
                    <a:pt x="71" y="36"/>
                    <a:pt x="71" y="36"/>
                  </a:cubicBezTo>
                  <a:cubicBezTo>
                    <a:pt x="71" y="33"/>
                    <a:pt x="71" y="30"/>
                    <a:pt x="70" y="27"/>
                  </a:cubicBezTo>
                  <a:cubicBezTo>
                    <a:pt x="68" y="19"/>
                    <a:pt x="64" y="12"/>
                    <a:pt x="57" y="8"/>
                  </a:cubicBezTo>
                  <a:cubicBezTo>
                    <a:pt x="55" y="6"/>
                    <a:pt x="52" y="4"/>
                    <a:pt x="49" y="3"/>
                  </a:cubicBezTo>
                  <a:cubicBezTo>
                    <a:pt x="45" y="1"/>
                    <a:pt x="40" y="0"/>
                    <a:pt x="35" y="0"/>
                  </a:cubicBezTo>
                  <a:cubicBezTo>
                    <a:pt x="16" y="0"/>
                    <a:pt x="0" y="16"/>
                    <a:pt x="0" y="36"/>
                  </a:cubicBezTo>
                  <a:cubicBezTo>
                    <a:pt x="0" y="37"/>
                    <a:pt x="0" y="39"/>
                    <a:pt x="0" y="40"/>
                  </a:cubicBezTo>
                  <a:cubicBezTo>
                    <a:pt x="0" y="43"/>
                    <a:pt x="1" y="46"/>
                    <a:pt x="2" y="49"/>
                  </a:cubicBezTo>
                  <a:cubicBezTo>
                    <a:pt x="8" y="62"/>
                    <a:pt x="20" y="72"/>
                    <a:pt x="35" y="72"/>
                  </a:cubicBezTo>
                  <a:cubicBezTo>
                    <a:pt x="44" y="72"/>
                    <a:pt x="53" y="68"/>
                    <a:pt x="59" y="63"/>
                  </a:cubicBezTo>
                  <a:cubicBezTo>
                    <a:pt x="61" y="61"/>
                    <a:pt x="63" y="58"/>
                    <a:pt x="65"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66">
              <a:extLst>
                <a:ext uri="{FF2B5EF4-FFF2-40B4-BE49-F238E27FC236}">
                  <a16:creationId xmlns="" xmlns:a16="http://schemas.microsoft.com/office/drawing/2014/main" id="{E59ABB01-E959-450F-9C47-7C0496C2F34E}"/>
                </a:ext>
              </a:extLst>
            </p:cNvPr>
            <p:cNvSpPr>
              <a:spLocks/>
            </p:cNvSpPr>
            <p:nvPr/>
          </p:nvSpPr>
          <p:spPr bwMode="auto">
            <a:xfrm>
              <a:off x="8762386" y="3077412"/>
              <a:ext cx="283933" cy="285933"/>
            </a:xfrm>
            <a:custGeom>
              <a:avLst/>
              <a:gdLst>
                <a:gd name="T0" fmla="*/ 35 w 71"/>
                <a:gd name="T1" fmla="*/ 71 h 71"/>
                <a:gd name="T2" fmla="*/ 40 w 71"/>
                <a:gd name="T3" fmla="*/ 71 h 71"/>
                <a:gd name="T4" fmla="*/ 50 w 71"/>
                <a:gd name="T5" fmla="*/ 68 h 71"/>
                <a:gd name="T6" fmla="*/ 71 w 71"/>
                <a:gd name="T7" fmla="*/ 36 h 71"/>
                <a:gd name="T8" fmla="*/ 66 w 71"/>
                <a:gd name="T9" fmla="*/ 17 h 71"/>
                <a:gd name="T10" fmla="*/ 60 w 71"/>
                <a:gd name="T11" fmla="*/ 9 h 71"/>
                <a:gd name="T12" fmla="*/ 35 w 71"/>
                <a:gd name="T13" fmla="*/ 0 h 71"/>
                <a:gd name="T14" fmla="*/ 9 w 71"/>
                <a:gd name="T15" fmla="*/ 12 h 71"/>
                <a:gd name="T16" fmla="*/ 3 w 71"/>
                <a:gd name="T17" fmla="*/ 20 h 71"/>
                <a:gd name="T18" fmla="*/ 0 w 71"/>
                <a:gd name="T19" fmla="*/ 36 h 71"/>
                <a:gd name="T20" fmla="*/ 35 w 7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1">
                  <a:moveTo>
                    <a:pt x="35" y="71"/>
                  </a:moveTo>
                  <a:cubicBezTo>
                    <a:pt x="37" y="71"/>
                    <a:pt x="39" y="71"/>
                    <a:pt x="40" y="71"/>
                  </a:cubicBezTo>
                  <a:cubicBezTo>
                    <a:pt x="44" y="71"/>
                    <a:pt x="47" y="70"/>
                    <a:pt x="50" y="68"/>
                  </a:cubicBezTo>
                  <a:cubicBezTo>
                    <a:pt x="62" y="63"/>
                    <a:pt x="71" y="50"/>
                    <a:pt x="71" y="36"/>
                  </a:cubicBezTo>
                  <a:cubicBezTo>
                    <a:pt x="71" y="29"/>
                    <a:pt x="69" y="22"/>
                    <a:pt x="66" y="17"/>
                  </a:cubicBezTo>
                  <a:cubicBezTo>
                    <a:pt x="64" y="14"/>
                    <a:pt x="62" y="12"/>
                    <a:pt x="60" y="9"/>
                  </a:cubicBezTo>
                  <a:cubicBezTo>
                    <a:pt x="53" y="3"/>
                    <a:pt x="45" y="0"/>
                    <a:pt x="35" y="0"/>
                  </a:cubicBezTo>
                  <a:cubicBezTo>
                    <a:pt x="25" y="0"/>
                    <a:pt x="15" y="5"/>
                    <a:pt x="9" y="12"/>
                  </a:cubicBezTo>
                  <a:cubicBezTo>
                    <a:pt x="6" y="15"/>
                    <a:pt x="5" y="17"/>
                    <a:pt x="3" y="20"/>
                  </a:cubicBezTo>
                  <a:cubicBezTo>
                    <a:pt x="1" y="25"/>
                    <a:pt x="0" y="30"/>
                    <a:pt x="0" y="36"/>
                  </a:cubicBezTo>
                  <a:cubicBezTo>
                    <a:pt x="0" y="55"/>
                    <a:pt x="16" y="71"/>
                    <a:pt x="35" y="7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67">
              <a:extLst>
                <a:ext uri="{FF2B5EF4-FFF2-40B4-BE49-F238E27FC236}">
                  <a16:creationId xmlns="" xmlns:a16="http://schemas.microsoft.com/office/drawing/2014/main" id="{43AA9FF1-BDEB-4C29-8E71-EB1208C79307}"/>
                </a:ext>
              </a:extLst>
            </p:cNvPr>
            <p:cNvSpPr>
              <a:spLocks/>
            </p:cNvSpPr>
            <p:nvPr/>
          </p:nvSpPr>
          <p:spPr bwMode="auto">
            <a:xfrm>
              <a:off x="9268266" y="4445088"/>
              <a:ext cx="283933" cy="285933"/>
            </a:xfrm>
            <a:custGeom>
              <a:avLst/>
              <a:gdLst>
                <a:gd name="T0" fmla="*/ 0 w 71"/>
                <a:gd name="T1" fmla="*/ 35 h 71"/>
                <a:gd name="T2" fmla="*/ 0 w 71"/>
                <a:gd name="T3" fmla="*/ 36 h 71"/>
                <a:gd name="T4" fmla="*/ 1 w 71"/>
                <a:gd name="T5" fmla="*/ 45 h 71"/>
                <a:gd name="T6" fmla="*/ 36 w 71"/>
                <a:gd name="T7" fmla="*/ 71 h 71"/>
                <a:gd name="T8" fmla="*/ 44 w 71"/>
                <a:gd name="T9" fmla="*/ 70 h 71"/>
                <a:gd name="T10" fmla="*/ 54 w 71"/>
                <a:gd name="T11" fmla="*/ 66 h 71"/>
                <a:gd name="T12" fmla="*/ 71 w 71"/>
                <a:gd name="T13" fmla="*/ 36 h 71"/>
                <a:gd name="T14" fmla="*/ 70 w 71"/>
                <a:gd name="T15" fmla="*/ 26 h 71"/>
                <a:gd name="T16" fmla="*/ 66 w 71"/>
                <a:gd name="T17" fmla="*/ 17 h 71"/>
                <a:gd name="T18" fmla="*/ 42 w 71"/>
                <a:gd name="T19" fmla="*/ 1 h 71"/>
                <a:gd name="T20" fmla="*/ 36 w 71"/>
                <a:gd name="T21" fmla="*/ 0 h 71"/>
                <a:gd name="T22" fmla="*/ 33 w 71"/>
                <a:gd name="T23" fmla="*/ 0 h 71"/>
                <a:gd name="T24" fmla="*/ 0 w 71"/>
                <a:gd name="T25"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0" y="35"/>
                  </a:moveTo>
                  <a:cubicBezTo>
                    <a:pt x="0" y="35"/>
                    <a:pt x="0" y="35"/>
                    <a:pt x="0" y="36"/>
                  </a:cubicBezTo>
                  <a:cubicBezTo>
                    <a:pt x="0" y="39"/>
                    <a:pt x="0" y="42"/>
                    <a:pt x="1" y="45"/>
                  </a:cubicBezTo>
                  <a:cubicBezTo>
                    <a:pt x="5" y="60"/>
                    <a:pt x="19" y="71"/>
                    <a:pt x="36" y="71"/>
                  </a:cubicBezTo>
                  <a:cubicBezTo>
                    <a:pt x="39" y="71"/>
                    <a:pt x="41" y="71"/>
                    <a:pt x="44" y="70"/>
                  </a:cubicBezTo>
                  <a:cubicBezTo>
                    <a:pt x="48" y="70"/>
                    <a:pt x="51" y="68"/>
                    <a:pt x="54" y="66"/>
                  </a:cubicBezTo>
                  <a:cubicBezTo>
                    <a:pt x="64" y="60"/>
                    <a:pt x="71" y="49"/>
                    <a:pt x="71" y="36"/>
                  </a:cubicBezTo>
                  <a:cubicBezTo>
                    <a:pt x="71" y="32"/>
                    <a:pt x="71" y="29"/>
                    <a:pt x="70" y="26"/>
                  </a:cubicBezTo>
                  <a:cubicBezTo>
                    <a:pt x="69" y="23"/>
                    <a:pt x="68" y="20"/>
                    <a:pt x="66" y="17"/>
                  </a:cubicBezTo>
                  <a:cubicBezTo>
                    <a:pt x="61" y="9"/>
                    <a:pt x="53" y="2"/>
                    <a:pt x="42" y="1"/>
                  </a:cubicBezTo>
                  <a:cubicBezTo>
                    <a:pt x="40" y="0"/>
                    <a:pt x="38" y="0"/>
                    <a:pt x="36" y="0"/>
                  </a:cubicBezTo>
                  <a:cubicBezTo>
                    <a:pt x="35" y="0"/>
                    <a:pt x="34" y="0"/>
                    <a:pt x="33" y="0"/>
                  </a:cubicBezTo>
                  <a:cubicBezTo>
                    <a:pt x="14" y="2"/>
                    <a:pt x="0" y="17"/>
                    <a:pt x="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68">
              <a:extLst>
                <a:ext uri="{FF2B5EF4-FFF2-40B4-BE49-F238E27FC236}">
                  <a16:creationId xmlns="" xmlns:a16="http://schemas.microsoft.com/office/drawing/2014/main" id="{E16D64D7-7778-4FE2-BF58-BABA4B8E3EBF}"/>
                </a:ext>
              </a:extLst>
            </p:cNvPr>
            <p:cNvSpPr>
              <a:spLocks/>
            </p:cNvSpPr>
            <p:nvPr/>
          </p:nvSpPr>
          <p:spPr bwMode="auto">
            <a:xfrm>
              <a:off x="9568195" y="5202910"/>
              <a:ext cx="283933" cy="285933"/>
            </a:xfrm>
            <a:custGeom>
              <a:avLst/>
              <a:gdLst>
                <a:gd name="T0" fmla="*/ 57 w 71"/>
                <a:gd name="T1" fmla="*/ 7 h 71"/>
                <a:gd name="T2" fmla="*/ 49 w 71"/>
                <a:gd name="T3" fmla="*/ 3 h 71"/>
                <a:gd name="T4" fmla="*/ 49 w 71"/>
                <a:gd name="T5" fmla="*/ 3 h 71"/>
                <a:gd name="T6" fmla="*/ 40 w 71"/>
                <a:gd name="T7" fmla="*/ 0 h 71"/>
                <a:gd name="T8" fmla="*/ 35 w 71"/>
                <a:gd name="T9" fmla="*/ 0 h 71"/>
                <a:gd name="T10" fmla="*/ 27 w 71"/>
                <a:gd name="T11" fmla="*/ 1 h 71"/>
                <a:gd name="T12" fmla="*/ 18 w 71"/>
                <a:gd name="T13" fmla="*/ 4 h 71"/>
                <a:gd name="T14" fmla="*/ 0 w 71"/>
                <a:gd name="T15" fmla="*/ 36 h 71"/>
                <a:gd name="T16" fmla="*/ 35 w 71"/>
                <a:gd name="T17" fmla="*/ 71 h 71"/>
                <a:gd name="T18" fmla="*/ 40 w 71"/>
                <a:gd name="T19" fmla="*/ 71 h 71"/>
                <a:gd name="T20" fmla="*/ 50 w 71"/>
                <a:gd name="T21" fmla="*/ 68 h 71"/>
                <a:gd name="T22" fmla="*/ 71 w 71"/>
                <a:gd name="T23" fmla="*/ 36 h 71"/>
                <a:gd name="T24" fmla="*/ 71 w 71"/>
                <a:gd name="T25" fmla="*/ 29 h 71"/>
                <a:gd name="T26" fmla="*/ 68 w 71"/>
                <a:gd name="T27" fmla="*/ 21 h 71"/>
                <a:gd name="T28" fmla="*/ 57 w 71"/>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57" y="7"/>
                  </a:moveTo>
                  <a:cubicBezTo>
                    <a:pt x="55" y="6"/>
                    <a:pt x="52" y="4"/>
                    <a:pt x="49" y="3"/>
                  </a:cubicBezTo>
                  <a:cubicBezTo>
                    <a:pt x="49" y="3"/>
                    <a:pt x="49" y="3"/>
                    <a:pt x="49" y="3"/>
                  </a:cubicBezTo>
                  <a:cubicBezTo>
                    <a:pt x="46" y="1"/>
                    <a:pt x="43" y="1"/>
                    <a:pt x="40" y="0"/>
                  </a:cubicBezTo>
                  <a:cubicBezTo>
                    <a:pt x="38" y="0"/>
                    <a:pt x="37" y="0"/>
                    <a:pt x="35" y="0"/>
                  </a:cubicBezTo>
                  <a:cubicBezTo>
                    <a:pt x="33" y="0"/>
                    <a:pt x="30" y="0"/>
                    <a:pt x="27" y="1"/>
                  </a:cubicBezTo>
                  <a:cubicBezTo>
                    <a:pt x="24" y="2"/>
                    <a:pt x="21" y="3"/>
                    <a:pt x="18" y="4"/>
                  </a:cubicBezTo>
                  <a:cubicBezTo>
                    <a:pt x="7" y="10"/>
                    <a:pt x="0" y="22"/>
                    <a:pt x="0" y="36"/>
                  </a:cubicBezTo>
                  <a:cubicBezTo>
                    <a:pt x="0" y="55"/>
                    <a:pt x="16" y="71"/>
                    <a:pt x="35" y="71"/>
                  </a:cubicBezTo>
                  <a:cubicBezTo>
                    <a:pt x="37" y="71"/>
                    <a:pt x="39" y="71"/>
                    <a:pt x="40" y="71"/>
                  </a:cubicBezTo>
                  <a:cubicBezTo>
                    <a:pt x="44" y="71"/>
                    <a:pt x="47" y="70"/>
                    <a:pt x="50" y="68"/>
                  </a:cubicBezTo>
                  <a:cubicBezTo>
                    <a:pt x="62" y="63"/>
                    <a:pt x="71" y="50"/>
                    <a:pt x="71" y="36"/>
                  </a:cubicBezTo>
                  <a:cubicBezTo>
                    <a:pt x="71" y="34"/>
                    <a:pt x="71" y="32"/>
                    <a:pt x="71" y="29"/>
                  </a:cubicBezTo>
                  <a:cubicBezTo>
                    <a:pt x="70" y="26"/>
                    <a:pt x="69" y="23"/>
                    <a:pt x="68" y="21"/>
                  </a:cubicBezTo>
                  <a:cubicBezTo>
                    <a:pt x="65" y="15"/>
                    <a:pt x="62" y="11"/>
                    <a:pt x="57"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69">
              <a:extLst>
                <a:ext uri="{FF2B5EF4-FFF2-40B4-BE49-F238E27FC236}">
                  <a16:creationId xmlns="" xmlns:a16="http://schemas.microsoft.com/office/drawing/2014/main" id="{633AADE7-32D6-4E8A-82BC-FE51EB4DB8EB}"/>
                </a:ext>
              </a:extLst>
            </p:cNvPr>
            <p:cNvSpPr>
              <a:spLocks/>
            </p:cNvSpPr>
            <p:nvPr/>
          </p:nvSpPr>
          <p:spPr bwMode="auto">
            <a:xfrm>
              <a:off x="9664172" y="5544828"/>
              <a:ext cx="283933" cy="283933"/>
            </a:xfrm>
            <a:custGeom>
              <a:avLst/>
              <a:gdLst>
                <a:gd name="T0" fmla="*/ 11 w 71"/>
                <a:gd name="T1" fmla="*/ 10 h 71"/>
                <a:gd name="T2" fmla="*/ 5 w 71"/>
                <a:gd name="T3" fmla="*/ 17 h 71"/>
                <a:gd name="T4" fmla="*/ 0 w 71"/>
                <a:gd name="T5" fmla="*/ 36 h 71"/>
                <a:gd name="T6" fmla="*/ 36 w 71"/>
                <a:gd name="T7" fmla="*/ 71 h 71"/>
                <a:gd name="T8" fmla="*/ 71 w 71"/>
                <a:gd name="T9" fmla="*/ 36 h 71"/>
                <a:gd name="T10" fmla="*/ 36 w 71"/>
                <a:gd name="T11" fmla="*/ 0 h 71"/>
                <a:gd name="T12" fmla="*/ 30 w 71"/>
                <a:gd name="T13" fmla="*/ 0 h 71"/>
                <a:gd name="T14" fmla="*/ 21 w 71"/>
                <a:gd name="T15" fmla="*/ 3 h 71"/>
                <a:gd name="T16" fmla="*/ 11 w 71"/>
                <a:gd name="T17"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11" y="10"/>
                  </a:moveTo>
                  <a:cubicBezTo>
                    <a:pt x="9" y="12"/>
                    <a:pt x="7" y="14"/>
                    <a:pt x="5" y="17"/>
                  </a:cubicBezTo>
                  <a:cubicBezTo>
                    <a:pt x="2" y="23"/>
                    <a:pt x="0" y="29"/>
                    <a:pt x="0" y="36"/>
                  </a:cubicBezTo>
                  <a:cubicBezTo>
                    <a:pt x="0" y="55"/>
                    <a:pt x="16" y="71"/>
                    <a:pt x="36" y="71"/>
                  </a:cubicBezTo>
                  <a:cubicBezTo>
                    <a:pt x="55" y="71"/>
                    <a:pt x="71" y="55"/>
                    <a:pt x="71" y="36"/>
                  </a:cubicBezTo>
                  <a:cubicBezTo>
                    <a:pt x="71" y="16"/>
                    <a:pt x="55" y="0"/>
                    <a:pt x="36" y="0"/>
                  </a:cubicBezTo>
                  <a:cubicBezTo>
                    <a:pt x="34" y="0"/>
                    <a:pt x="32" y="0"/>
                    <a:pt x="30" y="0"/>
                  </a:cubicBezTo>
                  <a:cubicBezTo>
                    <a:pt x="27" y="1"/>
                    <a:pt x="24" y="2"/>
                    <a:pt x="21" y="3"/>
                  </a:cubicBezTo>
                  <a:cubicBezTo>
                    <a:pt x="17" y="5"/>
                    <a:pt x="14" y="7"/>
                    <a:pt x="11"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70">
              <a:extLst>
                <a:ext uri="{FF2B5EF4-FFF2-40B4-BE49-F238E27FC236}">
                  <a16:creationId xmlns="" xmlns:a16="http://schemas.microsoft.com/office/drawing/2014/main" id="{15B01DF5-86B0-4E3C-9BFB-2AB3828CC725}"/>
                </a:ext>
              </a:extLst>
            </p:cNvPr>
            <p:cNvSpPr>
              <a:spLocks/>
            </p:cNvSpPr>
            <p:nvPr/>
          </p:nvSpPr>
          <p:spPr bwMode="auto">
            <a:xfrm>
              <a:off x="10405997" y="4934973"/>
              <a:ext cx="283933" cy="287932"/>
            </a:xfrm>
            <a:custGeom>
              <a:avLst/>
              <a:gdLst>
                <a:gd name="T0" fmla="*/ 35 w 71"/>
                <a:gd name="T1" fmla="*/ 0 h 72"/>
                <a:gd name="T2" fmla="*/ 28 w 71"/>
                <a:gd name="T3" fmla="*/ 1 h 72"/>
                <a:gd name="T4" fmla="*/ 17 w 71"/>
                <a:gd name="T5" fmla="*/ 5 h 72"/>
                <a:gd name="T6" fmla="*/ 2 w 71"/>
                <a:gd name="T7" fmla="*/ 23 h 72"/>
                <a:gd name="T8" fmla="*/ 0 w 71"/>
                <a:gd name="T9" fmla="*/ 32 h 72"/>
                <a:gd name="T10" fmla="*/ 0 w 71"/>
                <a:gd name="T11" fmla="*/ 36 h 72"/>
                <a:gd name="T12" fmla="*/ 0 w 71"/>
                <a:gd name="T13" fmla="*/ 41 h 72"/>
                <a:gd name="T14" fmla="*/ 3 w 71"/>
                <a:gd name="T15" fmla="*/ 52 h 72"/>
                <a:gd name="T16" fmla="*/ 35 w 71"/>
                <a:gd name="T17" fmla="*/ 72 h 72"/>
                <a:gd name="T18" fmla="*/ 71 w 71"/>
                <a:gd name="T19" fmla="*/ 36 h 72"/>
                <a:gd name="T20" fmla="*/ 50 w 71"/>
                <a:gd name="T21" fmla="*/ 4 h 72"/>
                <a:gd name="T22" fmla="*/ 41 w 71"/>
                <a:gd name="T23" fmla="*/ 1 h 72"/>
                <a:gd name="T24" fmla="*/ 35 w 71"/>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35" y="0"/>
                  </a:moveTo>
                  <a:cubicBezTo>
                    <a:pt x="33" y="0"/>
                    <a:pt x="30" y="1"/>
                    <a:pt x="28" y="1"/>
                  </a:cubicBezTo>
                  <a:cubicBezTo>
                    <a:pt x="24" y="2"/>
                    <a:pt x="20" y="3"/>
                    <a:pt x="17" y="5"/>
                  </a:cubicBezTo>
                  <a:cubicBezTo>
                    <a:pt x="10" y="9"/>
                    <a:pt x="5" y="16"/>
                    <a:pt x="2" y="23"/>
                  </a:cubicBezTo>
                  <a:cubicBezTo>
                    <a:pt x="1" y="26"/>
                    <a:pt x="0" y="29"/>
                    <a:pt x="0" y="32"/>
                  </a:cubicBezTo>
                  <a:cubicBezTo>
                    <a:pt x="0" y="34"/>
                    <a:pt x="0" y="35"/>
                    <a:pt x="0" y="36"/>
                  </a:cubicBezTo>
                  <a:cubicBezTo>
                    <a:pt x="0" y="38"/>
                    <a:pt x="0" y="39"/>
                    <a:pt x="0" y="41"/>
                  </a:cubicBezTo>
                  <a:cubicBezTo>
                    <a:pt x="0" y="45"/>
                    <a:pt x="2" y="48"/>
                    <a:pt x="3" y="52"/>
                  </a:cubicBezTo>
                  <a:cubicBezTo>
                    <a:pt x="9" y="64"/>
                    <a:pt x="21" y="72"/>
                    <a:pt x="35" y="72"/>
                  </a:cubicBezTo>
                  <a:cubicBezTo>
                    <a:pt x="55" y="72"/>
                    <a:pt x="71" y="56"/>
                    <a:pt x="71" y="36"/>
                  </a:cubicBezTo>
                  <a:cubicBezTo>
                    <a:pt x="71" y="22"/>
                    <a:pt x="63" y="9"/>
                    <a:pt x="50" y="4"/>
                  </a:cubicBezTo>
                  <a:cubicBezTo>
                    <a:pt x="48" y="2"/>
                    <a:pt x="44" y="1"/>
                    <a:pt x="41" y="1"/>
                  </a:cubicBezTo>
                  <a:cubicBezTo>
                    <a:pt x="39" y="1"/>
                    <a:pt x="37"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71">
              <a:extLst>
                <a:ext uri="{FF2B5EF4-FFF2-40B4-BE49-F238E27FC236}">
                  <a16:creationId xmlns="" xmlns:a16="http://schemas.microsoft.com/office/drawing/2014/main" id="{E3CD5A2E-0C97-49D0-BFD9-FB2D9EABA90A}"/>
                </a:ext>
              </a:extLst>
            </p:cNvPr>
            <p:cNvSpPr>
              <a:spLocks/>
            </p:cNvSpPr>
            <p:nvPr/>
          </p:nvSpPr>
          <p:spPr bwMode="auto">
            <a:xfrm>
              <a:off x="10056080" y="4101170"/>
              <a:ext cx="285933" cy="287932"/>
            </a:xfrm>
            <a:custGeom>
              <a:avLst/>
              <a:gdLst>
                <a:gd name="T0" fmla="*/ 0 w 71"/>
                <a:gd name="T1" fmla="*/ 36 h 72"/>
                <a:gd name="T2" fmla="*/ 1 w 71"/>
                <a:gd name="T3" fmla="*/ 46 h 72"/>
                <a:gd name="T4" fmla="*/ 6 w 71"/>
                <a:gd name="T5" fmla="*/ 56 h 72"/>
                <a:gd name="T6" fmla="*/ 17 w 71"/>
                <a:gd name="T7" fmla="*/ 67 h 72"/>
                <a:gd name="T8" fmla="*/ 26 w 71"/>
                <a:gd name="T9" fmla="*/ 71 h 72"/>
                <a:gd name="T10" fmla="*/ 36 w 71"/>
                <a:gd name="T11" fmla="*/ 72 h 72"/>
                <a:gd name="T12" fmla="*/ 44 w 71"/>
                <a:gd name="T13" fmla="*/ 71 h 72"/>
                <a:gd name="T14" fmla="*/ 53 w 71"/>
                <a:gd name="T15" fmla="*/ 67 h 72"/>
                <a:gd name="T16" fmla="*/ 71 w 71"/>
                <a:gd name="T17" fmla="*/ 38 h 72"/>
                <a:gd name="T18" fmla="*/ 71 w 71"/>
                <a:gd name="T19" fmla="*/ 36 h 72"/>
                <a:gd name="T20" fmla="*/ 71 w 71"/>
                <a:gd name="T21" fmla="*/ 28 h 72"/>
                <a:gd name="T22" fmla="*/ 36 w 71"/>
                <a:gd name="T23" fmla="*/ 0 h 72"/>
                <a:gd name="T24" fmla="*/ 4 w 71"/>
                <a:gd name="T25" fmla="*/ 20 h 72"/>
                <a:gd name="T26" fmla="*/ 1 w 71"/>
                <a:gd name="T27" fmla="*/ 29 h 72"/>
                <a:gd name="T28" fmla="*/ 0 w 71"/>
                <a:gd name="T29"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0" y="36"/>
                  </a:moveTo>
                  <a:cubicBezTo>
                    <a:pt x="0" y="39"/>
                    <a:pt x="0" y="43"/>
                    <a:pt x="1" y="46"/>
                  </a:cubicBezTo>
                  <a:cubicBezTo>
                    <a:pt x="2" y="49"/>
                    <a:pt x="4" y="53"/>
                    <a:pt x="6" y="56"/>
                  </a:cubicBezTo>
                  <a:cubicBezTo>
                    <a:pt x="9" y="60"/>
                    <a:pt x="12" y="64"/>
                    <a:pt x="17" y="67"/>
                  </a:cubicBezTo>
                  <a:cubicBezTo>
                    <a:pt x="20" y="68"/>
                    <a:pt x="23" y="70"/>
                    <a:pt x="26" y="71"/>
                  </a:cubicBezTo>
                  <a:cubicBezTo>
                    <a:pt x="29" y="71"/>
                    <a:pt x="32" y="72"/>
                    <a:pt x="36" y="72"/>
                  </a:cubicBezTo>
                  <a:cubicBezTo>
                    <a:pt x="39" y="72"/>
                    <a:pt x="42" y="72"/>
                    <a:pt x="44" y="71"/>
                  </a:cubicBezTo>
                  <a:cubicBezTo>
                    <a:pt x="48" y="70"/>
                    <a:pt x="51" y="69"/>
                    <a:pt x="53" y="67"/>
                  </a:cubicBezTo>
                  <a:cubicBezTo>
                    <a:pt x="64" y="61"/>
                    <a:pt x="71" y="50"/>
                    <a:pt x="71" y="38"/>
                  </a:cubicBezTo>
                  <a:cubicBezTo>
                    <a:pt x="71" y="37"/>
                    <a:pt x="71" y="37"/>
                    <a:pt x="71" y="36"/>
                  </a:cubicBezTo>
                  <a:cubicBezTo>
                    <a:pt x="71" y="33"/>
                    <a:pt x="71" y="31"/>
                    <a:pt x="71" y="28"/>
                  </a:cubicBezTo>
                  <a:cubicBezTo>
                    <a:pt x="67" y="12"/>
                    <a:pt x="53" y="0"/>
                    <a:pt x="36" y="0"/>
                  </a:cubicBezTo>
                  <a:cubicBezTo>
                    <a:pt x="22" y="0"/>
                    <a:pt x="10" y="8"/>
                    <a:pt x="4" y="20"/>
                  </a:cubicBezTo>
                  <a:cubicBezTo>
                    <a:pt x="2" y="23"/>
                    <a:pt x="1" y="26"/>
                    <a:pt x="1" y="29"/>
                  </a:cubicBezTo>
                  <a:cubicBezTo>
                    <a:pt x="0" y="31"/>
                    <a:pt x="0" y="34"/>
                    <a:pt x="0"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72">
              <a:extLst>
                <a:ext uri="{FF2B5EF4-FFF2-40B4-BE49-F238E27FC236}">
                  <a16:creationId xmlns="" xmlns:a16="http://schemas.microsoft.com/office/drawing/2014/main" id="{D2A58D98-73D5-4B2F-A5F8-27F570F243D3}"/>
                </a:ext>
              </a:extLst>
            </p:cNvPr>
            <p:cNvSpPr>
              <a:spLocks/>
            </p:cNvSpPr>
            <p:nvPr/>
          </p:nvSpPr>
          <p:spPr bwMode="auto">
            <a:xfrm>
              <a:off x="10008091" y="3475318"/>
              <a:ext cx="289932" cy="287932"/>
            </a:xfrm>
            <a:custGeom>
              <a:avLst/>
              <a:gdLst>
                <a:gd name="T0" fmla="*/ 67 w 72"/>
                <a:gd name="T1" fmla="*/ 18 h 72"/>
                <a:gd name="T2" fmla="*/ 61 w 72"/>
                <a:gd name="T3" fmla="*/ 11 h 72"/>
                <a:gd name="T4" fmla="*/ 48 w 72"/>
                <a:gd name="T5" fmla="*/ 2 h 72"/>
                <a:gd name="T6" fmla="*/ 39 w 72"/>
                <a:gd name="T7" fmla="*/ 0 h 72"/>
                <a:gd name="T8" fmla="*/ 36 w 72"/>
                <a:gd name="T9" fmla="*/ 0 h 72"/>
                <a:gd name="T10" fmla="*/ 18 w 72"/>
                <a:gd name="T11" fmla="*/ 5 h 72"/>
                <a:gd name="T12" fmla="*/ 10 w 72"/>
                <a:gd name="T13" fmla="*/ 11 h 72"/>
                <a:gd name="T14" fmla="*/ 0 w 72"/>
                <a:gd name="T15" fmla="*/ 36 h 72"/>
                <a:gd name="T16" fmla="*/ 0 w 72"/>
                <a:gd name="T17" fmla="*/ 40 h 72"/>
                <a:gd name="T18" fmla="*/ 3 w 72"/>
                <a:gd name="T19" fmla="*/ 49 h 72"/>
                <a:gd name="T20" fmla="*/ 22 w 72"/>
                <a:gd name="T21" fmla="*/ 69 h 72"/>
                <a:gd name="T22" fmla="*/ 32 w 72"/>
                <a:gd name="T23" fmla="*/ 72 h 72"/>
                <a:gd name="T24" fmla="*/ 36 w 72"/>
                <a:gd name="T25" fmla="*/ 72 h 72"/>
                <a:gd name="T26" fmla="*/ 59 w 72"/>
                <a:gd name="T27" fmla="*/ 63 h 72"/>
                <a:gd name="T28" fmla="*/ 66 w 72"/>
                <a:gd name="T29" fmla="*/ 56 h 72"/>
                <a:gd name="T30" fmla="*/ 70 w 72"/>
                <a:gd name="T31" fmla="*/ 46 h 72"/>
                <a:gd name="T32" fmla="*/ 72 w 72"/>
                <a:gd name="T33" fmla="*/ 37 h 72"/>
                <a:gd name="T34" fmla="*/ 72 w 72"/>
                <a:gd name="T35" fmla="*/ 36 h 72"/>
                <a:gd name="T36" fmla="*/ 67 w 72"/>
                <a:gd name="T3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2">
                  <a:moveTo>
                    <a:pt x="67" y="18"/>
                  </a:moveTo>
                  <a:cubicBezTo>
                    <a:pt x="65" y="15"/>
                    <a:pt x="63" y="13"/>
                    <a:pt x="61" y="11"/>
                  </a:cubicBezTo>
                  <a:cubicBezTo>
                    <a:pt x="58" y="7"/>
                    <a:pt x="53" y="4"/>
                    <a:pt x="48" y="2"/>
                  </a:cubicBezTo>
                  <a:cubicBezTo>
                    <a:pt x="45" y="1"/>
                    <a:pt x="42" y="1"/>
                    <a:pt x="39" y="0"/>
                  </a:cubicBezTo>
                  <a:cubicBezTo>
                    <a:pt x="38" y="0"/>
                    <a:pt x="37" y="0"/>
                    <a:pt x="36" y="0"/>
                  </a:cubicBezTo>
                  <a:cubicBezTo>
                    <a:pt x="29" y="0"/>
                    <a:pt x="23" y="2"/>
                    <a:pt x="18" y="5"/>
                  </a:cubicBezTo>
                  <a:cubicBezTo>
                    <a:pt x="15" y="7"/>
                    <a:pt x="13" y="9"/>
                    <a:pt x="10" y="11"/>
                  </a:cubicBezTo>
                  <a:cubicBezTo>
                    <a:pt x="4" y="17"/>
                    <a:pt x="0" y="26"/>
                    <a:pt x="0" y="36"/>
                  </a:cubicBezTo>
                  <a:cubicBezTo>
                    <a:pt x="0" y="37"/>
                    <a:pt x="0" y="39"/>
                    <a:pt x="0" y="40"/>
                  </a:cubicBezTo>
                  <a:cubicBezTo>
                    <a:pt x="1" y="43"/>
                    <a:pt x="2" y="46"/>
                    <a:pt x="3" y="49"/>
                  </a:cubicBezTo>
                  <a:cubicBezTo>
                    <a:pt x="6" y="58"/>
                    <a:pt x="13" y="65"/>
                    <a:pt x="22" y="69"/>
                  </a:cubicBezTo>
                  <a:cubicBezTo>
                    <a:pt x="25" y="70"/>
                    <a:pt x="29" y="71"/>
                    <a:pt x="32" y="72"/>
                  </a:cubicBezTo>
                  <a:cubicBezTo>
                    <a:pt x="34" y="72"/>
                    <a:pt x="35" y="72"/>
                    <a:pt x="36" y="72"/>
                  </a:cubicBezTo>
                  <a:cubicBezTo>
                    <a:pt x="45" y="72"/>
                    <a:pt x="53" y="68"/>
                    <a:pt x="59" y="63"/>
                  </a:cubicBezTo>
                  <a:cubicBezTo>
                    <a:pt x="62" y="61"/>
                    <a:pt x="64" y="59"/>
                    <a:pt x="66" y="56"/>
                  </a:cubicBezTo>
                  <a:cubicBezTo>
                    <a:pt x="68" y="53"/>
                    <a:pt x="69" y="50"/>
                    <a:pt x="70" y="46"/>
                  </a:cubicBezTo>
                  <a:cubicBezTo>
                    <a:pt x="71" y="43"/>
                    <a:pt x="72" y="40"/>
                    <a:pt x="72" y="37"/>
                  </a:cubicBezTo>
                  <a:cubicBezTo>
                    <a:pt x="72" y="37"/>
                    <a:pt x="72" y="36"/>
                    <a:pt x="72" y="36"/>
                  </a:cubicBezTo>
                  <a:cubicBezTo>
                    <a:pt x="72" y="29"/>
                    <a:pt x="70" y="23"/>
                    <a:pt x="67"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73">
              <a:extLst>
                <a:ext uri="{FF2B5EF4-FFF2-40B4-BE49-F238E27FC236}">
                  <a16:creationId xmlns="" xmlns:a16="http://schemas.microsoft.com/office/drawing/2014/main" id="{83318F87-F943-40B3-9DF0-CC34DB1FCF3C}"/>
                </a:ext>
              </a:extLst>
            </p:cNvPr>
            <p:cNvSpPr>
              <a:spLocks/>
            </p:cNvSpPr>
            <p:nvPr/>
          </p:nvSpPr>
          <p:spPr bwMode="auto">
            <a:xfrm>
              <a:off x="10693929" y="4049182"/>
              <a:ext cx="289932" cy="283933"/>
            </a:xfrm>
            <a:custGeom>
              <a:avLst/>
              <a:gdLst>
                <a:gd name="T0" fmla="*/ 58 w 72"/>
                <a:gd name="T1" fmla="*/ 7 h 71"/>
                <a:gd name="T2" fmla="*/ 44 w 72"/>
                <a:gd name="T3" fmla="*/ 1 h 71"/>
                <a:gd name="T4" fmla="*/ 36 w 72"/>
                <a:gd name="T5" fmla="*/ 0 h 71"/>
                <a:gd name="T6" fmla="*/ 34 w 72"/>
                <a:gd name="T7" fmla="*/ 0 h 71"/>
                <a:gd name="T8" fmla="*/ 12 w 72"/>
                <a:gd name="T9" fmla="*/ 9 h 71"/>
                <a:gd name="T10" fmla="*/ 6 w 72"/>
                <a:gd name="T11" fmla="*/ 17 h 71"/>
                <a:gd name="T12" fmla="*/ 0 w 72"/>
                <a:gd name="T13" fmla="*/ 34 h 71"/>
                <a:gd name="T14" fmla="*/ 0 w 72"/>
                <a:gd name="T15" fmla="*/ 36 h 71"/>
                <a:gd name="T16" fmla="*/ 1 w 72"/>
                <a:gd name="T17" fmla="*/ 43 h 71"/>
                <a:gd name="T18" fmla="*/ 21 w 72"/>
                <a:gd name="T19" fmla="*/ 68 h 71"/>
                <a:gd name="T20" fmla="*/ 29 w 72"/>
                <a:gd name="T21" fmla="*/ 71 h 71"/>
                <a:gd name="T22" fmla="*/ 36 w 72"/>
                <a:gd name="T23" fmla="*/ 71 h 71"/>
                <a:gd name="T24" fmla="*/ 72 w 72"/>
                <a:gd name="T25" fmla="*/ 36 h 71"/>
                <a:gd name="T26" fmla="*/ 64 w 72"/>
                <a:gd name="T27" fmla="*/ 14 h 71"/>
                <a:gd name="T28" fmla="*/ 58 w 72"/>
                <a:gd name="T2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58" y="7"/>
                  </a:moveTo>
                  <a:cubicBezTo>
                    <a:pt x="54" y="4"/>
                    <a:pt x="49" y="2"/>
                    <a:pt x="44" y="1"/>
                  </a:cubicBezTo>
                  <a:cubicBezTo>
                    <a:pt x="41" y="0"/>
                    <a:pt x="39" y="0"/>
                    <a:pt x="36" y="0"/>
                  </a:cubicBezTo>
                  <a:cubicBezTo>
                    <a:pt x="35" y="0"/>
                    <a:pt x="35" y="0"/>
                    <a:pt x="34" y="0"/>
                  </a:cubicBezTo>
                  <a:cubicBezTo>
                    <a:pt x="26" y="0"/>
                    <a:pt x="18" y="4"/>
                    <a:pt x="12" y="9"/>
                  </a:cubicBezTo>
                  <a:cubicBezTo>
                    <a:pt x="9" y="11"/>
                    <a:pt x="7" y="14"/>
                    <a:pt x="6" y="17"/>
                  </a:cubicBezTo>
                  <a:cubicBezTo>
                    <a:pt x="3" y="22"/>
                    <a:pt x="1" y="27"/>
                    <a:pt x="0" y="34"/>
                  </a:cubicBezTo>
                  <a:cubicBezTo>
                    <a:pt x="0" y="34"/>
                    <a:pt x="0" y="35"/>
                    <a:pt x="0" y="36"/>
                  </a:cubicBezTo>
                  <a:cubicBezTo>
                    <a:pt x="0" y="38"/>
                    <a:pt x="0" y="41"/>
                    <a:pt x="1" y="43"/>
                  </a:cubicBezTo>
                  <a:cubicBezTo>
                    <a:pt x="3" y="54"/>
                    <a:pt x="11" y="63"/>
                    <a:pt x="21" y="68"/>
                  </a:cubicBezTo>
                  <a:cubicBezTo>
                    <a:pt x="23" y="69"/>
                    <a:pt x="26" y="70"/>
                    <a:pt x="29" y="71"/>
                  </a:cubicBezTo>
                  <a:cubicBezTo>
                    <a:pt x="32" y="71"/>
                    <a:pt x="34" y="71"/>
                    <a:pt x="36" y="71"/>
                  </a:cubicBezTo>
                  <a:cubicBezTo>
                    <a:pt x="56" y="71"/>
                    <a:pt x="72" y="55"/>
                    <a:pt x="72" y="36"/>
                  </a:cubicBezTo>
                  <a:cubicBezTo>
                    <a:pt x="72" y="27"/>
                    <a:pt x="69" y="20"/>
                    <a:pt x="64" y="14"/>
                  </a:cubicBezTo>
                  <a:cubicBezTo>
                    <a:pt x="62" y="11"/>
                    <a:pt x="60" y="9"/>
                    <a:pt x="58"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74">
              <a:extLst>
                <a:ext uri="{FF2B5EF4-FFF2-40B4-BE49-F238E27FC236}">
                  <a16:creationId xmlns="" xmlns:a16="http://schemas.microsoft.com/office/drawing/2014/main" id="{7A3FEC92-ED00-41FA-9B73-3D3D8D6916AC}"/>
                </a:ext>
              </a:extLst>
            </p:cNvPr>
            <p:cNvSpPr>
              <a:spLocks/>
            </p:cNvSpPr>
            <p:nvPr/>
          </p:nvSpPr>
          <p:spPr bwMode="auto">
            <a:xfrm>
              <a:off x="11119828" y="3623283"/>
              <a:ext cx="287932" cy="283933"/>
            </a:xfrm>
            <a:custGeom>
              <a:avLst/>
              <a:gdLst>
                <a:gd name="T0" fmla="*/ 36 w 72"/>
                <a:gd name="T1" fmla="*/ 0 h 71"/>
                <a:gd name="T2" fmla="*/ 27 w 72"/>
                <a:gd name="T3" fmla="*/ 1 h 71"/>
                <a:gd name="T4" fmla="*/ 18 w 72"/>
                <a:gd name="T5" fmla="*/ 4 h 71"/>
                <a:gd name="T6" fmla="*/ 2 w 72"/>
                <a:gd name="T7" fmla="*/ 26 h 71"/>
                <a:gd name="T8" fmla="*/ 0 w 72"/>
                <a:gd name="T9" fmla="*/ 35 h 71"/>
                <a:gd name="T10" fmla="*/ 0 w 72"/>
                <a:gd name="T11" fmla="*/ 35 h 71"/>
                <a:gd name="T12" fmla="*/ 8 w 72"/>
                <a:gd name="T13" fmla="*/ 58 h 71"/>
                <a:gd name="T14" fmla="*/ 14 w 72"/>
                <a:gd name="T15" fmla="*/ 64 h 71"/>
                <a:gd name="T16" fmla="*/ 36 w 72"/>
                <a:gd name="T17" fmla="*/ 71 h 71"/>
                <a:gd name="T18" fmla="*/ 72 w 72"/>
                <a:gd name="T19" fmla="*/ 35 h 71"/>
                <a:gd name="T20" fmla="*/ 36 w 72"/>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1">
                  <a:moveTo>
                    <a:pt x="36" y="0"/>
                  </a:moveTo>
                  <a:cubicBezTo>
                    <a:pt x="33" y="0"/>
                    <a:pt x="30" y="0"/>
                    <a:pt x="27" y="1"/>
                  </a:cubicBezTo>
                  <a:cubicBezTo>
                    <a:pt x="24" y="2"/>
                    <a:pt x="21" y="3"/>
                    <a:pt x="18" y="4"/>
                  </a:cubicBezTo>
                  <a:cubicBezTo>
                    <a:pt x="10" y="9"/>
                    <a:pt x="4" y="17"/>
                    <a:pt x="2" y="26"/>
                  </a:cubicBezTo>
                  <a:cubicBezTo>
                    <a:pt x="1" y="29"/>
                    <a:pt x="0" y="32"/>
                    <a:pt x="0" y="35"/>
                  </a:cubicBezTo>
                  <a:cubicBezTo>
                    <a:pt x="0" y="35"/>
                    <a:pt x="0" y="35"/>
                    <a:pt x="0" y="35"/>
                  </a:cubicBezTo>
                  <a:cubicBezTo>
                    <a:pt x="0" y="44"/>
                    <a:pt x="3" y="52"/>
                    <a:pt x="8" y="58"/>
                  </a:cubicBezTo>
                  <a:cubicBezTo>
                    <a:pt x="10" y="60"/>
                    <a:pt x="12" y="62"/>
                    <a:pt x="14" y="64"/>
                  </a:cubicBezTo>
                  <a:cubicBezTo>
                    <a:pt x="20" y="68"/>
                    <a:pt x="28" y="71"/>
                    <a:pt x="36" y="71"/>
                  </a:cubicBezTo>
                  <a:cubicBezTo>
                    <a:pt x="56" y="71"/>
                    <a:pt x="72" y="55"/>
                    <a:pt x="72" y="35"/>
                  </a:cubicBezTo>
                  <a:cubicBezTo>
                    <a:pt x="72" y="16"/>
                    <a:pt x="56" y="0"/>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75">
              <a:extLst>
                <a:ext uri="{FF2B5EF4-FFF2-40B4-BE49-F238E27FC236}">
                  <a16:creationId xmlns="" xmlns:a16="http://schemas.microsoft.com/office/drawing/2014/main" id="{3633E2A1-B973-4850-9B21-04CE7E34117E}"/>
                </a:ext>
              </a:extLst>
            </p:cNvPr>
            <p:cNvSpPr>
              <a:spLocks/>
            </p:cNvSpPr>
            <p:nvPr/>
          </p:nvSpPr>
          <p:spPr bwMode="auto">
            <a:xfrm>
              <a:off x="10789907" y="2853465"/>
              <a:ext cx="285933" cy="283933"/>
            </a:xfrm>
            <a:custGeom>
              <a:avLst/>
              <a:gdLst>
                <a:gd name="T0" fmla="*/ 1 w 71"/>
                <a:gd name="T1" fmla="*/ 24 h 71"/>
                <a:gd name="T2" fmla="*/ 0 w 71"/>
                <a:gd name="T3" fmla="*/ 34 h 71"/>
                <a:gd name="T4" fmla="*/ 0 w 71"/>
                <a:gd name="T5" fmla="*/ 35 h 71"/>
                <a:gd name="T6" fmla="*/ 5 w 71"/>
                <a:gd name="T7" fmla="*/ 54 h 71"/>
                <a:gd name="T8" fmla="*/ 11 w 71"/>
                <a:gd name="T9" fmla="*/ 61 h 71"/>
                <a:gd name="T10" fmla="*/ 28 w 71"/>
                <a:gd name="T11" fmla="*/ 70 h 71"/>
                <a:gd name="T12" fmla="*/ 35 w 71"/>
                <a:gd name="T13" fmla="*/ 71 h 71"/>
                <a:gd name="T14" fmla="*/ 38 w 71"/>
                <a:gd name="T15" fmla="*/ 71 h 71"/>
                <a:gd name="T16" fmla="*/ 45 w 71"/>
                <a:gd name="T17" fmla="*/ 70 h 71"/>
                <a:gd name="T18" fmla="*/ 54 w 71"/>
                <a:gd name="T19" fmla="*/ 66 h 71"/>
                <a:gd name="T20" fmla="*/ 71 w 71"/>
                <a:gd name="T21" fmla="*/ 35 h 71"/>
                <a:gd name="T22" fmla="*/ 35 w 71"/>
                <a:gd name="T23" fmla="*/ 0 h 71"/>
                <a:gd name="T24" fmla="*/ 19 w 71"/>
                <a:gd name="T25" fmla="*/ 3 h 71"/>
                <a:gd name="T26" fmla="*/ 12 w 71"/>
                <a:gd name="T27" fmla="*/ 9 h 71"/>
                <a:gd name="T28" fmla="*/ 1 w 71"/>
                <a:gd name="T29" fmla="*/ 2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1" y="24"/>
                  </a:moveTo>
                  <a:cubicBezTo>
                    <a:pt x="0" y="27"/>
                    <a:pt x="0" y="31"/>
                    <a:pt x="0" y="34"/>
                  </a:cubicBezTo>
                  <a:cubicBezTo>
                    <a:pt x="0" y="34"/>
                    <a:pt x="0" y="35"/>
                    <a:pt x="0" y="35"/>
                  </a:cubicBezTo>
                  <a:cubicBezTo>
                    <a:pt x="0" y="42"/>
                    <a:pt x="2" y="49"/>
                    <a:pt x="5" y="54"/>
                  </a:cubicBezTo>
                  <a:cubicBezTo>
                    <a:pt x="7" y="57"/>
                    <a:pt x="9" y="59"/>
                    <a:pt x="11" y="61"/>
                  </a:cubicBezTo>
                  <a:cubicBezTo>
                    <a:pt x="16" y="66"/>
                    <a:pt x="22" y="69"/>
                    <a:pt x="28" y="70"/>
                  </a:cubicBezTo>
                  <a:cubicBezTo>
                    <a:pt x="31" y="71"/>
                    <a:pt x="33" y="71"/>
                    <a:pt x="35" y="71"/>
                  </a:cubicBezTo>
                  <a:cubicBezTo>
                    <a:pt x="36" y="71"/>
                    <a:pt x="37" y="71"/>
                    <a:pt x="38" y="71"/>
                  </a:cubicBezTo>
                  <a:cubicBezTo>
                    <a:pt x="40" y="71"/>
                    <a:pt x="43" y="70"/>
                    <a:pt x="45" y="70"/>
                  </a:cubicBezTo>
                  <a:cubicBezTo>
                    <a:pt x="49" y="69"/>
                    <a:pt x="51" y="68"/>
                    <a:pt x="54" y="66"/>
                  </a:cubicBezTo>
                  <a:cubicBezTo>
                    <a:pt x="64" y="60"/>
                    <a:pt x="71" y="48"/>
                    <a:pt x="71" y="35"/>
                  </a:cubicBezTo>
                  <a:cubicBezTo>
                    <a:pt x="71" y="16"/>
                    <a:pt x="55" y="0"/>
                    <a:pt x="35" y="0"/>
                  </a:cubicBezTo>
                  <a:cubicBezTo>
                    <a:pt x="30" y="0"/>
                    <a:pt x="24" y="1"/>
                    <a:pt x="19" y="3"/>
                  </a:cubicBezTo>
                  <a:cubicBezTo>
                    <a:pt x="16" y="5"/>
                    <a:pt x="14" y="7"/>
                    <a:pt x="12" y="9"/>
                  </a:cubicBezTo>
                  <a:cubicBezTo>
                    <a:pt x="7" y="13"/>
                    <a:pt x="3" y="18"/>
                    <a:pt x="1"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76">
              <a:extLst>
                <a:ext uri="{FF2B5EF4-FFF2-40B4-BE49-F238E27FC236}">
                  <a16:creationId xmlns="" xmlns:a16="http://schemas.microsoft.com/office/drawing/2014/main" id="{7D3E9C28-AB01-4086-9801-7AB30B786663}"/>
                </a:ext>
              </a:extLst>
            </p:cNvPr>
            <p:cNvSpPr>
              <a:spLocks/>
            </p:cNvSpPr>
            <p:nvPr/>
          </p:nvSpPr>
          <p:spPr bwMode="auto">
            <a:xfrm>
              <a:off x="10306021" y="2163628"/>
              <a:ext cx="287932" cy="283933"/>
            </a:xfrm>
            <a:custGeom>
              <a:avLst/>
              <a:gdLst>
                <a:gd name="T0" fmla="*/ 1 w 72"/>
                <a:gd name="T1" fmla="*/ 29 h 71"/>
                <a:gd name="T2" fmla="*/ 0 w 72"/>
                <a:gd name="T3" fmla="*/ 36 h 71"/>
                <a:gd name="T4" fmla="*/ 1 w 72"/>
                <a:gd name="T5" fmla="*/ 39 h 71"/>
                <a:gd name="T6" fmla="*/ 9 w 72"/>
                <a:gd name="T7" fmla="*/ 59 h 71"/>
                <a:gd name="T8" fmla="*/ 17 w 72"/>
                <a:gd name="T9" fmla="*/ 66 h 71"/>
                <a:gd name="T10" fmla="*/ 24 w 72"/>
                <a:gd name="T11" fmla="*/ 69 h 71"/>
                <a:gd name="T12" fmla="*/ 33 w 72"/>
                <a:gd name="T13" fmla="*/ 71 h 71"/>
                <a:gd name="T14" fmla="*/ 36 w 72"/>
                <a:gd name="T15" fmla="*/ 71 h 71"/>
                <a:gd name="T16" fmla="*/ 53 w 72"/>
                <a:gd name="T17" fmla="*/ 67 h 71"/>
                <a:gd name="T18" fmla="*/ 61 w 72"/>
                <a:gd name="T19" fmla="*/ 62 h 71"/>
                <a:gd name="T20" fmla="*/ 72 w 72"/>
                <a:gd name="T21" fmla="*/ 36 h 71"/>
                <a:gd name="T22" fmla="*/ 36 w 72"/>
                <a:gd name="T23" fmla="*/ 0 h 71"/>
                <a:gd name="T24" fmla="*/ 10 w 72"/>
                <a:gd name="T25" fmla="*/ 12 h 71"/>
                <a:gd name="T26" fmla="*/ 4 w 72"/>
                <a:gd name="T27" fmla="*/ 20 h 71"/>
                <a:gd name="T28" fmla="*/ 1 w 72"/>
                <a:gd name="T29"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71">
                  <a:moveTo>
                    <a:pt x="1" y="29"/>
                  </a:moveTo>
                  <a:cubicBezTo>
                    <a:pt x="1" y="31"/>
                    <a:pt x="0" y="33"/>
                    <a:pt x="0" y="36"/>
                  </a:cubicBezTo>
                  <a:cubicBezTo>
                    <a:pt x="0" y="37"/>
                    <a:pt x="0" y="38"/>
                    <a:pt x="1" y="39"/>
                  </a:cubicBezTo>
                  <a:cubicBezTo>
                    <a:pt x="1" y="47"/>
                    <a:pt x="4" y="54"/>
                    <a:pt x="9" y="59"/>
                  </a:cubicBezTo>
                  <a:cubicBezTo>
                    <a:pt x="12" y="62"/>
                    <a:pt x="14" y="64"/>
                    <a:pt x="17" y="66"/>
                  </a:cubicBezTo>
                  <a:cubicBezTo>
                    <a:pt x="19" y="67"/>
                    <a:pt x="21" y="68"/>
                    <a:pt x="24" y="69"/>
                  </a:cubicBezTo>
                  <a:cubicBezTo>
                    <a:pt x="27" y="70"/>
                    <a:pt x="30" y="71"/>
                    <a:pt x="33" y="71"/>
                  </a:cubicBezTo>
                  <a:cubicBezTo>
                    <a:pt x="34" y="71"/>
                    <a:pt x="35" y="71"/>
                    <a:pt x="36" y="71"/>
                  </a:cubicBezTo>
                  <a:cubicBezTo>
                    <a:pt x="42" y="71"/>
                    <a:pt x="48" y="70"/>
                    <a:pt x="53" y="67"/>
                  </a:cubicBezTo>
                  <a:cubicBezTo>
                    <a:pt x="56" y="66"/>
                    <a:pt x="58" y="64"/>
                    <a:pt x="61" y="62"/>
                  </a:cubicBezTo>
                  <a:cubicBezTo>
                    <a:pt x="68" y="55"/>
                    <a:pt x="72" y="46"/>
                    <a:pt x="72" y="36"/>
                  </a:cubicBezTo>
                  <a:cubicBezTo>
                    <a:pt x="72" y="16"/>
                    <a:pt x="56" y="0"/>
                    <a:pt x="36" y="0"/>
                  </a:cubicBezTo>
                  <a:cubicBezTo>
                    <a:pt x="26" y="0"/>
                    <a:pt x="16" y="4"/>
                    <a:pt x="10" y="12"/>
                  </a:cubicBezTo>
                  <a:cubicBezTo>
                    <a:pt x="7" y="14"/>
                    <a:pt x="5" y="17"/>
                    <a:pt x="4" y="20"/>
                  </a:cubicBezTo>
                  <a:cubicBezTo>
                    <a:pt x="3" y="23"/>
                    <a:pt x="2" y="26"/>
                    <a:pt x="1"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77">
              <a:extLst>
                <a:ext uri="{FF2B5EF4-FFF2-40B4-BE49-F238E27FC236}">
                  <a16:creationId xmlns="" xmlns:a16="http://schemas.microsoft.com/office/drawing/2014/main" id="{B173947B-53F7-4AF7-8F3F-91FD557DC1D3}"/>
                </a:ext>
              </a:extLst>
            </p:cNvPr>
            <p:cNvSpPr>
              <a:spLocks/>
            </p:cNvSpPr>
            <p:nvPr/>
          </p:nvSpPr>
          <p:spPr bwMode="auto">
            <a:xfrm>
              <a:off x="9616184" y="1721732"/>
              <a:ext cx="283933" cy="289932"/>
            </a:xfrm>
            <a:custGeom>
              <a:avLst/>
              <a:gdLst>
                <a:gd name="T0" fmla="*/ 0 w 71"/>
                <a:gd name="T1" fmla="*/ 38 h 72"/>
                <a:gd name="T2" fmla="*/ 6 w 71"/>
                <a:gd name="T3" fmla="*/ 57 h 72"/>
                <a:gd name="T4" fmla="*/ 13 w 71"/>
                <a:gd name="T5" fmla="*/ 64 h 72"/>
                <a:gd name="T6" fmla="*/ 20 w 71"/>
                <a:gd name="T7" fmla="*/ 69 h 72"/>
                <a:gd name="T8" fmla="*/ 29 w 71"/>
                <a:gd name="T9" fmla="*/ 71 h 72"/>
                <a:gd name="T10" fmla="*/ 35 w 71"/>
                <a:gd name="T11" fmla="*/ 72 h 72"/>
                <a:gd name="T12" fmla="*/ 63 w 71"/>
                <a:gd name="T13" fmla="*/ 59 h 72"/>
                <a:gd name="T14" fmla="*/ 68 w 71"/>
                <a:gd name="T15" fmla="*/ 51 h 72"/>
                <a:gd name="T16" fmla="*/ 71 w 71"/>
                <a:gd name="T17" fmla="*/ 36 h 72"/>
                <a:gd name="T18" fmla="*/ 35 w 71"/>
                <a:gd name="T19" fmla="*/ 0 h 72"/>
                <a:gd name="T20" fmla="*/ 1 w 71"/>
                <a:gd name="T21" fmla="*/ 28 h 72"/>
                <a:gd name="T22" fmla="*/ 0 w 71"/>
                <a:gd name="T23" fmla="*/ 36 h 72"/>
                <a:gd name="T24" fmla="*/ 0 w 71"/>
                <a:gd name="T25" fmla="*/ 3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0" y="38"/>
                  </a:moveTo>
                  <a:cubicBezTo>
                    <a:pt x="0" y="45"/>
                    <a:pt x="2" y="51"/>
                    <a:pt x="6" y="57"/>
                  </a:cubicBezTo>
                  <a:cubicBezTo>
                    <a:pt x="8" y="59"/>
                    <a:pt x="10" y="62"/>
                    <a:pt x="13" y="64"/>
                  </a:cubicBezTo>
                  <a:cubicBezTo>
                    <a:pt x="15" y="66"/>
                    <a:pt x="17" y="67"/>
                    <a:pt x="20" y="69"/>
                  </a:cubicBezTo>
                  <a:cubicBezTo>
                    <a:pt x="23" y="70"/>
                    <a:pt x="26" y="71"/>
                    <a:pt x="29" y="71"/>
                  </a:cubicBezTo>
                  <a:cubicBezTo>
                    <a:pt x="31" y="72"/>
                    <a:pt x="33" y="72"/>
                    <a:pt x="35" y="72"/>
                  </a:cubicBezTo>
                  <a:cubicBezTo>
                    <a:pt x="46" y="72"/>
                    <a:pt x="56" y="67"/>
                    <a:pt x="63" y="59"/>
                  </a:cubicBezTo>
                  <a:cubicBezTo>
                    <a:pt x="65" y="57"/>
                    <a:pt x="66" y="54"/>
                    <a:pt x="68" y="51"/>
                  </a:cubicBezTo>
                  <a:cubicBezTo>
                    <a:pt x="70" y="47"/>
                    <a:pt x="71" y="42"/>
                    <a:pt x="71" y="36"/>
                  </a:cubicBezTo>
                  <a:cubicBezTo>
                    <a:pt x="71" y="16"/>
                    <a:pt x="55" y="0"/>
                    <a:pt x="35" y="0"/>
                  </a:cubicBezTo>
                  <a:cubicBezTo>
                    <a:pt x="19" y="0"/>
                    <a:pt x="4" y="12"/>
                    <a:pt x="1" y="28"/>
                  </a:cubicBezTo>
                  <a:cubicBezTo>
                    <a:pt x="0" y="30"/>
                    <a:pt x="0" y="33"/>
                    <a:pt x="0" y="36"/>
                  </a:cubicBezTo>
                  <a:cubicBezTo>
                    <a:pt x="0" y="37"/>
                    <a:pt x="0" y="37"/>
                    <a:pt x="0"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78">
              <a:extLst>
                <a:ext uri="{FF2B5EF4-FFF2-40B4-BE49-F238E27FC236}">
                  <a16:creationId xmlns="" xmlns:a16="http://schemas.microsoft.com/office/drawing/2014/main" id="{CDEC7B13-A222-43B7-8748-07C2D8070B4D}"/>
                </a:ext>
              </a:extLst>
            </p:cNvPr>
            <p:cNvSpPr>
              <a:spLocks/>
            </p:cNvSpPr>
            <p:nvPr/>
          </p:nvSpPr>
          <p:spPr bwMode="auto">
            <a:xfrm>
              <a:off x="9364243" y="2591527"/>
              <a:ext cx="287932" cy="285933"/>
            </a:xfrm>
            <a:custGeom>
              <a:avLst/>
              <a:gdLst>
                <a:gd name="T0" fmla="*/ 50 w 72"/>
                <a:gd name="T1" fmla="*/ 2 h 71"/>
                <a:gd name="T2" fmla="*/ 41 w 72"/>
                <a:gd name="T3" fmla="*/ 0 h 71"/>
                <a:gd name="T4" fmla="*/ 36 w 72"/>
                <a:gd name="T5" fmla="*/ 0 h 71"/>
                <a:gd name="T6" fmla="*/ 14 w 72"/>
                <a:gd name="T7" fmla="*/ 7 h 71"/>
                <a:gd name="T8" fmla="*/ 8 w 72"/>
                <a:gd name="T9" fmla="*/ 14 h 71"/>
                <a:gd name="T10" fmla="*/ 0 w 72"/>
                <a:gd name="T11" fmla="*/ 35 h 71"/>
                <a:gd name="T12" fmla="*/ 0 w 72"/>
                <a:gd name="T13" fmla="*/ 39 h 71"/>
                <a:gd name="T14" fmla="*/ 2 w 72"/>
                <a:gd name="T15" fmla="*/ 48 h 71"/>
                <a:gd name="T16" fmla="*/ 5 w 72"/>
                <a:gd name="T17" fmla="*/ 54 h 71"/>
                <a:gd name="T18" fmla="*/ 12 w 72"/>
                <a:gd name="T19" fmla="*/ 62 h 71"/>
                <a:gd name="T20" fmla="*/ 28 w 72"/>
                <a:gd name="T21" fmla="*/ 70 h 71"/>
                <a:gd name="T22" fmla="*/ 36 w 72"/>
                <a:gd name="T23" fmla="*/ 71 h 71"/>
                <a:gd name="T24" fmla="*/ 39 w 72"/>
                <a:gd name="T25" fmla="*/ 71 h 71"/>
                <a:gd name="T26" fmla="*/ 51 w 72"/>
                <a:gd name="T27" fmla="*/ 68 h 71"/>
                <a:gd name="T28" fmla="*/ 60 w 72"/>
                <a:gd name="T29" fmla="*/ 62 h 71"/>
                <a:gd name="T30" fmla="*/ 70 w 72"/>
                <a:gd name="T31" fmla="*/ 47 h 71"/>
                <a:gd name="T32" fmla="*/ 72 w 72"/>
                <a:gd name="T33" fmla="*/ 38 h 71"/>
                <a:gd name="T34" fmla="*/ 72 w 72"/>
                <a:gd name="T35" fmla="*/ 35 h 71"/>
                <a:gd name="T36" fmla="*/ 50 w 72"/>
                <a:gd name="T37"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1">
                  <a:moveTo>
                    <a:pt x="50" y="2"/>
                  </a:moveTo>
                  <a:cubicBezTo>
                    <a:pt x="47" y="1"/>
                    <a:pt x="44" y="0"/>
                    <a:pt x="41" y="0"/>
                  </a:cubicBezTo>
                  <a:cubicBezTo>
                    <a:pt x="39" y="0"/>
                    <a:pt x="38" y="0"/>
                    <a:pt x="36" y="0"/>
                  </a:cubicBezTo>
                  <a:cubicBezTo>
                    <a:pt x="28" y="0"/>
                    <a:pt x="20" y="2"/>
                    <a:pt x="14" y="7"/>
                  </a:cubicBezTo>
                  <a:cubicBezTo>
                    <a:pt x="12" y="9"/>
                    <a:pt x="10" y="11"/>
                    <a:pt x="8" y="14"/>
                  </a:cubicBezTo>
                  <a:cubicBezTo>
                    <a:pt x="3" y="20"/>
                    <a:pt x="0" y="27"/>
                    <a:pt x="0" y="35"/>
                  </a:cubicBezTo>
                  <a:cubicBezTo>
                    <a:pt x="0" y="37"/>
                    <a:pt x="0" y="38"/>
                    <a:pt x="0" y="39"/>
                  </a:cubicBezTo>
                  <a:cubicBezTo>
                    <a:pt x="1" y="42"/>
                    <a:pt x="1" y="45"/>
                    <a:pt x="2" y="48"/>
                  </a:cubicBezTo>
                  <a:cubicBezTo>
                    <a:pt x="3" y="50"/>
                    <a:pt x="4" y="52"/>
                    <a:pt x="5" y="54"/>
                  </a:cubicBezTo>
                  <a:cubicBezTo>
                    <a:pt x="7" y="57"/>
                    <a:pt x="9" y="59"/>
                    <a:pt x="12" y="62"/>
                  </a:cubicBezTo>
                  <a:cubicBezTo>
                    <a:pt x="16" y="66"/>
                    <a:pt x="22" y="69"/>
                    <a:pt x="28" y="70"/>
                  </a:cubicBezTo>
                  <a:cubicBezTo>
                    <a:pt x="31" y="71"/>
                    <a:pt x="33" y="71"/>
                    <a:pt x="36" y="71"/>
                  </a:cubicBezTo>
                  <a:cubicBezTo>
                    <a:pt x="37" y="71"/>
                    <a:pt x="38" y="71"/>
                    <a:pt x="39" y="71"/>
                  </a:cubicBezTo>
                  <a:cubicBezTo>
                    <a:pt x="43" y="71"/>
                    <a:pt x="47" y="70"/>
                    <a:pt x="51" y="68"/>
                  </a:cubicBezTo>
                  <a:cubicBezTo>
                    <a:pt x="54" y="66"/>
                    <a:pt x="57" y="64"/>
                    <a:pt x="60" y="62"/>
                  </a:cubicBezTo>
                  <a:cubicBezTo>
                    <a:pt x="64" y="58"/>
                    <a:pt x="68" y="53"/>
                    <a:pt x="70" y="47"/>
                  </a:cubicBezTo>
                  <a:cubicBezTo>
                    <a:pt x="71" y="44"/>
                    <a:pt x="71" y="41"/>
                    <a:pt x="72" y="38"/>
                  </a:cubicBezTo>
                  <a:cubicBezTo>
                    <a:pt x="72" y="37"/>
                    <a:pt x="72" y="36"/>
                    <a:pt x="72" y="35"/>
                  </a:cubicBezTo>
                  <a:cubicBezTo>
                    <a:pt x="72" y="21"/>
                    <a:pt x="63" y="8"/>
                    <a:pt x="5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79">
              <a:extLst>
                <a:ext uri="{FF2B5EF4-FFF2-40B4-BE49-F238E27FC236}">
                  <a16:creationId xmlns="" xmlns:a16="http://schemas.microsoft.com/office/drawing/2014/main" id="{E784CFFE-249B-43F2-A192-97E30A29FEE0}"/>
                </a:ext>
              </a:extLst>
            </p:cNvPr>
            <p:cNvSpPr>
              <a:spLocks/>
            </p:cNvSpPr>
            <p:nvPr/>
          </p:nvSpPr>
          <p:spPr bwMode="auto">
            <a:xfrm>
              <a:off x="7114776" y="2019662"/>
              <a:ext cx="283933" cy="287932"/>
            </a:xfrm>
            <a:custGeom>
              <a:avLst/>
              <a:gdLst>
                <a:gd name="T0" fmla="*/ 15 w 71"/>
                <a:gd name="T1" fmla="*/ 65 h 72"/>
                <a:gd name="T2" fmla="*/ 26 w 71"/>
                <a:gd name="T3" fmla="*/ 70 h 72"/>
                <a:gd name="T4" fmla="*/ 35 w 71"/>
                <a:gd name="T5" fmla="*/ 72 h 72"/>
                <a:gd name="T6" fmla="*/ 37 w 71"/>
                <a:gd name="T7" fmla="*/ 72 h 72"/>
                <a:gd name="T8" fmla="*/ 71 w 71"/>
                <a:gd name="T9" fmla="*/ 41 h 72"/>
                <a:gd name="T10" fmla="*/ 71 w 71"/>
                <a:gd name="T11" fmla="*/ 36 h 72"/>
                <a:gd name="T12" fmla="*/ 71 w 71"/>
                <a:gd name="T13" fmla="*/ 31 h 72"/>
                <a:gd name="T14" fmla="*/ 71 w 71"/>
                <a:gd name="T15" fmla="*/ 29 h 72"/>
                <a:gd name="T16" fmla="*/ 67 w 71"/>
                <a:gd name="T17" fmla="*/ 18 h 72"/>
                <a:gd name="T18" fmla="*/ 35 w 71"/>
                <a:gd name="T19" fmla="*/ 0 h 72"/>
                <a:gd name="T20" fmla="*/ 0 w 71"/>
                <a:gd name="T21" fmla="*/ 36 h 72"/>
                <a:gd name="T22" fmla="*/ 8 w 71"/>
                <a:gd name="T23" fmla="*/ 58 h 72"/>
                <a:gd name="T24" fmla="*/ 15 w 71"/>
                <a:gd name="T25"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2">
                  <a:moveTo>
                    <a:pt x="15" y="65"/>
                  </a:moveTo>
                  <a:cubicBezTo>
                    <a:pt x="18" y="67"/>
                    <a:pt x="22" y="69"/>
                    <a:pt x="26" y="70"/>
                  </a:cubicBezTo>
                  <a:cubicBezTo>
                    <a:pt x="29" y="71"/>
                    <a:pt x="32" y="72"/>
                    <a:pt x="35" y="72"/>
                  </a:cubicBezTo>
                  <a:cubicBezTo>
                    <a:pt x="36" y="72"/>
                    <a:pt x="37" y="72"/>
                    <a:pt x="37" y="72"/>
                  </a:cubicBezTo>
                  <a:cubicBezTo>
                    <a:pt x="54" y="71"/>
                    <a:pt x="68" y="58"/>
                    <a:pt x="71" y="41"/>
                  </a:cubicBezTo>
                  <a:cubicBezTo>
                    <a:pt x="71" y="40"/>
                    <a:pt x="71" y="38"/>
                    <a:pt x="71" y="36"/>
                  </a:cubicBezTo>
                  <a:cubicBezTo>
                    <a:pt x="71" y="34"/>
                    <a:pt x="71" y="33"/>
                    <a:pt x="71" y="31"/>
                  </a:cubicBezTo>
                  <a:cubicBezTo>
                    <a:pt x="71" y="31"/>
                    <a:pt x="71" y="30"/>
                    <a:pt x="71" y="29"/>
                  </a:cubicBezTo>
                  <a:cubicBezTo>
                    <a:pt x="70" y="25"/>
                    <a:pt x="69" y="22"/>
                    <a:pt x="67" y="18"/>
                  </a:cubicBezTo>
                  <a:cubicBezTo>
                    <a:pt x="61" y="8"/>
                    <a:pt x="49" y="0"/>
                    <a:pt x="35" y="0"/>
                  </a:cubicBezTo>
                  <a:cubicBezTo>
                    <a:pt x="16" y="0"/>
                    <a:pt x="0" y="16"/>
                    <a:pt x="0" y="36"/>
                  </a:cubicBezTo>
                  <a:cubicBezTo>
                    <a:pt x="0" y="44"/>
                    <a:pt x="3" y="52"/>
                    <a:pt x="8" y="58"/>
                  </a:cubicBezTo>
                  <a:cubicBezTo>
                    <a:pt x="10" y="61"/>
                    <a:pt x="12" y="63"/>
                    <a:pt x="15"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80">
              <a:extLst>
                <a:ext uri="{FF2B5EF4-FFF2-40B4-BE49-F238E27FC236}">
                  <a16:creationId xmlns="" xmlns:a16="http://schemas.microsoft.com/office/drawing/2014/main" id="{6B14E2B9-2ECB-4304-A641-D25655FC86E8}"/>
                </a:ext>
              </a:extLst>
            </p:cNvPr>
            <p:cNvSpPr>
              <a:spLocks/>
            </p:cNvSpPr>
            <p:nvPr/>
          </p:nvSpPr>
          <p:spPr bwMode="auto">
            <a:xfrm>
              <a:off x="8462457" y="1629754"/>
              <a:ext cx="287932" cy="287932"/>
            </a:xfrm>
            <a:custGeom>
              <a:avLst/>
              <a:gdLst>
                <a:gd name="T0" fmla="*/ 11 w 72"/>
                <a:gd name="T1" fmla="*/ 61 h 72"/>
                <a:gd name="T2" fmla="*/ 18 w 72"/>
                <a:gd name="T3" fmla="*/ 67 h 72"/>
                <a:gd name="T4" fmla="*/ 36 w 72"/>
                <a:gd name="T5" fmla="*/ 72 h 72"/>
                <a:gd name="T6" fmla="*/ 58 w 72"/>
                <a:gd name="T7" fmla="*/ 65 h 72"/>
                <a:gd name="T8" fmla="*/ 64 w 72"/>
                <a:gd name="T9" fmla="*/ 58 h 72"/>
                <a:gd name="T10" fmla="*/ 71 w 72"/>
                <a:gd name="T11" fmla="*/ 43 h 72"/>
                <a:gd name="T12" fmla="*/ 72 w 72"/>
                <a:gd name="T13" fmla="*/ 36 h 72"/>
                <a:gd name="T14" fmla="*/ 72 w 72"/>
                <a:gd name="T15" fmla="*/ 33 h 72"/>
                <a:gd name="T16" fmla="*/ 36 w 72"/>
                <a:gd name="T17" fmla="*/ 0 h 72"/>
                <a:gd name="T18" fmla="*/ 0 w 72"/>
                <a:gd name="T19" fmla="*/ 36 h 72"/>
                <a:gd name="T20" fmla="*/ 1 w 72"/>
                <a:gd name="T21" fmla="*/ 41 h 72"/>
                <a:gd name="T22" fmla="*/ 3 w 72"/>
                <a:gd name="T23" fmla="*/ 50 h 72"/>
                <a:gd name="T24" fmla="*/ 11 w 72"/>
                <a:gd name="T25"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2">
                  <a:moveTo>
                    <a:pt x="11" y="61"/>
                  </a:moveTo>
                  <a:cubicBezTo>
                    <a:pt x="13" y="63"/>
                    <a:pt x="15" y="65"/>
                    <a:pt x="18" y="67"/>
                  </a:cubicBezTo>
                  <a:cubicBezTo>
                    <a:pt x="23" y="70"/>
                    <a:pt x="30" y="72"/>
                    <a:pt x="36" y="72"/>
                  </a:cubicBezTo>
                  <a:cubicBezTo>
                    <a:pt x="44" y="72"/>
                    <a:pt x="52" y="69"/>
                    <a:pt x="58" y="65"/>
                  </a:cubicBezTo>
                  <a:cubicBezTo>
                    <a:pt x="60" y="63"/>
                    <a:pt x="62" y="61"/>
                    <a:pt x="64" y="58"/>
                  </a:cubicBezTo>
                  <a:cubicBezTo>
                    <a:pt x="68" y="54"/>
                    <a:pt x="70" y="49"/>
                    <a:pt x="71" y="43"/>
                  </a:cubicBezTo>
                  <a:cubicBezTo>
                    <a:pt x="72" y="41"/>
                    <a:pt x="72" y="38"/>
                    <a:pt x="72" y="36"/>
                  </a:cubicBezTo>
                  <a:cubicBezTo>
                    <a:pt x="72" y="35"/>
                    <a:pt x="72" y="34"/>
                    <a:pt x="72" y="33"/>
                  </a:cubicBezTo>
                  <a:cubicBezTo>
                    <a:pt x="70" y="15"/>
                    <a:pt x="55" y="0"/>
                    <a:pt x="36" y="0"/>
                  </a:cubicBezTo>
                  <a:cubicBezTo>
                    <a:pt x="16" y="0"/>
                    <a:pt x="0" y="16"/>
                    <a:pt x="0" y="36"/>
                  </a:cubicBezTo>
                  <a:cubicBezTo>
                    <a:pt x="0" y="38"/>
                    <a:pt x="1" y="39"/>
                    <a:pt x="1" y="41"/>
                  </a:cubicBezTo>
                  <a:cubicBezTo>
                    <a:pt x="1" y="44"/>
                    <a:pt x="2" y="47"/>
                    <a:pt x="3" y="50"/>
                  </a:cubicBezTo>
                  <a:cubicBezTo>
                    <a:pt x="5" y="54"/>
                    <a:pt x="7" y="58"/>
                    <a:pt x="11"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775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4</a:t>
            </a:r>
          </a:p>
        </p:txBody>
      </p:sp>
      <p:sp>
        <p:nvSpPr>
          <p:cNvPr id="2" name="ZoneTexte 1"/>
          <p:cNvSpPr txBox="1"/>
          <p:nvPr/>
        </p:nvSpPr>
        <p:spPr>
          <a:xfrm>
            <a:off x="4097150" y="114654"/>
            <a:ext cx="8094850" cy="707886"/>
          </a:xfrm>
          <a:prstGeom prst="rect">
            <a:avLst/>
          </a:prstGeom>
          <a:noFill/>
        </p:spPr>
        <p:txBody>
          <a:bodyPr wrap="square" rtlCol="0">
            <a:spAutoFit/>
          </a:bodyPr>
          <a:lstStyle/>
          <a:p>
            <a:pPr lvl="0" eaLnBrk="0" fontAlgn="base" hangingPunct="0">
              <a:spcBef>
                <a:spcPct val="0"/>
              </a:spcBef>
              <a:spcAft>
                <a:spcPct val="0"/>
              </a:spcAft>
            </a:pPr>
            <a:r>
              <a:rPr lang="fr-FR" sz="4000" b="1" dirty="0" smtClean="0">
                <a:solidFill>
                  <a:schemeClr val="accent6">
                    <a:lumMod val="50000"/>
                  </a:schemeClr>
                </a:solidFill>
                <a:latin typeface="inherit"/>
              </a:rPr>
              <a:t>Description</a:t>
            </a:r>
            <a:endParaRPr lang="fr-FR" sz="3200" b="1" dirty="0">
              <a:solidFill>
                <a:schemeClr val="accent6">
                  <a:lumMod val="50000"/>
                </a:schemeClr>
              </a:solidFill>
              <a:latin typeface="Arial" panose="020B0604020202020204" pitchFamily="34" charset="0"/>
            </a:endParaRPr>
          </a:p>
        </p:txBody>
      </p:sp>
      <p:sp>
        <p:nvSpPr>
          <p:cNvPr id="20" name="ZoneTexte 19"/>
          <p:cNvSpPr txBox="1"/>
          <p:nvPr/>
        </p:nvSpPr>
        <p:spPr>
          <a:xfrm>
            <a:off x="352673" y="924235"/>
            <a:ext cx="5098271" cy="5078313"/>
          </a:xfrm>
          <a:prstGeom prst="rect">
            <a:avLst/>
          </a:prstGeom>
          <a:noFill/>
        </p:spPr>
        <p:txBody>
          <a:bodyPr wrap="square" rtlCol="0">
            <a:spAutoFit/>
          </a:bodyPr>
          <a:lstStyle/>
          <a:p>
            <a:r>
              <a:rPr lang="fr-FR" sz="1600" dirty="0" smtClean="0">
                <a:solidFill>
                  <a:schemeClr val="tx2">
                    <a:lumMod val="95000"/>
                    <a:lumOff val="5000"/>
                  </a:schemeClr>
                </a:solidFill>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Le problème abordé est la classification des </a:t>
            </a:r>
            <a:r>
              <a:rPr lang="fr-FR" dirty="0">
                <a:latin typeface="Arial" panose="020B0604020202020204" pitchFamily="34" charset="0"/>
                <a:cs typeface="Arial" panose="020B0604020202020204" pitchFamily="34" charset="0"/>
              </a:rPr>
              <a:t>prix </a:t>
            </a:r>
            <a:r>
              <a:rPr lang="fr-FR" dirty="0" smtClean="0">
                <a:latin typeface="Arial" panose="020B0604020202020204" pitchFamily="34" charset="0"/>
                <a:cs typeface="Arial" panose="020B0604020202020204" pitchFamily="34" charset="0"/>
              </a:rPr>
              <a:t>d'un téléphone portable est </a:t>
            </a:r>
            <a:r>
              <a:rPr lang="fr-FR" dirty="0">
                <a:latin typeface="Arial" panose="020B0604020202020204" pitchFamily="34" charset="0"/>
                <a:cs typeface="Arial" panose="020B0604020202020204" pitchFamily="34" charset="0"/>
              </a:rPr>
              <a:t>l'attribut le plus important de la commercialisation de ce produit. </a:t>
            </a:r>
            <a:r>
              <a:rPr lang="fr-FR" dirty="0" smtClean="0">
                <a:latin typeface="Arial" panose="020B0604020202020204" pitchFamily="34" charset="0"/>
                <a:cs typeface="Arial" panose="020B0604020202020204" pitchFamily="34" charset="0"/>
              </a:rPr>
              <a:t>L'un de </a:t>
            </a:r>
            <a:r>
              <a:rPr lang="fr-FR" dirty="0">
                <a:latin typeface="Arial" panose="020B0604020202020204" pitchFamily="34" charset="0"/>
                <a:cs typeface="Arial" panose="020B0604020202020204" pitchFamily="34" charset="0"/>
              </a:rPr>
              <a:t>ces produits où le prix compte beaucoup est un smartphone car il est doté </a:t>
            </a:r>
            <a:r>
              <a:rPr lang="fr-FR" dirty="0" smtClean="0">
                <a:latin typeface="Arial" panose="020B0604020202020204" pitchFamily="34" charset="0"/>
                <a:cs typeface="Arial" panose="020B0604020202020204" pitchFamily="34" charset="0"/>
              </a:rPr>
              <a:t>de nombreuses</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fonctionnalités</a:t>
            </a:r>
            <a:r>
              <a:rPr lang="fr-FR" dirty="0">
                <a:latin typeface="Arial" panose="020B0604020202020204" pitchFamily="34" charset="0"/>
                <a:cs typeface="Arial" panose="020B0604020202020204" pitchFamily="34" charset="0"/>
              </a:rPr>
              <a:t>, de sorte qu'une entreprise réfléchit beaucoup à la tarification de ce mobile.</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Les données de ce projet contiennent des informations sur 20 caractéristiques des </a:t>
            </a:r>
            <a:r>
              <a:rPr lang="fr-FR" dirty="0" smtClean="0">
                <a:latin typeface="Arial" panose="020B0604020202020204" pitchFamily="34" charset="0"/>
                <a:cs typeface="Arial" panose="020B0604020202020204" pitchFamily="34" charset="0"/>
              </a:rPr>
              <a:t>téléphones mobiles </a:t>
            </a:r>
            <a:r>
              <a:rPr lang="fr-FR" dirty="0">
                <a:latin typeface="Arial" panose="020B0604020202020204" pitchFamily="34" charset="0"/>
                <a:cs typeface="Arial" panose="020B0604020202020204" pitchFamily="34" charset="0"/>
              </a:rPr>
              <a:t>et les </a:t>
            </a:r>
            <a:r>
              <a:rPr lang="fr-FR" dirty="0" err="1">
                <a:latin typeface="Arial" panose="020B0604020202020204" pitchFamily="34" charset="0"/>
                <a:cs typeface="Arial" panose="020B0604020202020204" pitchFamily="34" charset="0"/>
              </a:rPr>
              <a:t>spécifications,qui</a:t>
            </a:r>
            <a:r>
              <a:rPr lang="fr-FR" dirty="0">
                <a:latin typeface="Arial" panose="020B0604020202020204" pitchFamily="34" charset="0"/>
                <a:cs typeface="Arial" panose="020B0604020202020204" pitchFamily="34" charset="0"/>
              </a:rPr>
              <a:t> peuvent être utilisées pour prédire la fourchette de prix </a:t>
            </a:r>
            <a:r>
              <a:rPr lang="fr-FR" dirty="0" smtClean="0">
                <a:latin typeface="Arial" panose="020B0604020202020204" pitchFamily="34" charset="0"/>
                <a:cs typeface="Arial" panose="020B0604020202020204" pitchFamily="34" charset="0"/>
              </a:rPr>
              <a:t>d'un téléphone </a:t>
            </a:r>
            <a:r>
              <a:rPr lang="fr-FR" dirty="0">
                <a:latin typeface="Arial" panose="020B0604020202020204" pitchFamily="34" charset="0"/>
                <a:cs typeface="Arial" panose="020B0604020202020204" pitchFamily="34" charset="0"/>
              </a:rPr>
              <a:t>mobile.</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ce problème nécessite une détection et une gestion précoces dans lesquelles un modèle</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d'apprentissage automatique peut être d'une grande aide. </a:t>
            </a:r>
            <a:br>
              <a:rPr lang="fr-FR" dirty="0">
                <a:latin typeface="Arial" panose="020B0604020202020204" pitchFamily="34" charset="0"/>
                <a:cs typeface="Arial" panose="020B0604020202020204" pitchFamily="34" charset="0"/>
              </a:rPr>
            </a:br>
            <a:endParaRPr lang="fr-FR" dirty="0">
              <a:solidFill>
                <a:schemeClr val="tx2">
                  <a:lumMod val="95000"/>
                  <a:lumOff val="5000"/>
                </a:schemeClr>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2">
            <a:duotone>
              <a:prstClr val="black"/>
              <a:schemeClr val="tx1">
                <a:lumMod val="25000"/>
                <a:lumOff val="75000"/>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623740" y="1150171"/>
            <a:ext cx="6007409" cy="5106249"/>
          </a:xfrm>
          <a:prstGeom prst="rect">
            <a:avLst/>
          </a:prstGeom>
          <a:ln>
            <a:noFill/>
          </a:ln>
          <a:effectLst>
            <a:outerShdw blurRad="190500" algn="tl" rotWithShape="0">
              <a:srgbClr val="000000">
                <a:alpha val="70000"/>
              </a:srgbClr>
            </a:outerShdw>
          </a:effectLst>
        </p:spPr>
      </p:pic>
      <p:sp>
        <p:nvSpPr>
          <p:cNvPr id="8" name="Chevron 7"/>
          <p:cNvSpPr/>
          <p:nvPr/>
        </p:nvSpPr>
        <p:spPr>
          <a:xfrm>
            <a:off x="450644" y="1004780"/>
            <a:ext cx="242146" cy="206991"/>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483005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5</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2271558" y="114654"/>
            <a:ext cx="8094850" cy="707886"/>
          </a:xfrm>
          <a:prstGeom prst="rect">
            <a:avLst/>
          </a:prstGeom>
          <a:noFill/>
        </p:spPr>
        <p:txBody>
          <a:bodyPr wrap="square" rtlCol="0">
            <a:spAutoFit/>
          </a:bodyPr>
          <a:lstStyle/>
          <a:p>
            <a:pPr lvl="0" eaLnBrk="0" fontAlgn="base" hangingPunct="0">
              <a:spcBef>
                <a:spcPct val="0"/>
              </a:spcBef>
              <a:spcAft>
                <a:spcPct val="0"/>
              </a:spcAft>
            </a:pPr>
            <a:r>
              <a:rPr lang="fr-FR" sz="4000" b="1" dirty="0">
                <a:solidFill>
                  <a:schemeClr val="accent6">
                    <a:lumMod val="50000"/>
                  </a:schemeClr>
                </a:solidFill>
                <a:latin typeface="inherit"/>
              </a:rPr>
              <a:t>Analyse de données </a:t>
            </a:r>
            <a:r>
              <a:rPr lang="fr-FR" sz="4000" b="1" dirty="0" smtClean="0">
                <a:solidFill>
                  <a:schemeClr val="accent6">
                    <a:lumMod val="50000"/>
                  </a:schemeClr>
                </a:solidFill>
                <a:latin typeface="inherit"/>
              </a:rPr>
              <a:t>Univariées</a:t>
            </a:r>
            <a:r>
              <a:rPr lang="fr-FR" sz="1100" b="1" dirty="0" smtClean="0">
                <a:solidFill>
                  <a:schemeClr val="accent6">
                    <a:lumMod val="50000"/>
                  </a:schemeClr>
                </a:solidFill>
              </a:rPr>
              <a:t> </a:t>
            </a:r>
            <a:endParaRPr lang="fr-FR" sz="3200" b="1" dirty="0">
              <a:solidFill>
                <a:schemeClr val="accent6">
                  <a:lumMod val="50000"/>
                </a:schemeClr>
              </a:solidFill>
              <a:latin typeface="Arial" panose="020B0604020202020204" pitchFamily="34" charset="0"/>
            </a:endParaRP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20" y="1463769"/>
            <a:ext cx="5523164" cy="3210214"/>
          </a:xfrm>
          <a:prstGeom prst="rect">
            <a:avLst/>
          </a:prstGeom>
        </p:spPr>
      </p:pic>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365" y="1463769"/>
            <a:ext cx="5341001" cy="3104336"/>
          </a:xfrm>
          <a:prstGeom prst="rect">
            <a:avLst/>
          </a:prstGeom>
        </p:spPr>
      </p:pic>
      <p:sp>
        <p:nvSpPr>
          <p:cNvPr id="20" name="ZoneTexte 19"/>
          <p:cNvSpPr txBox="1"/>
          <p:nvPr/>
        </p:nvSpPr>
        <p:spPr>
          <a:xfrm>
            <a:off x="442050" y="976917"/>
            <a:ext cx="3716723" cy="369332"/>
          </a:xfrm>
          <a:prstGeom prst="rect">
            <a:avLst/>
          </a:prstGeom>
          <a:noFill/>
        </p:spPr>
        <p:txBody>
          <a:bodyPr wrap="none" rtlCol="0">
            <a:spAutoFit/>
          </a:bodyPr>
          <a:lstStyle/>
          <a:p>
            <a:r>
              <a:rPr lang="fr-FR" dirty="0" smtClean="0"/>
              <a:t>Analyse de la variable « Price range »:</a:t>
            </a:r>
            <a:endParaRPr lang="fr-FR" dirty="0"/>
          </a:p>
        </p:txBody>
      </p:sp>
      <p:sp>
        <p:nvSpPr>
          <p:cNvPr id="21" name="Rectangle à coins arrondis 20"/>
          <p:cNvSpPr/>
          <p:nvPr/>
        </p:nvSpPr>
        <p:spPr>
          <a:xfrm>
            <a:off x="1130835" y="4934239"/>
            <a:ext cx="10260531" cy="879794"/>
          </a:xfrm>
          <a:prstGeom prst="round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2"/>
                </a:solidFill>
              </a:rPr>
              <a:t>D'après le résultat ci-dessus, nous savons que la quantité de données dans le jeu de données a la même quantité dans chaque classe qui comprend le coût faible, le coût moyen, le coût élevé et le coût très élevé.</a:t>
            </a:r>
          </a:p>
        </p:txBody>
      </p:sp>
    </p:spTree>
    <p:extLst>
      <p:ext uri="{BB962C8B-B14F-4D97-AF65-F5344CB8AC3E}">
        <p14:creationId xmlns:p14="http://schemas.microsoft.com/office/powerpoint/2010/main" val="3957442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Oval 72">
            <a:extLst>
              <a:ext uri="{FF2B5EF4-FFF2-40B4-BE49-F238E27FC236}">
                <a16:creationId xmlns="" xmlns:a16="http://schemas.microsoft.com/office/drawing/2014/main" id="{90B7FE8A-22B8-45FC-A88A-8709A3D69CB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smtClean="0">
                <a:latin typeface="Noto Sans" panose="020B0502040504020204" pitchFamily="34"/>
                <a:ea typeface="Noto Sans" panose="020B0502040504020204" pitchFamily="34"/>
                <a:cs typeface="Noto Sans" panose="020B0502040504020204" pitchFamily="34"/>
              </a:rPr>
              <a:t>6</a:t>
            </a:r>
            <a:endParaRPr lang="en-GB" dirty="0">
              <a:latin typeface="Noto Sans" panose="020B0502040504020204" pitchFamily="34"/>
              <a:ea typeface="Noto Sans" panose="020B0502040504020204" pitchFamily="34"/>
              <a:cs typeface="Noto Sans" panose="020B0502040504020204" pitchFamily="34"/>
            </a:endParaRPr>
          </a:p>
        </p:txBody>
      </p:sp>
      <p:sp>
        <p:nvSpPr>
          <p:cNvPr id="2" name="ZoneTexte 1"/>
          <p:cNvSpPr txBox="1"/>
          <p:nvPr/>
        </p:nvSpPr>
        <p:spPr>
          <a:xfrm>
            <a:off x="2733571" y="138851"/>
            <a:ext cx="8094850" cy="584775"/>
          </a:xfrm>
          <a:prstGeom prst="rect">
            <a:avLst/>
          </a:prstGeom>
          <a:noFill/>
        </p:spPr>
        <p:txBody>
          <a:bodyPr wrap="square" rtlCol="0">
            <a:spAutoFit/>
          </a:bodyPr>
          <a:lstStyle/>
          <a:p>
            <a:pPr lvl="0" eaLnBrk="0" fontAlgn="base" hangingPunct="0">
              <a:spcBef>
                <a:spcPct val="0"/>
              </a:spcBef>
              <a:spcAft>
                <a:spcPct val="0"/>
              </a:spcAft>
            </a:pPr>
            <a:r>
              <a:rPr lang="fr-FR" sz="3200" b="1" dirty="0">
                <a:solidFill>
                  <a:schemeClr val="accent6">
                    <a:lumMod val="50000"/>
                  </a:schemeClr>
                </a:solidFill>
                <a:latin typeface="inherit"/>
              </a:rPr>
              <a:t>Analyse de données </a:t>
            </a:r>
            <a:r>
              <a:rPr lang="fr-FR" sz="3200" b="1" dirty="0" smtClean="0">
                <a:solidFill>
                  <a:schemeClr val="accent6">
                    <a:lumMod val="50000"/>
                  </a:schemeClr>
                </a:solidFill>
                <a:latin typeface="inherit"/>
              </a:rPr>
              <a:t>Bivariées</a:t>
            </a:r>
            <a:endParaRPr lang="fr-FR" sz="2400" b="1" dirty="0">
              <a:solidFill>
                <a:schemeClr val="accent6">
                  <a:lumMod val="50000"/>
                </a:schemeClr>
              </a:solidFill>
              <a:latin typeface="Arial" panose="020B0604020202020204" pitchFamily="34" charset="0"/>
            </a:endParaRPr>
          </a:p>
        </p:txBody>
      </p:sp>
      <p:sp>
        <p:nvSpPr>
          <p:cNvPr id="20" name="ZoneTexte 19"/>
          <p:cNvSpPr txBox="1"/>
          <p:nvPr/>
        </p:nvSpPr>
        <p:spPr>
          <a:xfrm>
            <a:off x="412896" y="630529"/>
            <a:ext cx="11358523" cy="646331"/>
          </a:xfrm>
          <a:prstGeom prst="rect">
            <a:avLst/>
          </a:prstGeom>
          <a:noFill/>
        </p:spPr>
        <p:txBody>
          <a:bodyPr wrap="square" rtlCol="0">
            <a:spAutoFit/>
          </a:bodyPr>
          <a:lstStyle/>
          <a:p>
            <a:r>
              <a:rPr lang="fr-FR" dirty="0"/>
              <a:t>Analyse de deux variables, nous pouvons découvrir certaines relations entre les caractéristiques des téléphones mobiles et leur prix de </a:t>
            </a:r>
            <a:r>
              <a:rPr lang="fr-FR" dirty="0" smtClean="0"/>
              <a:t>vente « </a:t>
            </a:r>
            <a:r>
              <a:rPr lang="fr-FR" dirty="0" err="1" smtClean="0"/>
              <a:t>price</a:t>
            </a:r>
            <a:r>
              <a:rPr lang="fr-FR" dirty="0" smtClean="0"/>
              <a:t> range »</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21" y="1551588"/>
            <a:ext cx="3793909" cy="2598523"/>
          </a:xfrm>
          <a:prstGeom prst="rect">
            <a:avLst/>
          </a:prstGeom>
        </p:spPr>
      </p:pic>
      <p:sp>
        <p:nvSpPr>
          <p:cNvPr id="5" name="ZoneTexte 4"/>
          <p:cNvSpPr txBox="1"/>
          <p:nvPr/>
        </p:nvSpPr>
        <p:spPr>
          <a:xfrm>
            <a:off x="412896" y="1283419"/>
            <a:ext cx="3406702" cy="261610"/>
          </a:xfrm>
          <a:prstGeom prst="rect">
            <a:avLst/>
          </a:prstGeom>
          <a:noFill/>
        </p:spPr>
        <p:txBody>
          <a:bodyPr wrap="none" rtlCol="0">
            <a:spAutoFit/>
          </a:bodyPr>
          <a:lstStyle/>
          <a:p>
            <a:r>
              <a:rPr lang="fr-FR" sz="1100" dirty="0" smtClean="0"/>
              <a:t>Distribution de Price Range en fonction de « Bluetooth »</a:t>
            </a:r>
            <a:endParaRPr lang="fr-FR" sz="1100" dirty="0"/>
          </a:p>
        </p:txBody>
      </p:sp>
      <p:sp>
        <p:nvSpPr>
          <p:cNvPr id="12" name="ZoneTexte 11"/>
          <p:cNvSpPr txBox="1"/>
          <p:nvPr/>
        </p:nvSpPr>
        <p:spPr>
          <a:xfrm>
            <a:off x="4201685" y="1289978"/>
            <a:ext cx="3339376" cy="261610"/>
          </a:xfrm>
          <a:prstGeom prst="rect">
            <a:avLst/>
          </a:prstGeom>
          <a:noFill/>
        </p:spPr>
        <p:txBody>
          <a:bodyPr wrap="none" rtlCol="0">
            <a:spAutoFit/>
          </a:bodyPr>
          <a:lstStyle/>
          <a:p>
            <a:r>
              <a:rPr lang="fr-FR" sz="1100" dirty="0" smtClean="0"/>
              <a:t>Distribution de Price Range en fonction de « Dual Sim »</a:t>
            </a:r>
            <a:endParaRPr lang="fr-FR" sz="1100" dirty="0"/>
          </a:p>
        </p:txBody>
      </p:sp>
      <p:sp>
        <p:nvSpPr>
          <p:cNvPr id="13" name="ZoneTexte 12"/>
          <p:cNvSpPr txBox="1"/>
          <p:nvPr/>
        </p:nvSpPr>
        <p:spPr>
          <a:xfrm>
            <a:off x="8189815" y="1283419"/>
            <a:ext cx="2969083" cy="261610"/>
          </a:xfrm>
          <a:prstGeom prst="rect">
            <a:avLst/>
          </a:prstGeom>
          <a:noFill/>
        </p:spPr>
        <p:txBody>
          <a:bodyPr wrap="none" rtlCol="0">
            <a:spAutoFit/>
          </a:bodyPr>
          <a:lstStyle/>
          <a:p>
            <a:r>
              <a:rPr lang="fr-FR" sz="1100" dirty="0" smtClean="0"/>
              <a:t>Distribution de Price Range en fonction de «4G »</a:t>
            </a:r>
            <a:endParaRPr lang="fr-FR" sz="1100"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043" y="1618929"/>
            <a:ext cx="4239024" cy="2463837"/>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49" y="4408308"/>
            <a:ext cx="4186251" cy="2449692"/>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912" y="4355151"/>
            <a:ext cx="3870733" cy="2502849"/>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0758" y="4408309"/>
            <a:ext cx="4161242" cy="2418627"/>
          </a:xfrm>
          <a:prstGeom prst="rect">
            <a:avLst/>
          </a:prstGeom>
        </p:spPr>
      </p:pic>
      <p:sp>
        <p:nvSpPr>
          <p:cNvPr id="18" name="ZoneTexte 17"/>
          <p:cNvSpPr txBox="1"/>
          <p:nvPr/>
        </p:nvSpPr>
        <p:spPr>
          <a:xfrm>
            <a:off x="532224" y="4162408"/>
            <a:ext cx="2945037" cy="261610"/>
          </a:xfrm>
          <a:prstGeom prst="rect">
            <a:avLst/>
          </a:prstGeom>
          <a:noFill/>
        </p:spPr>
        <p:txBody>
          <a:bodyPr wrap="none" rtlCol="0">
            <a:spAutoFit/>
          </a:bodyPr>
          <a:lstStyle/>
          <a:p>
            <a:r>
              <a:rPr lang="fr-FR" sz="1100" dirty="0" smtClean="0"/>
              <a:t>Distribution de Price Range en fonction de «3G »</a:t>
            </a:r>
            <a:endParaRPr lang="fr-FR" sz="1100" dirty="0"/>
          </a:p>
        </p:txBody>
      </p:sp>
      <p:sp>
        <p:nvSpPr>
          <p:cNvPr id="22" name="ZoneTexte 21"/>
          <p:cNvSpPr txBox="1"/>
          <p:nvPr/>
        </p:nvSpPr>
        <p:spPr>
          <a:xfrm>
            <a:off x="4388806" y="4150109"/>
            <a:ext cx="3071675" cy="261610"/>
          </a:xfrm>
          <a:prstGeom prst="rect">
            <a:avLst/>
          </a:prstGeom>
          <a:noFill/>
        </p:spPr>
        <p:txBody>
          <a:bodyPr wrap="none" rtlCol="0">
            <a:spAutoFit/>
          </a:bodyPr>
          <a:lstStyle/>
          <a:p>
            <a:r>
              <a:rPr lang="fr-FR" sz="1100" dirty="0" smtClean="0"/>
              <a:t>Distribution de Price Range en fonction de « </a:t>
            </a:r>
            <a:r>
              <a:rPr lang="fr-FR" sz="1100" dirty="0" err="1" smtClean="0"/>
              <a:t>WiFi</a:t>
            </a:r>
            <a:r>
              <a:rPr lang="fr-FR" sz="1100" dirty="0" smtClean="0"/>
              <a:t> »</a:t>
            </a:r>
            <a:endParaRPr lang="fr-FR" sz="1100" dirty="0"/>
          </a:p>
        </p:txBody>
      </p:sp>
      <p:sp>
        <p:nvSpPr>
          <p:cNvPr id="23" name="ZoneTexte 22"/>
          <p:cNvSpPr txBox="1"/>
          <p:nvPr/>
        </p:nvSpPr>
        <p:spPr>
          <a:xfrm>
            <a:off x="8189815" y="4135924"/>
            <a:ext cx="3576620" cy="261610"/>
          </a:xfrm>
          <a:prstGeom prst="rect">
            <a:avLst/>
          </a:prstGeom>
          <a:noFill/>
        </p:spPr>
        <p:txBody>
          <a:bodyPr wrap="none" rtlCol="0">
            <a:spAutoFit/>
          </a:bodyPr>
          <a:lstStyle/>
          <a:p>
            <a:r>
              <a:rPr lang="fr-FR" sz="1100" dirty="0" smtClean="0"/>
              <a:t>Distribution de Price Range en fonction de « </a:t>
            </a:r>
            <a:r>
              <a:rPr lang="fr-FR" sz="1100" dirty="0" err="1" smtClean="0"/>
              <a:t>Touch</a:t>
            </a:r>
            <a:r>
              <a:rPr lang="fr-FR" sz="1100" dirty="0" smtClean="0"/>
              <a:t> </a:t>
            </a:r>
            <a:r>
              <a:rPr lang="fr-FR" sz="1100" dirty="0" err="1" smtClean="0"/>
              <a:t>Screen</a:t>
            </a:r>
            <a:r>
              <a:rPr lang="fr-FR" sz="1100" dirty="0" smtClean="0"/>
              <a:t>»</a:t>
            </a:r>
            <a:endParaRPr lang="fr-FR" sz="1100" dirty="0"/>
          </a:p>
        </p:txBody>
      </p:sp>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2530" y="1564872"/>
            <a:ext cx="3631657" cy="2445813"/>
          </a:xfrm>
          <a:prstGeom prst="rect">
            <a:avLst/>
          </a:prstGeom>
        </p:spPr>
      </p:pic>
    </p:spTree>
    <p:extLst>
      <p:ext uri="{BB962C8B-B14F-4D97-AF65-F5344CB8AC3E}">
        <p14:creationId xmlns:p14="http://schemas.microsoft.com/office/powerpoint/2010/main" val="4052132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14582</TotalTime>
  <Words>1093</Words>
  <Application>Microsoft Office PowerPoint</Application>
  <PresentationFormat>Grand écran</PresentationFormat>
  <Paragraphs>108</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Calibri Light</vt:lpstr>
      <vt:lpstr>inherit</vt:lpstr>
      <vt:lpstr>Noto Sans</vt:lpstr>
      <vt:lpstr>Open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hp</cp:lastModifiedBy>
  <cp:revision>1065</cp:revision>
  <dcterms:created xsi:type="dcterms:W3CDTF">2017-12-05T16:25:52Z</dcterms:created>
  <dcterms:modified xsi:type="dcterms:W3CDTF">2023-01-30T21:06:01Z</dcterms:modified>
</cp:coreProperties>
</file>