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69" r:id="rId2"/>
    <p:sldId id="268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83" r:id="rId17"/>
    <p:sldId id="291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92" r:id="rId38"/>
    <p:sldId id="2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C17F87-B33A-F1C4-79ED-B0A545356978}" v="83" dt="2025-07-07T11:11:30.5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-25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0" y="3124200"/>
            <a:ext cx="82296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5003322"/>
            <a:ext cx="82296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3828" y="1110597"/>
            <a:ext cx="2286000" cy="5080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5959" y="4117661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12151808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746176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2218944" y="5788152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2540000" y="4495800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767392" y="4928702"/>
            <a:ext cx="812800" cy="51752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2352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99568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895600"/>
            <a:ext cx="82296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0" y="5010150"/>
            <a:ext cx="82296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10732008" y="1106932"/>
            <a:ext cx="2286000" cy="508000"/>
          </a:xfrm>
        </p:spPr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10046208" y="4114800"/>
            <a:ext cx="3657600" cy="512064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08000" y="0"/>
            <a:ext cx="8128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68448" y="0"/>
            <a:ext cx="139552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320800" y="0"/>
            <a:ext cx="242496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521760" y="0"/>
            <a:ext cx="30704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4179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12192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138816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2302187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422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625600" y="0"/>
            <a:ext cx="1016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812800" y="3429000"/>
            <a:ext cx="17272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766272" y="4866752"/>
            <a:ext cx="855232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454773" y="5500632"/>
            <a:ext cx="18288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2218944" y="5791200"/>
            <a:ext cx="36576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2505387" y="4479888"/>
            <a:ext cx="48768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12130592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787488" y="4928702"/>
            <a:ext cx="812800" cy="517524"/>
          </a:xfrm>
        </p:spPr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693664" y="1600200"/>
            <a:ext cx="48768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0584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829300" y="2362200"/>
            <a:ext cx="48768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6096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791200" y="1569720"/>
            <a:ext cx="48768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47360" y="3124200"/>
            <a:ext cx="6309360" cy="6096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83040" y="274320"/>
            <a:ext cx="2036064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406400" y="274320"/>
            <a:ext cx="75184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5518404" y="3124200"/>
            <a:ext cx="6309360" cy="6096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296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21064" y="264795"/>
            <a:ext cx="2032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83312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256395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1684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99568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9956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10454640" y="1017843"/>
            <a:ext cx="2011680" cy="512064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9853648" y="3676280"/>
            <a:ext cx="3200400" cy="48768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016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19888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11785600" y="0"/>
            <a:ext cx="4064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18872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10875264" y="5715000"/>
            <a:ext cx="73152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38688" y="5734050"/>
            <a:ext cx="8128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otegosecurity.com/" TargetMode="External"/><Relationship Id="rId2" Type="http://schemas.openxmlformats.org/officeDocument/2006/relationships/hyperlink" Target="mailto:contact@protegosecurity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pixelparadise.games/" TargetMode="External"/><Relationship Id="rId4" Type="http://schemas.openxmlformats.org/officeDocument/2006/relationships/hyperlink" Target="mailto:admin@pixelparadise.gam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mailto:john.doe@example.com" TargetMode="External"/><Relationship Id="rId2" Type="http://schemas.openxmlformats.org/officeDocument/2006/relationships/hyperlink" Target="mailto:test@example.co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example.com" TargetMode="External"/><Relationship Id="rId2" Type="http://schemas.openxmlformats.org/officeDocument/2006/relationships/hyperlink" Target="mailto:john.doe@example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hr@exampl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5001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822325"/>
            <a:ext cx="10515600" cy="3546475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 smtClean="0"/>
              <a:t>GROUP 1’s </a:t>
            </a:r>
            <a:br>
              <a:rPr lang="en-US" sz="6000" b="1" dirty="0" smtClean="0"/>
            </a:br>
            <a:r>
              <a:rPr lang="en-US" sz="6000" b="1" dirty="0" smtClean="0"/>
              <a:t>Presentation</a:t>
            </a:r>
            <a:endParaRPr lang="en-US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87400" y="4063999"/>
            <a:ext cx="10515600" cy="18208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By:</a:t>
            </a:r>
          </a:p>
          <a:p>
            <a:pPr algn="ctr">
              <a:buNone/>
            </a:pPr>
            <a:r>
              <a:rPr lang="en-US" dirty="0" smtClean="0"/>
              <a:t> </a:t>
            </a:r>
            <a:r>
              <a:rPr lang="en-US" dirty="0" smtClean="0"/>
              <a:t>Bovet </a:t>
            </a:r>
            <a:r>
              <a:rPr lang="en-US" dirty="0" err="1" smtClean="0"/>
              <a:t>Mureti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Christopher </a:t>
            </a:r>
            <a:r>
              <a:rPr lang="en-US" dirty="0" err="1" smtClean="0"/>
              <a:t>Rateng</a:t>
            </a:r>
            <a:endParaRPr lang="en-US" dirty="0" smtClean="0"/>
          </a:p>
          <a:p>
            <a:pPr algn="ctr">
              <a:buNone/>
            </a:pPr>
            <a:r>
              <a:rPr lang="en-US" dirty="0" smtClean="0"/>
              <a:t>Emmanuel Mberu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2 - Analyze </a:t>
            </a:r>
            <a:r>
              <a:rPr lang="en-US" dirty="0" smtClean="0"/>
              <a:t>Penetration Tester Job Requirements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515600" cy="47783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2. </a:t>
            </a:r>
          </a:p>
          <a:p>
            <a:r>
              <a:rPr lang="en-US" b="1" dirty="0" smtClean="0"/>
              <a:t>Job Title - </a:t>
            </a:r>
            <a:r>
              <a:rPr lang="en-US" dirty="0" smtClean="0"/>
              <a:t>Penetration Tester</a:t>
            </a:r>
          </a:p>
          <a:p>
            <a:r>
              <a:rPr lang="en-US" b="1" dirty="0" smtClean="0"/>
              <a:t>Duties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Conduct penetration tests, red team operations, and adversary emulation across cloud, on-premise, and hybrid federal systems.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Emulate real-world attacker TTPs to identify vulnerabilities and assess system weaknesses.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Work closely </a:t>
            </a:r>
            <a:r>
              <a:rPr lang="en-US" dirty="0" smtClean="0"/>
              <a:t>with </a:t>
            </a:r>
            <a:r>
              <a:rPr lang="en-US" dirty="0" smtClean="0"/>
              <a:t>analysts, engineers, and incident responders to:</a:t>
            </a:r>
            <a:br>
              <a:rPr lang="en-US" dirty="0" smtClean="0"/>
            </a:br>
            <a:r>
              <a:rPr lang="en-US" dirty="0" smtClean="0"/>
              <a:t>   -</a:t>
            </a:r>
            <a:r>
              <a:rPr lang="en-US" dirty="0" smtClean="0"/>
              <a:t>Validate defensive capabilities</a:t>
            </a:r>
            <a:br>
              <a:rPr lang="en-US" dirty="0" smtClean="0"/>
            </a:br>
            <a:r>
              <a:rPr lang="en-US" dirty="0" smtClean="0"/>
              <a:t>   -</a:t>
            </a:r>
            <a:r>
              <a:rPr lang="en-US" dirty="0" smtClean="0"/>
              <a:t>Provide threat-informed feedback</a:t>
            </a:r>
            <a:br>
              <a:rPr lang="en-US" dirty="0" smtClean="0"/>
            </a:br>
            <a:r>
              <a:rPr lang="en-US" dirty="0" smtClean="0"/>
              <a:t>   -</a:t>
            </a:r>
            <a:r>
              <a:rPr lang="en-US" dirty="0" smtClean="0"/>
              <a:t>Develop and maintain custom tools/scripts for testing and </a:t>
            </a:r>
            <a:r>
              <a:rPr lang="en-US" dirty="0" smtClean="0"/>
              <a:t>automation.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Produce detailed technical reports that include:</a:t>
            </a:r>
            <a:br>
              <a:rPr lang="en-US" dirty="0" smtClean="0"/>
            </a:br>
            <a:r>
              <a:rPr lang="en-US" dirty="0" smtClean="0"/>
              <a:t>   -</a:t>
            </a:r>
            <a:r>
              <a:rPr lang="en-US" dirty="0" smtClean="0"/>
              <a:t>Risk analysis</a:t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smtClean="0"/>
              <a:t>Exploitation paths</a:t>
            </a:r>
            <a:br>
              <a:rPr lang="en-US" dirty="0" smtClean="0"/>
            </a:br>
            <a:r>
              <a:rPr lang="en-US" dirty="0" smtClean="0"/>
              <a:t>  -</a:t>
            </a:r>
            <a:r>
              <a:rPr lang="en-US" dirty="0" smtClean="0"/>
              <a:t>Remediation recommendations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Lead projects and mentor junior penetration testers</a:t>
            </a:r>
            <a:r>
              <a:rPr lang="en-US" dirty="0" smtClean="0"/>
              <a:t>.</a:t>
            </a: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 2 - Analyze Penetration Tester Job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900" y="1905000"/>
            <a:ext cx="5575300" cy="4953000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 smtClean="0"/>
              <a:t>Required </a:t>
            </a:r>
            <a:r>
              <a:rPr lang="en-US" b="1" dirty="0" smtClean="0"/>
              <a:t>Skills</a:t>
            </a:r>
          </a:p>
          <a:p>
            <a:pPr>
              <a:buNone/>
            </a:pP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/>
              <a:t>Proficient in offensive security tools: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err="1" smtClean="0"/>
              <a:t>Metasploit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Cobalt Strike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Burp Suite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err="1" smtClean="0"/>
              <a:t>Nmap</a:t>
            </a:r>
            <a:r>
              <a:rPr lang="en-US" sz="2600" dirty="0" smtClean="0"/>
              <a:t/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Kali Linux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err="1" smtClean="0"/>
              <a:t>Nessus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/>
              <a:t>Scripting and automation with: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Python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err="1" smtClean="0"/>
              <a:t>PowerShell</a:t>
            </a:r>
            <a:r>
              <a:rPr lang="en-US" sz="2600" dirty="0" smtClean="0"/>
              <a:t/>
            </a:r>
            <a:br>
              <a:rPr lang="en-US" sz="2600" dirty="0" smtClean="0"/>
            </a:br>
            <a:endParaRPr lang="en-US" sz="22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600" dirty="0" smtClean="0"/>
              <a:t>Familiarity with: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MITRE ATT&amp;CK framework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OWASP Top 10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CVE analysis</a:t>
            </a:r>
            <a:br>
              <a:rPr lang="en-US" sz="2600" dirty="0" smtClean="0"/>
            </a:br>
            <a:r>
              <a:rPr lang="en-US" sz="2600" dirty="0" smtClean="0"/>
              <a:t>  -</a:t>
            </a:r>
            <a:r>
              <a:rPr lang="en-US" sz="2600" dirty="0" smtClean="0"/>
              <a:t>Post-exploitation techniques</a:t>
            </a:r>
            <a:endParaRPr lang="en-US" sz="2200" dirty="0" smtClean="0"/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lvl="1"/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9600" y="1930400"/>
            <a:ext cx="59817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400" b="1" dirty="0" smtClean="0"/>
              <a:t>Required </a:t>
            </a:r>
            <a:r>
              <a:rPr lang="en-US" sz="3400" b="1" dirty="0" smtClean="0"/>
              <a:t>Experience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10+ years in: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Penetration testing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Red teaming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Adversary emulation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Ethical </a:t>
            </a:r>
            <a:r>
              <a:rPr lang="en-US" sz="2400" dirty="0" smtClean="0"/>
              <a:t>hacking</a:t>
            </a:r>
          </a:p>
          <a:p>
            <a:pPr lvl="1"/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Previous work in: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Cyber operations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Security Operations Centers (SOC</a:t>
            </a:r>
            <a:r>
              <a:rPr lang="en-US" sz="2400" dirty="0" smtClean="0"/>
              <a:t>)</a:t>
            </a:r>
          </a:p>
          <a:p>
            <a:pPr lvl="1"/>
            <a:endParaRPr lang="en-US" sz="2400" dirty="0" smtClean="0"/>
          </a:p>
          <a:p>
            <a:pPr lvl="1">
              <a:buFont typeface="Courier New" pitchFamily="49" charset="0"/>
              <a:buChar char="o"/>
            </a:pPr>
            <a:r>
              <a:rPr lang="en-US" sz="2400" dirty="0" smtClean="0"/>
              <a:t>Understanding of: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Federal </a:t>
            </a:r>
            <a:r>
              <a:rPr lang="en-US" sz="2400" dirty="0" err="1" smtClean="0"/>
              <a:t>cybersecurity</a:t>
            </a:r>
            <a:r>
              <a:rPr lang="en-US" sz="2400" dirty="0" smtClean="0"/>
              <a:t> standards (NIST 800-53)</a:t>
            </a:r>
            <a:br>
              <a:rPr lang="en-US" sz="2400" dirty="0" smtClean="0"/>
            </a:br>
            <a:r>
              <a:rPr lang="en-US" sz="2400" dirty="0" smtClean="0"/>
              <a:t>   -</a:t>
            </a:r>
            <a:r>
              <a:rPr lang="en-US" sz="2400" dirty="0" smtClean="0"/>
              <a:t>Cloud and hybrid system security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2 - Analyze Penetration Tester Job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0900" y="2689225"/>
            <a:ext cx="10515600" cy="4351338"/>
          </a:xfrm>
        </p:spPr>
        <p:txBody>
          <a:bodyPr/>
          <a:lstStyle/>
          <a:p>
            <a:r>
              <a:rPr lang="en-US" sz="2400" b="1" dirty="0" smtClean="0"/>
              <a:t>Required </a:t>
            </a:r>
            <a:r>
              <a:rPr lang="en-US" sz="2400" b="1" dirty="0" smtClean="0"/>
              <a:t>Training and </a:t>
            </a:r>
            <a:r>
              <a:rPr lang="en-US" sz="2400" b="1" dirty="0" smtClean="0"/>
              <a:t>Certification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smtClean="0"/>
              <a:t>Minimum Education: High School Diploma or GED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smtClean="0"/>
              <a:t>Preferred: Bachelor's in CS, IT, or </a:t>
            </a:r>
            <a:r>
              <a:rPr lang="en-US" sz="2000" dirty="0" err="1" smtClean="0"/>
              <a:t>InfoSec</a:t>
            </a:r>
            <a:endParaRPr lang="en-US" sz="2000" dirty="0" smtClean="0"/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smtClean="0"/>
              <a:t>CEH – Certified Ethical Hacker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err="1" smtClean="0"/>
              <a:t>CompTIA</a:t>
            </a:r>
            <a:r>
              <a:rPr lang="en-US" sz="2000" dirty="0" smtClean="0"/>
              <a:t> </a:t>
            </a:r>
            <a:r>
              <a:rPr lang="en-US" sz="2000" dirty="0" err="1" smtClean="0"/>
              <a:t>PenTest</a:t>
            </a:r>
            <a:r>
              <a:rPr lang="en-US" sz="2000" dirty="0" smtClean="0"/>
              <a:t>+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smtClean="0"/>
              <a:t>CISSP</a:t>
            </a:r>
          </a:p>
          <a:p>
            <a:pPr marL="914400" lvl="1" indent="-457200">
              <a:buFont typeface="Courier New" pitchFamily="49" charset="0"/>
              <a:buChar char="o"/>
            </a:pPr>
            <a:r>
              <a:rPr lang="en-US" sz="2000" dirty="0" smtClean="0"/>
              <a:t>OSWP, GPEN, GWAPT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3 - </a:t>
            </a:r>
            <a:r>
              <a:rPr lang="en-US" dirty="0" smtClean="0"/>
              <a:t> Discover Resources to Further Your Career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515600" cy="4752975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Most </a:t>
            </a:r>
            <a:r>
              <a:rPr lang="en-US" b="1" dirty="0" smtClean="0"/>
              <a:t>commonly </a:t>
            </a:r>
            <a:r>
              <a:rPr lang="en-US" b="1" dirty="0" smtClean="0"/>
              <a:t>required certifications: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OSCP </a:t>
            </a:r>
            <a:r>
              <a:rPr lang="en-US" dirty="0" smtClean="0"/>
              <a:t>(Offensive Security Certified Professional) which is provides hands-on offensive security and is widely respected in Red Teaming/Pen Testing.</a:t>
            </a: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CEH </a:t>
            </a:r>
            <a:r>
              <a:rPr lang="en-US" dirty="0" smtClean="0"/>
              <a:t>(Certified Ethical Hacker) which is a recognized entry-level ethical hacking certification.</a:t>
            </a: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Security</a:t>
            </a:r>
            <a:r>
              <a:rPr lang="en-US" dirty="0" smtClean="0"/>
              <a:t>+ (</a:t>
            </a:r>
            <a:r>
              <a:rPr lang="en-US" dirty="0" err="1" smtClean="0"/>
              <a:t>CompTIA</a:t>
            </a:r>
            <a:r>
              <a:rPr lang="en-US" dirty="0" smtClean="0"/>
              <a:t>) which provides baseline </a:t>
            </a:r>
            <a:r>
              <a:rPr lang="en-US" dirty="0" err="1" smtClean="0"/>
              <a:t>cybersecurity</a:t>
            </a:r>
            <a:r>
              <a:rPr lang="en-US" dirty="0" smtClean="0"/>
              <a:t> knowledge, and is </a:t>
            </a:r>
            <a:r>
              <a:rPr lang="en-US" dirty="0" err="1" smtClean="0"/>
              <a:t>DoD</a:t>
            </a:r>
            <a:r>
              <a:rPr lang="en-US" dirty="0" smtClean="0"/>
              <a:t> 8570 compliant.</a:t>
            </a: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GPEN </a:t>
            </a:r>
            <a:r>
              <a:rPr lang="en-US" dirty="0" smtClean="0"/>
              <a:t>(GIAC Penetration Tester) which provides advanced pen testing and exploit knowledge.</a:t>
            </a:r>
            <a:endParaRPr lang="en-US" sz="2000" dirty="0" smtClean="0"/>
          </a:p>
          <a:p>
            <a:pPr lvl="1">
              <a:buNone/>
            </a:pP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OSWE </a:t>
            </a:r>
            <a:r>
              <a:rPr lang="en-US" dirty="0" smtClean="0"/>
              <a:t>(Offensive Security Web Expert) which provides specialization in manual web application exploitation.</a:t>
            </a:r>
            <a:endParaRPr lang="en-US" sz="2000" dirty="0" smtClean="0"/>
          </a:p>
          <a:p>
            <a:pPr lvl="1">
              <a:buNone/>
            </a:pPr>
            <a:r>
              <a:rPr lang="en-US" dirty="0" smtClean="0"/>
              <a:t> 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PenTest</a:t>
            </a:r>
            <a:r>
              <a:rPr lang="en-US" dirty="0" smtClean="0"/>
              <a:t>+ (</a:t>
            </a:r>
            <a:r>
              <a:rPr lang="en-US" dirty="0" err="1" smtClean="0"/>
              <a:t>CompTIA</a:t>
            </a:r>
            <a:r>
              <a:rPr lang="en-US" dirty="0" smtClean="0"/>
              <a:t>) which covers network and web pen testing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Reflection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1. Do you find that jobs are concentrated in any one area, or are they distributed</a:t>
            </a:r>
            <a:r>
              <a:rPr lang="en-US" b="1" dirty="0" smtClean="0"/>
              <a:t>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From both the job listings </a:t>
            </a:r>
            <a:r>
              <a:rPr lang="en-US" dirty="0" smtClean="0"/>
              <a:t>we </a:t>
            </a:r>
            <a:r>
              <a:rPr lang="en-US" dirty="0" smtClean="0"/>
              <a:t>found and a broader internet search, it's clear that </a:t>
            </a:r>
            <a:r>
              <a:rPr lang="en-US" dirty="0" err="1" smtClean="0"/>
              <a:t>cybersecurity</a:t>
            </a:r>
            <a:r>
              <a:rPr lang="en-US" dirty="0" smtClean="0"/>
              <a:t> and penetration testing jobs are widely distributed, but some areas have a higher concentration due to industry demand and government presence. While specific regions </a:t>
            </a:r>
            <a:r>
              <a:rPr lang="en-US" dirty="0" smtClean="0"/>
              <a:t>remain </a:t>
            </a:r>
            <a:r>
              <a:rPr lang="en-US" dirty="0" smtClean="0"/>
              <a:t>hotspots due to government and tech industry presence, the job market is increasingly distributed thanks to the growth in remote opportunities and the global demand for </a:t>
            </a:r>
            <a:r>
              <a:rPr lang="en-US" dirty="0" err="1" smtClean="0"/>
              <a:t>cybersecurity</a:t>
            </a:r>
            <a:r>
              <a:rPr lang="en-US" dirty="0" smtClean="0"/>
              <a:t> talent.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4 – Reflection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2. What are the most common duties mentioned?</a:t>
            </a:r>
          </a:p>
          <a:p>
            <a:r>
              <a:rPr lang="en-US" dirty="0" smtClean="0"/>
              <a:t>Most </a:t>
            </a:r>
            <a:r>
              <a:rPr lang="en-US" dirty="0" smtClean="0"/>
              <a:t>Common </a:t>
            </a:r>
            <a:r>
              <a:rPr lang="en-US" dirty="0" smtClean="0"/>
              <a:t>Duties to name a few </a:t>
            </a:r>
            <a:r>
              <a:rPr lang="en-US" dirty="0" smtClean="0"/>
              <a:t>are</a:t>
            </a:r>
            <a:r>
              <a:rPr lang="en-US" dirty="0" smtClean="0"/>
              <a:t>: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Conducting </a:t>
            </a:r>
            <a:r>
              <a:rPr lang="en-US" dirty="0" smtClean="0"/>
              <a:t>Penetration by simulating </a:t>
            </a:r>
            <a:r>
              <a:rPr lang="en-US" dirty="0" smtClean="0"/>
              <a:t>real-world </a:t>
            </a:r>
            <a:r>
              <a:rPr lang="en-US" dirty="0" err="1" smtClean="0"/>
              <a:t>cyberattacks</a:t>
            </a:r>
            <a:r>
              <a:rPr lang="en-US" dirty="0" smtClean="0"/>
              <a:t> on web apps, networks, mobile systems, and cloud environments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Vulnerability </a:t>
            </a:r>
            <a:r>
              <a:rPr lang="en-US" dirty="0" smtClean="0"/>
              <a:t>Identification &amp; </a:t>
            </a:r>
            <a:r>
              <a:rPr lang="en-US" dirty="0" smtClean="0"/>
              <a:t>Exploitation such as discovering</a:t>
            </a:r>
            <a:r>
              <a:rPr lang="en-US" dirty="0" smtClean="0"/>
              <a:t>, validating, and exploiting system or application </a:t>
            </a:r>
            <a:r>
              <a:rPr lang="en-US" dirty="0" smtClean="0"/>
              <a:t>vulnerabilities and developing </a:t>
            </a:r>
            <a:r>
              <a:rPr lang="en-US" dirty="0" smtClean="0"/>
              <a:t>proof-of-concept (</a:t>
            </a:r>
            <a:r>
              <a:rPr lang="en-US" dirty="0" err="1" smtClean="0"/>
              <a:t>PoC</a:t>
            </a:r>
            <a:r>
              <a:rPr lang="en-US" dirty="0" smtClean="0"/>
              <a:t>) exploits or attack chains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Reporting &amp; </a:t>
            </a:r>
            <a:r>
              <a:rPr lang="en-US" dirty="0" smtClean="0"/>
              <a:t>Documentation of </a:t>
            </a:r>
            <a:r>
              <a:rPr lang="en-US" dirty="0" smtClean="0"/>
              <a:t>detailed technical and executive-level reports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Security Assessments &amp; Compliance </a:t>
            </a:r>
            <a:r>
              <a:rPr lang="en-US" dirty="0" smtClean="0"/>
              <a:t>Support by performing </a:t>
            </a:r>
            <a:r>
              <a:rPr lang="en-US" dirty="0" smtClean="0"/>
              <a:t>assessments aligned with standards like </a:t>
            </a:r>
            <a:r>
              <a:rPr lang="en-US" dirty="0" smtClean="0"/>
              <a:t>and mapping </a:t>
            </a:r>
            <a:r>
              <a:rPr lang="en-US" dirty="0" smtClean="0"/>
              <a:t>vulnerabilities to compliance </a:t>
            </a:r>
            <a:r>
              <a:rPr lang="en-US" dirty="0" smtClean="0"/>
              <a:t>frameworks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Developing or Using Custom Tools and </a:t>
            </a:r>
            <a:r>
              <a:rPr lang="en-US" dirty="0" smtClean="0"/>
              <a:t>Scripts by writing </a:t>
            </a:r>
            <a:r>
              <a:rPr lang="en-US" dirty="0" smtClean="0"/>
              <a:t>or modifying tools (often in Python, </a:t>
            </a:r>
            <a:r>
              <a:rPr lang="en-US" dirty="0" err="1" smtClean="0"/>
              <a:t>PowerShell</a:t>
            </a:r>
            <a:r>
              <a:rPr lang="en-US" dirty="0" smtClean="0"/>
              <a:t>, Bash) to automate testing or simulate threats.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400" y="1050925"/>
            <a:ext cx="7899400" cy="3622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ea typeface="+mj-lt"/>
                <a:cs typeface="+mj-lt"/>
              </a:rPr>
              <a:t>Lab 2.2.10 Creating a </a:t>
            </a:r>
            <a:r>
              <a:rPr lang="en-US" sz="6000" b="1" dirty="0" err="1" smtClean="0">
                <a:ea typeface="+mj-lt"/>
                <a:cs typeface="+mj-lt"/>
              </a:rPr>
              <a:t>Pentesting</a:t>
            </a:r>
            <a:r>
              <a:rPr lang="en-US" sz="6000" b="1" dirty="0" smtClean="0">
                <a:ea typeface="+mj-lt"/>
                <a:cs typeface="+mj-lt"/>
              </a:rPr>
              <a:t> Agreement</a:t>
            </a:r>
            <a:endParaRPr lang="en-US" sz="6000" dirty="0"/>
          </a:p>
        </p:txBody>
      </p:sp>
      <p:sp>
        <p:nvSpPr>
          <p:cNvPr id="4" name="Subtitle 2"/>
          <p:cNvSpPr>
            <a:spLocks noGrp="1"/>
          </p:cNvSpPr>
          <p:nvPr>
            <p:ph sz="quarter" idx="1"/>
          </p:nvPr>
        </p:nvSpPr>
        <p:spPr>
          <a:xfrm>
            <a:off x="571500" y="4813300"/>
            <a:ext cx="10515600" cy="13763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/>
              <a:t>Complete a simple </a:t>
            </a:r>
            <a:r>
              <a:rPr lang="en-US" dirty="0" err="1" smtClean="0"/>
              <a:t>pentesting</a:t>
            </a:r>
            <a:r>
              <a:rPr lang="en-US" dirty="0" smtClean="0"/>
              <a:t> agreement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 smtClean="0">
                <a:ea typeface="+mn-lt"/>
                <a:cs typeface="+mn-lt"/>
              </a:rPr>
              <a:t>Tools</a:t>
            </a:r>
            <a:r>
              <a:rPr lang="en-US" dirty="0" smtClean="0">
                <a:ea typeface="+mn-lt"/>
                <a:cs typeface="+mn-lt"/>
              </a:rPr>
              <a:t>: </a:t>
            </a:r>
            <a:r>
              <a:rPr lang="en-US" dirty="0" smtClean="0"/>
              <a:t>PC or mobile device with internet </a:t>
            </a:r>
            <a:r>
              <a:rPr lang="en-US" dirty="0" smtClean="0"/>
              <a:t>access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Presented by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Emmanuel Mberu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 smtClean="0">
                <a:ea typeface="+mn-lt"/>
                <a:cs typeface="+mn-lt"/>
              </a:rPr>
              <a:t>Date</a:t>
            </a:r>
            <a:r>
              <a:rPr lang="en-US" dirty="0" smtClean="0">
                <a:ea typeface="+mn-lt"/>
                <a:cs typeface="+mn-lt"/>
              </a:rPr>
              <a:t>: July 7, 2025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Purpose: </a:t>
            </a:r>
            <a:r>
              <a:rPr lang="en-US" dirty="0" smtClean="0"/>
              <a:t>T</a:t>
            </a:r>
            <a:r>
              <a:rPr lang="en-US" dirty="0" smtClean="0"/>
              <a:t>o </a:t>
            </a:r>
            <a:r>
              <a:rPr lang="en-US" dirty="0" smtClean="0"/>
              <a:t>help you understand the essential components of a penetration testing agreement by guiding you through the process of creating one yourself.</a:t>
            </a:r>
          </a:p>
          <a:p>
            <a:endParaRPr lang="en-US" dirty="0" smtClean="0"/>
          </a:p>
          <a:p>
            <a:r>
              <a:rPr lang="en-US" b="1" dirty="0" smtClean="0"/>
              <a:t>Objective: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Complete a simple </a:t>
            </a:r>
            <a:r>
              <a:rPr lang="en-US" dirty="0" err="1" smtClean="0"/>
              <a:t>pentesting</a:t>
            </a:r>
            <a:r>
              <a:rPr lang="en-US" dirty="0" smtClean="0"/>
              <a:t> </a:t>
            </a:r>
            <a:r>
              <a:rPr lang="en-US" dirty="0" smtClean="0"/>
              <a:t>agreement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Requirements: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PC or mobile device with internet access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876425"/>
            <a:ext cx="10515600" cy="51117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Parties to the </a:t>
            </a:r>
            <a:r>
              <a:rPr lang="en-US" b="1" dirty="0" smtClean="0"/>
              <a:t>agreement:</a:t>
            </a:r>
            <a:endParaRPr lang="en-US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19100" y="2590800"/>
            <a:ext cx="53721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smtClean="0"/>
              <a:t>Service Provider (Penetration Tester</a:t>
            </a:r>
            <a:r>
              <a:rPr lang="en-US" sz="2000" b="1" dirty="0" smtClean="0"/>
              <a:t>):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err="1" smtClean="0"/>
              <a:t>Protego</a:t>
            </a:r>
            <a:r>
              <a:rPr lang="en-US" sz="2000" dirty="0" smtClean="0"/>
              <a:t> Security Solutions (PSS)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Headquarters: San Francisco, California, USA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Branch Offices: London, UK and Singapore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Phone: (415) 555-0199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Email: </a:t>
            </a:r>
            <a:r>
              <a:rPr lang="en-US" sz="2000" dirty="0" smtClean="0">
                <a:hlinkClick r:id="rId2"/>
              </a:rPr>
              <a:t>contact@protegosecurity.com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Website: </a:t>
            </a:r>
            <a:r>
              <a:rPr lang="en-US" sz="2000" u="sng" dirty="0" smtClean="0">
                <a:hlinkClick r:id="rId3"/>
              </a:rPr>
              <a:t>www.protegosecurity.com</a:t>
            </a:r>
            <a:endParaRPr lang="en-US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05500" y="2590800"/>
            <a:ext cx="55753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 dirty="0" smtClean="0"/>
              <a:t>Client (Recipient of Services</a:t>
            </a:r>
            <a:r>
              <a:rPr lang="en-US" sz="2000" b="1" dirty="0" smtClean="0"/>
              <a:t>):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Pixel Paradise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Headquarters</a:t>
            </a:r>
            <a:r>
              <a:rPr lang="en-US" sz="2000" dirty="0" smtClean="0"/>
              <a:t>: San Francisco, California, </a:t>
            </a:r>
            <a:r>
              <a:rPr lang="en-US" sz="2000" dirty="0" smtClean="0"/>
              <a:t>USA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Phone</a:t>
            </a:r>
            <a:r>
              <a:rPr lang="en-US" sz="2000" dirty="0" smtClean="0"/>
              <a:t>: (415) </a:t>
            </a:r>
            <a:r>
              <a:rPr lang="en-US" sz="2000" dirty="0" smtClean="0"/>
              <a:t>555-0142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Email</a:t>
            </a:r>
            <a:r>
              <a:rPr lang="en-US" sz="2000" dirty="0" smtClean="0"/>
              <a:t>: </a:t>
            </a:r>
            <a:r>
              <a:rPr lang="en-US" sz="2000" dirty="0" smtClean="0">
                <a:hlinkClick r:id="rId4"/>
              </a:rPr>
              <a:t>admin@pixelparadise.games</a:t>
            </a:r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Website</a:t>
            </a:r>
            <a:r>
              <a:rPr lang="en-US" sz="2000" dirty="0" smtClean="0"/>
              <a:t>: </a:t>
            </a:r>
            <a:r>
              <a:rPr lang="en-US" sz="2000" u="sng" dirty="0" smtClean="0">
                <a:hlinkClick r:id="rId5"/>
              </a:rPr>
              <a:t>www.pixelparadise.games</a:t>
            </a:r>
            <a:endParaRPr lang="en-US" sz="20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515600" cy="4791075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Scope of work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The </a:t>
            </a:r>
            <a:r>
              <a:rPr lang="en-US" b="1" dirty="0" smtClean="0"/>
              <a:t>Penetration Tester (</a:t>
            </a:r>
            <a:r>
              <a:rPr lang="en-US" b="1" dirty="0" err="1" smtClean="0"/>
              <a:t>Protego</a:t>
            </a:r>
            <a:r>
              <a:rPr lang="en-US" b="1" dirty="0" smtClean="0"/>
              <a:t> Security Solutions) agrees to</a:t>
            </a:r>
            <a:r>
              <a:rPr lang="en-US" b="1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Conduct a comprehensive black-box penetration test on Pixel Paradise’s network infrastructure, web applications, and internal systems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Perform social engineering simulations to evaluate employee security awareness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Deliver a detailed vulnerability assessment report and risk mitigation recommendations upon completion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Operate within agreed-upon timeframes and legal constraints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Maintain strict confidentiality of any sensitive information discovered during the testing process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Adhere to all industry standards and certifications, including ISO 27001 and CREST guidelines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7200" y="479425"/>
            <a:ext cx="7899400" cy="36226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 smtClean="0">
                <a:ea typeface="+mj-lt"/>
                <a:cs typeface="+mj-lt"/>
              </a:rPr>
              <a:t>Lab 1.1.3 Researching </a:t>
            </a:r>
            <a:r>
              <a:rPr lang="en-US" sz="6000" b="1" dirty="0" err="1" smtClean="0"/>
              <a:t>PenTesting</a:t>
            </a:r>
            <a:r>
              <a:rPr lang="en-US" sz="6000" b="1" dirty="0" smtClean="0"/>
              <a:t> Careers</a:t>
            </a:r>
            <a:endParaRPr lang="en-US" sz="6000" dirty="0"/>
          </a:p>
        </p:txBody>
      </p:sp>
      <p:sp>
        <p:nvSpPr>
          <p:cNvPr id="4" name="Subtitle 2"/>
          <p:cNvSpPr>
            <a:spLocks noGrp="1"/>
          </p:cNvSpPr>
          <p:nvPr>
            <p:ph sz="quarter" idx="1"/>
          </p:nvPr>
        </p:nvSpPr>
        <p:spPr>
          <a:xfrm>
            <a:off x="838200" y="4800600"/>
            <a:ext cx="10515600" cy="1376363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T</a:t>
            </a:r>
            <a:r>
              <a:rPr lang="en-US" dirty="0" smtClean="0"/>
              <a:t>o </a:t>
            </a:r>
            <a:r>
              <a:rPr lang="en-US" dirty="0" smtClean="0"/>
              <a:t>explore penetration tester job opportunities, analyze their requirements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 smtClean="0">
                <a:ea typeface="+mn-lt"/>
                <a:cs typeface="+mn-lt"/>
              </a:rPr>
              <a:t>Tools</a:t>
            </a:r>
            <a:r>
              <a:rPr lang="en-US" dirty="0" smtClean="0">
                <a:ea typeface="+mn-lt"/>
                <a:cs typeface="+mn-lt"/>
              </a:rPr>
              <a:t>: Indeed, </a:t>
            </a:r>
            <a:r>
              <a:rPr lang="en-US" dirty="0" err="1" smtClean="0">
                <a:ea typeface="+mn-lt"/>
                <a:cs typeface="+mn-lt"/>
              </a:rPr>
              <a:t>Glassdoor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Presented by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>
                <a:ea typeface="+mn-lt"/>
                <a:cs typeface="+mn-lt"/>
              </a:rPr>
              <a:t>Emmanuel Mberu</a:t>
            </a:r>
            <a:endParaRPr lang="en-US" dirty="0"/>
          </a:p>
          <a:p>
            <a:pPr marL="285750" indent="-285750" algn="ctr">
              <a:buFont typeface="Arial"/>
              <a:buChar char="•"/>
            </a:pPr>
            <a:r>
              <a:rPr lang="en-US" b="1" dirty="0" smtClean="0">
                <a:ea typeface="+mn-lt"/>
                <a:cs typeface="+mn-lt"/>
              </a:rPr>
              <a:t>Date</a:t>
            </a:r>
            <a:r>
              <a:rPr lang="en-US" dirty="0" smtClean="0">
                <a:ea typeface="+mn-lt"/>
                <a:cs typeface="+mn-lt"/>
              </a:rPr>
              <a:t>: July 7, 2025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825624"/>
            <a:ext cx="10515600" cy="4829175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smtClean="0"/>
              <a:t>Scope of </a:t>
            </a:r>
            <a:r>
              <a:rPr lang="en-US" b="1" dirty="0" smtClean="0"/>
              <a:t>work</a:t>
            </a:r>
            <a:br>
              <a:rPr lang="en-US" b="1" dirty="0" smtClean="0"/>
            </a:br>
            <a:endParaRPr lang="en-US" b="1" dirty="0" smtClean="0"/>
          </a:p>
          <a:p>
            <a:r>
              <a:rPr lang="en-US" b="1" dirty="0" smtClean="0"/>
              <a:t>The Client (Pixel Paradise) agrees to</a:t>
            </a:r>
            <a:r>
              <a:rPr lang="en-US" b="1" dirty="0" smtClean="0"/>
              <a:t>:</a:t>
            </a:r>
            <a:br>
              <a:rPr lang="en-US" b="1" dirty="0" smtClean="0"/>
            </a:br>
            <a:endParaRPr lang="en-US" dirty="0" smtClean="0"/>
          </a:p>
          <a:p>
            <a:pPr lvl="0"/>
            <a:r>
              <a:rPr lang="en-US" dirty="0" smtClean="0"/>
              <a:t>Provide timely access to relevant systems, applications, and personnel as needed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Clearly define in-scope and out-of-scope assets prior to commencement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Ensure internal teams are informed of testing to avoid false alarms or operational disruptions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Pay all agreed fees within the billing terms defined below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Cooperate with </a:t>
            </a:r>
            <a:r>
              <a:rPr lang="en-US" dirty="0" err="1" smtClean="0"/>
              <a:t>Protego</a:t>
            </a:r>
            <a:r>
              <a:rPr lang="en-US" dirty="0" smtClean="0"/>
              <a:t> for the duration of the engagement.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Timeframe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    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testing engagement will begin on August 5, 2025, and conclude by August 19, </a:t>
            </a:r>
            <a:r>
              <a:rPr lang="en-US" dirty="0" smtClean="0"/>
              <a:t>2025.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/>
              <a:t>final report will be delivered no later than</a:t>
            </a:r>
            <a:r>
              <a:rPr lang="en-US" b="1" dirty="0" smtClean="0"/>
              <a:t> </a:t>
            </a:r>
            <a:r>
              <a:rPr lang="en-US" dirty="0" smtClean="0"/>
              <a:t>August 23, 2025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Fees, billing, and payment </a:t>
            </a:r>
            <a:r>
              <a:rPr lang="en-US" b="1" dirty="0" smtClean="0"/>
              <a:t>details</a:t>
            </a:r>
          </a:p>
          <a:p>
            <a:r>
              <a:rPr lang="en-US" b="1" dirty="0" smtClean="0"/>
              <a:t>Total </a:t>
            </a:r>
            <a:r>
              <a:rPr lang="en-US" b="1" dirty="0" smtClean="0"/>
              <a:t>Fee for Services:</a:t>
            </a:r>
            <a:r>
              <a:rPr lang="en-US" dirty="0" smtClean="0"/>
              <a:t> $25,000 USD</a:t>
            </a:r>
          </a:p>
          <a:p>
            <a:pPr lvl="0"/>
            <a:r>
              <a:rPr lang="en-US" b="1" dirty="0" smtClean="0"/>
              <a:t>Billing Schedule:</a:t>
            </a:r>
            <a:endParaRPr lang="en-US" dirty="0" smtClean="0"/>
          </a:p>
          <a:p>
            <a:pPr lvl="1"/>
            <a:r>
              <a:rPr lang="en-US" dirty="0" smtClean="0"/>
              <a:t>50% ($12,500) due upfront upon signing of agreement</a:t>
            </a:r>
          </a:p>
          <a:p>
            <a:pPr lvl="1"/>
            <a:r>
              <a:rPr lang="en-US" dirty="0" smtClean="0"/>
              <a:t>50% ($12,500) due upon final report delivery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b="1" dirty="0" smtClean="0"/>
              <a:t>Payment Method:</a:t>
            </a:r>
            <a:r>
              <a:rPr lang="en-US" dirty="0" smtClean="0"/>
              <a:t> Bank transfer or corporate credit card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Any materials or tools required for testing will be provided by </a:t>
            </a:r>
            <a:r>
              <a:rPr lang="en-US" dirty="0" err="1" smtClean="0"/>
              <a:t>Protego</a:t>
            </a:r>
            <a:r>
              <a:rPr lang="en-US" dirty="0" smtClean="0"/>
              <a:t> Security Solutions.</a:t>
            </a:r>
            <a:br>
              <a:rPr lang="en-US" dirty="0" smtClean="0"/>
            </a:br>
            <a:endParaRPr lang="en-US" dirty="0" smtClean="0"/>
          </a:p>
          <a:p>
            <a:pPr lvl="0"/>
            <a:r>
              <a:rPr lang="en-US" dirty="0" smtClean="0"/>
              <a:t>Additional services beyond the defined scope will require a new agreement or amendment.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– Developing the </a:t>
            </a:r>
            <a:r>
              <a:rPr lang="en-US" dirty="0" err="1" smtClean="0"/>
              <a:t>pentesting</a:t>
            </a:r>
            <a:r>
              <a:rPr lang="en-US" dirty="0" smtClean="0"/>
              <a:t> agreement.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Termination </a:t>
            </a:r>
            <a:r>
              <a:rPr lang="en-US" b="1" dirty="0" smtClean="0"/>
              <a:t>of contract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</a:t>
            </a:r>
            <a:br>
              <a:rPr lang="en-US" dirty="0" smtClean="0"/>
            </a:br>
            <a:r>
              <a:rPr lang="en-US" dirty="0" smtClean="0"/>
              <a:t>Either party may terminate this agreement prior to completion under the following conditions:</a:t>
            </a:r>
          </a:p>
          <a:p>
            <a:pPr lvl="1"/>
            <a:r>
              <a:rPr lang="en-US" b="1" dirty="0" smtClean="0"/>
              <a:t>Breach of Contract:</a:t>
            </a:r>
            <a:r>
              <a:rPr lang="en-US" dirty="0" smtClean="0"/>
              <a:t> If either party fails to fulfill obligations after written notice.</a:t>
            </a:r>
          </a:p>
          <a:p>
            <a:pPr lvl="1"/>
            <a:r>
              <a:rPr lang="en-US" b="1" dirty="0" smtClean="0"/>
              <a:t>Mutual Agreement:</a:t>
            </a:r>
            <a:r>
              <a:rPr lang="en-US" dirty="0" smtClean="0"/>
              <a:t> Both parties agree to terminate the engagement in writing.</a:t>
            </a:r>
          </a:p>
          <a:p>
            <a:pPr lvl="1"/>
            <a:r>
              <a:rPr lang="en-US" b="1" dirty="0" smtClean="0"/>
              <a:t>Unforeseen Legal or Security Circumstances:</a:t>
            </a:r>
            <a:r>
              <a:rPr lang="en-US" dirty="0" smtClean="0"/>
              <a:t> Any incident that renders testing illegal or unethical.</a:t>
            </a:r>
          </a:p>
          <a:p>
            <a:pPr lvl="1"/>
            <a:r>
              <a:rPr lang="en-US" dirty="0" smtClean="0"/>
              <a:t>Upon termination, all pending dues must be cleared within 15 business days.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</a:t>
            </a:r>
            <a:r>
              <a:rPr lang="en-US" dirty="0" smtClean="0"/>
              <a:t>2 </a:t>
            </a:r>
            <a:r>
              <a:rPr lang="en-US" dirty="0" smtClean="0"/>
              <a:t>– Bonus – Additional Agreement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/>
              <a:t>Other </a:t>
            </a:r>
            <a:r>
              <a:rPr lang="en-US" dirty="0" smtClean="0"/>
              <a:t>clauses that are typically found in a penetration testing </a:t>
            </a:r>
            <a:r>
              <a:rPr lang="en-US" dirty="0" smtClean="0"/>
              <a:t>agreement: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1. Confidentiality Clause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All findings, reports, and client data are confidential. </a:t>
            </a:r>
            <a:r>
              <a:rPr lang="en-US" dirty="0" err="1" smtClean="0"/>
              <a:t>Protego</a:t>
            </a:r>
            <a:r>
              <a:rPr lang="en-US" dirty="0" smtClean="0"/>
              <a:t> will not disclose any information to third parties without written consent from Pixel Paradise.</a:t>
            </a:r>
          </a:p>
          <a:p>
            <a:r>
              <a:rPr lang="en-US" b="1" dirty="0" smtClean="0"/>
              <a:t>2. Liability and Indemnity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Protego</a:t>
            </a:r>
            <a:r>
              <a:rPr lang="en-US" dirty="0" smtClean="0"/>
              <a:t> shall not be liable for any incidental or consequential damages resulting from testing. Both parties agree to hold each other harmless for claims arising from negligence or willful misconduct.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3. Non-Disclosure Agreement (NDA)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 separate NDA may be executed to cover sensitive project information and internal communications.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760"/>
            <a:ext cx="9144000" cy="3983486"/>
          </a:xfrm>
        </p:spPr>
        <p:txBody>
          <a:bodyPr>
            <a:norm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Lab 3.1.18 Finding </a:t>
            </a:r>
            <a:r>
              <a:rPr lang="en-US" b="1" dirty="0">
                <a:ea typeface="+mj-lt"/>
                <a:cs typeface="+mj-lt"/>
              </a:rPr>
              <a:t>Out About the Organization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Ethical Hacking Reconnaissance Lab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905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Objectives</a:t>
            </a:r>
            <a:r>
              <a:rPr lang="en-US" dirty="0">
                <a:ea typeface="+mn-lt"/>
                <a:cs typeface="+mn-lt"/>
              </a:rPr>
              <a:t>: Learn reconnaissance techniques for penetration testing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Tools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Spiderfoot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ExifTool</a:t>
            </a:r>
            <a:r>
              <a:rPr lang="en-US" dirty="0">
                <a:ea typeface="+mn-lt"/>
                <a:cs typeface="+mn-lt"/>
              </a:rPr>
              <a:t>, GHDB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Presented by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/>
              <a:t> Bovet </a:t>
            </a:r>
            <a:r>
              <a:rPr lang="en-US" dirty="0" err="1" smtClean="0"/>
              <a:t>Mureti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Date</a:t>
            </a:r>
            <a:r>
              <a:rPr lang="en-US" dirty="0">
                <a:ea typeface="+mn-lt"/>
                <a:cs typeface="+mn-lt"/>
              </a:rPr>
              <a:t>: July 7,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04841B-29F6-9BCF-64DF-B6D3C13F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Overview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ED6EC45-E32D-6694-3AE2-E927E57717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Gather actionable intelligence about a target organization for penetration testing</a:t>
            </a:r>
            <a:br>
              <a:rPr lang="en-US" dirty="0">
                <a:ea typeface="+mn-lt"/>
                <a:cs typeface="+mn-lt"/>
              </a:rPr>
            </a:br>
            <a:endParaRPr lang="en-US" dirty="0" smtClean="0">
              <a:ea typeface="+mn-lt"/>
              <a:cs typeface="+mn-lt"/>
            </a:endParaRPr>
          </a:p>
          <a:p>
            <a:r>
              <a:rPr lang="en-US" b="1" dirty="0" smtClean="0">
                <a:ea typeface="+mn-lt"/>
                <a:cs typeface="+mn-lt"/>
              </a:rPr>
              <a:t>Objectives</a:t>
            </a:r>
            <a:r>
              <a:rPr lang="en-US" b="1" dirty="0">
                <a:ea typeface="+mn-lt"/>
                <a:cs typeface="+mn-lt"/>
              </a:rPr>
              <a:t>:</a:t>
            </a:r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dirty="0">
                <a:ea typeface="+mn-lt"/>
                <a:cs typeface="+mn-lt"/>
              </a:rPr>
              <a:t>Find information about email breaches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>
                <a:ea typeface="+mn-lt"/>
                <a:cs typeface="+mn-lt"/>
              </a:rPr>
              <a:t>View and analyze file </a:t>
            </a:r>
            <a:r>
              <a:rPr lang="en-US" dirty="0" smtClean="0">
                <a:ea typeface="+mn-lt"/>
                <a:cs typeface="+mn-lt"/>
              </a:rPr>
              <a:t>metadata</a:t>
            </a:r>
          </a:p>
          <a:p>
            <a:pPr>
              <a:buNone/>
            </a:pPr>
            <a:endParaRPr lang="en-US" dirty="0">
              <a:ea typeface="+mn-lt"/>
              <a:cs typeface="+mn-lt"/>
            </a:endParaRPr>
          </a:p>
          <a:p>
            <a:r>
              <a:rPr lang="en-US" b="1" dirty="0" smtClean="0">
                <a:ea typeface="+mn-lt"/>
                <a:cs typeface="+mn-lt"/>
              </a:rPr>
              <a:t>Required </a:t>
            </a:r>
            <a:r>
              <a:rPr lang="en-US" b="1" dirty="0">
                <a:ea typeface="+mn-lt"/>
                <a:cs typeface="+mn-lt"/>
              </a:rPr>
              <a:t>Resources:</a:t>
            </a:r>
            <a:endParaRPr lang="en-US" b="1" dirty="0"/>
          </a:p>
          <a:p>
            <a:pPr>
              <a:buFont typeface="Courier New" pitchFamily="49" charset="0"/>
              <a:buChar char="o"/>
            </a:pPr>
            <a:r>
              <a:rPr lang="en-US" dirty="0">
                <a:ea typeface="+mn-lt"/>
                <a:cs typeface="+mn-lt"/>
              </a:rPr>
              <a:t>Kali Linux VM</a:t>
            </a:r>
            <a:endParaRPr lang="en-US" dirty="0"/>
          </a:p>
          <a:p>
            <a:pPr>
              <a:buFont typeface="Courier New" pitchFamily="49" charset="0"/>
              <a:buChar char="o"/>
            </a:pPr>
            <a:r>
              <a:rPr lang="en-US" dirty="0">
                <a:ea typeface="+mn-lt"/>
                <a:cs typeface="+mn-lt"/>
              </a:rPr>
              <a:t>Internet access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94024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7C8C37-24BB-627B-B97C-1204DE6D5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1 - Email Breach Reconnaissance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51F2554-5B29-0C2E-C627-62E1CF8F7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Goal</a:t>
            </a:r>
            <a:r>
              <a:rPr lang="en-US" dirty="0">
                <a:ea typeface="+mn-lt"/>
                <a:cs typeface="+mn-lt"/>
              </a:rPr>
              <a:t>: Identify compromised email addresses and organizational data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Steps: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Investigate email breaches using online services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</a:t>
            </a:r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 to find domain emails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Leverage </a:t>
            </a:r>
            <a:r>
              <a:rPr lang="en-US" dirty="0" err="1">
                <a:ea typeface="+mn-lt"/>
                <a:cs typeface="+mn-lt"/>
              </a:rPr>
              <a:t>Spiderfoot</a:t>
            </a:r>
            <a:r>
              <a:rPr lang="en-US" dirty="0">
                <a:ea typeface="+mn-lt"/>
                <a:cs typeface="+mn-lt"/>
              </a:rPr>
              <a:t> for comprehensive email scans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Key Tools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haveibeenpwned.com, breachdirectory.com, etc.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Spiderfoot</a:t>
            </a:r>
            <a:endParaRPr lang="en-US" dirty="0" err="1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668084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4342C8-F236-942B-11C1-3CF008F6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1 - Checking Email Breaches</a:t>
            </a:r>
            <a:endParaRPr lang="en-US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4E838C9-9718-FD52-3987-1F959CAA880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Process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Visit breach check sites (e.g., haveibeenpwned.com)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Search personal or domain emails (e.g., </a:t>
            </a:r>
            <a:r>
              <a:rPr lang="en-US" dirty="0">
                <a:ea typeface="+mn-lt"/>
                <a:cs typeface="+mn-lt"/>
                <a:hlinkClick r:id="rId2"/>
              </a:rPr>
              <a:t>test@example.com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Possible Outcomes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Email found in breaches (e.g., LinkedIn 2016, ~164M accounts)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Exposed data: passwords, usernames, or linked accounts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Insight: Highlights weak password policies or unawareness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Example Finding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  <a:hlinkClick r:id="rId3"/>
              </a:rPr>
              <a:t>john.doe@example.com</a:t>
            </a:r>
            <a:r>
              <a:rPr lang="en-US" dirty="0">
                <a:ea typeface="+mn-lt"/>
                <a:cs typeface="+mn-lt"/>
              </a:rPr>
              <a:t> in Adobe breach (2013) with hashed password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05053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BACF9A-4257-F8A8-CFD1-A4986D7E4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2 - EmailHarvester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CA8CACE-7F76-9C49-DCB4-742EE37204C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Tool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 (Kali Linux)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Command:</a:t>
            </a:r>
            <a:endParaRPr lang="en-US" dirty="0"/>
          </a:p>
          <a:p>
            <a:r>
              <a:rPr lang="en-US" err="1">
                <a:latin typeface="Consolas"/>
              </a:rPr>
              <a:t>emailharvester</a:t>
            </a:r>
            <a:r>
              <a:rPr lang="en-US">
                <a:latin typeface="Consolas"/>
              </a:rPr>
              <a:t> -d example.com -s google -f output.txt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Purpose</a:t>
            </a:r>
            <a:r>
              <a:rPr lang="en-US" dirty="0">
                <a:ea typeface="+mn-lt"/>
                <a:cs typeface="+mn-lt"/>
              </a:rPr>
              <a:t>: Scrapes public web for domain emails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Outcomes: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Discovered emails: </a:t>
            </a:r>
            <a:r>
              <a:rPr lang="en-US" dirty="0">
                <a:ea typeface="+mn-lt"/>
                <a:cs typeface="+mn-lt"/>
                <a:hlinkClick r:id="rId2"/>
              </a:rPr>
              <a:t>john.doe@example.com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ea typeface="+mn-lt"/>
                <a:cs typeface="+mn-lt"/>
                <a:hlinkClick r:id="rId3"/>
              </a:rPr>
              <a:t>support@example.com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Reveals organizational structure (e.g., </a:t>
            </a:r>
            <a:r>
              <a:rPr lang="en-US" dirty="0">
                <a:ea typeface="+mn-lt"/>
                <a:cs typeface="+mn-lt"/>
                <a:hlinkClick r:id="rId4"/>
              </a:rPr>
              <a:t>hr@example.com</a:t>
            </a:r>
            <a:r>
              <a:rPr lang="en-US" dirty="0">
                <a:ea typeface="+mn-lt"/>
                <a:cs typeface="+mn-lt"/>
              </a:rPr>
              <a:t>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Insight: Public email exposure increases phishing risks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816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Purpose: </a:t>
            </a:r>
            <a:r>
              <a:rPr lang="en-US" dirty="0" smtClean="0"/>
              <a:t>To explore </a:t>
            </a:r>
            <a:r>
              <a:rPr lang="en-US" dirty="0" smtClean="0"/>
              <a:t>real-world penetration testing careers by conducting job market research, a</a:t>
            </a:r>
            <a:r>
              <a:rPr lang="en-US" dirty="0" smtClean="0"/>
              <a:t>nalyzing </a:t>
            </a:r>
            <a:r>
              <a:rPr lang="en-US" dirty="0" smtClean="0"/>
              <a:t>job </a:t>
            </a:r>
            <a:r>
              <a:rPr lang="en-US" dirty="0" smtClean="0"/>
              <a:t>requirements identifying </a:t>
            </a:r>
            <a:r>
              <a:rPr lang="en-US" dirty="0" smtClean="0"/>
              <a:t>the certifications, </a:t>
            </a:r>
            <a:r>
              <a:rPr lang="en-US" dirty="0" smtClean="0"/>
              <a:t>and skills needed </a:t>
            </a:r>
            <a:r>
              <a:rPr lang="en-US" dirty="0" smtClean="0"/>
              <a:t>to pursue or advance a career in ethical hacking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/>
              <a:t>Objective: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Conduct a Penetration Tester Job Search</a:t>
            </a:r>
          </a:p>
          <a:p>
            <a:pPr lvl="0">
              <a:buFont typeface="Courier New" pitchFamily="49" charset="0"/>
              <a:buChar char="o"/>
            </a:pPr>
            <a:r>
              <a:rPr lang="en-US" dirty="0" smtClean="0"/>
              <a:t>Analyze Penetration Tester Job </a:t>
            </a:r>
            <a:r>
              <a:rPr lang="en-US" dirty="0" smtClean="0"/>
              <a:t>Requirements</a:t>
            </a:r>
          </a:p>
          <a:p>
            <a:pPr lvl="0">
              <a:buFont typeface="Courier New" pitchFamily="49" charset="0"/>
              <a:buChar char="o"/>
            </a:pPr>
            <a:endParaRPr lang="en-US" dirty="0" smtClean="0"/>
          </a:p>
          <a:p>
            <a:r>
              <a:rPr lang="en-US" b="1" dirty="0" smtClean="0"/>
              <a:t>Requirements: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>
                <a:ea typeface="+mn-lt"/>
                <a:cs typeface="+mn-lt"/>
              </a:rPr>
              <a:t>Internet access</a:t>
            </a:r>
            <a:endParaRPr lang="en-US" dirty="0" smtClean="0"/>
          </a:p>
          <a:p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0527E-0E30-6D27-BE09-DBA4255D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3 - Spiderfoot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CEE97C-1EEF-6569-0222-EC4D51CEAD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Tool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Spiderfoot</a:t>
            </a:r>
            <a:r>
              <a:rPr lang="en-US" dirty="0">
                <a:ea typeface="+mn-lt"/>
                <a:cs typeface="+mn-lt"/>
              </a:rPr>
              <a:t> (OSINT Framework)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Command:</a:t>
            </a:r>
            <a:endParaRPr lang="en-US" dirty="0"/>
          </a:p>
          <a:p>
            <a:r>
              <a:rPr lang="en-US" dirty="0" err="1">
                <a:latin typeface="Consolas"/>
              </a:rPr>
              <a:t>spiderfoot</a:t>
            </a:r>
            <a:r>
              <a:rPr lang="en-US" dirty="0">
                <a:latin typeface="Consolas"/>
              </a:rPr>
              <a:t> -l 127.0.0.1:5001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Process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Open GUI at </a:t>
            </a:r>
            <a:r>
              <a:rPr lang="en-US" dirty="0">
                <a:ea typeface="+mn-lt"/>
                <a:cs typeface="+mn-lt"/>
                <a:hlinkClick r:id="rId2"/>
              </a:rPr>
              <a:t>http://127.0.0.1:5001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Configure modules (e.g., </a:t>
            </a:r>
            <a:r>
              <a:rPr lang="en-US" dirty="0" err="1">
                <a:ea typeface="+mn-lt"/>
                <a:cs typeface="+mn-lt"/>
              </a:rPr>
              <a:t>sfp_haveibeenpwned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sfp_accounts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Run scan on target email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Outcomes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Breach data, social media accounts, forum mentions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Example: Email linked to GitHub with public configs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Insight</a:t>
            </a:r>
            <a:r>
              <a:rPr lang="en-US" dirty="0">
                <a:ea typeface="+mn-lt"/>
                <a:cs typeface="+mn-lt"/>
              </a:rPr>
              <a:t>: Combines multiple data sources for deeper reconnaissance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3039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36E353-C93A-4F91-B1BB-7FD059326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2 - File Metadata Analysis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EC51B9-D1E1-8BBC-C6DC-BBD0697668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Goal</a:t>
            </a:r>
            <a:r>
              <a:rPr lang="en-US">
                <a:ea typeface="+mn-lt"/>
                <a:cs typeface="+mn-lt"/>
              </a:rPr>
              <a:t>: Extract metadata to uncover organizational insights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Steps: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Install and explore ExifTool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Use GHDB to find files and analyze metadata</a:t>
            </a:r>
            <a:endParaRPr lang="en-US" dirty="0"/>
          </a:p>
          <a:p>
            <a:pPr marL="0" indent="0">
              <a:buNone/>
            </a:pPr>
            <a:r>
              <a:rPr lang="en-US" b="1">
                <a:ea typeface="+mn-lt"/>
                <a:cs typeface="+mn-lt"/>
              </a:rPr>
              <a:t>Key Tool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ExifTool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Supported Formats: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Documents: PDF, DOCX, TXT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Images: JPEG, PNG, TIFF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Audio/Video: MP3, MP4, AVI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Archives: ZIP, RAR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4086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80D07E-BAD7-60CA-516F-162A1715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Step 1 - ExifTool Installation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FD182E9-2310-5260-D558-C50B53D6936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Commands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>
              <a:buNone/>
            </a:pPr>
            <a:r>
              <a:rPr lang="en-US" dirty="0">
                <a:latin typeface="Consolas"/>
              </a:rPr>
              <a:t>sudo apt install libimage-exiftool-perl
</a:t>
            </a:r>
            <a:r>
              <a:rPr lang="en-US">
                <a:latin typeface="Consolas"/>
              </a:rPr>
              <a:t>exiftool -listf</a:t>
            </a:r>
            <a:endParaRPr lang="en-US"/>
          </a:p>
          <a:p>
            <a:pPr>
              <a:buNone/>
            </a:pPr>
            <a:r>
              <a:rPr lang="en-US" b="1">
                <a:ea typeface="+mn-lt"/>
                <a:cs typeface="+mn-lt"/>
              </a:rPr>
              <a:t>Purpose</a:t>
            </a:r>
            <a:r>
              <a:rPr lang="en-US">
                <a:ea typeface="+mn-lt"/>
                <a:cs typeface="+mn-lt"/>
              </a:rPr>
              <a:t>: Lists supported file formats and tags</a:t>
            </a:r>
            <a:r>
              <a:rPr lang="en-US" dirty="0">
                <a:ea typeface="+mn-lt"/>
                <a:cs typeface="+mn-lt"/>
              </a:rPr>
              <a:t/>
            </a:r>
            <a:br>
              <a:rPr lang="en-US" dirty="0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Outcomes: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Metadata tags: Author, Software, GPS Coordinates</a:t>
            </a:r>
            <a:endParaRPr lang="en-US"/>
          </a:p>
          <a:p>
            <a:pPr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Example: Creator: John Doe, Software: Acrobat 9.0</a:t>
            </a:r>
            <a:endParaRPr lang="en-US"/>
          </a:p>
          <a:p>
            <a:pPr indent="0">
              <a:buNone/>
            </a:pPr>
            <a:r>
              <a:rPr lang="en-US" b="1">
                <a:ea typeface="+mn-lt"/>
                <a:cs typeface="+mn-lt"/>
              </a:rPr>
              <a:t>Insight</a:t>
            </a:r>
            <a:r>
              <a:rPr lang="en-US">
                <a:ea typeface="+mn-lt"/>
                <a:cs typeface="+mn-lt"/>
              </a:rPr>
              <a:t>: Metadata reveals device/OS details, potential vulnerabilities</a:t>
            </a:r>
            <a:endParaRPr lang="en-US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95440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AA9D605-1735-46BF-BF73-FFF7CA1C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Step 2 - Analyzing Metadata with ExifTool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5FD3E6-BEF9-344F-BAF3-34A4372DF4B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Process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 GHDB dorks: </a:t>
            </a:r>
            <a:r>
              <a:rPr lang="en-US" dirty="0" err="1">
                <a:ea typeface="+mn-lt"/>
                <a:cs typeface="+mn-lt"/>
              </a:rPr>
              <a:t>filetype:pdf</a:t>
            </a:r>
            <a:r>
              <a:rPr lang="en-US" dirty="0">
                <a:ea typeface="+mn-lt"/>
                <a:cs typeface="+mn-lt"/>
              </a:rPr>
              <a:t> site:*.example.com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Download files and run:</a:t>
            </a:r>
            <a:endParaRPr lang="en-US" dirty="0"/>
          </a:p>
          <a:p>
            <a:pPr indent="0">
              <a:buNone/>
            </a:pPr>
            <a:r>
              <a:rPr lang="en-US" dirty="0">
                <a:latin typeface="Consolas"/>
              </a:rPr>
              <a:t>exiftool /path/to/sample.jpg
</a:t>
            </a:r>
            <a:r>
              <a:rPr lang="en-US">
                <a:latin typeface="Consolas"/>
              </a:rPr>
              <a:t>exiftool -csv -r /path/to/folder &gt; metadata.csv</a:t>
            </a:r>
            <a:endParaRPr lang="en-US"/>
          </a:p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Outcomes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Sensitive data: Author names, internal paths, GPS locations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Example: JPEG with Camera: iPhone 12, GPS coords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Insight</a:t>
            </a:r>
            <a:r>
              <a:rPr lang="en-US" dirty="0">
                <a:ea typeface="+mn-lt"/>
                <a:cs typeface="+mn-lt"/>
              </a:rPr>
              <a:t>: Unstripped metadata is a common attack vector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908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DC3B5E-DD98-FC17-FA86-962EC8B1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655E105-78A0-9F64-D7EE-B6CCE58F61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>
                <a:ea typeface="+mn-lt"/>
                <a:cs typeface="+mn-lt"/>
              </a:rPr>
              <a:t>Key Takeaways</a:t>
            </a:r>
            <a:r>
              <a:rPr lang="en-US">
                <a:ea typeface="+mn-lt"/>
                <a:cs typeface="+mn-lt"/>
              </a:rPr>
              <a:t>:</a:t>
            </a:r>
            <a:endParaRPr lang="en-US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Reconnaissance is methodical, requiring patience and follow-up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Limited data from free tools, but actionable with effort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Corporate/Personnel Insights: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Public data exposure (emails, metadata) highlights security gaps</a:t>
            </a:r>
            <a:endParaRPr lang="en-US" dirty="0"/>
          </a:p>
          <a:p>
            <a:pPr marL="9715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Breaches and metadata can lead to social engineering or exploits</a:t>
            </a:r>
            <a:endParaRPr lang="en-US" dirty="0"/>
          </a:p>
          <a:p>
            <a:pPr lvl="1" indent="0">
              <a:buNone/>
            </a:pPr>
            <a:r>
              <a:rPr lang="en-US" b="1" dirty="0">
                <a:ea typeface="+mn-lt"/>
                <a:cs typeface="+mn-lt"/>
              </a:rPr>
              <a:t>Quote</a:t>
            </a:r>
            <a:r>
              <a:rPr lang="en-US" dirty="0">
                <a:ea typeface="+mn-lt"/>
                <a:cs typeface="+mn-lt"/>
              </a:rPr>
              <a:t>: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"Reconnaissance is 70-80% of a successful penetration test."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02105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3BE49-EDC1-78AC-D766-2DDC05AD9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Insights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C29C8B-45F1-075F-9784-CAE15B8F3B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Enhancements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Combine tools: </a:t>
            </a:r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dirty="0" err="1">
                <a:ea typeface="+mn-lt"/>
                <a:cs typeface="+mn-lt"/>
              </a:rPr>
              <a:t>Spiderfoot</a:t>
            </a:r>
            <a:r>
              <a:rPr lang="en-US" dirty="0">
                <a:ea typeface="+mn-lt"/>
                <a:cs typeface="+mn-lt"/>
              </a:rPr>
              <a:t> + </a:t>
            </a:r>
            <a:r>
              <a:rPr lang="en-US" dirty="0" err="1">
                <a:ea typeface="+mn-lt"/>
                <a:cs typeface="+mn-lt"/>
              </a:rPr>
              <a:t>Maltego</a:t>
            </a:r>
            <a:endParaRPr lang="en-US" dirty="0" err="1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Automate metadata analysis:</a:t>
            </a:r>
            <a:endParaRPr lang="en-US" dirty="0"/>
          </a:p>
          <a:p>
            <a:pPr indent="0">
              <a:buNone/>
            </a:pPr>
            <a:r>
              <a:rPr lang="en-US" dirty="0">
                <a:latin typeface="Consolas"/>
              </a:rPr>
              <a:t>for file in /path/to/folder/*.pdf; do </a:t>
            </a:r>
            <a:r>
              <a:rPr lang="en-US" dirty="0" err="1">
                <a:latin typeface="Consolas"/>
              </a:rPr>
              <a:t>exiftool</a:t>
            </a:r>
            <a:r>
              <a:rPr lang="en-US" dirty="0">
                <a:latin typeface="Consolas"/>
              </a:rPr>
              <a:t> "$file" &gt;&gt; report.txt; done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Explore paid services: </a:t>
            </a:r>
            <a:r>
              <a:rPr lang="en-US" dirty="0" err="1">
                <a:ea typeface="+mn-lt"/>
                <a:cs typeface="+mn-lt"/>
              </a:rPr>
              <a:t>DeHashed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IntelTechniques</a:t>
            </a:r>
            <a:r>
              <a:rPr lang="en-US" dirty="0">
                <a:ea typeface="+mn-lt"/>
                <a:cs typeface="+mn-lt"/>
              </a:rPr>
              <a:t> (with client permission)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Ethical Considerations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Obtain client authorization for all scans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Respect search engine and API terms of service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Security Tip</a:t>
            </a:r>
            <a:r>
              <a:rPr lang="en-US" dirty="0">
                <a:ea typeface="+mn-lt"/>
                <a:cs typeface="+mn-lt"/>
              </a:rPr>
              <a:t>: Strip metadata before sharing files: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nsolas"/>
              </a:rPr>
              <a:t>exiftool</a:t>
            </a:r>
            <a:r>
              <a:rPr lang="en-US" dirty="0">
                <a:latin typeface="Consolas"/>
              </a:rPr>
              <a:t> -all= /path/to/sample.jpg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54402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55E825-C382-356E-1BDB-B7C61B096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A069310-6D59-F251-AE16-FF37B106B8F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b="1" dirty="0">
                <a:ea typeface="+mn-lt"/>
                <a:cs typeface="+mn-lt"/>
              </a:rPr>
              <a:t>Summary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Learned email breach checks, email harvesting, and metadata analysis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Tools: </a:t>
            </a:r>
            <a:r>
              <a:rPr lang="en-US" dirty="0" err="1">
                <a:ea typeface="+mn-lt"/>
                <a:cs typeface="+mn-lt"/>
              </a:rPr>
              <a:t>EmailHarvester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Spiderfoot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ExifTool</a:t>
            </a:r>
            <a:r>
              <a:rPr lang="en-US" dirty="0">
                <a:ea typeface="+mn-lt"/>
                <a:cs typeface="+mn-lt"/>
              </a:rPr>
              <a:t>, GHDB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Importance: Identifies vulnerabilities for penetration testing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Next Steps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Practice with real-world targets (with permission)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Integrate findings into comprehensive OSINT reports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Educate clients on metadata sanitization and breach monitoring</a:t>
            </a:r>
            <a:endParaRPr lang="en-US" dirty="0"/>
          </a:p>
          <a:p>
            <a:pPr indent="0">
              <a:buNone/>
            </a:pPr>
            <a:r>
              <a:rPr lang="en-US" b="1" dirty="0">
                <a:ea typeface="+mn-lt"/>
                <a:cs typeface="+mn-lt"/>
              </a:rPr>
              <a:t>Q&amp;A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81165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9760"/>
            <a:ext cx="9144000" cy="3983486"/>
          </a:xfrm>
        </p:spPr>
        <p:txBody>
          <a:bodyPr>
            <a:normAutofit/>
          </a:bodyPr>
          <a:lstStyle/>
          <a:p>
            <a:r>
              <a:rPr lang="en-US" b="1" dirty="0" smtClean="0">
                <a:ea typeface="+mj-lt"/>
                <a:cs typeface="+mj-lt"/>
              </a:rPr>
              <a:t>Lab 6.4.7 </a:t>
            </a:r>
            <a:r>
              <a:rPr lang="en-US" b="1" dirty="0" smtClean="0"/>
              <a:t>Injection Attacks</a:t>
            </a:r>
            <a:endParaRPr lang="en-US" dirty="0"/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79057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Objectives</a:t>
            </a:r>
            <a:r>
              <a:rPr lang="en-US" dirty="0">
                <a:ea typeface="+mn-lt"/>
                <a:cs typeface="+mn-lt"/>
              </a:rPr>
              <a:t>: Learn reconnaissance techniques for penetration testing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Tools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/>
              <a:t>Kali VM customized for the Ethical Hacker </a:t>
            </a:r>
            <a:r>
              <a:rPr lang="en-US" dirty="0" smtClean="0"/>
              <a:t>course, internet access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Presented by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dirty="0" smtClean="0"/>
              <a:t> </a:t>
            </a:r>
            <a:r>
              <a:rPr lang="en-US" dirty="0" smtClean="0"/>
              <a:t>Christopher </a:t>
            </a:r>
            <a:r>
              <a:rPr lang="en-US" dirty="0" err="1" smtClean="0"/>
              <a:t>Rateng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Date</a:t>
            </a:r>
            <a:r>
              <a:rPr lang="en-US" dirty="0">
                <a:ea typeface="+mn-lt"/>
                <a:cs typeface="+mn-lt"/>
              </a:rPr>
              <a:t>: July 7,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8572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700" y="27908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 smtClean="0"/>
              <a:t>Live Demo</a:t>
            </a:r>
            <a:endParaRPr lang="en-US" sz="6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1 - Conduct a Penetration Tester Job Search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Goal: </a:t>
            </a:r>
            <a:r>
              <a:rPr lang="en-US" dirty="0" smtClean="0"/>
              <a:t>to conduct a search for ethical hacker/penetration tester jobs on various internet employment sites.</a:t>
            </a:r>
          </a:p>
          <a:p>
            <a:endParaRPr lang="en-US" b="1" dirty="0"/>
          </a:p>
          <a:p>
            <a:r>
              <a:rPr lang="en-US" dirty="0" smtClean="0"/>
              <a:t>To achieve this we made use of two employment sites, </a:t>
            </a:r>
            <a:r>
              <a:rPr lang="en-US" b="1" dirty="0" smtClean="0"/>
              <a:t>Indeed </a:t>
            </a:r>
            <a:r>
              <a:rPr lang="en-US" dirty="0" smtClean="0"/>
              <a:t>and</a:t>
            </a:r>
            <a:r>
              <a:rPr lang="en-US" b="1" dirty="0" smtClean="0"/>
              <a:t> </a:t>
            </a:r>
            <a:r>
              <a:rPr lang="en-US" b="1" dirty="0" err="1" smtClean="0"/>
              <a:t>GlassDoor</a:t>
            </a:r>
            <a:r>
              <a:rPr lang="en-US" b="1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Jobs Found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1. </a:t>
            </a:r>
          </a:p>
          <a:p>
            <a:pPr marL="514350" indent="-514350"/>
            <a:r>
              <a:rPr lang="en-US" b="1" dirty="0" smtClean="0"/>
              <a:t>Job Title - </a:t>
            </a:r>
            <a:r>
              <a:rPr lang="en-US" dirty="0" smtClean="0"/>
              <a:t>Manual Ethical </a:t>
            </a:r>
            <a:r>
              <a:rPr lang="en-US" dirty="0" smtClean="0"/>
              <a:t>Hacker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b="1" dirty="0" smtClean="0"/>
              <a:t>Company </a:t>
            </a:r>
            <a:r>
              <a:rPr lang="en-US" b="1" dirty="0" smtClean="0"/>
              <a:t>Name - </a:t>
            </a:r>
            <a:r>
              <a:rPr lang="en-US" dirty="0" smtClean="0"/>
              <a:t>Bank of </a:t>
            </a:r>
            <a:r>
              <a:rPr lang="en-US" dirty="0" smtClean="0"/>
              <a:t>America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Level (Entry, Mid, Senior</a:t>
            </a:r>
            <a:r>
              <a:rPr lang="en-US" b="1" dirty="0" smtClean="0"/>
              <a:t>) - </a:t>
            </a:r>
            <a:r>
              <a:rPr lang="en-US" dirty="0" smtClean="0"/>
              <a:t>Mid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Location - </a:t>
            </a:r>
            <a:r>
              <a:rPr lang="en-US" dirty="0" smtClean="0"/>
              <a:t>Seattle, WA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Internet Job Board </a:t>
            </a:r>
            <a:r>
              <a:rPr lang="en-US" b="1" dirty="0" smtClean="0"/>
              <a:t>Source - </a:t>
            </a:r>
            <a:r>
              <a:rPr lang="en-US" dirty="0" smtClean="0"/>
              <a:t>www.indeed.com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 1 – Jobs Found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b="1" dirty="0" smtClean="0"/>
              <a:t>2</a:t>
            </a:r>
            <a:r>
              <a:rPr lang="en-US" b="1" dirty="0" smtClean="0"/>
              <a:t>. </a:t>
            </a:r>
          </a:p>
          <a:p>
            <a:pPr marL="514350" indent="-514350"/>
            <a:r>
              <a:rPr lang="en-US" b="1" dirty="0" smtClean="0"/>
              <a:t>Job Title - </a:t>
            </a:r>
            <a:r>
              <a:rPr lang="en-US" dirty="0" smtClean="0"/>
              <a:t>Penetration Tester</a:t>
            </a: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 marL="514350" indent="-514350"/>
            <a:r>
              <a:rPr lang="en-US" b="1" dirty="0" smtClean="0"/>
              <a:t>Company </a:t>
            </a:r>
            <a:r>
              <a:rPr lang="en-US" b="1" dirty="0" smtClean="0"/>
              <a:t>Name - </a:t>
            </a:r>
            <a:r>
              <a:rPr lang="en-US" dirty="0" smtClean="0"/>
              <a:t>Booz </a:t>
            </a:r>
            <a:r>
              <a:rPr lang="en-US" dirty="0" smtClean="0"/>
              <a:t>Allen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Level (Entry, Mid, Senior</a:t>
            </a:r>
            <a:r>
              <a:rPr lang="en-US" b="1" dirty="0" smtClean="0"/>
              <a:t>) - </a:t>
            </a:r>
            <a:r>
              <a:rPr lang="en-US" dirty="0" smtClean="0"/>
              <a:t>Senior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Location - </a:t>
            </a:r>
            <a:r>
              <a:rPr lang="en-US" dirty="0" smtClean="0"/>
              <a:t>Washington, DC</a:t>
            </a:r>
            <a:endParaRPr lang="en-US" b="1" dirty="0" smtClean="0"/>
          </a:p>
          <a:p>
            <a:pPr marL="514350" indent="-514350"/>
            <a:endParaRPr lang="en-US" b="1" dirty="0" smtClean="0"/>
          </a:p>
          <a:p>
            <a:pPr marL="514350" indent="-514350"/>
            <a:r>
              <a:rPr lang="en-US" b="1" dirty="0" smtClean="0"/>
              <a:t>Internet Job Board </a:t>
            </a:r>
            <a:r>
              <a:rPr lang="en-US" b="1" dirty="0" smtClean="0"/>
              <a:t>Source - </a:t>
            </a:r>
            <a:r>
              <a:rPr lang="en-US" dirty="0" smtClean="0"/>
              <a:t>www.glassdoor.com</a:t>
            </a: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2 - Analyze </a:t>
            </a:r>
            <a:r>
              <a:rPr lang="en-US" dirty="0" smtClean="0"/>
              <a:t>Penetration Tester Job Requirements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1. </a:t>
            </a:r>
            <a:endParaRPr lang="en-US" b="1" dirty="0" smtClean="0"/>
          </a:p>
          <a:p>
            <a:r>
              <a:rPr lang="en-US" b="1" dirty="0" smtClean="0"/>
              <a:t>Job Title - </a:t>
            </a:r>
            <a:r>
              <a:rPr lang="en-US" dirty="0" smtClean="0"/>
              <a:t>Manual Ethical Hacker</a:t>
            </a:r>
          </a:p>
          <a:p>
            <a:r>
              <a:rPr lang="en-US" b="1" dirty="0" smtClean="0"/>
              <a:t>Duties 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Perform application security assessments on internal technologies and applications.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Analyze internal and external cyber threats and anticipate future threat behavior</a:t>
            </a:r>
            <a:r>
              <a:rPr lang="en-US" dirty="0" smtClean="0"/>
              <a:t>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Assess the effectiveness and security posture of multiple technology systems.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Conduct manual code reviews and simulate real-world hacking scenarios.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Prepare technical reports, documents, and risk advisory notices.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Provide practical advice on managing </a:t>
            </a:r>
            <a:r>
              <a:rPr lang="en-US" dirty="0" err="1" smtClean="0"/>
              <a:t>cybersecurity</a:t>
            </a:r>
            <a:r>
              <a:rPr lang="en-US" dirty="0" smtClean="0"/>
              <a:t> risks.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Mentor junior assessors in both technical and soft skills.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>
              <a:buFont typeface="Courier New" pitchFamily="49" charset="0"/>
              <a:buChar char="o"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8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Part 2 - Analyze Penetration Tester Job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5900" y="1905000"/>
            <a:ext cx="5575300" cy="4652963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Required </a:t>
            </a:r>
            <a:r>
              <a:rPr lang="en-US" b="1" dirty="0" smtClean="0"/>
              <a:t>Skills</a:t>
            </a:r>
          </a:p>
          <a:p>
            <a:pPr>
              <a:buNone/>
            </a:pPr>
            <a:endParaRPr lang="en-US" b="1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Penetration Testing (manual preferred)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Application </a:t>
            </a:r>
            <a:r>
              <a:rPr lang="en-US" dirty="0" smtClean="0"/>
              <a:t>in Security </a:t>
            </a:r>
            <a:r>
              <a:rPr lang="en-US" dirty="0" smtClean="0"/>
              <a:t>and ethical hacking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Manual </a:t>
            </a:r>
            <a:r>
              <a:rPr lang="en-US" dirty="0" smtClean="0"/>
              <a:t>code review for security vulnerabilities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Scripting/coding proficiency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Familiarity </a:t>
            </a:r>
            <a:r>
              <a:rPr lang="en-US" dirty="0" smtClean="0"/>
              <a:t>with vulnerability assessment </a:t>
            </a:r>
            <a:r>
              <a:rPr lang="en-US" dirty="0" smtClean="0"/>
              <a:t>tools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Understanding of network and web </a:t>
            </a:r>
            <a:r>
              <a:rPr lang="en-US" dirty="0" smtClean="0"/>
              <a:t>protocols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Technical writing and reporting</a:t>
            </a:r>
            <a:endParaRPr lang="en-US" sz="2000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Threat </a:t>
            </a:r>
            <a:r>
              <a:rPr lang="en-US" dirty="0" smtClean="0"/>
              <a:t>analysis and security </a:t>
            </a:r>
            <a:r>
              <a:rPr lang="en-US" dirty="0" smtClean="0"/>
              <a:t>advisory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b="1" dirty="0" smtClean="0"/>
          </a:p>
          <a:p>
            <a:pPr lvl="1"/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89600" y="1930400"/>
            <a:ext cx="5981700" cy="4652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400" b="1" dirty="0" smtClean="0"/>
              <a:t>Required </a:t>
            </a:r>
            <a:r>
              <a:rPr lang="en-US" sz="3400" b="1" dirty="0" smtClean="0"/>
              <a:t>Experience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buFont typeface="Courier New" pitchFamily="49" charset="0"/>
              <a:buChar char="o"/>
            </a:pPr>
            <a:r>
              <a:rPr lang="en-US" sz="2700" dirty="0" smtClean="0"/>
              <a:t>Minimum 4 years of professional experience in:</a:t>
            </a:r>
            <a:br>
              <a:rPr lang="en-US" sz="2700" dirty="0" smtClean="0"/>
            </a:br>
            <a:r>
              <a:rPr lang="en-US" sz="2700" dirty="0" smtClean="0"/>
              <a:t>   -</a:t>
            </a:r>
            <a:r>
              <a:rPr lang="en-US" sz="2700" dirty="0" smtClean="0"/>
              <a:t>Penetration testing</a:t>
            </a:r>
            <a:br>
              <a:rPr lang="en-US" sz="2700" dirty="0" smtClean="0"/>
            </a:br>
            <a:r>
              <a:rPr lang="en-US" sz="2700" dirty="0" smtClean="0"/>
              <a:t>   -</a:t>
            </a:r>
            <a:r>
              <a:rPr lang="en-US" sz="2700" dirty="0" smtClean="0"/>
              <a:t>Application security</a:t>
            </a:r>
            <a:br>
              <a:rPr lang="en-US" sz="2700" dirty="0" smtClean="0"/>
            </a:br>
            <a:r>
              <a:rPr lang="en-US" sz="2700" dirty="0" smtClean="0"/>
              <a:t>   -</a:t>
            </a:r>
            <a:r>
              <a:rPr lang="en-US" sz="2700" dirty="0" smtClean="0"/>
              <a:t>Ethical </a:t>
            </a:r>
            <a:r>
              <a:rPr lang="en-US" sz="2700" dirty="0" smtClean="0"/>
              <a:t>hacking</a:t>
            </a:r>
          </a:p>
          <a:p>
            <a:endParaRPr lang="en-US" sz="2700" dirty="0" smtClean="0"/>
          </a:p>
          <a:p>
            <a:pPr>
              <a:buFont typeface="Courier New" pitchFamily="49" charset="0"/>
              <a:buChar char="o"/>
            </a:pPr>
            <a:r>
              <a:rPr lang="en-US" sz="2700" dirty="0" smtClean="0"/>
              <a:t>Demonstrated expertise in at least 3 of the following:</a:t>
            </a:r>
            <a:br>
              <a:rPr lang="en-US" sz="2700" dirty="0" smtClean="0"/>
            </a:br>
            <a:r>
              <a:rPr lang="en-US" sz="2700" dirty="0" smtClean="0"/>
              <a:t>  -Security </a:t>
            </a:r>
            <a:r>
              <a:rPr lang="en-US" sz="2700" dirty="0" smtClean="0"/>
              <a:t>engineering</a:t>
            </a:r>
            <a:br>
              <a:rPr lang="en-US" sz="2700" dirty="0" smtClean="0"/>
            </a:br>
            <a:r>
              <a:rPr lang="en-US" sz="2700" dirty="0" smtClean="0"/>
              <a:t>  -</a:t>
            </a:r>
            <a:r>
              <a:rPr lang="en-US" sz="2700" dirty="0" smtClean="0"/>
              <a:t>Application architecture</a:t>
            </a:r>
            <a:br>
              <a:rPr lang="en-US" sz="2700" dirty="0" smtClean="0"/>
            </a:br>
            <a:r>
              <a:rPr lang="en-US" sz="2700" dirty="0" smtClean="0"/>
              <a:t>  -</a:t>
            </a:r>
            <a:r>
              <a:rPr lang="en-US" sz="2700" dirty="0" smtClean="0"/>
              <a:t>Security/authentication </a:t>
            </a:r>
            <a:r>
              <a:rPr lang="en-US" sz="2700" dirty="0" smtClean="0"/>
              <a:t>protocols</a:t>
            </a:r>
            <a:r>
              <a:rPr lang="en-US" sz="2700" dirty="0" smtClean="0"/>
              <a:t/>
            </a:r>
            <a:br>
              <a:rPr lang="en-US" sz="2700" dirty="0" smtClean="0"/>
            </a:br>
            <a:r>
              <a:rPr lang="en-US" sz="2700" dirty="0" smtClean="0"/>
              <a:t> -</a:t>
            </a:r>
            <a:r>
              <a:rPr lang="en-US" sz="2700" dirty="0" err="1" smtClean="0"/>
              <a:t>RESTful</a:t>
            </a:r>
            <a:r>
              <a:rPr lang="en-US" sz="2700" dirty="0" smtClean="0"/>
              <a:t> APIs</a:t>
            </a:r>
            <a:br>
              <a:rPr lang="en-US" sz="2700" dirty="0" smtClean="0"/>
            </a:br>
            <a:r>
              <a:rPr lang="en-US" sz="2700" dirty="0" smtClean="0"/>
              <a:t> -Mobile </a:t>
            </a:r>
            <a:r>
              <a:rPr lang="en-US" sz="2700" dirty="0" smtClean="0"/>
              <a:t>frameworks</a:t>
            </a:r>
            <a:br>
              <a:rPr lang="en-US" sz="2700" dirty="0" smtClean="0"/>
            </a:br>
            <a:endParaRPr lang="en-US" sz="2700" dirty="0" smtClean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Part 2 - Analyze Penetration Tester Job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0900" y="2689225"/>
            <a:ext cx="10515600" cy="4351338"/>
          </a:xfrm>
        </p:spPr>
        <p:txBody>
          <a:bodyPr/>
          <a:lstStyle/>
          <a:p>
            <a:r>
              <a:rPr lang="en-US" sz="2400" b="1" dirty="0" smtClean="0"/>
              <a:t>Required </a:t>
            </a:r>
            <a:r>
              <a:rPr lang="en-US" sz="2400" b="1" dirty="0" smtClean="0"/>
              <a:t>Training and </a:t>
            </a:r>
            <a:r>
              <a:rPr lang="en-US" sz="2400" b="1" dirty="0" smtClean="0"/>
              <a:t>Certification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Courier New" pitchFamily="49" charset="0"/>
              <a:buChar char="o"/>
            </a:pPr>
            <a:r>
              <a:rPr lang="en-US" sz="2400" dirty="0" smtClean="0"/>
              <a:t>No </a:t>
            </a:r>
            <a:r>
              <a:rPr lang="en-US" sz="2400" dirty="0" smtClean="0"/>
              <a:t>explicit requirement, but strong preference </a:t>
            </a:r>
            <a:r>
              <a:rPr lang="en-US" sz="2400" dirty="0" smtClean="0"/>
              <a:t>for:</a:t>
            </a:r>
          </a:p>
          <a:p>
            <a:pPr>
              <a:buNone/>
            </a:pPr>
            <a:r>
              <a:rPr lang="en-US" sz="2400" dirty="0" smtClean="0"/>
              <a:t> </a:t>
            </a:r>
            <a:r>
              <a:rPr lang="en-US" sz="2400" dirty="0" smtClean="0"/>
              <a:t>   -OSWE </a:t>
            </a:r>
            <a:r>
              <a:rPr lang="en-US" sz="2400" dirty="0" smtClean="0"/>
              <a:t>(Offensive Security Web </a:t>
            </a:r>
            <a:r>
              <a:rPr lang="en-US" sz="2400" dirty="0" err="1" smtClean="0"/>
              <a:t>Exper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 </a:t>
            </a:r>
            <a:r>
              <a:rPr lang="en-US" sz="2400" dirty="0" smtClean="0"/>
              <a:t> -OSCP</a:t>
            </a:r>
            <a:r>
              <a:rPr lang="en-US" sz="2400" dirty="0" smtClean="0"/>
              <a:t>, CEH, CISSP, GPEN, </a:t>
            </a:r>
            <a:r>
              <a:rPr lang="en-US" sz="2400" dirty="0" err="1" smtClean="0"/>
              <a:t>PenTest</a:t>
            </a:r>
            <a:r>
              <a:rPr lang="en-US" sz="2400" dirty="0" smtClean="0"/>
              <a:t>+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114</TotalTime>
  <Words>1294</Words>
  <Application>Microsoft Office PowerPoint</Application>
  <PresentationFormat>Custom</PresentationFormat>
  <Paragraphs>319</Paragraphs>
  <Slides>38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Oriel</vt:lpstr>
      <vt:lpstr>GROUP 1’s  Presentation</vt:lpstr>
      <vt:lpstr>Lab 1.1.3 Researching PenTesting Careers</vt:lpstr>
      <vt:lpstr>Lab Overview</vt:lpstr>
      <vt:lpstr> Part 1 - Conduct a Penetration Tester Job Search </vt:lpstr>
      <vt:lpstr>Part 1 – Jobs Found </vt:lpstr>
      <vt:lpstr>Part 1 – Jobs Found </vt:lpstr>
      <vt:lpstr> Part 2 - Analyze Penetration Tester Job Requirements </vt:lpstr>
      <vt:lpstr>Part 2 - Analyze Penetration Tester Job Requirements</vt:lpstr>
      <vt:lpstr> Part 2 - Analyze Penetration Tester Job Requirements</vt:lpstr>
      <vt:lpstr> Part 2 - Analyze Penetration Tester Job Requirements </vt:lpstr>
      <vt:lpstr>Part 2 - Analyze Penetration Tester Job Requirements</vt:lpstr>
      <vt:lpstr> Part 2 - Analyze Penetration Tester Job Requirements</vt:lpstr>
      <vt:lpstr> Part 3 -  Discover Resources to Further Your Career </vt:lpstr>
      <vt:lpstr>Part 4 – Reflection </vt:lpstr>
      <vt:lpstr>Part 4 – Reflection </vt:lpstr>
      <vt:lpstr>Lab 2.2.10 Creating a Pentesting Agreement</vt:lpstr>
      <vt:lpstr>Lab Overview</vt:lpstr>
      <vt:lpstr>Part 1 – Developing the pentesting agreement.</vt:lpstr>
      <vt:lpstr>Part 1 – Developing the pentesting agreement.</vt:lpstr>
      <vt:lpstr>Part 1 – Developing the pentesting agreement.</vt:lpstr>
      <vt:lpstr>Part 1 – Developing the pentesting agreement.</vt:lpstr>
      <vt:lpstr>Part 1 – Developing the pentesting agreement.</vt:lpstr>
      <vt:lpstr>Part 1 – Developing the pentesting agreement.</vt:lpstr>
      <vt:lpstr>Part 2 – Bonus – Additional Agreement Sections</vt:lpstr>
      <vt:lpstr>Lab 3.1.18 Finding Out About the Organization Ethical Hacking Reconnaissance Lab </vt:lpstr>
      <vt:lpstr>Lab Overview </vt:lpstr>
      <vt:lpstr>Part 1 - Email Breach Reconnaissance </vt:lpstr>
      <vt:lpstr>Step 1 - Checking Email Breaches </vt:lpstr>
      <vt:lpstr>Step 2 - EmailHarvester </vt:lpstr>
      <vt:lpstr>Step 3 - Spiderfoot </vt:lpstr>
      <vt:lpstr>Part 2 - File Metadata Analysis </vt:lpstr>
      <vt:lpstr>Step 1 - ExifTool Installation </vt:lpstr>
      <vt:lpstr>Step 2 - Analyzing Metadata with ExifTool </vt:lpstr>
      <vt:lpstr>Reflection </vt:lpstr>
      <vt:lpstr>Additional Insights </vt:lpstr>
      <vt:lpstr>Conclusion </vt:lpstr>
      <vt:lpstr>Lab 6.4.7 Injection Attacks </vt:lpstr>
      <vt:lpstr>Live Demo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Lab1.1.3 Researching PenTesting Careers</dc:title>
  <dc:creator>Mberu-PC</dc:creator>
  <cp:lastModifiedBy>Mberu-PC</cp:lastModifiedBy>
  <cp:revision>64</cp:revision>
  <dcterms:created xsi:type="dcterms:W3CDTF">2025-07-07T10:58:15Z</dcterms:created>
  <dcterms:modified xsi:type="dcterms:W3CDTF">2025-07-07T13:33:58Z</dcterms:modified>
</cp:coreProperties>
</file>