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64DBD9-32D6-4790-A6EE-E0A70DA38D0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629D2CE-1DDB-455D-903D-64D673F8CE89}">
      <dgm:prSet/>
      <dgm:spPr/>
      <dgm:t>
        <a:bodyPr/>
        <a:lstStyle/>
        <a:p>
          <a:r>
            <a:rPr lang="en-US" b="0" i="0" baseline="0"/>
            <a:t>Brings together real-time issue reporting, role-based access, and reliable data handling.</a:t>
          </a:r>
          <a:endParaRPr lang="en-US"/>
        </a:p>
      </dgm:t>
    </dgm:pt>
    <dgm:pt modelId="{4D10108E-0DC5-4487-8049-4C73D46187A0}" type="parTrans" cxnId="{69ADDBFE-AA68-466F-992B-7C5DE24CC647}">
      <dgm:prSet/>
      <dgm:spPr/>
      <dgm:t>
        <a:bodyPr/>
        <a:lstStyle/>
        <a:p>
          <a:endParaRPr lang="en-US"/>
        </a:p>
      </dgm:t>
    </dgm:pt>
    <dgm:pt modelId="{21F93058-48E9-4AF3-93CE-84C6CB25F00B}" type="sibTrans" cxnId="{69ADDBFE-AA68-466F-992B-7C5DE24CC647}">
      <dgm:prSet/>
      <dgm:spPr/>
      <dgm:t>
        <a:bodyPr/>
        <a:lstStyle/>
        <a:p>
          <a:endParaRPr lang="en-US"/>
        </a:p>
      </dgm:t>
    </dgm:pt>
    <dgm:pt modelId="{8B13954A-672F-4233-A0A6-7F167AD6D9BE}">
      <dgm:prSet/>
      <dgm:spPr/>
      <dgm:t>
        <a:bodyPr/>
        <a:lstStyle/>
        <a:p>
          <a:r>
            <a:rPr lang="en-US" b="0" i="0" baseline="0"/>
            <a:t>Built with </a:t>
          </a:r>
          <a:r>
            <a:rPr lang="en-US" b="1" i="0" baseline="0"/>
            <a:t>JavaFX</a:t>
          </a:r>
          <a:r>
            <a:rPr lang="en-US" b="0" i="0" baseline="0"/>
            <a:t> and </a:t>
          </a:r>
          <a:r>
            <a:rPr lang="en-US" b="1" i="0" baseline="0"/>
            <a:t>MongoDB</a:t>
          </a:r>
          <a:r>
            <a:rPr lang="en-US" b="0" i="0" baseline="0"/>
            <a:t> for smooth performance and future scalability.</a:t>
          </a:r>
          <a:endParaRPr lang="en-US"/>
        </a:p>
      </dgm:t>
    </dgm:pt>
    <dgm:pt modelId="{4257556E-306B-45CA-92DA-1BEC3254AFAC}" type="parTrans" cxnId="{7EB8CED8-C25C-4EB9-AD07-78B343C933BA}">
      <dgm:prSet/>
      <dgm:spPr/>
      <dgm:t>
        <a:bodyPr/>
        <a:lstStyle/>
        <a:p>
          <a:endParaRPr lang="en-US"/>
        </a:p>
      </dgm:t>
    </dgm:pt>
    <dgm:pt modelId="{A2A2C7CA-B905-46F5-AEF6-1785FFB8C7AC}" type="sibTrans" cxnId="{7EB8CED8-C25C-4EB9-AD07-78B343C933BA}">
      <dgm:prSet/>
      <dgm:spPr/>
      <dgm:t>
        <a:bodyPr/>
        <a:lstStyle/>
        <a:p>
          <a:endParaRPr lang="en-US"/>
        </a:p>
      </dgm:t>
    </dgm:pt>
    <dgm:pt modelId="{5422BF04-1911-4CAE-AFFF-02CEE21F38EB}">
      <dgm:prSet/>
      <dgm:spPr/>
      <dgm:t>
        <a:bodyPr/>
        <a:lstStyle/>
        <a:p>
          <a:r>
            <a:rPr lang="en-US" b="0" i="0" baseline="0"/>
            <a:t>Enables admins to track, assign, and monitor tasks; users to report with photos; and drivers to update instantly.</a:t>
          </a:r>
          <a:endParaRPr lang="en-US"/>
        </a:p>
      </dgm:t>
    </dgm:pt>
    <dgm:pt modelId="{56A312B5-C381-4F01-B30A-3FDE384F8878}" type="parTrans" cxnId="{DF087CAC-1980-41AB-919F-4869980D14CC}">
      <dgm:prSet/>
      <dgm:spPr/>
      <dgm:t>
        <a:bodyPr/>
        <a:lstStyle/>
        <a:p>
          <a:endParaRPr lang="en-US"/>
        </a:p>
      </dgm:t>
    </dgm:pt>
    <dgm:pt modelId="{0C6B2752-67B2-45F9-8BBE-50D0D6FD3EB4}" type="sibTrans" cxnId="{DF087CAC-1980-41AB-919F-4869980D14CC}">
      <dgm:prSet/>
      <dgm:spPr/>
      <dgm:t>
        <a:bodyPr/>
        <a:lstStyle/>
        <a:p>
          <a:endParaRPr lang="en-US"/>
        </a:p>
      </dgm:t>
    </dgm:pt>
    <dgm:pt modelId="{83FE5594-3429-445D-8AA5-16949D6F6C7E}">
      <dgm:prSet/>
      <dgm:spPr/>
      <dgm:t>
        <a:bodyPr/>
        <a:lstStyle/>
        <a:p>
          <a:r>
            <a:rPr lang="en-US" b="0" i="0" baseline="0"/>
            <a:t>Supports future features like chatbots, GPS tracking, SMS/email alerts, and mobile app integration.</a:t>
          </a:r>
          <a:endParaRPr lang="en-US"/>
        </a:p>
      </dgm:t>
    </dgm:pt>
    <dgm:pt modelId="{C978C309-C99E-4B14-8CBA-B9E6B22D06EC}" type="parTrans" cxnId="{E31FD4A1-6250-4F95-BAE1-754ABAB09D4D}">
      <dgm:prSet/>
      <dgm:spPr/>
      <dgm:t>
        <a:bodyPr/>
        <a:lstStyle/>
        <a:p>
          <a:endParaRPr lang="en-US"/>
        </a:p>
      </dgm:t>
    </dgm:pt>
    <dgm:pt modelId="{632E424C-FAD5-439F-94C5-3015688D0295}" type="sibTrans" cxnId="{E31FD4A1-6250-4F95-BAE1-754ABAB09D4D}">
      <dgm:prSet/>
      <dgm:spPr/>
      <dgm:t>
        <a:bodyPr/>
        <a:lstStyle/>
        <a:p>
          <a:endParaRPr lang="en-US"/>
        </a:p>
      </dgm:t>
    </dgm:pt>
    <dgm:pt modelId="{51FA0EDA-AAF1-47BC-969D-1624123E564D}">
      <dgm:prSet/>
      <dgm:spPr/>
      <dgm:t>
        <a:bodyPr/>
        <a:lstStyle/>
        <a:p>
          <a:r>
            <a:rPr lang="en-US" b="0" i="0" baseline="0"/>
            <a:t>A smart, modern solution for real-world waste problems—designed for cleaner, smarter cities.</a:t>
          </a:r>
          <a:endParaRPr lang="en-US"/>
        </a:p>
      </dgm:t>
    </dgm:pt>
    <dgm:pt modelId="{A7BF575F-BD1E-49E2-AD4F-848BAC064F9D}" type="parTrans" cxnId="{8A157C63-87F9-4B79-86D4-27D1A72FC5B2}">
      <dgm:prSet/>
      <dgm:spPr/>
      <dgm:t>
        <a:bodyPr/>
        <a:lstStyle/>
        <a:p>
          <a:endParaRPr lang="en-US"/>
        </a:p>
      </dgm:t>
    </dgm:pt>
    <dgm:pt modelId="{908334A3-8B0B-4B6F-B674-7194F17E098C}" type="sibTrans" cxnId="{8A157C63-87F9-4B79-86D4-27D1A72FC5B2}">
      <dgm:prSet/>
      <dgm:spPr/>
      <dgm:t>
        <a:bodyPr/>
        <a:lstStyle/>
        <a:p>
          <a:endParaRPr lang="en-US"/>
        </a:p>
      </dgm:t>
    </dgm:pt>
    <dgm:pt modelId="{1F536196-82F9-41DA-8F66-4E91AD8F027A}" type="pres">
      <dgm:prSet presAssocID="{1164DBD9-32D6-4790-A6EE-E0A70DA38D05}" presName="linear" presStyleCnt="0">
        <dgm:presLayoutVars>
          <dgm:animLvl val="lvl"/>
          <dgm:resizeHandles val="exact"/>
        </dgm:presLayoutVars>
      </dgm:prSet>
      <dgm:spPr/>
    </dgm:pt>
    <dgm:pt modelId="{E8131ED7-B610-4B1A-B6BE-353337AF1EC4}" type="pres">
      <dgm:prSet presAssocID="{6629D2CE-1DDB-455D-903D-64D673F8CE89}" presName="parentText" presStyleLbl="node1" presStyleIdx="0" presStyleCnt="5">
        <dgm:presLayoutVars>
          <dgm:chMax val="0"/>
          <dgm:bulletEnabled val="1"/>
        </dgm:presLayoutVars>
      </dgm:prSet>
      <dgm:spPr/>
    </dgm:pt>
    <dgm:pt modelId="{C869F57F-5CF9-4422-8B90-A6DB00F63EBF}" type="pres">
      <dgm:prSet presAssocID="{21F93058-48E9-4AF3-93CE-84C6CB25F00B}" presName="spacer" presStyleCnt="0"/>
      <dgm:spPr/>
    </dgm:pt>
    <dgm:pt modelId="{5C524CD1-8F1F-4DFF-BEE5-0EDDE7D81D4F}" type="pres">
      <dgm:prSet presAssocID="{8B13954A-672F-4233-A0A6-7F167AD6D9BE}" presName="parentText" presStyleLbl="node1" presStyleIdx="1" presStyleCnt="5">
        <dgm:presLayoutVars>
          <dgm:chMax val="0"/>
          <dgm:bulletEnabled val="1"/>
        </dgm:presLayoutVars>
      </dgm:prSet>
      <dgm:spPr/>
    </dgm:pt>
    <dgm:pt modelId="{569AD459-F112-4830-9BF0-DCB0FA26746D}" type="pres">
      <dgm:prSet presAssocID="{A2A2C7CA-B905-46F5-AEF6-1785FFB8C7AC}" presName="spacer" presStyleCnt="0"/>
      <dgm:spPr/>
    </dgm:pt>
    <dgm:pt modelId="{230FC7BC-D793-490E-92F4-D113DB3B6CDF}" type="pres">
      <dgm:prSet presAssocID="{5422BF04-1911-4CAE-AFFF-02CEE21F38EB}" presName="parentText" presStyleLbl="node1" presStyleIdx="2" presStyleCnt="5">
        <dgm:presLayoutVars>
          <dgm:chMax val="0"/>
          <dgm:bulletEnabled val="1"/>
        </dgm:presLayoutVars>
      </dgm:prSet>
      <dgm:spPr/>
    </dgm:pt>
    <dgm:pt modelId="{67F93FD5-21FD-45C0-A2F6-03CFC4357978}" type="pres">
      <dgm:prSet presAssocID="{0C6B2752-67B2-45F9-8BBE-50D0D6FD3EB4}" presName="spacer" presStyleCnt="0"/>
      <dgm:spPr/>
    </dgm:pt>
    <dgm:pt modelId="{97993F74-71B3-4369-B153-5C7690010AAA}" type="pres">
      <dgm:prSet presAssocID="{83FE5594-3429-445D-8AA5-16949D6F6C7E}" presName="parentText" presStyleLbl="node1" presStyleIdx="3" presStyleCnt="5">
        <dgm:presLayoutVars>
          <dgm:chMax val="0"/>
          <dgm:bulletEnabled val="1"/>
        </dgm:presLayoutVars>
      </dgm:prSet>
      <dgm:spPr/>
    </dgm:pt>
    <dgm:pt modelId="{DAF6537D-7E3E-4F73-8A08-E3E58C7E33A5}" type="pres">
      <dgm:prSet presAssocID="{632E424C-FAD5-439F-94C5-3015688D0295}" presName="spacer" presStyleCnt="0"/>
      <dgm:spPr/>
    </dgm:pt>
    <dgm:pt modelId="{BE94E05E-BB41-49FC-91E6-8944C3AA4EC4}" type="pres">
      <dgm:prSet presAssocID="{51FA0EDA-AAF1-47BC-969D-1624123E564D}" presName="parentText" presStyleLbl="node1" presStyleIdx="4" presStyleCnt="5">
        <dgm:presLayoutVars>
          <dgm:chMax val="0"/>
          <dgm:bulletEnabled val="1"/>
        </dgm:presLayoutVars>
      </dgm:prSet>
      <dgm:spPr/>
    </dgm:pt>
  </dgm:ptLst>
  <dgm:cxnLst>
    <dgm:cxn modelId="{69A7DB0F-7730-4F4E-9BF9-47B6B18CF19B}" type="presOf" srcId="{5422BF04-1911-4CAE-AFFF-02CEE21F38EB}" destId="{230FC7BC-D793-490E-92F4-D113DB3B6CDF}" srcOrd="0" destOrd="0" presId="urn:microsoft.com/office/officeart/2005/8/layout/vList2"/>
    <dgm:cxn modelId="{3775B95D-F962-420B-92E7-D4C75E7B8632}" type="presOf" srcId="{1164DBD9-32D6-4790-A6EE-E0A70DA38D05}" destId="{1F536196-82F9-41DA-8F66-4E91AD8F027A}" srcOrd="0" destOrd="0" presId="urn:microsoft.com/office/officeart/2005/8/layout/vList2"/>
    <dgm:cxn modelId="{8A157C63-87F9-4B79-86D4-27D1A72FC5B2}" srcId="{1164DBD9-32D6-4790-A6EE-E0A70DA38D05}" destId="{51FA0EDA-AAF1-47BC-969D-1624123E564D}" srcOrd="4" destOrd="0" parTransId="{A7BF575F-BD1E-49E2-AD4F-848BAC064F9D}" sibTransId="{908334A3-8B0B-4B6F-B674-7194F17E098C}"/>
    <dgm:cxn modelId="{17DFFB47-E7C1-4EF9-ACB6-B6CC2FBDD467}" type="presOf" srcId="{8B13954A-672F-4233-A0A6-7F167AD6D9BE}" destId="{5C524CD1-8F1F-4DFF-BEE5-0EDDE7D81D4F}" srcOrd="0" destOrd="0" presId="urn:microsoft.com/office/officeart/2005/8/layout/vList2"/>
    <dgm:cxn modelId="{E31FD4A1-6250-4F95-BAE1-754ABAB09D4D}" srcId="{1164DBD9-32D6-4790-A6EE-E0A70DA38D05}" destId="{83FE5594-3429-445D-8AA5-16949D6F6C7E}" srcOrd="3" destOrd="0" parTransId="{C978C309-C99E-4B14-8CBA-B9E6B22D06EC}" sibTransId="{632E424C-FAD5-439F-94C5-3015688D0295}"/>
    <dgm:cxn modelId="{DF087CAC-1980-41AB-919F-4869980D14CC}" srcId="{1164DBD9-32D6-4790-A6EE-E0A70DA38D05}" destId="{5422BF04-1911-4CAE-AFFF-02CEE21F38EB}" srcOrd="2" destOrd="0" parTransId="{56A312B5-C381-4F01-B30A-3FDE384F8878}" sibTransId="{0C6B2752-67B2-45F9-8BBE-50D0D6FD3EB4}"/>
    <dgm:cxn modelId="{A7578FBE-9E87-412E-A021-0A6BC29A5092}" type="presOf" srcId="{6629D2CE-1DDB-455D-903D-64D673F8CE89}" destId="{E8131ED7-B610-4B1A-B6BE-353337AF1EC4}" srcOrd="0" destOrd="0" presId="urn:microsoft.com/office/officeart/2005/8/layout/vList2"/>
    <dgm:cxn modelId="{7EB8CED8-C25C-4EB9-AD07-78B343C933BA}" srcId="{1164DBD9-32D6-4790-A6EE-E0A70DA38D05}" destId="{8B13954A-672F-4233-A0A6-7F167AD6D9BE}" srcOrd="1" destOrd="0" parTransId="{4257556E-306B-45CA-92DA-1BEC3254AFAC}" sibTransId="{A2A2C7CA-B905-46F5-AEF6-1785FFB8C7AC}"/>
    <dgm:cxn modelId="{92EBF8DF-B4FE-4F05-A793-91E604B2F5AC}" type="presOf" srcId="{51FA0EDA-AAF1-47BC-969D-1624123E564D}" destId="{BE94E05E-BB41-49FC-91E6-8944C3AA4EC4}" srcOrd="0" destOrd="0" presId="urn:microsoft.com/office/officeart/2005/8/layout/vList2"/>
    <dgm:cxn modelId="{18A5B9FB-5C92-4844-859B-357A739E0C5D}" type="presOf" srcId="{83FE5594-3429-445D-8AA5-16949D6F6C7E}" destId="{97993F74-71B3-4369-B153-5C7690010AAA}" srcOrd="0" destOrd="0" presId="urn:microsoft.com/office/officeart/2005/8/layout/vList2"/>
    <dgm:cxn modelId="{69ADDBFE-AA68-466F-992B-7C5DE24CC647}" srcId="{1164DBD9-32D6-4790-A6EE-E0A70DA38D05}" destId="{6629D2CE-1DDB-455D-903D-64D673F8CE89}" srcOrd="0" destOrd="0" parTransId="{4D10108E-0DC5-4487-8049-4C73D46187A0}" sibTransId="{21F93058-48E9-4AF3-93CE-84C6CB25F00B}"/>
    <dgm:cxn modelId="{3CFBA2AF-3817-4ED1-8BC2-07CFA2A14E74}" type="presParOf" srcId="{1F536196-82F9-41DA-8F66-4E91AD8F027A}" destId="{E8131ED7-B610-4B1A-B6BE-353337AF1EC4}" srcOrd="0" destOrd="0" presId="urn:microsoft.com/office/officeart/2005/8/layout/vList2"/>
    <dgm:cxn modelId="{E99D086C-D771-49A6-9E81-D37F5EB76A6E}" type="presParOf" srcId="{1F536196-82F9-41DA-8F66-4E91AD8F027A}" destId="{C869F57F-5CF9-4422-8B90-A6DB00F63EBF}" srcOrd="1" destOrd="0" presId="urn:microsoft.com/office/officeart/2005/8/layout/vList2"/>
    <dgm:cxn modelId="{1A16FF61-1E73-4B38-BFA3-7E8E16ED41C5}" type="presParOf" srcId="{1F536196-82F9-41DA-8F66-4E91AD8F027A}" destId="{5C524CD1-8F1F-4DFF-BEE5-0EDDE7D81D4F}" srcOrd="2" destOrd="0" presId="urn:microsoft.com/office/officeart/2005/8/layout/vList2"/>
    <dgm:cxn modelId="{D43F45A6-BA23-4E46-8D9E-04FA475E301A}" type="presParOf" srcId="{1F536196-82F9-41DA-8F66-4E91AD8F027A}" destId="{569AD459-F112-4830-9BF0-DCB0FA26746D}" srcOrd="3" destOrd="0" presId="urn:microsoft.com/office/officeart/2005/8/layout/vList2"/>
    <dgm:cxn modelId="{84B23EEF-3766-4F4F-AD13-FD06340F5B4D}" type="presParOf" srcId="{1F536196-82F9-41DA-8F66-4E91AD8F027A}" destId="{230FC7BC-D793-490E-92F4-D113DB3B6CDF}" srcOrd="4" destOrd="0" presId="urn:microsoft.com/office/officeart/2005/8/layout/vList2"/>
    <dgm:cxn modelId="{034E51B5-C06B-4C18-BC85-266EB8C1F6E5}" type="presParOf" srcId="{1F536196-82F9-41DA-8F66-4E91AD8F027A}" destId="{67F93FD5-21FD-45C0-A2F6-03CFC4357978}" srcOrd="5" destOrd="0" presId="urn:microsoft.com/office/officeart/2005/8/layout/vList2"/>
    <dgm:cxn modelId="{FA26C4A8-5DF1-48B1-867D-1B70E70DD5B3}" type="presParOf" srcId="{1F536196-82F9-41DA-8F66-4E91AD8F027A}" destId="{97993F74-71B3-4369-B153-5C7690010AAA}" srcOrd="6" destOrd="0" presId="urn:microsoft.com/office/officeart/2005/8/layout/vList2"/>
    <dgm:cxn modelId="{C34BBDE4-FE76-4583-A983-DF6AC32D3EBD}" type="presParOf" srcId="{1F536196-82F9-41DA-8F66-4E91AD8F027A}" destId="{DAF6537D-7E3E-4F73-8A08-E3E58C7E33A5}" srcOrd="7" destOrd="0" presId="urn:microsoft.com/office/officeart/2005/8/layout/vList2"/>
    <dgm:cxn modelId="{BED2C70F-8561-4E25-8C50-C2EDF484F5F0}" type="presParOf" srcId="{1F536196-82F9-41DA-8F66-4E91AD8F027A}" destId="{BE94E05E-BB41-49FC-91E6-8944C3AA4EC4}"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31ED7-B610-4B1A-B6BE-353337AF1EC4}">
      <dsp:nvSpPr>
        <dsp:cNvPr id="0" name=""/>
        <dsp:cNvSpPr/>
      </dsp:nvSpPr>
      <dsp:spPr>
        <a:xfrm>
          <a:off x="0" y="42753"/>
          <a:ext cx="5626542" cy="10939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Brings together real-time issue reporting, role-based access, and reliable data handling.</a:t>
          </a:r>
          <a:endParaRPr lang="en-US" sz="2000" kern="1200"/>
        </a:p>
      </dsp:txBody>
      <dsp:txXfrm>
        <a:off x="53402" y="96155"/>
        <a:ext cx="5519738" cy="987146"/>
      </dsp:txXfrm>
    </dsp:sp>
    <dsp:sp modelId="{5C524CD1-8F1F-4DFF-BEE5-0EDDE7D81D4F}">
      <dsp:nvSpPr>
        <dsp:cNvPr id="0" name=""/>
        <dsp:cNvSpPr/>
      </dsp:nvSpPr>
      <dsp:spPr>
        <a:xfrm>
          <a:off x="0" y="1194303"/>
          <a:ext cx="5626542" cy="1093950"/>
        </a:xfrm>
        <a:prstGeom prst="roundRect">
          <a:avLst/>
        </a:prstGeom>
        <a:solidFill>
          <a:schemeClr val="accent2">
            <a:hueOff val="2396674"/>
            <a:satOff val="7828"/>
            <a:lumOff val="-6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Built with </a:t>
          </a:r>
          <a:r>
            <a:rPr lang="en-US" sz="2000" b="1" i="0" kern="1200" baseline="0"/>
            <a:t>JavaFX</a:t>
          </a:r>
          <a:r>
            <a:rPr lang="en-US" sz="2000" b="0" i="0" kern="1200" baseline="0"/>
            <a:t> and </a:t>
          </a:r>
          <a:r>
            <a:rPr lang="en-US" sz="2000" b="1" i="0" kern="1200" baseline="0"/>
            <a:t>MongoDB</a:t>
          </a:r>
          <a:r>
            <a:rPr lang="en-US" sz="2000" b="0" i="0" kern="1200" baseline="0"/>
            <a:t> for smooth performance and future scalability.</a:t>
          </a:r>
          <a:endParaRPr lang="en-US" sz="2000" kern="1200"/>
        </a:p>
      </dsp:txBody>
      <dsp:txXfrm>
        <a:off x="53402" y="1247705"/>
        <a:ext cx="5519738" cy="987146"/>
      </dsp:txXfrm>
    </dsp:sp>
    <dsp:sp modelId="{230FC7BC-D793-490E-92F4-D113DB3B6CDF}">
      <dsp:nvSpPr>
        <dsp:cNvPr id="0" name=""/>
        <dsp:cNvSpPr/>
      </dsp:nvSpPr>
      <dsp:spPr>
        <a:xfrm>
          <a:off x="0" y="2345854"/>
          <a:ext cx="5626542" cy="1093950"/>
        </a:xfrm>
        <a:prstGeom prst="roundRect">
          <a:avLst/>
        </a:prstGeom>
        <a:solidFill>
          <a:schemeClr val="accent2">
            <a:hueOff val="4793348"/>
            <a:satOff val="15656"/>
            <a:lumOff val="-1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Enables admins to track, assign, and monitor tasks; users to report with photos; and drivers to update instantly.</a:t>
          </a:r>
          <a:endParaRPr lang="en-US" sz="2000" kern="1200"/>
        </a:p>
      </dsp:txBody>
      <dsp:txXfrm>
        <a:off x="53402" y="2399256"/>
        <a:ext cx="5519738" cy="987146"/>
      </dsp:txXfrm>
    </dsp:sp>
    <dsp:sp modelId="{97993F74-71B3-4369-B153-5C7690010AAA}">
      <dsp:nvSpPr>
        <dsp:cNvPr id="0" name=""/>
        <dsp:cNvSpPr/>
      </dsp:nvSpPr>
      <dsp:spPr>
        <a:xfrm>
          <a:off x="0" y="3497404"/>
          <a:ext cx="5626542" cy="1093950"/>
        </a:xfrm>
        <a:prstGeom prst="roundRect">
          <a:avLst/>
        </a:prstGeom>
        <a:solidFill>
          <a:schemeClr val="accent2">
            <a:hueOff val="7190022"/>
            <a:satOff val="23485"/>
            <a:lumOff val="-199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Supports future features like chatbots, GPS tracking, SMS/email alerts, and mobile app integration.</a:t>
          </a:r>
          <a:endParaRPr lang="en-US" sz="2000" kern="1200"/>
        </a:p>
      </dsp:txBody>
      <dsp:txXfrm>
        <a:off x="53402" y="3550806"/>
        <a:ext cx="5519738" cy="987146"/>
      </dsp:txXfrm>
    </dsp:sp>
    <dsp:sp modelId="{BE94E05E-BB41-49FC-91E6-8944C3AA4EC4}">
      <dsp:nvSpPr>
        <dsp:cNvPr id="0" name=""/>
        <dsp:cNvSpPr/>
      </dsp:nvSpPr>
      <dsp:spPr>
        <a:xfrm>
          <a:off x="0" y="4648954"/>
          <a:ext cx="5626542" cy="1093950"/>
        </a:xfrm>
        <a:prstGeom prst="roundRect">
          <a:avLst/>
        </a:prstGeom>
        <a:solidFill>
          <a:schemeClr val="accent2">
            <a:hueOff val="9586696"/>
            <a:satOff val="31313"/>
            <a:lumOff val="-26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A smart, modern solution for real-world waste problems—designed for cleaner, smarter cities.</a:t>
          </a:r>
          <a:endParaRPr lang="en-US" sz="2000" kern="1200"/>
        </a:p>
      </dsp:txBody>
      <dsp:txXfrm>
        <a:off x="53402" y="4702356"/>
        <a:ext cx="5519738" cy="9871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4/16/2025</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72965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4/16/2025</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70726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4/16/2025</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6138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4/16/2025</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1709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4/16/2025</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3600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4/16/2025</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9309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4/16/2025</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09699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4/16/2025</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03819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4/16/2025</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71591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4/16/2025</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3015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4/16/2025</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53473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4/16/2025</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98345627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54" r:id="rId8"/>
    <p:sldLayoutId id="2147483755" r:id="rId9"/>
    <p:sldLayoutId id="2147483756" r:id="rId10"/>
    <p:sldLayoutId id="2147483764"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A245AC3-2A12-4EC5-90F0-635CC8C2C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31E2F09B-BB20-4BE5-AB02-3EB3D1DC4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 white background with dots and lines&#10;&#10;AI-generated content may be incorrect.">
            <a:extLst>
              <a:ext uri="{FF2B5EF4-FFF2-40B4-BE49-F238E27FC236}">
                <a16:creationId xmlns:a16="http://schemas.microsoft.com/office/drawing/2014/main" id="{09AA9359-FF83-557F-926B-43BDD8956CD7}"/>
              </a:ext>
            </a:extLst>
          </p:cNvPr>
          <p:cNvPicPr>
            <a:picLocks noChangeAspect="1"/>
          </p:cNvPicPr>
          <p:nvPr/>
        </p:nvPicPr>
        <p:blipFill>
          <a:blip r:embed="rId2">
            <a:alphaModFix/>
          </a:blip>
          <a:srcRect t="4064" r="-1" b="1788"/>
          <a:stretch/>
        </p:blipFill>
        <p:spPr>
          <a:xfrm>
            <a:off x="20" y="1376"/>
            <a:ext cx="12188932" cy="6856624"/>
          </a:xfrm>
          <a:prstGeom prst="rect">
            <a:avLst/>
          </a:prstGeom>
        </p:spPr>
      </p:pic>
      <p:sp>
        <p:nvSpPr>
          <p:cNvPr id="33" name="Rectangle 32">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30952"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ABA2F37-388F-4D5A-9ABF-F0ADA6CB8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4352" y="1546522"/>
            <a:ext cx="6327657" cy="4003971"/>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6DAD23D2-6BEF-470D-992C-8B2BC3BF4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61296" y="1546522"/>
            <a:ext cx="6327656" cy="401607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68562B-3A67-14D1-3CAA-ECB2C21AFE56}"/>
              </a:ext>
            </a:extLst>
          </p:cNvPr>
          <p:cNvSpPr>
            <a:spLocks noGrp="1"/>
          </p:cNvSpPr>
          <p:nvPr>
            <p:ph type="ctrTitle"/>
          </p:nvPr>
        </p:nvSpPr>
        <p:spPr>
          <a:xfrm>
            <a:off x="6248401" y="1828799"/>
            <a:ext cx="5105400" cy="2491199"/>
          </a:xfrm>
        </p:spPr>
        <p:txBody>
          <a:bodyPr anchor="b">
            <a:normAutofit/>
          </a:bodyPr>
          <a:lstStyle/>
          <a:p>
            <a:pPr algn="l"/>
            <a:r>
              <a:rPr lang="en-IN">
                <a:solidFill>
                  <a:srgbClr val="FFFFFF"/>
                </a:solidFill>
              </a:rPr>
              <a:t>CLEANMITRA</a:t>
            </a:r>
          </a:p>
        </p:txBody>
      </p:sp>
      <p:sp>
        <p:nvSpPr>
          <p:cNvPr id="3" name="Subtitle 2">
            <a:extLst>
              <a:ext uri="{FF2B5EF4-FFF2-40B4-BE49-F238E27FC236}">
                <a16:creationId xmlns:a16="http://schemas.microsoft.com/office/drawing/2014/main" id="{057FBDBB-BA3C-E8D7-342C-1BF68E96EB93}"/>
              </a:ext>
            </a:extLst>
          </p:cNvPr>
          <p:cNvSpPr>
            <a:spLocks noGrp="1"/>
          </p:cNvSpPr>
          <p:nvPr>
            <p:ph type="subTitle" idx="1"/>
          </p:nvPr>
        </p:nvSpPr>
        <p:spPr>
          <a:xfrm>
            <a:off x="6248401" y="4455151"/>
            <a:ext cx="5105400" cy="878849"/>
          </a:xfrm>
        </p:spPr>
        <p:txBody>
          <a:bodyPr anchor="t">
            <a:normAutofit/>
          </a:bodyPr>
          <a:lstStyle/>
          <a:p>
            <a:pPr algn="l"/>
            <a:r>
              <a:rPr lang="en-IN" sz="2200">
                <a:solidFill>
                  <a:srgbClr val="FFFFFF"/>
                </a:solidFill>
              </a:rPr>
              <a:t>SMART WASTE MANAGEMENT SYSTEM</a:t>
            </a:r>
          </a:p>
        </p:txBody>
      </p:sp>
    </p:spTree>
    <p:extLst>
      <p:ext uri="{BB962C8B-B14F-4D97-AF65-F5344CB8AC3E}">
        <p14:creationId xmlns:p14="http://schemas.microsoft.com/office/powerpoint/2010/main" val="57144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B084-7476-D563-49E8-61734FEDCDD2}"/>
              </a:ext>
            </a:extLst>
          </p:cNvPr>
          <p:cNvSpPr>
            <a:spLocks noGrp="1"/>
          </p:cNvSpPr>
          <p:nvPr>
            <p:ph type="title"/>
          </p:nvPr>
        </p:nvSpPr>
        <p:spPr/>
        <p:txBody>
          <a:bodyPr/>
          <a:lstStyle/>
          <a:p>
            <a:r>
              <a:rPr lang="en-IN" dirty="0"/>
              <a:t>TEAM DETAILS</a:t>
            </a:r>
          </a:p>
        </p:txBody>
      </p:sp>
      <p:graphicFrame>
        <p:nvGraphicFramePr>
          <p:cNvPr id="4" name="Content Placeholder 3">
            <a:extLst>
              <a:ext uri="{FF2B5EF4-FFF2-40B4-BE49-F238E27FC236}">
                <a16:creationId xmlns:a16="http://schemas.microsoft.com/office/drawing/2014/main" id="{CB307FF6-B6A3-CEBD-D8CB-48CC369D77DF}"/>
              </a:ext>
            </a:extLst>
          </p:cNvPr>
          <p:cNvGraphicFramePr>
            <a:graphicFrameLocks noGrp="1"/>
          </p:cNvGraphicFramePr>
          <p:nvPr>
            <p:ph idx="1"/>
            <p:extLst>
              <p:ext uri="{D42A27DB-BD31-4B8C-83A1-F6EECF244321}">
                <p14:modId xmlns:p14="http://schemas.microsoft.com/office/powerpoint/2010/main" val="1009822029"/>
              </p:ext>
            </p:extLst>
          </p:nvPr>
        </p:nvGraphicFramePr>
        <p:xfrm>
          <a:off x="838200" y="1949450"/>
          <a:ext cx="10515597" cy="185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056176111"/>
                    </a:ext>
                  </a:extLst>
                </a:gridCol>
                <a:gridCol w="3505199">
                  <a:extLst>
                    <a:ext uri="{9D8B030D-6E8A-4147-A177-3AD203B41FA5}">
                      <a16:colId xmlns:a16="http://schemas.microsoft.com/office/drawing/2014/main" val="3249473747"/>
                    </a:ext>
                  </a:extLst>
                </a:gridCol>
                <a:gridCol w="3505199">
                  <a:extLst>
                    <a:ext uri="{9D8B030D-6E8A-4147-A177-3AD203B41FA5}">
                      <a16:colId xmlns:a16="http://schemas.microsoft.com/office/drawing/2014/main" val="3569803755"/>
                    </a:ext>
                  </a:extLst>
                </a:gridCol>
              </a:tblGrid>
              <a:tr h="370840">
                <a:tc>
                  <a:txBody>
                    <a:bodyPr/>
                    <a:lstStyle/>
                    <a:p>
                      <a:r>
                        <a:rPr lang="en-IN" dirty="0"/>
                        <a:t>ROLL NO</a:t>
                      </a:r>
                    </a:p>
                  </a:txBody>
                  <a:tcPr/>
                </a:tc>
                <a:tc>
                  <a:txBody>
                    <a:bodyPr/>
                    <a:lstStyle/>
                    <a:p>
                      <a:r>
                        <a:rPr lang="en-IN" dirty="0"/>
                        <a:t>STUDENT NAMES</a:t>
                      </a:r>
                    </a:p>
                  </a:txBody>
                  <a:tcPr/>
                </a:tc>
                <a:tc>
                  <a:txBody>
                    <a:bodyPr/>
                    <a:lstStyle/>
                    <a:p>
                      <a:r>
                        <a:rPr lang="en-IN" dirty="0"/>
                        <a:t>TEAM LEAD</a:t>
                      </a:r>
                    </a:p>
                  </a:txBody>
                  <a:tcPr/>
                </a:tc>
                <a:extLst>
                  <a:ext uri="{0D108BD9-81ED-4DB2-BD59-A6C34878D82A}">
                    <a16:rowId xmlns:a16="http://schemas.microsoft.com/office/drawing/2014/main" val="193210418"/>
                  </a:ext>
                </a:extLst>
              </a:tr>
              <a:tr h="370840">
                <a:tc>
                  <a:txBody>
                    <a:bodyPr/>
                    <a:lstStyle/>
                    <a:p>
                      <a:r>
                        <a:rPr lang="en-IN" dirty="0"/>
                        <a:t>2310030232</a:t>
                      </a:r>
                    </a:p>
                  </a:txBody>
                  <a:tcPr/>
                </a:tc>
                <a:tc>
                  <a:txBody>
                    <a:bodyPr/>
                    <a:lstStyle/>
                    <a:p>
                      <a:r>
                        <a:rPr lang="en-IN" dirty="0"/>
                        <a:t>UDIT RAJ KUMAR</a:t>
                      </a:r>
                    </a:p>
                  </a:txBody>
                  <a:tcPr/>
                </a:tc>
                <a:tc>
                  <a:txBody>
                    <a:bodyPr/>
                    <a:lstStyle/>
                    <a:p>
                      <a:r>
                        <a:rPr lang="en-IN" dirty="0"/>
                        <a:t> </a:t>
                      </a:r>
                    </a:p>
                  </a:txBody>
                  <a:tcPr/>
                </a:tc>
                <a:extLst>
                  <a:ext uri="{0D108BD9-81ED-4DB2-BD59-A6C34878D82A}">
                    <a16:rowId xmlns:a16="http://schemas.microsoft.com/office/drawing/2014/main" val="842009114"/>
                  </a:ext>
                </a:extLst>
              </a:tr>
              <a:tr h="370840">
                <a:tc>
                  <a:txBody>
                    <a:bodyPr/>
                    <a:lstStyle/>
                    <a:p>
                      <a:r>
                        <a:rPr lang="en-IN" dirty="0"/>
                        <a:t>2310030419</a:t>
                      </a:r>
                    </a:p>
                  </a:txBody>
                  <a:tcPr/>
                </a:tc>
                <a:tc>
                  <a:txBody>
                    <a:bodyPr/>
                    <a:lstStyle/>
                    <a:p>
                      <a:r>
                        <a:rPr lang="en-IN" dirty="0"/>
                        <a:t>K. HEMA CHARAN REDDY</a:t>
                      </a:r>
                    </a:p>
                  </a:txBody>
                  <a:tcPr/>
                </a:tc>
                <a:tc>
                  <a:txBody>
                    <a:bodyPr/>
                    <a:lstStyle/>
                    <a:p>
                      <a:endParaRPr lang="en-IN"/>
                    </a:p>
                  </a:txBody>
                  <a:tcPr/>
                </a:tc>
                <a:extLst>
                  <a:ext uri="{0D108BD9-81ED-4DB2-BD59-A6C34878D82A}">
                    <a16:rowId xmlns:a16="http://schemas.microsoft.com/office/drawing/2014/main" val="982076418"/>
                  </a:ext>
                </a:extLst>
              </a:tr>
              <a:tr h="370840">
                <a:tc>
                  <a:txBody>
                    <a:bodyPr/>
                    <a:lstStyle/>
                    <a:p>
                      <a:r>
                        <a:rPr lang="en-IN" dirty="0"/>
                        <a:t>2310030441</a:t>
                      </a:r>
                    </a:p>
                  </a:txBody>
                  <a:tcPr/>
                </a:tc>
                <a:tc>
                  <a:txBody>
                    <a:bodyPr/>
                    <a:lstStyle/>
                    <a:p>
                      <a:r>
                        <a:rPr lang="en-IN" dirty="0"/>
                        <a:t>M. NIHAR REDDY</a:t>
                      </a:r>
                    </a:p>
                  </a:txBody>
                  <a:tcPr/>
                </a:tc>
                <a:tc>
                  <a:txBody>
                    <a:bodyPr/>
                    <a:lstStyle/>
                    <a:p>
                      <a:endParaRPr lang="en-IN"/>
                    </a:p>
                  </a:txBody>
                  <a:tcPr/>
                </a:tc>
                <a:extLst>
                  <a:ext uri="{0D108BD9-81ED-4DB2-BD59-A6C34878D82A}">
                    <a16:rowId xmlns:a16="http://schemas.microsoft.com/office/drawing/2014/main" val="219604273"/>
                  </a:ext>
                </a:extLst>
              </a:tr>
              <a:tr h="370840">
                <a:tc>
                  <a:txBody>
                    <a:bodyPr/>
                    <a:lstStyle/>
                    <a:p>
                      <a:r>
                        <a:rPr lang="en-IN" dirty="0"/>
                        <a:t>2310030444</a:t>
                      </a:r>
                    </a:p>
                  </a:txBody>
                  <a:tcPr/>
                </a:tc>
                <a:tc>
                  <a:txBody>
                    <a:bodyPr/>
                    <a:lstStyle/>
                    <a:p>
                      <a:r>
                        <a:rPr lang="en-IN" dirty="0"/>
                        <a:t>K. DHEERAJ</a:t>
                      </a:r>
                    </a:p>
                  </a:txBody>
                  <a:tcPr/>
                </a:tc>
                <a:tc>
                  <a:txBody>
                    <a:bodyPr/>
                    <a:lstStyle/>
                    <a:p>
                      <a:endParaRPr lang="en-IN" dirty="0"/>
                    </a:p>
                  </a:txBody>
                  <a:tcPr/>
                </a:tc>
                <a:extLst>
                  <a:ext uri="{0D108BD9-81ED-4DB2-BD59-A6C34878D82A}">
                    <a16:rowId xmlns:a16="http://schemas.microsoft.com/office/drawing/2014/main" val="4254013864"/>
                  </a:ext>
                </a:extLst>
              </a:tr>
            </a:tbl>
          </a:graphicData>
        </a:graphic>
      </p:graphicFrame>
      <p:pic>
        <p:nvPicPr>
          <p:cNvPr id="7" name="グラフィックス 9" descr="Checkmark">
            <a:extLst>
              <a:ext uri="{FF2B5EF4-FFF2-40B4-BE49-F238E27FC236}">
                <a16:creationId xmlns:a16="http://schemas.microsoft.com/office/drawing/2014/main" id="{4E455255-22DF-B784-D15F-76AE2F128D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42774" y="2291024"/>
            <a:ext cx="601226" cy="381838"/>
          </a:xfrm>
          <a:prstGeom prst="rect">
            <a:avLst/>
          </a:prstGeom>
        </p:spPr>
      </p:pic>
    </p:spTree>
    <p:extLst>
      <p:ext uri="{BB962C8B-B14F-4D97-AF65-F5344CB8AC3E}">
        <p14:creationId xmlns:p14="http://schemas.microsoft.com/office/powerpoint/2010/main" val="2767437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0" name="Rectangle 29">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FC06D52-E98B-A074-88A7-C838717F83AB}"/>
              </a:ext>
            </a:extLst>
          </p:cNvPr>
          <p:cNvSpPr>
            <a:spLocks noGrp="1"/>
          </p:cNvSpPr>
          <p:nvPr>
            <p:ph type="title"/>
          </p:nvPr>
        </p:nvSpPr>
        <p:spPr>
          <a:xfrm>
            <a:off x="838200" y="586992"/>
            <a:ext cx="4953000" cy="1664573"/>
          </a:xfrm>
        </p:spPr>
        <p:txBody>
          <a:bodyPr>
            <a:normAutofit/>
          </a:bodyPr>
          <a:lstStyle/>
          <a:p>
            <a:r>
              <a:rPr lang="en-IN">
                <a:solidFill>
                  <a:schemeClr val="tx2"/>
                </a:solidFill>
              </a:rPr>
              <a:t>PROBLEM</a:t>
            </a:r>
          </a:p>
        </p:txBody>
      </p:sp>
      <p:sp>
        <p:nvSpPr>
          <p:cNvPr id="23" name="Content Placeholder 2">
            <a:extLst>
              <a:ext uri="{FF2B5EF4-FFF2-40B4-BE49-F238E27FC236}">
                <a16:creationId xmlns:a16="http://schemas.microsoft.com/office/drawing/2014/main" id="{3F29E8E2-4A6B-CD93-4D3B-D14991E377F8}"/>
              </a:ext>
            </a:extLst>
          </p:cNvPr>
          <p:cNvSpPr>
            <a:spLocks noGrp="1"/>
          </p:cNvSpPr>
          <p:nvPr>
            <p:ph idx="1"/>
          </p:nvPr>
        </p:nvSpPr>
        <p:spPr>
          <a:xfrm>
            <a:off x="838200" y="2411653"/>
            <a:ext cx="4952681" cy="3728613"/>
          </a:xfrm>
        </p:spPr>
        <p:txBody>
          <a:bodyPr>
            <a:normAutofit/>
          </a:bodyPr>
          <a:lstStyle/>
          <a:p>
            <a:pPr>
              <a:lnSpc>
                <a:spcPct val="100000"/>
              </a:lnSpc>
              <a:buNone/>
            </a:pPr>
            <a:r>
              <a:rPr lang="en-US" sz="1300">
                <a:solidFill>
                  <a:schemeClr val="tx2"/>
                </a:solidFill>
              </a:rPr>
              <a:t>Urban areas around the world are facing a </a:t>
            </a:r>
            <a:r>
              <a:rPr lang="en-US" sz="1300" b="1">
                <a:solidFill>
                  <a:schemeClr val="tx2"/>
                </a:solidFill>
              </a:rPr>
              <a:t>major crisis in waste management</a:t>
            </a:r>
            <a:r>
              <a:rPr lang="en-US" sz="1300">
                <a:solidFill>
                  <a:schemeClr val="tx2"/>
                </a:solidFill>
              </a:rPr>
              <a:t> due to rapid urbanization and increasing population density. Traditional waste collection methods are often </a:t>
            </a:r>
            <a:r>
              <a:rPr lang="en-US" sz="1300" b="1">
                <a:solidFill>
                  <a:schemeClr val="tx2"/>
                </a:solidFill>
              </a:rPr>
              <a:t>inefficient and outdated</a:t>
            </a:r>
            <a:r>
              <a:rPr lang="en-US" sz="1300">
                <a:solidFill>
                  <a:schemeClr val="tx2"/>
                </a:solidFill>
              </a:rPr>
              <a:t>, leading to issues such as </a:t>
            </a:r>
            <a:r>
              <a:rPr lang="en-US" sz="1300" b="1">
                <a:solidFill>
                  <a:schemeClr val="tx2"/>
                </a:solidFill>
              </a:rPr>
              <a:t>uncollected garbage, overflowing bins, delayed responses, and poor sanitation conditions</a:t>
            </a:r>
            <a:r>
              <a:rPr lang="en-US" sz="1300">
                <a:solidFill>
                  <a:schemeClr val="tx2"/>
                </a:solidFill>
              </a:rPr>
              <a:t>. These inefficiencies contribute to environmental pollution, health risks, and a lack of accountability in municipal operations.</a:t>
            </a:r>
          </a:p>
          <a:p>
            <a:pPr>
              <a:lnSpc>
                <a:spcPct val="100000"/>
              </a:lnSpc>
            </a:pPr>
            <a:r>
              <a:rPr lang="en-US" sz="1300">
                <a:solidFill>
                  <a:schemeClr val="tx2"/>
                </a:solidFill>
              </a:rPr>
              <a:t>There is a </a:t>
            </a:r>
            <a:r>
              <a:rPr lang="en-US" sz="1300" b="1">
                <a:solidFill>
                  <a:schemeClr val="tx2"/>
                </a:solidFill>
              </a:rPr>
              <a:t>critical need</a:t>
            </a:r>
            <a:r>
              <a:rPr lang="en-US" sz="1300">
                <a:solidFill>
                  <a:schemeClr val="tx2"/>
                </a:solidFill>
              </a:rPr>
              <a:t> for a smarter, more efficient system that can handle the complexities of modern waste management in real-time. The absence of a centralized platform for issue reporting, status tracking, and data-driven decision-making limits the effectiveness of city sanitation services. Without the use of technology, it's difficult for both residents and authorities to collaboratively manage waste and ensure timely resolutions.</a:t>
            </a:r>
          </a:p>
          <a:p>
            <a:pPr>
              <a:lnSpc>
                <a:spcPct val="100000"/>
              </a:lnSpc>
            </a:pPr>
            <a:endParaRPr lang="en-IN" sz="1300">
              <a:solidFill>
                <a:schemeClr val="tx2"/>
              </a:solidFill>
            </a:endParaRPr>
          </a:p>
        </p:txBody>
      </p:sp>
      <p:sp>
        <p:nvSpPr>
          <p:cNvPr id="32" name="Rectangle 31">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0666" y="0"/>
            <a:ext cx="600133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96875" y="0"/>
            <a:ext cx="5992075"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Throwing empty plastic bottle into the trash">
            <a:extLst>
              <a:ext uri="{FF2B5EF4-FFF2-40B4-BE49-F238E27FC236}">
                <a16:creationId xmlns:a16="http://schemas.microsoft.com/office/drawing/2014/main" id="{CCC60F3D-CC95-A268-87C5-E51D3839A56E}"/>
              </a:ext>
            </a:extLst>
          </p:cNvPr>
          <p:cNvPicPr>
            <a:picLocks noChangeAspect="1"/>
          </p:cNvPicPr>
          <p:nvPr/>
        </p:nvPicPr>
        <p:blipFill>
          <a:blip r:embed="rId3"/>
          <a:srcRect l="322" r="10134" b="1"/>
          <a:stretch/>
        </p:blipFill>
        <p:spPr>
          <a:xfrm>
            <a:off x="6858001" y="1665504"/>
            <a:ext cx="4724400" cy="3521738"/>
          </a:xfrm>
          <a:prstGeom prst="rect">
            <a:avLst/>
          </a:prstGeom>
        </p:spPr>
      </p:pic>
    </p:spTree>
    <p:extLst>
      <p:ext uri="{BB962C8B-B14F-4D97-AF65-F5344CB8AC3E}">
        <p14:creationId xmlns:p14="http://schemas.microsoft.com/office/powerpoint/2010/main" val="178447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29B281-30E3-179A-FC55-E51FC271AA52}"/>
              </a:ext>
            </a:extLst>
          </p:cNvPr>
          <p:cNvSpPr>
            <a:spLocks noGrp="1"/>
          </p:cNvSpPr>
          <p:nvPr>
            <p:ph type="title"/>
          </p:nvPr>
        </p:nvSpPr>
        <p:spPr>
          <a:xfrm>
            <a:off x="838201" y="559813"/>
            <a:ext cx="4876800" cy="5577934"/>
          </a:xfrm>
        </p:spPr>
        <p:txBody>
          <a:bodyPr>
            <a:normAutofit/>
          </a:bodyPr>
          <a:lstStyle/>
          <a:p>
            <a:r>
              <a:rPr lang="en-IN" dirty="0"/>
              <a:t>SOLUTION</a:t>
            </a:r>
          </a:p>
        </p:txBody>
      </p:sp>
      <p:sp>
        <p:nvSpPr>
          <p:cNvPr id="3" name="Content Placeholder 2">
            <a:extLst>
              <a:ext uri="{FF2B5EF4-FFF2-40B4-BE49-F238E27FC236}">
                <a16:creationId xmlns:a16="http://schemas.microsoft.com/office/drawing/2014/main" id="{A22556A7-07CC-5044-113F-0AF0456EB841}"/>
              </a:ext>
            </a:extLst>
          </p:cNvPr>
          <p:cNvSpPr>
            <a:spLocks noGrp="1"/>
          </p:cNvSpPr>
          <p:nvPr>
            <p:ph idx="1"/>
          </p:nvPr>
        </p:nvSpPr>
        <p:spPr>
          <a:xfrm>
            <a:off x="6705600" y="559813"/>
            <a:ext cx="4467677" cy="5553275"/>
          </a:xfrm>
        </p:spPr>
        <p:txBody>
          <a:bodyPr>
            <a:normAutofit/>
          </a:bodyPr>
          <a:lstStyle/>
          <a:p>
            <a:pPr>
              <a:lnSpc>
                <a:spcPct val="100000"/>
              </a:lnSpc>
            </a:pPr>
            <a:r>
              <a:rPr lang="en-US" sz="1500" dirty="0">
                <a:solidFill>
                  <a:schemeClr val="tx2"/>
                </a:solidFill>
              </a:rPr>
              <a:t>To address the inefficiencies in traditional waste management, we have developed </a:t>
            </a:r>
            <a:r>
              <a:rPr lang="en-US" sz="1500" b="1" dirty="0">
                <a:solidFill>
                  <a:schemeClr val="tx2"/>
                </a:solidFill>
              </a:rPr>
              <a:t>Clean Mitra</a:t>
            </a:r>
            <a:r>
              <a:rPr lang="en-US" sz="1500" dirty="0">
                <a:solidFill>
                  <a:schemeClr val="tx2"/>
                </a:solidFill>
              </a:rPr>
              <a:t> – a </a:t>
            </a:r>
            <a:r>
              <a:rPr lang="en-US" sz="1500" b="1" dirty="0">
                <a:solidFill>
                  <a:schemeClr val="tx2"/>
                </a:solidFill>
              </a:rPr>
              <a:t>Smart Waste Management Desktop Application</a:t>
            </a:r>
            <a:r>
              <a:rPr lang="en-US" sz="1500" dirty="0">
                <a:solidFill>
                  <a:schemeClr val="tx2"/>
                </a:solidFill>
              </a:rPr>
              <a:t> that connects users, administrators, and drivers through a centralized platform. Users can easily report waste-related issues by submitting details and images, which are then received by the administrator. The administrator reviews the reports and assigns them to available drivers based on location and urgency. Drivers receive the task, resolve the issue, and update the system with the resolution status. Built using JavaFX for the user interface and MongoDB with </a:t>
            </a:r>
            <a:r>
              <a:rPr lang="en-US" sz="1500" dirty="0" err="1">
                <a:solidFill>
                  <a:schemeClr val="tx2"/>
                </a:solidFill>
              </a:rPr>
              <a:t>GridFS</a:t>
            </a:r>
            <a:r>
              <a:rPr lang="en-US" sz="1500" dirty="0">
                <a:solidFill>
                  <a:schemeClr val="tx2"/>
                </a:solidFill>
              </a:rPr>
              <a:t> for backend data and image storage, </a:t>
            </a:r>
            <a:r>
              <a:rPr lang="en-US" sz="1500" b="1" dirty="0">
                <a:solidFill>
                  <a:schemeClr val="tx2"/>
                </a:solidFill>
              </a:rPr>
              <a:t>Clean Mitra</a:t>
            </a:r>
            <a:r>
              <a:rPr lang="en-US" sz="1500" dirty="0">
                <a:solidFill>
                  <a:schemeClr val="tx2"/>
                </a:solidFill>
              </a:rPr>
              <a:t> ensures real-time tracking, faster response, and improved coordination — all completely free to use, promoting a cleaner and smarter urban environment.</a:t>
            </a:r>
            <a:endParaRPr lang="en-IN" sz="1500" dirty="0">
              <a:solidFill>
                <a:schemeClr val="tx2"/>
              </a:solidFill>
            </a:endParaRPr>
          </a:p>
        </p:txBody>
      </p:sp>
    </p:spTree>
    <p:extLst>
      <p:ext uri="{BB962C8B-B14F-4D97-AF65-F5344CB8AC3E}">
        <p14:creationId xmlns:p14="http://schemas.microsoft.com/office/powerpoint/2010/main" val="142453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0B66-C576-239E-D828-6392E2F2B38F}"/>
              </a:ext>
            </a:extLst>
          </p:cNvPr>
          <p:cNvSpPr>
            <a:spLocks noGrp="1"/>
          </p:cNvSpPr>
          <p:nvPr>
            <p:ph type="title"/>
          </p:nvPr>
        </p:nvSpPr>
        <p:spPr/>
        <p:txBody>
          <a:bodyPr/>
          <a:lstStyle/>
          <a:p>
            <a:r>
              <a:rPr lang="en-IN" dirty="0"/>
              <a:t>ARCHITECTURE DIAGRAM</a:t>
            </a:r>
          </a:p>
        </p:txBody>
      </p:sp>
      <p:pic>
        <p:nvPicPr>
          <p:cNvPr id="5" name="Content Placeholder 4">
            <a:extLst>
              <a:ext uri="{FF2B5EF4-FFF2-40B4-BE49-F238E27FC236}">
                <a16:creationId xmlns:a16="http://schemas.microsoft.com/office/drawing/2014/main" id="{C1BF2830-1528-9D12-1D30-D1187586FC8F}"/>
              </a:ext>
            </a:extLst>
          </p:cNvPr>
          <p:cNvPicPr>
            <a:picLocks noGrp="1" noChangeAspect="1"/>
          </p:cNvPicPr>
          <p:nvPr>
            <p:ph idx="1"/>
          </p:nvPr>
        </p:nvPicPr>
        <p:blipFill>
          <a:blip r:embed="rId2"/>
          <a:stretch>
            <a:fillRect/>
          </a:stretch>
        </p:blipFill>
        <p:spPr>
          <a:xfrm>
            <a:off x="590326" y="1691323"/>
            <a:ext cx="5926882" cy="4195763"/>
          </a:xfrm>
        </p:spPr>
      </p:pic>
      <p:sp>
        <p:nvSpPr>
          <p:cNvPr id="8" name="Rectangle 2">
            <a:extLst>
              <a:ext uri="{FF2B5EF4-FFF2-40B4-BE49-F238E27FC236}">
                <a16:creationId xmlns:a16="http://schemas.microsoft.com/office/drawing/2014/main" id="{E63712F7-5D0D-C19C-50F8-8F18B277C8FB}"/>
              </a:ext>
            </a:extLst>
          </p:cNvPr>
          <p:cNvSpPr>
            <a:spLocks noChangeArrowheads="1"/>
          </p:cNvSpPr>
          <p:nvPr/>
        </p:nvSpPr>
        <p:spPr bwMode="auto">
          <a:xfrm>
            <a:off x="6569535" y="3221376"/>
            <a:ext cx="528543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lang="en-US" altLang="en-US" b="1" dirty="0">
                <a:solidFill>
                  <a:schemeClr val="bg2"/>
                </a:solidFill>
                <a:latin typeface="Arial" panose="020B0604020202020204" pitchFamily="34" charset="0"/>
              </a:rPr>
              <a:t>Administrator → Driver</a:t>
            </a:r>
            <a:br>
              <a:rPr lang="en-US" altLang="en-US" dirty="0">
                <a:solidFill>
                  <a:schemeClr val="bg2"/>
                </a:solidFill>
                <a:latin typeface="Arial" panose="020B0604020202020204" pitchFamily="34" charset="0"/>
              </a:rPr>
            </a:br>
            <a:r>
              <a:rPr lang="en-US" altLang="en-US" dirty="0">
                <a:solidFill>
                  <a:schemeClr val="bg2"/>
                </a:solidFill>
                <a:latin typeface="Arial" panose="020B0604020202020204" pitchFamily="34" charset="0"/>
              </a:rPr>
              <a:t>The administrator reviews the complaint and assigns it to a driver based on location and urgency.</a:t>
            </a:r>
          </a:p>
          <a:p>
            <a:pPr eaLnBrk="0" fontAlgn="base" hangingPunct="0">
              <a:spcBef>
                <a:spcPct val="0"/>
              </a:spcBef>
              <a:spcAft>
                <a:spcPct val="0"/>
              </a:spcAft>
              <a:buFontTx/>
              <a:buChar char="•"/>
            </a:pPr>
            <a:r>
              <a:rPr lang="en-US" altLang="en-US" b="1" dirty="0">
                <a:solidFill>
                  <a:schemeClr val="bg2"/>
                </a:solidFill>
                <a:latin typeface="Arial" panose="020B0604020202020204" pitchFamily="34" charset="0"/>
              </a:rPr>
              <a:t>Driver → User</a:t>
            </a:r>
            <a:br>
              <a:rPr lang="en-US" altLang="en-US" b="1" dirty="0">
                <a:solidFill>
                  <a:schemeClr val="bg2"/>
                </a:solidFill>
                <a:latin typeface="Arial" panose="020B0604020202020204" pitchFamily="34" charset="0"/>
              </a:rPr>
            </a:br>
            <a:r>
              <a:rPr lang="en-US" altLang="en-US" dirty="0">
                <a:solidFill>
                  <a:schemeClr val="bg2"/>
                </a:solidFill>
                <a:latin typeface="Arial" panose="020B0604020202020204" pitchFamily="34" charset="0"/>
              </a:rPr>
              <a:t>The driver resolves the issue, uploads proof of completion, and the system sends an SMS notification to the user confirming the task is completed</a:t>
            </a:r>
            <a:r>
              <a:rPr lang="en-US" altLang="en-US" b="1" dirty="0">
                <a:solidFill>
                  <a:schemeClr val="bg2"/>
                </a:solidFill>
                <a:latin typeface="Arial" panose="020B0604020202020204" pitchFamily="34" charset="0"/>
              </a:rPr>
              <a:t>.</a:t>
            </a:r>
          </a:p>
        </p:txBody>
      </p:sp>
      <p:sp>
        <p:nvSpPr>
          <p:cNvPr id="10" name="TextBox 9">
            <a:extLst>
              <a:ext uri="{FF2B5EF4-FFF2-40B4-BE49-F238E27FC236}">
                <a16:creationId xmlns:a16="http://schemas.microsoft.com/office/drawing/2014/main" id="{82237F3F-8F37-B172-CD85-AF4108518E20}"/>
              </a:ext>
            </a:extLst>
          </p:cNvPr>
          <p:cNvSpPr txBox="1"/>
          <p:nvPr/>
        </p:nvSpPr>
        <p:spPr>
          <a:xfrm>
            <a:off x="6569535" y="2140763"/>
            <a:ext cx="5180777"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Arial" panose="020B0604020202020204" pitchFamily="34" charset="0"/>
              </a:rPr>
              <a:t>User → Administrator</a:t>
            </a:r>
            <a:br>
              <a:rPr kumimoji="0" lang="en-US" altLang="en-US" sz="1800" b="0" i="0" u="none" strike="noStrike" cap="none" normalizeH="0" baseline="0" dirty="0">
                <a:ln>
                  <a:noFill/>
                </a:ln>
                <a:solidFill>
                  <a:schemeClr val="bg2"/>
                </a:solidFill>
                <a:effectLst/>
                <a:latin typeface="Arial" panose="020B0604020202020204" pitchFamily="34" charset="0"/>
              </a:rPr>
            </a:br>
            <a:r>
              <a:rPr kumimoji="0" lang="en-US" altLang="en-US" sz="1800" b="0" i="0" u="none" strike="noStrike" cap="none" normalizeH="0" baseline="0" dirty="0">
                <a:ln>
                  <a:noFill/>
                </a:ln>
                <a:solidFill>
                  <a:schemeClr val="bg2"/>
                </a:solidFill>
                <a:effectLst/>
                <a:latin typeface="Arial" panose="020B0604020202020204" pitchFamily="34" charset="0"/>
              </a:rPr>
              <a:t>The general user reports a waste issue with details and images; the request is sent to the administrator for verification.</a:t>
            </a:r>
          </a:p>
        </p:txBody>
      </p:sp>
    </p:spTree>
    <p:extLst>
      <p:ext uri="{BB962C8B-B14F-4D97-AF65-F5344CB8AC3E}">
        <p14:creationId xmlns:p14="http://schemas.microsoft.com/office/powerpoint/2010/main" val="4105444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096C1-AF49-02E8-60FD-B80D84B4EEEE}"/>
              </a:ext>
            </a:extLst>
          </p:cNvPr>
          <p:cNvSpPr>
            <a:spLocks noGrp="1"/>
          </p:cNvSpPr>
          <p:nvPr>
            <p:ph type="title"/>
          </p:nvPr>
        </p:nvSpPr>
        <p:spPr/>
        <p:txBody>
          <a:bodyPr/>
          <a:lstStyle/>
          <a:p>
            <a:r>
              <a:rPr lang="en-IN" dirty="0"/>
              <a:t>INTERFACE </a:t>
            </a:r>
          </a:p>
        </p:txBody>
      </p:sp>
      <p:pic>
        <p:nvPicPr>
          <p:cNvPr id="4" name="Content Placeholder 3">
            <a:extLst>
              <a:ext uri="{FF2B5EF4-FFF2-40B4-BE49-F238E27FC236}">
                <a16:creationId xmlns:a16="http://schemas.microsoft.com/office/drawing/2014/main" id="{A81D5C2F-C382-13C3-58AF-A32B14F8468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02419" y="2035395"/>
            <a:ext cx="11113476" cy="4666856"/>
          </a:xfrm>
          <a:prstGeom prst="rect">
            <a:avLst/>
          </a:prstGeom>
          <a:noFill/>
          <a:ln>
            <a:noFill/>
          </a:ln>
        </p:spPr>
      </p:pic>
    </p:spTree>
    <p:extLst>
      <p:ext uri="{BB962C8B-B14F-4D97-AF65-F5344CB8AC3E}">
        <p14:creationId xmlns:p14="http://schemas.microsoft.com/office/powerpoint/2010/main" val="364239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5471-5385-FF08-A410-2C354DF17D62}"/>
              </a:ext>
            </a:extLst>
          </p:cNvPr>
          <p:cNvSpPr>
            <a:spLocks noGrp="1"/>
          </p:cNvSpPr>
          <p:nvPr>
            <p:ph type="title"/>
          </p:nvPr>
        </p:nvSpPr>
        <p:spPr/>
        <p:txBody>
          <a:bodyPr/>
          <a:lstStyle/>
          <a:p>
            <a:r>
              <a:rPr lang="en-IN" dirty="0"/>
              <a:t>INTERFACE</a:t>
            </a:r>
          </a:p>
        </p:txBody>
      </p:sp>
      <p:pic>
        <p:nvPicPr>
          <p:cNvPr id="4" name="Content Placeholder 3">
            <a:extLst>
              <a:ext uri="{FF2B5EF4-FFF2-40B4-BE49-F238E27FC236}">
                <a16:creationId xmlns:a16="http://schemas.microsoft.com/office/drawing/2014/main" id="{3946E8E2-545D-BF73-307E-D7EEC51DFD9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2271" y="1691322"/>
            <a:ext cx="10515600" cy="4800917"/>
          </a:xfrm>
          <a:prstGeom prst="rect">
            <a:avLst/>
          </a:prstGeom>
          <a:noFill/>
          <a:ln>
            <a:noFill/>
          </a:ln>
        </p:spPr>
      </p:pic>
    </p:spTree>
    <p:extLst>
      <p:ext uri="{BB962C8B-B14F-4D97-AF65-F5344CB8AC3E}">
        <p14:creationId xmlns:p14="http://schemas.microsoft.com/office/powerpoint/2010/main" val="741357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E2317A-3647-DA0F-9165-38847D24BFC6}"/>
              </a:ext>
            </a:extLst>
          </p:cNvPr>
          <p:cNvSpPr>
            <a:spLocks noGrp="1"/>
          </p:cNvSpPr>
          <p:nvPr>
            <p:ph type="title"/>
          </p:nvPr>
        </p:nvSpPr>
        <p:spPr>
          <a:xfrm>
            <a:off x="838201" y="559813"/>
            <a:ext cx="4876800" cy="5577934"/>
          </a:xfrm>
        </p:spPr>
        <p:txBody>
          <a:bodyPr>
            <a:normAutofit/>
          </a:bodyPr>
          <a:lstStyle/>
          <a:p>
            <a:r>
              <a:rPr lang="en-IN"/>
              <a:t>CONCLUSION</a:t>
            </a:r>
            <a:endParaRPr lang="en-IN" dirty="0"/>
          </a:p>
        </p:txBody>
      </p:sp>
      <p:graphicFrame>
        <p:nvGraphicFramePr>
          <p:cNvPr id="22" name="Rectangle 1">
            <a:extLst>
              <a:ext uri="{FF2B5EF4-FFF2-40B4-BE49-F238E27FC236}">
                <a16:creationId xmlns:a16="http://schemas.microsoft.com/office/drawing/2014/main" id="{D19ED2F0-C6F2-49FF-FBBE-7F0278F69597}"/>
              </a:ext>
            </a:extLst>
          </p:cNvPr>
          <p:cNvGraphicFramePr>
            <a:graphicFrameLocks noGrp="1"/>
          </p:cNvGraphicFramePr>
          <p:nvPr>
            <p:ph idx="1"/>
            <p:extLst>
              <p:ext uri="{D42A27DB-BD31-4B8C-83A1-F6EECF244321}">
                <p14:modId xmlns:p14="http://schemas.microsoft.com/office/powerpoint/2010/main" val="3753436592"/>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788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 name="Rectangle 13">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2B028756-0FA5-471F-B25F-B44FA1553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BA375A04-AB6E-54CA-7553-124C117FCB21}"/>
              </a:ext>
            </a:extLst>
          </p:cNvPr>
          <p:cNvSpPr>
            <a:spLocks noGrp="1"/>
          </p:cNvSpPr>
          <p:nvPr>
            <p:ph type="title"/>
          </p:nvPr>
        </p:nvSpPr>
        <p:spPr>
          <a:xfrm>
            <a:off x="6434328" y="744909"/>
            <a:ext cx="4919472" cy="3155419"/>
          </a:xfrm>
        </p:spPr>
        <p:txBody>
          <a:bodyPr vert="horz" lIns="91440" tIns="45720" rIns="91440" bIns="45720" rtlCol="0" anchor="b">
            <a:normAutofit/>
          </a:bodyPr>
          <a:lstStyle/>
          <a:p>
            <a:r>
              <a:rPr lang="en-US">
                <a:solidFill>
                  <a:schemeClr val="tx2"/>
                </a:solidFill>
              </a:rPr>
              <a:t>THANK YOU</a:t>
            </a:r>
          </a:p>
        </p:txBody>
      </p:sp>
      <p:sp>
        <p:nvSpPr>
          <p:cNvPr id="18" name="Rectangle 17">
            <a:extLst>
              <a:ext uri="{FF2B5EF4-FFF2-40B4-BE49-F238E27FC236}">
                <a16:creationId xmlns:a16="http://schemas.microsoft.com/office/drawing/2014/main" id="{8E6613BA-415A-4A35-90E0-E031E5096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9066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9486F58F-79DD-440F-A9DF-0D68BD4FF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6193718" cy="6857999"/>
          </a:xfrm>
          <a:prstGeom prst="rect">
            <a:avLst/>
          </a:prstGeom>
          <a:blipFill dpi="0" rotWithShape="1">
            <a:blip r:embed="rId3">
              <a:alphaModFix amt="35000"/>
              <a:duotone>
                <a:schemeClr val="accent1">
                  <a:shade val="45000"/>
                  <a:satMod val="135000"/>
                </a:schemeClr>
                <a:prstClr val="white"/>
              </a:duotone>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Handshake">
            <a:extLst>
              <a:ext uri="{FF2B5EF4-FFF2-40B4-BE49-F238E27FC236}">
                <a16:creationId xmlns:a16="http://schemas.microsoft.com/office/drawing/2014/main" id="{7A54F5DB-AD73-27A0-A998-4C030D02B1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7742" y="1017640"/>
            <a:ext cx="4817466" cy="4817466"/>
          </a:xfrm>
          <a:prstGeom prst="rect">
            <a:avLst/>
          </a:prstGeom>
        </p:spPr>
      </p:pic>
    </p:spTree>
    <p:extLst>
      <p:ext uri="{BB962C8B-B14F-4D97-AF65-F5344CB8AC3E}">
        <p14:creationId xmlns:p14="http://schemas.microsoft.com/office/powerpoint/2010/main" val="2172592645"/>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30</TotalTime>
  <Words>479</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AvenirNext LT Pro Medium</vt:lpstr>
      <vt:lpstr>BlockprintVTI</vt:lpstr>
      <vt:lpstr>CLEANMITRA</vt:lpstr>
      <vt:lpstr>TEAM DETAILS</vt:lpstr>
      <vt:lpstr>PROBLEM</vt:lpstr>
      <vt:lpstr>SOLUTION</vt:lpstr>
      <vt:lpstr>ARCHITECTURE DIAGRAM</vt:lpstr>
      <vt:lpstr>INTERFACE </vt:lpstr>
      <vt:lpstr>INTERFACE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ECE</dc:creator>
  <cp:lastModifiedBy>ECE</cp:lastModifiedBy>
  <cp:revision>2</cp:revision>
  <dcterms:created xsi:type="dcterms:W3CDTF">2025-04-16T12:08:45Z</dcterms:created>
  <dcterms:modified xsi:type="dcterms:W3CDTF">2025-04-16T12:39:23Z</dcterms:modified>
</cp:coreProperties>
</file>