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64" r:id="rId3"/>
    <p:sldId id="270" r:id="rId4"/>
    <p:sldId id="271" r:id="rId5"/>
    <p:sldId id="265" r:id="rId6"/>
    <p:sldId id="272" r:id="rId7"/>
    <p:sldId id="274" r:id="rId8"/>
    <p:sldId id="275" r:id="rId9"/>
    <p:sldId id="279" r:id="rId10"/>
    <p:sldId id="280" r:id="rId11"/>
    <p:sldId id="281" r:id="rId12"/>
    <p:sldId id="282" r:id="rId13"/>
    <p:sldId id="283" r:id="rId14"/>
    <p:sldId id="277" r:id="rId15"/>
    <p:sldId id="273" r:id="rId16"/>
    <p:sldId id="276" r:id="rId17"/>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D2D09A4D-7912-4DA8-8E78-B3906B4E9CB8}" type="datetimeFigureOut">
              <a:rPr lang="en-US" smtClean="0"/>
              <a:t>6/12/2023</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BD195DC3-54D0-40D9-B596-CB6FEB19462E}" type="slidenum">
              <a:rPr lang="en-US" smtClean="0"/>
              <a:t>‹#›</a:t>
            </a:fld>
            <a:endParaRPr lang="en-US"/>
          </a:p>
        </p:txBody>
      </p:sp>
    </p:spTree>
    <p:extLst>
      <p:ext uri="{BB962C8B-B14F-4D97-AF65-F5344CB8AC3E}">
        <p14:creationId xmlns:p14="http://schemas.microsoft.com/office/powerpoint/2010/main" val="1167926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95DC3-54D0-40D9-B596-CB6FEB19462E}" type="slidenum">
              <a:rPr lang="en-US" smtClean="0"/>
              <a:t>4</a:t>
            </a:fld>
            <a:endParaRPr lang="en-US"/>
          </a:p>
        </p:txBody>
      </p:sp>
    </p:spTree>
    <p:extLst>
      <p:ext uri="{BB962C8B-B14F-4D97-AF65-F5344CB8AC3E}">
        <p14:creationId xmlns:p14="http://schemas.microsoft.com/office/powerpoint/2010/main" val="3073535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F17729"/>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F17729"/>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F17729"/>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16000" y="3828658"/>
            <a:ext cx="9532620" cy="1129029"/>
          </a:xfrm>
          <a:prstGeom prst="rect">
            <a:avLst/>
          </a:prstGeom>
        </p:spPr>
        <p:txBody>
          <a:bodyPr wrap="square" lIns="0" tIns="0" rIns="0" bIns="0">
            <a:spAutoFit/>
          </a:bodyPr>
          <a:lstStyle>
            <a:lvl1pPr>
              <a:defRPr sz="7200" b="1" i="0">
                <a:solidFill>
                  <a:srgbClr val="F17729"/>
                </a:solidFill>
                <a:latin typeface="Verdana"/>
                <a:cs typeface="Verdan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9578" y="9708291"/>
            <a:ext cx="4053840" cy="282575"/>
          </a:xfrm>
          <a:prstGeom prst="rect">
            <a:avLst/>
          </a:prstGeom>
        </p:spPr>
        <p:txBody>
          <a:bodyPr wrap="square" lIns="0" tIns="0" rIns="0" bIns="0">
            <a:spAutoFit/>
          </a:bodyPr>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28700" y="5104499"/>
            <a:ext cx="5448935" cy="38100"/>
            <a:chOff x="1028700" y="5104499"/>
            <a:chExt cx="5448935" cy="38100"/>
          </a:xfrm>
        </p:grpSpPr>
        <p:sp>
          <p:nvSpPr>
            <p:cNvPr id="3" name="object 3"/>
            <p:cNvSpPr/>
            <p:nvPr/>
          </p:nvSpPr>
          <p:spPr>
            <a:xfrm>
              <a:off x="1028687" y="5104510"/>
              <a:ext cx="5372735" cy="38100"/>
            </a:xfrm>
            <a:custGeom>
              <a:avLst/>
              <a:gdLst/>
              <a:ahLst/>
              <a:cxnLst/>
              <a:rect l="l" t="t" r="r" b="b"/>
              <a:pathLst>
                <a:path w="5372735" h="38100">
                  <a:moveTo>
                    <a:pt x="38112" y="0"/>
                  </a:moveTo>
                  <a:lnTo>
                    <a:pt x="0" y="0"/>
                  </a:lnTo>
                  <a:lnTo>
                    <a:pt x="0" y="38100"/>
                  </a:lnTo>
                  <a:lnTo>
                    <a:pt x="38112" y="38100"/>
                  </a:lnTo>
                  <a:lnTo>
                    <a:pt x="38112" y="0"/>
                  </a:lnTo>
                  <a:close/>
                </a:path>
                <a:path w="5372735" h="38100">
                  <a:moveTo>
                    <a:pt x="114312" y="0"/>
                  </a:moveTo>
                  <a:lnTo>
                    <a:pt x="76212" y="0"/>
                  </a:lnTo>
                  <a:lnTo>
                    <a:pt x="76212" y="38100"/>
                  </a:lnTo>
                  <a:lnTo>
                    <a:pt x="114312" y="38100"/>
                  </a:lnTo>
                  <a:lnTo>
                    <a:pt x="114312" y="0"/>
                  </a:lnTo>
                  <a:close/>
                </a:path>
                <a:path w="5372735" h="38100">
                  <a:moveTo>
                    <a:pt x="190512" y="0"/>
                  </a:moveTo>
                  <a:lnTo>
                    <a:pt x="152412" y="0"/>
                  </a:lnTo>
                  <a:lnTo>
                    <a:pt x="152412" y="38100"/>
                  </a:lnTo>
                  <a:lnTo>
                    <a:pt x="190512" y="38100"/>
                  </a:lnTo>
                  <a:lnTo>
                    <a:pt x="190512" y="0"/>
                  </a:lnTo>
                  <a:close/>
                </a:path>
                <a:path w="5372735" h="38100">
                  <a:moveTo>
                    <a:pt x="266725" y="0"/>
                  </a:moveTo>
                  <a:lnTo>
                    <a:pt x="228612" y="0"/>
                  </a:lnTo>
                  <a:lnTo>
                    <a:pt x="228612" y="38100"/>
                  </a:lnTo>
                  <a:lnTo>
                    <a:pt x="266725" y="38100"/>
                  </a:lnTo>
                  <a:lnTo>
                    <a:pt x="266725" y="0"/>
                  </a:lnTo>
                  <a:close/>
                </a:path>
                <a:path w="5372735" h="38100">
                  <a:moveTo>
                    <a:pt x="342925" y="0"/>
                  </a:moveTo>
                  <a:lnTo>
                    <a:pt x="304825" y="0"/>
                  </a:lnTo>
                  <a:lnTo>
                    <a:pt x="304825" y="38100"/>
                  </a:lnTo>
                  <a:lnTo>
                    <a:pt x="342925" y="38100"/>
                  </a:lnTo>
                  <a:lnTo>
                    <a:pt x="342925" y="0"/>
                  </a:lnTo>
                  <a:close/>
                </a:path>
                <a:path w="5372735" h="38100">
                  <a:moveTo>
                    <a:pt x="419125" y="0"/>
                  </a:moveTo>
                  <a:lnTo>
                    <a:pt x="381025" y="0"/>
                  </a:lnTo>
                  <a:lnTo>
                    <a:pt x="381025" y="38100"/>
                  </a:lnTo>
                  <a:lnTo>
                    <a:pt x="419125" y="38100"/>
                  </a:lnTo>
                  <a:lnTo>
                    <a:pt x="419125" y="0"/>
                  </a:lnTo>
                  <a:close/>
                </a:path>
                <a:path w="5372735" h="38100">
                  <a:moveTo>
                    <a:pt x="495338" y="0"/>
                  </a:moveTo>
                  <a:lnTo>
                    <a:pt x="457225" y="0"/>
                  </a:lnTo>
                  <a:lnTo>
                    <a:pt x="457225" y="38100"/>
                  </a:lnTo>
                  <a:lnTo>
                    <a:pt x="495338" y="38100"/>
                  </a:lnTo>
                  <a:lnTo>
                    <a:pt x="495338" y="0"/>
                  </a:lnTo>
                  <a:close/>
                </a:path>
                <a:path w="5372735" h="38100">
                  <a:moveTo>
                    <a:pt x="571538" y="0"/>
                  </a:moveTo>
                  <a:lnTo>
                    <a:pt x="533438" y="0"/>
                  </a:lnTo>
                  <a:lnTo>
                    <a:pt x="533438" y="38100"/>
                  </a:lnTo>
                  <a:lnTo>
                    <a:pt x="571538" y="38100"/>
                  </a:lnTo>
                  <a:lnTo>
                    <a:pt x="571538" y="0"/>
                  </a:lnTo>
                  <a:close/>
                </a:path>
                <a:path w="5372735" h="38100">
                  <a:moveTo>
                    <a:pt x="647738" y="0"/>
                  </a:moveTo>
                  <a:lnTo>
                    <a:pt x="609638" y="0"/>
                  </a:lnTo>
                  <a:lnTo>
                    <a:pt x="609638" y="38100"/>
                  </a:lnTo>
                  <a:lnTo>
                    <a:pt x="647738" y="38100"/>
                  </a:lnTo>
                  <a:lnTo>
                    <a:pt x="647738" y="0"/>
                  </a:lnTo>
                  <a:close/>
                </a:path>
                <a:path w="5372735" h="38100">
                  <a:moveTo>
                    <a:pt x="723950" y="0"/>
                  </a:moveTo>
                  <a:lnTo>
                    <a:pt x="685838" y="0"/>
                  </a:lnTo>
                  <a:lnTo>
                    <a:pt x="685838" y="38100"/>
                  </a:lnTo>
                  <a:lnTo>
                    <a:pt x="723950" y="38100"/>
                  </a:lnTo>
                  <a:lnTo>
                    <a:pt x="723950" y="0"/>
                  </a:lnTo>
                  <a:close/>
                </a:path>
                <a:path w="5372735" h="38100">
                  <a:moveTo>
                    <a:pt x="800150" y="0"/>
                  </a:moveTo>
                  <a:lnTo>
                    <a:pt x="762050" y="0"/>
                  </a:lnTo>
                  <a:lnTo>
                    <a:pt x="762050" y="38100"/>
                  </a:lnTo>
                  <a:lnTo>
                    <a:pt x="800150" y="38100"/>
                  </a:lnTo>
                  <a:lnTo>
                    <a:pt x="800150" y="0"/>
                  </a:lnTo>
                  <a:close/>
                </a:path>
                <a:path w="5372735" h="38100">
                  <a:moveTo>
                    <a:pt x="876350" y="0"/>
                  </a:moveTo>
                  <a:lnTo>
                    <a:pt x="838250" y="0"/>
                  </a:lnTo>
                  <a:lnTo>
                    <a:pt x="838250" y="38100"/>
                  </a:lnTo>
                  <a:lnTo>
                    <a:pt x="876350" y="38100"/>
                  </a:lnTo>
                  <a:lnTo>
                    <a:pt x="876350" y="0"/>
                  </a:lnTo>
                  <a:close/>
                </a:path>
                <a:path w="5372735" h="38100">
                  <a:moveTo>
                    <a:pt x="952563" y="0"/>
                  </a:moveTo>
                  <a:lnTo>
                    <a:pt x="914450" y="0"/>
                  </a:lnTo>
                  <a:lnTo>
                    <a:pt x="914450" y="38100"/>
                  </a:lnTo>
                  <a:lnTo>
                    <a:pt x="952563" y="38100"/>
                  </a:lnTo>
                  <a:lnTo>
                    <a:pt x="952563" y="0"/>
                  </a:lnTo>
                  <a:close/>
                </a:path>
                <a:path w="5372735" h="38100">
                  <a:moveTo>
                    <a:pt x="1028763" y="0"/>
                  </a:moveTo>
                  <a:lnTo>
                    <a:pt x="990663" y="0"/>
                  </a:lnTo>
                  <a:lnTo>
                    <a:pt x="990663" y="38100"/>
                  </a:lnTo>
                  <a:lnTo>
                    <a:pt x="1028763" y="38100"/>
                  </a:lnTo>
                  <a:lnTo>
                    <a:pt x="1028763" y="0"/>
                  </a:lnTo>
                  <a:close/>
                </a:path>
                <a:path w="5372735" h="38100">
                  <a:moveTo>
                    <a:pt x="1104963" y="0"/>
                  </a:moveTo>
                  <a:lnTo>
                    <a:pt x="1066863" y="0"/>
                  </a:lnTo>
                  <a:lnTo>
                    <a:pt x="1066863" y="38100"/>
                  </a:lnTo>
                  <a:lnTo>
                    <a:pt x="1104963" y="38100"/>
                  </a:lnTo>
                  <a:lnTo>
                    <a:pt x="1104963" y="0"/>
                  </a:lnTo>
                  <a:close/>
                </a:path>
                <a:path w="5372735" h="38100">
                  <a:moveTo>
                    <a:pt x="1181176" y="0"/>
                  </a:moveTo>
                  <a:lnTo>
                    <a:pt x="1143063" y="0"/>
                  </a:lnTo>
                  <a:lnTo>
                    <a:pt x="1143063" y="38100"/>
                  </a:lnTo>
                  <a:lnTo>
                    <a:pt x="1181176" y="38100"/>
                  </a:lnTo>
                  <a:lnTo>
                    <a:pt x="1181176" y="0"/>
                  </a:lnTo>
                  <a:close/>
                </a:path>
                <a:path w="5372735" h="38100">
                  <a:moveTo>
                    <a:pt x="1257376" y="0"/>
                  </a:moveTo>
                  <a:lnTo>
                    <a:pt x="1219276" y="0"/>
                  </a:lnTo>
                  <a:lnTo>
                    <a:pt x="1219276" y="38100"/>
                  </a:lnTo>
                  <a:lnTo>
                    <a:pt x="1257376" y="38100"/>
                  </a:lnTo>
                  <a:lnTo>
                    <a:pt x="1257376" y="0"/>
                  </a:lnTo>
                  <a:close/>
                </a:path>
                <a:path w="5372735" h="38100">
                  <a:moveTo>
                    <a:pt x="1333576" y="0"/>
                  </a:moveTo>
                  <a:lnTo>
                    <a:pt x="1295476" y="0"/>
                  </a:lnTo>
                  <a:lnTo>
                    <a:pt x="1295476" y="38100"/>
                  </a:lnTo>
                  <a:lnTo>
                    <a:pt x="1333576" y="38100"/>
                  </a:lnTo>
                  <a:lnTo>
                    <a:pt x="1333576" y="0"/>
                  </a:lnTo>
                  <a:close/>
                </a:path>
                <a:path w="5372735" h="38100">
                  <a:moveTo>
                    <a:pt x="1409788" y="0"/>
                  </a:moveTo>
                  <a:lnTo>
                    <a:pt x="1371676" y="0"/>
                  </a:lnTo>
                  <a:lnTo>
                    <a:pt x="1371676" y="38100"/>
                  </a:lnTo>
                  <a:lnTo>
                    <a:pt x="1409788" y="38100"/>
                  </a:lnTo>
                  <a:lnTo>
                    <a:pt x="1409788" y="0"/>
                  </a:lnTo>
                  <a:close/>
                </a:path>
                <a:path w="5372735" h="38100">
                  <a:moveTo>
                    <a:pt x="1485988" y="0"/>
                  </a:moveTo>
                  <a:lnTo>
                    <a:pt x="1447888" y="0"/>
                  </a:lnTo>
                  <a:lnTo>
                    <a:pt x="1447888" y="38100"/>
                  </a:lnTo>
                  <a:lnTo>
                    <a:pt x="1485988" y="38100"/>
                  </a:lnTo>
                  <a:lnTo>
                    <a:pt x="1485988" y="0"/>
                  </a:lnTo>
                  <a:close/>
                </a:path>
                <a:path w="5372735" h="38100">
                  <a:moveTo>
                    <a:pt x="1562188" y="0"/>
                  </a:moveTo>
                  <a:lnTo>
                    <a:pt x="1524088" y="0"/>
                  </a:lnTo>
                  <a:lnTo>
                    <a:pt x="1524088" y="38100"/>
                  </a:lnTo>
                  <a:lnTo>
                    <a:pt x="1562188" y="38100"/>
                  </a:lnTo>
                  <a:lnTo>
                    <a:pt x="1562188" y="0"/>
                  </a:lnTo>
                  <a:close/>
                </a:path>
                <a:path w="5372735" h="38100">
                  <a:moveTo>
                    <a:pt x="1638401" y="0"/>
                  </a:moveTo>
                  <a:lnTo>
                    <a:pt x="1600288" y="0"/>
                  </a:lnTo>
                  <a:lnTo>
                    <a:pt x="1600288" y="38100"/>
                  </a:lnTo>
                  <a:lnTo>
                    <a:pt x="1638401" y="38100"/>
                  </a:lnTo>
                  <a:lnTo>
                    <a:pt x="1638401" y="0"/>
                  </a:lnTo>
                  <a:close/>
                </a:path>
                <a:path w="5372735" h="38100">
                  <a:moveTo>
                    <a:pt x="1714601" y="0"/>
                  </a:moveTo>
                  <a:lnTo>
                    <a:pt x="1676501" y="0"/>
                  </a:lnTo>
                  <a:lnTo>
                    <a:pt x="1676501" y="38100"/>
                  </a:lnTo>
                  <a:lnTo>
                    <a:pt x="1714601" y="38100"/>
                  </a:lnTo>
                  <a:lnTo>
                    <a:pt x="1714601" y="0"/>
                  </a:lnTo>
                  <a:close/>
                </a:path>
                <a:path w="5372735" h="38100">
                  <a:moveTo>
                    <a:pt x="1790801" y="0"/>
                  </a:moveTo>
                  <a:lnTo>
                    <a:pt x="1752701" y="0"/>
                  </a:lnTo>
                  <a:lnTo>
                    <a:pt x="1752701" y="38100"/>
                  </a:lnTo>
                  <a:lnTo>
                    <a:pt x="1790801" y="38100"/>
                  </a:lnTo>
                  <a:lnTo>
                    <a:pt x="1790801" y="0"/>
                  </a:lnTo>
                  <a:close/>
                </a:path>
                <a:path w="5372735" h="38100">
                  <a:moveTo>
                    <a:pt x="1867001" y="0"/>
                  </a:moveTo>
                  <a:lnTo>
                    <a:pt x="1828901" y="0"/>
                  </a:lnTo>
                  <a:lnTo>
                    <a:pt x="1828901" y="38100"/>
                  </a:lnTo>
                  <a:lnTo>
                    <a:pt x="1867001" y="38100"/>
                  </a:lnTo>
                  <a:lnTo>
                    <a:pt x="1867001" y="0"/>
                  </a:lnTo>
                  <a:close/>
                </a:path>
                <a:path w="5372735" h="38100">
                  <a:moveTo>
                    <a:pt x="1943214" y="0"/>
                  </a:moveTo>
                  <a:lnTo>
                    <a:pt x="1905114" y="0"/>
                  </a:lnTo>
                  <a:lnTo>
                    <a:pt x="1905114" y="38100"/>
                  </a:lnTo>
                  <a:lnTo>
                    <a:pt x="1943214" y="38100"/>
                  </a:lnTo>
                  <a:lnTo>
                    <a:pt x="1943214" y="0"/>
                  </a:lnTo>
                  <a:close/>
                </a:path>
                <a:path w="5372735" h="38100">
                  <a:moveTo>
                    <a:pt x="2019414" y="0"/>
                  </a:moveTo>
                  <a:lnTo>
                    <a:pt x="1981314" y="0"/>
                  </a:lnTo>
                  <a:lnTo>
                    <a:pt x="1981314" y="38100"/>
                  </a:lnTo>
                  <a:lnTo>
                    <a:pt x="2019414" y="38100"/>
                  </a:lnTo>
                  <a:lnTo>
                    <a:pt x="2019414" y="0"/>
                  </a:lnTo>
                  <a:close/>
                </a:path>
                <a:path w="5372735" h="38100">
                  <a:moveTo>
                    <a:pt x="2095614" y="0"/>
                  </a:moveTo>
                  <a:lnTo>
                    <a:pt x="2057514" y="0"/>
                  </a:lnTo>
                  <a:lnTo>
                    <a:pt x="2057514" y="38100"/>
                  </a:lnTo>
                  <a:lnTo>
                    <a:pt x="2095614" y="38100"/>
                  </a:lnTo>
                  <a:lnTo>
                    <a:pt x="2095614" y="0"/>
                  </a:lnTo>
                  <a:close/>
                </a:path>
                <a:path w="5372735" h="38100">
                  <a:moveTo>
                    <a:pt x="2171827" y="0"/>
                  </a:moveTo>
                  <a:lnTo>
                    <a:pt x="2133727" y="0"/>
                  </a:lnTo>
                  <a:lnTo>
                    <a:pt x="2133727" y="38100"/>
                  </a:lnTo>
                  <a:lnTo>
                    <a:pt x="2171827" y="38100"/>
                  </a:lnTo>
                  <a:lnTo>
                    <a:pt x="2171827" y="0"/>
                  </a:lnTo>
                  <a:close/>
                </a:path>
                <a:path w="5372735" h="38100">
                  <a:moveTo>
                    <a:pt x="2248027" y="0"/>
                  </a:moveTo>
                  <a:lnTo>
                    <a:pt x="2209927" y="0"/>
                  </a:lnTo>
                  <a:lnTo>
                    <a:pt x="2209927" y="38100"/>
                  </a:lnTo>
                  <a:lnTo>
                    <a:pt x="2248027" y="38100"/>
                  </a:lnTo>
                  <a:lnTo>
                    <a:pt x="2248027" y="0"/>
                  </a:lnTo>
                  <a:close/>
                </a:path>
                <a:path w="5372735" h="38100">
                  <a:moveTo>
                    <a:pt x="2324227" y="0"/>
                  </a:moveTo>
                  <a:lnTo>
                    <a:pt x="2286127" y="0"/>
                  </a:lnTo>
                  <a:lnTo>
                    <a:pt x="2286127" y="38100"/>
                  </a:lnTo>
                  <a:lnTo>
                    <a:pt x="2324227" y="38100"/>
                  </a:lnTo>
                  <a:lnTo>
                    <a:pt x="2324227" y="0"/>
                  </a:lnTo>
                  <a:close/>
                </a:path>
                <a:path w="5372735" h="38100">
                  <a:moveTo>
                    <a:pt x="2400439" y="0"/>
                  </a:moveTo>
                  <a:lnTo>
                    <a:pt x="2362339" y="0"/>
                  </a:lnTo>
                  <a:lnTo>
                    <a:pt x="2362339" y="38100"/>
                  </a:lnTo>
                  <a:lnTo>
                    <a:pt x="2400439" y="38100"/>
                  </a:lnTo>
                  <a:lnTo>
                    <a:pt x="2400439" y="0"/>
                  </a:lnTo>
                  <a:close/>
                </a:path>
                <a:path w="5372735" h="38100">
                  <a:moveTo>
                    <a:pt x="2476639" y="0"/>
                  </a:moveTo>
                  <a:lnTo>
                    <a:pt x="2438539" y="0"/>
                  </a:lnTo>
                  <a:lnTo>
                    <a:pt x="2438539" y="38100"/>
                  </a:lnTo>
                  <a:lnTo>
                    <a:pt x="2476639" y="38100"/>
                  </a:lnTo>
                  <a:lnTo>
                    <a:pt x="2476639" y="0"/>
                  </a:lnTo>
                  <a:close/>
                </a:path>
                <a:path w="5372735" h="38100">
                  <a:moveTo>
                    <a:pt x="2552839" y="0"/>
                  </a:moveTo>
                  <a:lnTo>
                    <a:pt x="2514739" y="0"/>
                  </a:lnTo>
                  <a:lnTo>
                    <a:pt x="2514739" y="38100"/>
                  </a:lnTo>
                  <a:lnTo>
                    <a:pt x="2552839" y="38100"/>
                  </a:lnTo>
                  <a:lnTo>
                    <a:pt x="2552839" y="0"/>
                  </a:lnTo>
                  <a:close/>
                </a:path>
                <a:path w="5372735" h="38100">
                  <a:moveTo>
                    <a:pt x="2629052" y="0"/>
                  </a:moveTo>
                  <a:lnTo>
                    <a:pt x="2590952" y="0"/>
                  </a:lnTo>
                  <a:lnTo>
                    <a:pt x="2590952" y="38100"/>
                  </a:lnTo>
                  <a:lnTo>
                    <a:pt x="2629052" y="38100"/>
                  </a:lnTo>
                  <a:lnTo>
                    <a:pt x="2629052" y="0"/>
                  </a:lnTo>
                  <a:close/>
                </a:path>
                <a:path w="5372735" h="38100">
                  <a:moveTo>
                    <a:pt x="2705252" y="0"/>
                  </a:moveTo>
                  <a:lnTo>
                    <a:pt x="2667152" y="0"/>
                  </a:lnTo>
                  <a:lnTo>
                    <a:pt x="2667152" y="38100"/>
                  </a:lnTo>
                  <a:lnTo>
                    <a:pt x="2705252" y="38100"/>
                  </a:lnTo>
                  <a:lnTo>
                    <a:pt x="2705252" y="0"/>
                  </a:lnTo>
                  <a:close/>
                </a:path>
                <a:path w="5372735" h="38100">
                  <a:moveTo>
                    <a:pt x="2781452" y="0"/>
                  </a:moveTo>
                  <a:lnTo>
                    <a:pt x="2743352" y="0"/>
                  </a:lnTo>
                  <a:lnTo>
                    <a:pt x="2743352" y="38100"/>
                  </a:lnTo>
                  <a:lnTo>
                    <a:pt x="2781452" y="38100"/>
                  </a:lnTo>
                  <a:lnTo>
                    <a:pt x="2781452" y="0"/>
                  </a:lnTo>
                  <a:close/>
                </a:path>
                <a:path w="5372735" h="38100">
                  <a:moveTo>
                    <a:pt x="2857665" y="0"/>
                  </a:moveTo>
                  <a:lnTo>
                    <a:pt x="2819565" y="0"/>
                  </a:lnTo>
                  <a:lnTo>
                    <a:pt x="2819565" y="38100"/>
                  </a:lnTo>
                  <a:lnTo>
                    <a:pt x="2857665" y="38100"/>
                  </a:lnTo>
                  <a:lnTo>
                    <a:pt x="2857665" y="0"/>
                  </a:lnTo>
                  <a:close/>
                </a:path>
                <a:path w="5372735" h="38100">
                  <a:moveTo>
                    <a:pt x="2933865" y="0"/>
                  </a:moveTo>
                  <a:lnTo>
                    <a:pt x="2895765" y="0"/>
                  </a:lnTo>
                  <a:lnTo>
                    <a:pt x="2895765" y="38100"/>
                  </a:lnTo>
                  <a:lnTo>
                    <a:pt x="2933865" y="38100"/>
                  </a:lnTo>
                  <a:lnTo>
                    <a:pt x="2933865" y="0"/>
                  </a:lnTo>
                  <a:close/>
                </a:path>
                <a:path w="5372735" h="38100">
                  <a:moveTo>
                    <a:pt x="3010065" y="0"/>
                  </a:moveTo>
                  <a:lnTo>
                    <a:pt x="2971965" y="0"/>
                  </a:lnTo>
                  <a:lnTo>
                    <a:pt x="2971965" y="38100"/>
                  </a:lnTo>
                  <a:lnTo>
                    <a:pt x="3010065" y="38100"/>
                  </a:lnTo>
                  <a:lnTo>
                    <a:pt x="3010065" y="0"/>
                  </a:lnTo>
                  <a:close/>
                </a:path>
                <a:path w="5372735" h="38100">
                  <a:moveTo>
                    <a:pt x="3086277" y="0"/>
                  </a:moveTo>
                  <a:lnTo>
                    <a:pt x="3048177" y="0"/>
                  </a:lnTo>
                  <a:lnTo>
                    <a:pt x="3048177" y="38100"/>
                  </a:lnTo>
                  <a:lnTo>
                    <a:pt x="3086277" y="38100"/>
                  </a:lnTo>
                  <a:lnTo>
                    <a:pt x="3086277" y="0"/>
                  </a:lnTo>
                  <a:close/>
                </a:path>
                <a:path w="5372735" h="38100">
                  <a:moveTo>
                    <a:pt x="3162477" y="0"/>
                  </a:moveTo>
                  <a:lnTo>
                    <a:pt x="3124377" y="0"/>
                  </a:lnTo>
                  <a:lnTo>
                    <a:pt x="3124377" y="38100"/>
                  </a:lnTo>
                  <a:lnTo>
                    <a:pt x="3162477" y="38100"/>
                  </a:lnTo>
                  <a:lnTo>
                    <a:pt x="3162477" y="0"/>
                  </a:lnTo>
                  <a:close/>
                </a:path>
                <a:path w="5372735" h="38100">
                  <a:moveTo>
                    <a:pt x="3238677" y="0"/>
                  </a:moveTo>
                  <a:lnTo>
                    <a:pt x="3200577" y="0"/>
                  </a:lnTo>
                  <a:lnTo>
                    <a:pt x="3200577" y="38100"/>
                  </a:lnTo>
                  <a:lnTo>
                    <a:pt x="3238677" y="38100"/>
                  </a:lnTo>
                  <a:lnTo>
                    <a:pt x="3238677" y="0"/>
                  </a:lnTo>
                  <a:close/>
                </a:path>
                <a:path w="5372735" h="38100">
                  <a:moveTo>
                    <a:pt x="3314890" y="0"/>
                  </a:moveTo>
                  <a:lnTo>
                    <a:pt x="3276790" y="0"/>
                  </a:lnTo>
                  <a:lnTo>
                    <a:pt x="3276790" y="38100"/>
                  </a:lnTo>
                  <a:lnTo>
                    <a:pt x="3314890" y="38100"/>
                  </a:lnTo>
                  <a:lnTo>
                    <a:pt x="3314890" y="0"/>
                  </a:lnTo>
                  <a:close/>
                </a:path>
                <a:path w="5372735" h="38100">
                  <a:moveTo>
                    <a:pt x="3391090" y="0"/>
                  </a:moveTo>
                  <a:lnTo>
                    <a:pt x="3352990" y="0"/>
                  </a:lnTo>
                  <a:lnTo>
                    <a:pt x="3352990" y="38100"/>
                  </a:lnTo>
                  <a:lnTo>
                    <a:pt x="3391090" y="38100"/>
                  </a:lnTo>
                  <a:lnTo>
                    <a:pt x="3391090" y="0"/>
                  </a:lnTo>
                  <a:close/>
                </a:path>
                <a:path w="5372735" h="38100">
                  <a:moveTo>
                    <a:pt x="3467290" y="0"/>
                  </a:moveTo>
                  <a:lnTo>
                    <a:pt x="3429190" y="0"/>
                  </a:lnTo>
                  <a:lnTo>
                    <a:pt x="3429190" y="38100"/>
                  </a:lnTo>
                  <a:lnTo>
                    <a:pt x="3467290" y="38100"/>
                  </a:lnTo>
                  <a:lnTo>
                    <a:pt x="3467290" y="0"/>
                  </a:lnTo>
                  <a:close/>
                </a:path>
                <a:path w="5372735" h="38100">
                  <a:moveTo>
                    <a:pt x="3543503" y="0"/>
                  </a:moveTo>
                  <a:lnTo>
                    <a:pt x="3505390" y="0"/>
                  </a:lnTo>
                  <a:lnTo>
                    <a:pt x="3505390" y="38100"/>
                  </a:lnTo>
                  <a:lnTo>
                    <a:pt x="3543503" y="38100"/>
                  </a:lnTo>
                  <a:lnTo>
                    <a:pt x="3543503" y="0"/>
                  </a:lnTo>
                  <a:close/>
                </a:path>
                <a:path w="5372735" h="38100">
                  <a:moveTo>
                    <a:pt x="3619703" y="0"/>
                  </a:moveTo>
                  <a:lnTo>
                    <a:pt x="3581603" y="0"/>
                  </a:lnTo>
                  <a:lnTo>
                    <a:pt x="3581603" y="38100"/>
                  </a:lnTo>
                  <a:lnTo>
                    <a:pt x="3619703" y="38100"/>
                  </a:lnTo>
                  <a:lnTo>
                    <a:pt x="3619703" y="0"/>
                  </a:lnTo>
                  <a:close/>
                </a:path>
                <a:path w="5372735" h="38100">
                  <a:moveTo>
                    <a:pt x="3695903" y="0"/>
                  </a:moveTo>
                  <a:lnTo>
                    <a:pt x="3657803" y="0"/>
                  </a:lnTo>
                  <a:lnTo>
                    <a:pt x="3657803" y="38100"/>
                  </a:lnTo>
                  <a:lnTo>
                    <a:pt x="3695903" y="38100"/>
                  </a:lnTo>
                  <a:lnTo>
                    <a:pt x="3695903" y="0"/>
                  </a:lnTo>
                  <a:close/>
                </a:path>
                <a:path w="5372735" h="38100">
                  <a:moveTo>
                    <a:pt x="3772116" y="0"/>
                  </a:moveTo>
                  <a:lnTo>
                    <a:pt x="3734003" y="0"/>
                  </a:lnTo>
                  <a:lnTo>
                    <a:pt x="3734003" y="38100"/>
                  </a:lnTo>
                  <a:lnTo>
                    <a:pt x="3772116" y="38100"/>
                  </a:lnTo>
                  <a:lnTo>
                    <a:pt x="3772116" y="0"/>
                  </a:lnTo>
                  <a:close/>
                </a:path>
                <a:path w="5372735" h="38100">
                  <a:moveTo>
                    <a:pt x="3848316" y="0"/>
                  </a:moveTo>
                  <a:lnTo>
                    <a:pt x="3810216" y="0"/>
                  </a:lnTo>
                  <a:lnTo>
                    <a:pt x="3810216" y="38100"/>
                  </a:lnTo>
                  <a:lnTo>
                    <a:pt x="3848316" y="38100"/>
                  </a:lnTo>
                  <a:lnTo>
                    <a:pt x="3848316" y="0"/>
                  </a:lnTo>
                  <a:close/>
                </a:path>
                <a:path w="5372735" h="38100">
                  <a:moveTo>
                    <a:pt x="3924516" y="0"/>
                  </a:moveTo>
                  <a:lnTo>
                    <a:pt x="3886416" y="0"/>
                  </a:lnTo>
                  <a:lnTo>
                    <a:pt x="3886416" y="38100"/>
                  </a:lnTo>
                  <a:lnTo>
                    <a:pt x="3924516" y="38100"/>
                  </a:lnTo>
                  <a:lnTo>
                    <a:pt x="3924516" y="0"/>
                  </a:lnTo>
                  <a:close/>
                </a:path>
                <a:path w="5372735" h="38100">
                  <a:moveTo>
                    <a:pt x="4000728" y="0"/>
                  </a:moveTo>
                  <a:lnTo>
                    <a:pt x="3962616" y="0"/>
                  </a:lnTo>
                  <a:lnTo>
                    <a:pt x="3962616" y="38100"/>
                  </a:lnTo>
                  <a:lnTo>
                    <a:pt x="4000728" y="38100"/>
                  </a:lnTo>
                  <a:lnTo>
                    <a:pt x="4000728" y="0"/>
                  </a:lnTo>
                  <a:close/>
                </a:path>
                <a:path w="5372735" h="38100">
                  <a:moveTo>
                    <a:pt x="4076928" y="0"/>
                  </a:moveTo>
                  <a:lnTo>
                    <a:pt x="4038828" y="0"/>
                  </a:lnTo>
                  <a:lnTo>
                    <a:pt x="4038828" y="38100"/>
                  </a:lnTo>
                  <a:lnTo>
                    <a:pt x="4076928" y="38100"/>
                  </a:lnTo>
                  <a:lnTo>
                    <a:pt x="4076928" y="0"/>
                  </a:lnTo>
                  <a:close/>
                </a:path>
                <a:path w="5372735" h="38100">
                  <a:moveTo>
                    <a:pt x="4153128" y="0"/>
                  </a:moveTo>
                  <a:lnTo>
                    <a:pt x="4115028" y="0"/>
                  </a:lnTo>
                  <a:lnTo>
                    <a:pt x="4115028" y="38100"/>
                  </a:lnTo>
                  <a:lnTo>
                    <a:pt x="4153128" y="38100"/>
                  </a:lnTo>
                  <a:lnTo>
                    <a:pt x="4153128" y="0"/>
                  </a:lnTo>
                  <a:close/>
                </a:path>
                <a:path w="5372735" h="38100">
                  <a:moveTo>
                    <a:pt x="4229341" y="0"/>
                  </a:moveTo>
                  <a:lnTo>
                    <a:pt x="4191228" y="0"/>
                  </a:lnTo>
                  <a:lnTo>
                    <a:pt x="4191228" y="38100"/>
                  </a:lnTo>
                  <a:lnTo>
                    <a:pt x="4229341" y="38100"/>
                  </a:lnTo>
                  <a:lnTo>
                    <a:pt x="4229341" y="0"/>
                  </a:lnTo>
                  <a:close/>
                </a:path>
                <a:path w="5372735" h="38100">
                  <a:moveTo>
                    <a:pt x="4305541" y="0"/>
                  </a:moveTo>
                  <a:lnTo>
                    <a:pt x="4267441" y="0"/>
                  </a:lnTo>
                  <a:lnTo>
                    <a:pt x="4267441" y="38100"/>
                  </a:lnTo>
                  <a:lnTo>
                    <a:pt x="4305541" y="38100"/>
                  </a:lnTo>
                  <a:lnTo>
                    <a:pt x="4305541" y="0"/>
                  </a:lnTo>
                  <a:close/>
                </a:path>
                <a:path w="5372735" h="38100">
                  <a:moveTo>
                    <a:pt x="4381741" y="0"/>
                  </a:moveTo>
                  <a:lnTo>
                    <a:pt x="4343641" y="0"/>
                  </a:lnTo>
                  <a:lnTo>
                    <a:pt x="4343641" y="38100"/>
                  </a:lnTo>
                  <a:lnTo>
                    <a:pt x="4381741" y="38100"/>
                  </a:lnTo>
                  <a:lnTo>
                    <a:pt x="4381741" y="0"/>
                  </a:lnTo>
                  <a:close/>
                </a:path>
                <a:path w="5372735" h="38100">
                  <a:moveTo>
                    <a:pt x="4457954" y="0"/>
                  </a:moveTo>
                  <a:lnTo>
                    <a:pt x="4419841" y="0"/>
                  </a:lnTo>
                  <a:lnTo>
                    <a:pt x="4419841" y="38100"/>
                  </a:lnTo>
                  <a:lnTo>
                    <a:pt x="4457954" y="38100"/>
                  </a:lnTo>
                  <a:lnTo>
                    <a:pt x="4457954" y="0"/>
                  </a:lnTo>
                  <a:close/>
                </a:path>
                <a:path w="5372735" h="38100">
                  <a:moveTo>
                    <a:pt x="4534154" y="0"/>
                  </a:moveTo>
                  <a:lnTo>
                    <a:pt x="4496054" y="0"/>
                  </a:lnTo>
                  <a:lnTo>
                    <a:pt x="4496054" y="38100"/>
                  </a:lnTo>
                  <a:lnTo>
                    <a:pt x="4534154" y="38100"/>
                  </a:lnTo>
                  <a:lnTo>
                    <a:pt x="4534154" y="0"/>
                  </a:lnTo>
                  <a:close/>
                </a:path>
                <a:path w="5372735" h="38100">
                  <a:moveTo>
                    <a:pt x="4610354" y="0"/>
                  </a:moveTo>
                  <a:lnTo>
                    <a:pt x="4572254" y="0"/>
                  </a:lnTo>
                  <a:lnTo>
                    <a:pt x="4572254" y="38100"/>
                  </a:lnTo>
                  <a:lnTo>
                    <a:pt x="4610354" y="38100"/>
                  </a:lnTo>
                  <a:lnTo>
                    <a:pt x="4610354" y="0"/>
                  </a:lnTo>
                  <a:close/>
                </a:path>
                <a:path w="5372735" h="38100">
                  <a:moveTo>
                    <a:pt x="4686566" y="0"/>
                  </a:moveTo>
                  <a:lnTo>
                    <a:pt x="4648454" y="0"/>
                  </a:lnTo>
                  <a:lnTo>
                    <a:pt x="4648454" y="38100"/>
                  </a:lnTo>
                  <a:lnTo>
                    <a:pt x="4686566" y="38100"/>
                  </a:lnTo>
                  <a:lnTo>
                    <a:pt x="4686566" y="0"/>
                  </a:lnTo>
                  <a:close/>
                </a:path>
                <a:path w="5372735" h="38100">
                  <a:moveTo>
                    <a:pt x="4762766" y="0"/>
                  </a:moveTo>
                  <a:lnTo>
                    <a:pt x="4724666" y="0"/>
                  </a:lnTo>
                  <a:lnTo>
                    <a:pt x="4724666" y="38100"/>
                  </a:lnTo>
                  <a:lnTo>
                    <a:pt x="4762766" y="38100"/>
                  </a:lnTo>
                  <a:lnTo>
                    <a:pt x="4762766" y="0"/>
                  </a:lnTo>
                  <a:close/>
                </a:path>
                <a:path w="5372735" h="38100">
                  <a:moveTo>
                    <a:pt x="4838966" y="0"/>
                  </a:moveTo>
                  <a:lnTo>
                    <a:pt x="4800866" y="0"/>
                  </a:lnTo>
                  <a:lnTo>
                    <a:pt x="4800866" y="38100"/>
                  </a:lnTo>
                  <a:lnTo>
                    <a:pt x="4838966" y="38100"/>
                  </a:lnTo>
                  <a:lnTo>
                    <a:pt x="4838966" y="0"/>
                  </a:lnTo>
                  <a:close/>
                </a:path>
                <a:path w="5372735" h="38100">
                  <a:moveTo>
                    <a:pt x="4915179" y="0"/>
                  </a:moveTo>
                  <a:lnTo>
                    <a:pt x="4877066" y="0"/>
                  </a:lnTo>
                  <a:lnTo>
                    <a:pt x="4877066" y="38100"/>
                  </a:lnTo>
                  <a:lnTo>
                    <a:pt x="4915179" y="38100"/>
                  </a:lnTo>
                  <a:lnTo>
                    <a:pt x="4915179" y="0"/>
                  </a:lnTo>
                  <a:close/>
                </a:path>
                <a:path w="5372735" h="38100">
                  <a:moveTo>
                    <a:pt x="4991379" y="0"/>
                  </a:moveTo>
                  <a:lnTo>
                    <a:pt x="4953279" y="0"/>
                  </a:lnTo>
                  <a:lnTo>
                    <a:pt x="4953279" y="38100"/>
                  </a:lnTo>
                  <a:lnTo>
                    <a:pt x="4991379" y="38100"/>
                  </a:lnTo>
                  <a:lnTo>
                    <a:pt x="4991379" y="0"/>
                  </a:lnTo>
                  <a:close/>
                </a:path>
                <a:path w="5372735" h="38100">
                  <a:moveTo>
                    <a:pt x="5067579" y="0"/>
                  </a:moveTo>
                  <a:lnTo>
                    <a:pt x="5029479" y="0"/>
                  </a:lnTo>
                  <a:lnTo>
                    <a:pt x="5029479" y="38100"/>
                  </a:lnTo>
                  <a:lnTo>
                    <a:pt x="5067579" y="38100"/>
                  </a:lnTo>
                  <a:lnTo>
                    <a:pt x="5067579" y="0"/>
                  </a:lnTo>
                  <a:close/>
                </a:path>
                <a:path w="5372735" h="38100">
                  <a:moveTo>
                    <a:pt x="5143779" y="0"/>
                  </a:moveTo>
                  <a:lnTo>
                    <a:pt x="5105679" y="0"/>
                  </a:lnTo>
                  <a:lnTo>
                    <a:pt x="5105679" y="38100"/>
                  </a:lnTo>
                  <a:lnTo>
                    <a:pt x="5143779" y="38100"/>
                  </a:lnTo>
                  <a:lnTo>
                    <a:pt x="5143779" y="0"/>
                  </a:lnTo>
                  <a:close/>
                </a:path>
                <a:path w="5372735" h="38100">
                  <a:moveTo>
                    <a:pt x="5219992" y="0"/>
                  </a:moveTo>
                  <a:lnTo>
                    <a:pt x="5181892" y="0"/>
                  </a:lnTo>
                  <a:lnTo>
                    <a:pt x="5181892" y="38100"/>
                  </a:lnTo>
                  <a:lnTo>
                    <a:pt x="5219992" y="38100"/>
                  </a:lnTo>
                  <a:lnTo>
                    <a:pt x="5219992" y="0"/>
                  </a:lnTo>
                  <a:close/>
                </a:path>
                <a:path w="5372735" h="38100">
                  <a:moveTo>
                    <a:pt x="5296192" y="0"/>
                  </a:moveTo>
                  <a:lnTo>
                    <a:pt x="5258092" y="0"/>
                  </a:lnTo>
                  <a:lnTo>
                    <a:pt x="5258092" y="38100"/>
                  </a:lnTo>
                  <a:lnTo>
                    <a:pt x="5296192" y="38100"/>
                  </a:lnTo>
                  <a:lnTo>
                    <a:pt x="5296192" y="0"/>
                  </a:lnTo>
                  <a:close/>
                </a:path>
                <a:path w="5372735" h="38100">
                  <a:moveTo>
                    <a:pt x="5372392" y="0"/>
                  </a:moveTo>
                  <a:lnTo>
                    <a:pt x="5334292" y="0"/>
                  </a:lnTo>
                  <a:lnTo>
                    <a:pt x="5334292" y="38100"/>
                  </a:lnTo>
                  <a:lnTo>
                    <a:pt x="5372392" y="38100"/>
                  </a:lnTo>
                  <a:lnTo>
                    <a:pt x="5372392" y="0"/>
                  </a:lnTo>
                  <a:close/>
                </a:path>
              </a:pathLst>
            </a:custGeom>
            <a:solidFill>
              <a:srgbClr val="000000"/>
            </a:solidFill>
          </p:spPr>
          <p:txBody>
            <a:bodyPr wrap="square" lIns="0" tIns="0" rIns="0" bIns="0" rtlCol="0"/>
            <a:lstStyle/>
            <a:p>
              <a:endParaRPr/>
            </a:p>
          </p:txBody>
        </p:sp>
        <p:sp>
          <p:nvSpPr>
            <p:cNvPr id="4" name="object 4"/>
            <p:cNvSpPr/>
            <p:nvPr/>
          </p:nvSpPr>
          <p:spPr>
            <a:xfrm>
              <a:off x="6362979" y="5104510"/>
              <a:ext cx="114935" cy="38100"/>
            </a:xfrm>
            <a:custGeom>
              <a:avLst/>
              <a:gdLst/>
              <a:ahLst/>
              <a:cxnLst/>
              <a:rect l="l" t="t" r="r" b="b"/>
              <a:pathLst>
                <a:path w="114935" h="38100">
                  <a:moveTo>
                    <a:pt x="38100" y="0"/>
                  </a:moveTo>
                  <a:lnTo>
                    <a:pt x="0" y="0"/>
                  </a:lnTo>
                  <a:lnTo>
                    <a:pt x="0" y="38100"/>
                  </a:lnTo>
                  <a:lnTo>
                    <a:pt x="38100" y="38100"/>
                  </a:lnTo>
                  <a:lnTo>
                    <a:pt x="38100" y="0"/>
                  </a:lnTo>
                  <a:close/>
                </a:path>
                <a:path w="114935" h="38100">
                  <a:moveTo>
                    <a:pt x="114312" y="0"/>
                  </a:moveTo>
                  <a:lnTo>
                    <a:pt x="76212" y="0"/>
                  </a:lnTo>
                  <a:lnTo>
                    <a:pt x="76212" y="38100"/>
                  </a:lnTo>
                  <a:lnTo>
                    <a:pt x="114312" y="38100"/>
                  </a:lnTo>
                  <a:lnTo>
                    <a:pt x="114312" y="0"/>
                  </a:lnTo>
                  <a:close/>
                </a:path>
              </a:pathLst>
            </a:custGeom>
            <a:solidFill>
              <a:srgbClr val="000000"/>
            </a:solidFill>
          </p:spPr>
          <p:txBody>
            <a:bodyPr wrap="square" lIns="0" tIns="0" rIns="0" bIns="0" rtlCol="0"/>
            <a:lstStyle/>
            <a:p>
              <a:endParaRPr/>
            </a:p>
          </p:txBody>
        </p:sp>
      </p:grpSp>
      <p:sp>
        <p:nvSpPr>
          <p:cNvPr id="5" name="object 5"/>
          <p:cNvSpPr txBox="1"/>
          <p:nvPr/>
        </p:nvSpPr>
        <p:spPr>
          <a:xfrm>
            <a:off x="1016297" y="3321507"/>
            <a:ext cx="4487545" cy="755976"/>
          </a:xfrm>
          <a:prstGeom prst="rect">
            <a:avLst/>
          </a:prstGeom>
        </p:spPr>
        <p:txBody>
          <a:bodyPr vert="horz" wrap="square" lIns="0" tIns="17145" rIns="0" bIns="0" rtlCol="0">
            <a:spAutoFit/>
          </a:bodyPr>
          <a:lstStyle/>
          <a:p>
            <a:pPr marL="12700">
              <a:lnSpc>
                <a:spcPct val="100000"/>
              </a:lnSpc>
              <a:spcBef>
                <a:spcPts val="135"/>
              </a:spcBef>
            </a:pPr>
            <a:r>
              <a:rPr sz="4800" spc="-145" dirty="0">
                <a:latin typeface="Tahoma"/>
                <a:cs typeface="Tahoma"/>
              </a:rPr>
              <a:t>Welcome</a:t>
            </a:r>
            <a:r>
              <a:rPr sz="4800" spc="-204" dirty="0">
                <a:latin typeface="Tahoma"/>
                <a:cs typeface="Tahoma"/>
              </a:rPr>
              <a:t> </a:t>
            </a:r>
            <a:r>
              <a:rPr sz="4800" spc="-250" dirty="0">
                <a:latin typeface="Tahoma"/>
                <a:cs typeface="Tahoma"/>
              </a:rPr>
              <a:t>to</a:t>
            </a:r>
            <a:endParaRPr sz="4800" dirty="0">
              <a:latin typeface="Tahoma"/>
              <a:cs typeface="Tahoma"/>
            </a:endParaRPr>
          </a:p>
        </p:txBody>
      </p:sp>
      <p:pic>
        <p:nvPicPr>
          <p:cNvPr id="6" name="object 6"/>
          <p:cNvPicPr/>
          <p:nvPr/>
        </p:nvPicPr>
        <p:blipFill>
          <a:blip r:embed="rId2" cstate="print"/>
          <a:stretch>
            <a:fillRect/>
          </a:stretch>
        </p:blipFill>
        <p:spPr>
          <a:xfrm>
            <a:off x="8861433" y="0"/>
            <a:ext cx="9426565" cy="10287000"/>
          </a:xfrm>
          <a:prstGeom prst="rect">
            <a:avLst/>
          </a:prstGeom>
        </p:spPr>
      </p:pic>
      <p:grpSp>
        <p:nvGrpSpPr>
          <p:cNvPr id="9" name="object 9"/>
          <p:cNvGrpSpPr/>
          <p:nvPr/>
        </p:nvGrpSpPr>
        <p:grpSpPr>
          <a:xfrm>
            <a:off x="0" y="551603"/>
            <a:ext cx="18288000" cy="9735820"/>
            <a:chOff x="0" y="551603"/>
            <a:chExt cx="18288000" cy="9735820"/>
          </a:xfrm>
        </p:grpSpPr>
        <p:pic>
          <p:nvPicPr>
            <p:cNvPr id="10" name="object 10"/>
            <p:cNvPicPr/>
            <p:nvPr/>
          </p:nvPicPr>
          <p:blipFill>
            <a:blip r:embed="rId3" cstate="print"/>
            <a:stretch>
              <a:fillRect/>
            </a:stretch>
          </p:blipFill>
          <p:spPr>
            <a:xfrm>
              <a:off x="15775688" y="551603"/>
              <a:ext cx="2238374" cy="676274"/>
            </a:xfrm>
            <a:prstGeom prst="rect">
              <a:avLst/>
            </a:prstGeom>
          </p:spPr>
        </p:pic>
        <p:sp>
          <p:nvSpPr>
            <p:cNvPr id="11" name="object 11"/>
            <p:cNvSpPr/>
            <p:nvPr/>
          </p:nvSpPr>
          <p:spPr>
            <a:xfrm>
              <a:off x="0" y="9461701"/>
              <a:ext cx="18288000" cy="825500"/>
            </a:xfrm>
            <a:custGeom>
              <a:avLst/>
              <a:gdLst/>
              <a:ahLst/>
              <a:cxnLst/>
              <a:rect l="l" t="t" r="r" b="b"/>
              <a:pathLst>
                <a:path w="18288000" h="825500">
                  <a:moveTo>
                    <a:pt x="18287999" y="825298"/>
                  </a:moveTo>
                  <a:lnTo>
                    <a:pt x="0" y="825298"/>
                  </a:lnTo>
                  <a:lnTo>
                    <a:pt x="0" y="0"/>
                  </a:lnTo>
                  <a:lnTo>
                    <a:pt x="18287999" y="0"/>
                  </a:lnTo>
                  <a:lnTo>
                    <a:pt x="18287999" y="825298"/>
                  </a:lnTo>
                  <a:close/>
                </a:path>
              </a:pathLst>
            </a:custGeom>
            <a:solidFill>
              <a:srgbClr val="000000"/>
            </a:solidFill>
          </p:spPr>
          <p:txBody>
            <a:bodyPr wrap="square" lIns="0" tIns="0" rIns="0" bIns="0" rtlCol="0"/>
            <a:lstStyle/>
            <a:p>
              <a:endParaRPr/>
            </a:p>
          </p:txBody>
        </p:sp>
      </p:grpSp>
      <p:sp>
        <p:nvSpPr>
          <p:cNvPr id="13" name="TextBox 12">
            <a:extLst>
              <a:ext uri="{FF2B5EF4-FFF2-40B4-BE49-F238E27FC236}">
                <a16:creationId xmlns:a16="http://schemas.microsoft.com/office/drawing/2014/main" id="{2AAF907B-4459-B969-4E8C-3896D07C754E}"/>
              </a:ext>
            </a:extLst>
          </p:cNvPr>
          <p:cNvSpPr txBox="1"/>
          <p:nvPr/>
        </p:nvSpPr>
        <p:spPr>
          <a:xfrm>
            <a:off x="898834" y="3930166"/>
            <a:ext cx="12001513" cy="1200329"/>
          </a:xfrm>
          <a:prstGeom prst="rect">
            <a:avLst/>
          </a:prstGeom>
          <a:noFill/>
        </p:spPr>
        <p:txBody>
          <a:bodyPr wrap="square" rtlCol="0">
            <a:spAutoFit/>
          </a:bodyPr>
          <a:lstStyle/>
          <a:p>
            <a:r>
              <a:rPr lang="en-IN" sz="7200" b="1" dirty="0">
                <a:solidFill>
                  <a:schemeClr val="accent6">
                    <a:lumMod val="75000"/>
                  </a:schemeClr>
                </a:solidFill>
                <a:latin typeface="Arial" panose="020B0604020202020204" pitchFamily="34" charset="0"/>
                <a:cs typeface="Arial" panose="020B0604020202020204" pitchFamily="34" charset="0"/>
              </a:rPr>
              <a:t>INTERNSHIP STUDIO</a:t>
            </a:r>
          </a:p>
        </p:txBody>
      </p:sp>
      <p:sp>
        <p:nvSpPr>
          <p:cNvPr id="15" name="TextBox 14">
            <a:extLst>
              <a:ext uri="{FF2B5EF4-FFF2-40B4-BE49-F238E27FC236}">
                <a16:creationId xmlns:a16="http://schemas.microsoft.com/office/drawing/2014/main" id="{377F5B25-2A4B-BDFD-C272-15AE6884D766}"/>
              </a:ext>
            </a:extLst>
          </p:cNvPr>
          <p:cNvSpPr txBox="1"/>
          <p:nvPr/>
        </p:nvSpPr>
        <p:spPr>
          <a:xfrm>
            <a:off x="898834" y="9689785"/>
            <a:ext cx="9144000" cy="369332"/>
          </a:xfrm>
          <a:prstGeom prst="rect">
            <a:avLst/>
          </a:prstGeom>
          <a:noFill/>
        </p:spPr>
        <p:txBody>
          <a:bodyPr wrap="square">
            <a:spAutoFit/>
          </a:bodyPr>
          <a:lstStyle/>
          <a:p>
            <a:r>
              <a:rPr lang="en-IN" dirty="0">
                <a:solidFill>
                  <a:schemeClr val="bg1"/>
                </a:solidFill>
              </a:rPr>
              <a:t>WWW.INTERNSHIPSTUDIO.COM</a:t>
            </a:r>
          </a:p>
        </p:txBody>
      </p:sp>
      <p:sp>
        <p:nvSpPr>
          <p:cNvPr id="7" name="TextBox 6">
            <a:extLst>
              <a:ext uri="{FF2B5EF4-FFF2-40B4-BE49-F238E27FC236}">
                <a16:creationId xmlns:a16="http://schemas.microsoft.com/office/drawing/2014/main" id="{69538E53-305C-EFF8-9FAD-488D2E8BFA7B}"/>
              </a:ext>
            </a:extLst>
          </p:cNvPr>
          <p:cNvSpPr txBox="1"/>
          <p:nvPr/>
        </p:nvSpPr>
        <p:spPr>
          <a:xfrm>
            <a:off x="898833" y="5488681"/>
            <a:ext cx="8282631" cy="2131353"/>
          </a:xfrm>
          <a:prstGeom prst="rect">
            <a:avLst/>
          </a:prstGeom>
          <a:noFill/>
        </p:spPr>
        <p:txBody>
          <a:bodyPr wrap="square" rtlCol="0">
            <a:spAutoFit/>
          </a:bodyPr>
          <a:lstStyle/>
          <a:p>
            <a:r>
              <a:rPr lang="en-US" sz="3250" dirty="0">
                <a:latin typeface="Arial" panose="020B0604020202020204" pitchFamily="34" charset="0"/>
                <a:cs typeface="Arial" panose="020B0604020202020204" pitchFamily="34" charset="0"/>
              </a:rPr>
              <a:t>Module 05 | Lesson 01</a:t>
            </a:r>
          </a:p>
          <a:p>
            <a:r>
              <a:rPr lang="en-US" sz="5000" b="1" dirty="0">
                <a:latin typeface="Arial" panose="020B0604020202020204" pitchFamily="34" charset="0"/>
                <a:cs typeface="Arial" panose="020B0604020202020204" pitchFamily="34" charset="0"/>
              </a:rPr>
              <a:t>Introduction to artificial neural networks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533400" y="658446"/>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How a perceptron learns</a:t>
            </a:r>
          </a:p>
        </p:txBody>
      </p:sp>
      <p:sp>
        <p:nvSpPr>
          <p:cNvPr id="4" name="Content Placeholder 2">
            <a:extLst>
              <a:ext uri="{FF2B5EF4-FFF2-40B4-BE49-F238E27FC236}">
                <a16:creationId xmlns:a16="http://schemas.microsoft.com/office/drawing/2014/main" id="{554A73A0-0333-BF82-5EE6-024B467E4371}"/>
              </a:ext>
            </a:extLst>
          </p:cNvPr>
          <p:cNvSpPr txBox="1">
            <a:spLocks/>
          </p:cNvSpPr>
          <p:nvPr/>
        </p:nvSpPr>
        <p:spPr>
          <a:xfrm>
            <a:off x="762000" y="3059668"/>
            <a:ext cx="15316200" cy="489438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3200" kern="0" dirty="0">
                <a:solidFill>
                  <a:sysClr val="windowText" lastClr="000000"/>
                </a:solidFill>
              </a:rPr>
              <a:t>Decision boundary</a:t>
            </a:r>
          </a:p>
        </p:txBody>
      </p:sp>
      <p:pic>
        <p:nvPicPr>
          <p:cNvPr id="8" name="Picture 7" descr="Diagram&#10;&#10;Description automatically generated">
            <a:extLst>
              <a:ext uri="{FF2B5EF4-FFF2-40B4-BE49-F238E27FC236}">
                <a16:creationId xmlns:a16="http://schemas.microsoft.com/office/drawing/2014/main" id="{8CE06C2F-5F24-D9DC-2E9C-488A4815119C}"/>
              </a:ext>
            </a:extLst>
          </p:cNvPr>
          <p:cNvPicPr>
            <a:picLocks noChangeAspect="1"/>
          </p:cNvPicPr>
          <p:nvPr/>
        </p:nvPicPr>
        <p:blipFill>
          <a:blip r:embed="rId3"/>
          <a:stretch>
            <a:fillRect/>
          </a:stretch>
        </p:blipFill>
        <p:spPr>
          <a:xfrm>
            <a:off x="1371600" y="3855449"/>
            <a:ext cx="9996027" cy="5492211"/>
          </a:xfrm>
          <a:prstGeom prst="rect">
            <a:avLst/>
          </a:prstGeom>
        </p:spPr>
      </p:pic>
    </p:spTree>
    <p:extLst>
      <p:ext uri="{BB962C8B-B14F-4D97-AF65-F5344CB8AC3E}">
        <p14:creationId xmlns:p14="http://schemas.microsoft.com/office/powerpoint/2010/main" val="114120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533400" y="658446"/>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How a perceptron learns</a:t>
            </a:r>
          </a:p>
        </p:txBody>
      </p:sp>
      <mc:AlternateContent xmlns:mc="http://schemas.openxmlformats.org/markup-compatibility/2006">
        <mc:Choice xmlns:a14="http://schemas.microsoft.com/office/drawing/2010/main" Requires="a14">
          <p:graphicFrame>
            <p:nvGraphicFramePr>
              <p:cNvPr id="7" name="Table 8">
                <a:extLst>
                  <a:ext uri="{FF2B5EF4-FFF2-40B4-BE49-F238E27FC236}">
                    <a16:creationId xmlns:a16="http://schemas.microsoft.com/office/drawing/2014/main" id="{EC325915-7E0B-4728-DAF4-1666ADC0C28D}"/>
                  </a:ext>
                </a:extLst>
              </p:cNvPr>
              <p:cNvGraphicFramePr>
                <a:graphicFrameLocks/>
              </p:cNvGraphicFramePr>
              <p:nvPr>
                <p:extLst>
                  <p:ext uri="{D42A27DB-BD31-4B8C-83A1-F6EECF244321}">
                    <p14:modId xmlns:p14="http://schemas.microsoft.com/office/powerpoint/2010/main" val="1378141620"/>
                  </p:ext>
                </p:extLst>
              </p:nvPr>
            </p:nvGraphicFramePr>
            <p:xfrm>
              <a:off x="10896600" y="3366494"/>
              <a:ext cx="4995920" cy="2590800"/>
            </p:xfrm>
            <a:graphic>
              <a:graphicData uri="http://schemas.openxmlformats.org/drawingml/2006/table">
                <a:tbl>
                  <a:tblPr firstRow="1" bandRow="1">
                    <a:tableStyleId>{5940675A-B579-460E-94D1-54222C63F5DA}</a:tableStyleId>
                  </a:tblPr>
                  <a:tblGrid>
                    <a:gridCol w="713703">
                      <a:extLst>
                        <a:ext uri="{9D8B030D-6E8A-4147-A177-3AD203B41FA5}">
                          <a16:colId xmlns:a16="http://schemas.microsoft.com/office/drawing/2014/main" val="2513704873"/>
                        </a:ext>
                      </a:extLst>
                    </a:gridCol>
                    <a:gridCol w="642333">
                      <a:extLst>
                        <a:ext uri="{9D8B030D-6E8A-4147-A177-3AD203B41FA5}">
                          <a16:colId xmlns:a16="http://schemas.microsoft.com/office/drawing/2014/main" val="680949089"/>
                        </a:ext>
                      </a:extLst>
                    </a:gridCol>
                    <a:gridCol w="909971">
                      <a:extLst>
                        <a:ext uri="{9D8B030D-6E8A-4147-A177-3AD203B41FA5}">
                          <a16:colId xmlns:a16="http://schemas.microsoft.com/office/drawing/2014/main" val="1633031765"/>
                        </a:ext>
                      </a:extLst>
                    </a:gridCol>
                    <a:gridCol w="909971">
                      <a:extLst>
                        <a:ext uri="{9D8B030D-6E8A-4147-A177-3AD203B41FA5}">
                          <a16:colId xmlns:a16="http://schemas.microsoft.com/office/drawing/2014/main" val="502815919"/>
                        </a:ext>
                      </a:extLst>
                    </a:gridCol>
                    <a:gridCol w="909971">
                      <a:extLst>
                        <a:ext uri="{9D8B030D-6E8A-4147-A177-3AD203B41FA5}">
                          <a16:colId xmlns:a16="http://schemas.microsoft.com/office/drawing/2014/main" val="506573989"/>
                        </a:ext>
                      </a:extLst>
                    </a:gridCol>
                    <a:gridCol w="909971">
                      <a:extLst>
                        <a:ext uri="{9D8B030D-6E8A-4147-A177-3AD203B41FA5}">
                          <a16:colId xmlns:a16="http://schemas.microsoft.com/office/drawing/2014/main" val="4157594261"/>
                        </a:ext>
                      </a:extLst>
                    </a:gridCol>
                  </a:tblGrid>
                  <a:tr h="438008">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𝑑</m:t>
                                    </m:r>
                                  </m:sub>
                                </m:sSub>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1</m:t>
                                    </m:r>
                                  </m:sub>
                                </m:sSub>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2</m:t>
                                    </m:r>
                                  </m:sub>
                                </m:sSub>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𝑎</m:t>
                                    </m:r>
                                  </m:sub>
                                </m:sSub>
                              </m:oMath>
                            </m:oMathPara>
                          </a14:m>
                          <a:endParaRPr lang="en-US" sz="2800" dirty="0"/>
                        </a:p>
                      </a:txBody>
                      <a:tcPr/>
                    </a:tc>
                    <a:extLst>
                      <a:ext uri="{0D108BD9-81ED-4DB2-BD59-A6C34878D82A}">
                        <a16:rowId xmlns:a16="http://schemas.microsoft.com/office/drawing/2014/main" val="653129239"/>
                      </a:ext>
                    </a:extLst>
                  </a:tr>
                  <a:tr h="438008">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0.3</a:t>
                          </a:r>
                        </a:p>
                      </a:txBody>
                      <a:tcPr/>
                    </a:tc>
                    <a:tc>
                      <a:txBody>
                        <a:bodyPr/>
                        <a:lstStyle/>
                        <a:p>
                          <a:pPr algn="ctr"/>
                          <a:r>
                            <a:rPr lang="en-US" sz="2800" dirty="0"/>
                            <a:t>-0.1</a:t>
                          </a:r>
                        </a:p>
                      </a:txBody>
                      <a:tcPr/>
                    </a:tc>
                    <a:tc>
                      <a:txBody>
                        <a:bodyPr/>
                        <a:lstStyle/>
                        <a:p>
                          <a:pPr algn="ctr"/>
                          <a:endParaRPr lang="en-US" sz="2800" dirty="0"/>
                        </a:p>
                      </a:txBody>
                      <a:tcPr/>
                    </a:tc>
                    <a:extLst>
                      <a:ext uri="{0D108BD9-81ED-4DB2-BD59-A6C34878D82A}">
                        <a16:rowId xmlns:a16="http://schemas.microsoft.com/office/drawing/2014/main" val="2853958853"/>
                      </a:ext>
                    </a:extLst>
                  </a:tr>
                  <a:tr h="438008">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extLst>
                      <a:ext uri="{0D108BD9-81ED-4DB2-BD59-A6C34878D82A}">
                        <a16:rowId xmlns:a16="http://schemas.microsoft.com/office/drawing/2014/main" val="43180748"/>
                      </a:ext>
                    </a:extLst>
                  </a:tr>
                  <a:tr h="438008">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extLst>
                      <a:ext uri="{0D108BD9-81ED-4DB2-BD59-A6C34878D82A}">
                        <a16:rowId xmlns:a16="http://schemas.microsoft.com/office/drawing/2014/main" val="1145511668"/>
                      </a:ext>
                    </a:extLst>
                  </a:tr>
                  <a:tr h="438008">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extLst>
                      <a:ext uri="{0D108BD9-81ED-4DB2-BD59-A6C34878D82A}">
                        <a16:rowId xmlns:a16="http://schemas.microsoft.com/office/drawing/2014/main" val="922823866"/>
                      </a:ext>
                    </a:extLst>
                  </a:tr>
                </a:tbl>
              </a:graphicData>
            </a:graphic>
          </p:graphicFrame>
        </mc:Choice>
        <mc:Fallback>
          <p:graphicFrame>
            <p:nvGraphicFramePr>
              <p:cNvPr id="7" name="Table 8">
                <a:extLst>
                  <a:ext uri="{FF2B5EF4-FFF2-40B4-BE49-F238E27FC236}">
                    <a16:creationId xmlns:a16="http://schemas.microsoft.com/office/drawing/2014/main" id="{EC325915-7E0B-4728-DAF4-1666ADC0C28D}"/>
                  </a:ext>
                </a:extLst>
              </p:cNvPr>
              <p:cNvGraphicFramePr>
                <a:graphicFrameLocks/>
              </p:cNvGraphicFramePr>
              <p:nvPr>
                <p:extLst>
                  <p:ext uri="{D42A27DB-BD31-4B8C-83A1-F6EECF244321}">
                    <p14:modId xmlns:p14="http://schemas.microsoft.com/office/powerpoint/2010/main" val="1378141620"/>
                  </p:ext>
                </p:extLst>
              </p:nvPr>
            </p:nvGraphicFramePr>
            <p:xfrm>
              <a:off x="10896600" y="3366494"/>
              <a:ext cx="4995920" cy="2590800"/>
            </p:xfrm>
            <a:graphic>
              <a:graphicData uri="http://schemas.openxmlformats.org/drawingml/2006/table">
                <a:tbl>
                  <a:tblPr firstRow="1" bandRow="1">
                    <a:tableStyleId>{5940675A-B579-460E-94D1-54222C63F5DA}</a:tableStyleId>
                  </a:tblPr>
                  <a:tblGrid>
                    <a:gridCol w="713703">
                      <a:extLst>
                        <a:ext uri="{9D8B030D-6E8A-4147-A177-3AD203B41FA5}">
                          <a16:colId xmlns:a16="http://schemas.microsoft.com/office/drawing/2014/main" val="2513704873"/>
                        </a:ext>
                      </a:extLst>
                    </a:gridCol>
                    <a:gridCol w="642333">
                      <a:extLst>
                        <a:ext uri="{9D8B030D-6E8A-4147-A177-3AD203B41FA5}">
                          <a16:colId xmlns:a16="http://schemas.microsoft.com/office/drawing/2014/main" val="680949089"/>
                        </a:ext>
                      </a:extLst>
                    </a:gridCol>
                    <a:gridCol w="909971">
                      <a:extLst>
                        <a:ext uri="{9D8B030D-6E8A-4147-A177-3AD203B41FA5}">
                          <a16:colId xmlns:a16="http://schemas.microsoft.com/office/drawing/2014/main" val="1633031765"/>
                        </a:ext>
                      </a:extLst>
                    </a:gridCol>
                    <a:gridCol w="909971">
                      <a:extLst>
                        <a:ext uri="{9D8B030D-6E8A-4147-A177-3AD203B41FA5}">
                          <a16:colId xmlns:a16="http://schemas.microsoft.com/office/drawing/2014/main" val="502815919"/>
                        </a:ext>
                      </a:extLst>
                    </a:gridCol>
                    <a:gridCol w="909971">
                      <a:extLst>
                        <a:ext uri="{9D8B030D-6E8A-4147-A177-3AD203B41FA5}">
                          <a16:colId xmlns:a16="http://schemas.microsoft.com/office/drawing/2014/main" val="506573989"/>
                        </a:ext>
                      </a:extLst>
                    </a:gridCol>
                    <a:gridCol w="909971">
                      <a:extLst>
                        <a:ext uri="{9D8B030D-6E8A-4147-A177-3AD203B41FA5}">
                          <a16:colId xmlns:a16="http://schemas.microsoft.com/office/drawing/2014/main" val="4157594261"/>
                        </a:ext>
                      </a:extLst>
                    </a:gridCol>
                  </a:tblGrid>
                  <a:tr h="518160">
                    <a:tc>
                      <a:txBody>
                        <a:bodyPr/>
                        <a:lstStyle/>
                        <a:p>
                          <a:endParaRPr lang="en-US"/>
                        </a:p>
                      </a:txBody>
                      <a:tcPr>
                        <a:blipFill>
                          <a:blip r:embed="rId3"/>
                          <a:stretch>
                            <a:fillRect l="-855" t="-1176" r="-603419" b="-434118"/>
                          </a:stretch>
                        </a:blipFill>
                      </a:tcPr>
                    </a:tc>
                    <a:tc>
                      <a:txBody>
                        <a:bodyPr/>
                        <a:lstStyle/>
                        <a:p>
                          <a:endParaRPr lang="en-US"/>
                        </a:p>
                      </a:txBody>
                      <a:tcPr>
                        <a:blipFill>
                          <a:blip r:embed="rId3"/>
                          <a:stretch>
                            <a:fillRect l="-111321" t="-1176" r="-566038" b="-434118"/>
                          </a:stretch>
                        </a:blipFill>
                      </a:tcPr>
                    </a:tc>
                    <a:tc>
                      <a:txBody>
                        <a:bodyPr/>
                        <a:lstStyle/>
                        <a:p>
                          <a:endParaRPr lang="en-US"/>
                        </a:p>
                      </a:txBody>
                      <a:tcPr>
                        <a:blipFill>
                          <a:blip r:embed="rId3"/>
                          <a:stretch>
                            <a:fillRect l="-150336" t="-1176" r="-302685" b="-434118"/>
                          </a:stretch>
                        </a:blipFill>
                      </a:tcPr>
                    </a:tc>
                    <a:tc>
                      <a:txBody>
                        <a:bodyPr/>
                        <a:lstStyle/>
                        <a:p>
                          <a:endParaRPr lang="en-US"/>
                        </a:p>
                      </a:txBody>
                      <a:tcPr>
                        <a:blipFill>
                          <a:blip r:embed="rId3"/>
                          <a:stretch>
                            <a:fillRect l="-248667" t="-1176" r="-200667" b="-434118"/>
                          </a:stretch>
                        </a:blipFill>
                      </a:tcPr>
                    </a:tc>
                    <a:tc>
                      <a:txBody>
                        <a:bodyPr/>
                        <a:lstStyle/>
                        <a:p>
                          <a:endParaRPr lang="en-US"/>
                        </a:p>
                      </a:txBody>
                      <a:tcPr>
                        <a:blipFill>
                          <a:blip r:embed="rId3"/>
                          <a:stretch>
                            <a:fillRect l="-351007" t="-1176" r="-102013" b="-434118"/>
                          </a:stretch>
                        </a:blipFill>
                      </a:tcPr>
                    </a:tc>
                    <a:tc>
                      <a:txBody>
                        <a:bodyPr/>
                        <a:lstStyle/>
                        <a:p>
                          <a:endParaRPr lang="en-US"/>
                        </a:p>
                      </a:txBody>
                      <a:tcPr>
                        <a:blipFill>
                          <a:blip r:embed="rId3"/>
                          <a:stretch>
                            <a:fillRect l="-448000" t="-1176" r="-1333" b="-434118"/>
                          </a:stretch>
                        </a:blipFill>
                      </a:tcPr>
                    </a:tc>
                    <a:extLst>
                      <a:ext uri="{0D108BD9-81ED-4DB2-BD59-A6C34878D82A}">
                        <a16:rowId xmlns:a16="http://schemas.microsoft.com/office/drawing/2014/main" val="653129239"/>
                      </a:ext>
                    </a:extLst>
                  </a:tr>
                  <a:tr h="518160">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0.3</a:t>
                          </a:r>
                        </a:p>
                      </a:txBody>
                      <a:tcPr/>
                    </a:tc>
                    <a:tc>
                      <a:txBody>
                        <a:bodyPr/>
                        <a:lstStyle/>
                        <a:p>
                          <a:pPr algn="ctr"/>
                          <a:r>
                            <a:rPr lang="en-US" sz="2800" dirty="0"/>
                            <a:t>-0.1</a:t>
                          </a:r>
                        </a:p>
                      </a:txBody>
                      <a:tcPr/>
                    </a:tc>
                    <a:tc>
                      <a:txBody>
                        <a:bodyPr/>
                        <a:lstStyle/>
                        <a:p>
                          <a:pPr algn="ctr"/>
                          <a:endParaRPr lang="en-US" sz="2800" dirty="0"/>
                        </a:p>
                      </a:txBody>
                      <a:tcPr/>
                    </a:tc>
                    <a:extLst>
                      <a:ext uri="{0D108BD9-81ED-4DB2-BD59-A6C34878D82A}">
                        <a16:rowId xmlns:a16="http://schemas.microsoft.com/office/drawing/2014/main" val="2853958853"/>
                      </a:ext>
                    </a:extLst>
                  </a:tr>
                  <a:tr h="518160">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extLst>
                      <a:ext uri="{0D108BD9-81ED-4DB2-BD59-A6C34878D82A}">
                        <a16:rowId xmlns:a16="http://schemas.microsoft.com/office/drawing/2014/main" val="43180748"/>
                      </a:ext>
                    </a:extLst>
                  </a:tr>
                  <a:tr h="518160">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extLst>
                      <a:ext uri="{0D108BD9-81ED-4DB2-BD59-A6C34878D82A}">
                        <a16:rowId xmlns:a16="http://schemas.microsoft.com/office/drawing/2014/main" val="1145511668"/>
                      </a:ext>
                    </a:extLst>
                  </a:tr>
                  <a:tr h="518160">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extLst>
                      <a:ext uri="{0D108BD9-81ED-4DB2-BD59-A6C34878D82A}">
                        <a16:rowId xmlns:a16="http://schemas.microsoft.com/office/drawing/2014/main" val="922823866"/>
                      </a:ext>
                    </a:extLst>
                  </a:tr>
                </a:tbl>
              </a:graphicData>
            </a:graphic>
          </p:graphicFrame>
        </mc:Fallback>
      </mc:AlternateContent>
      <p:pic>
        <p:nvPicPr>
          <p:cNvPr id="13" name="Picture 12" descr="Diagram, schematic&#10;&#10;Description automatically generated">
            <a:extLst>
              <a:ext uri="{FF2B5EF4-FFF2-40B4-BE49-F238E27FC236}">
                <a16:creationId xmlns:a16="http://schemas.microsoft.com/office/drawing/2014/main" id="{8C499159-7154-7B93-8BD6-3BBFAF7503B9}"/>
              </a:ext>
            </a:extLst>
          </p:cNvPr>
          <p:cNvPicPr>
            <a:picLocks noChangeAspect="1"/>
          </p:cNvPicPr>
          <p:nvPr/>
        </p:nvPicPr>
        <p:blipFill>
          <a:blip r:embed="rId4"/>
          <a:stretch>
            <a:fillRect/>
          </a:stretch>
        </p:blipFill>
        <p:spPr>
          <a:xfrm>
            <a:off x="1009885" y="3634939"/>
            <a:ext cx="5771907" cy="2934053"/>
          </a:xfrm>
          <a:prstGeom prst="rect">
            <a:avLst/>
          </a:prstGeom>
        </p:spPr>
      </p:pic>
      <p:sp>
        <p:nvSpPr>
          <p:cNvPr id="14" name="TextBox 13">
            <a:extLst>
              <a:ext uri="{FF2B5EF4-FFF2-40B4-BE49-F238E27FC236}">
                <a16:creationId xmlns:a16="http://schemas.microsoft.com/office/drawing/2014/main" id="{04BAD746-1C09-86B5-89B3-BA66B183A9B0}"/>
              </a:ext>
            </a:extLst>
          </p:cNvPr>
          <p:cNvSpPr txBox="1"/>
          <p:nvPr/>
        </p:nvSpPr>
        <p:spPr>
          <a:xfrm>
            <a:off x="11277600" y="2659826"/>
            <a:ext cx="3048000" cy="523220"/>
          </a:xfrm>
          <a:prstGeom prst="rect">
            <a:avLst/>
          </a:prstGeom>
          <a:noFill/>
        </p:spPr>
        <p:txBody>
          <a:bodyPr wrap="square" rtlCol="0">
            <a:spAutoFit/>
          </a:bodyPr>
          <a:lstStyle/>
          <a:p>
            <a:r>
              <a:rPr lang="en-US" sz="2800" dirty="0"/>
              <a:t>AND Problem</a:t>
            </a:r>
          </a:p>
        </p:txBody>
      </p:sp>
      <p:sp>
        <p:nvSpPr>
          <p:cNvPr id="15" name="Oval 14">
            <a:extLst>
              <a:ext uri="{FF2B5EF4-FFF2-40B4-BE49-F238E27FC236}">
                <a16:creationId xmlns:a16="http://schemas.microsoft.com/office/drawing/2014/main" id="{4C665A36-0D30-002D-C275-5C3B9D778BFF}"/>
              </a:ext>
            </a:extLst>
          </p:cNvPr>
          <p:cNvSpPr/>
          <p:nvPr/>
        </p:nvSpPr>
        <p:spPr>
          <a:xfrm>
            <a:off x="3515951" y="5544005"/>
            <a:ext cx="251921" cy="289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6" name="TextBox 15">
            <a:extLst>
              <a:ext uri="{FF2B5EF4-FFF2-40B4-BE49-F238E27FC236}">
                <a16:creationId xmlns:a16="http://schemas.microsoft.com/office/drawing/2014/main" id="{B46B3506-5559-76C3-0E93-6E2399675C7B}"/>
              </a:ext>
            </a:extLst>
          </p:cNvPr>
          <p:cNvSpPr txBox="1"/>
          <p:nvPr/>
        </p:nvSpPr>
        <p:spPr>
          <a:xfrm>
            <a:off x="633243" y="8526821"/>
            <a:ext cx="12297097" cy="523220"/>
          </a:xfrm>
          <a:prstGeom prst="rect">
            <a:avLst/>
          </a:prstGeom>
          <a:noFill/>
        </p:spPr>
        <p:txBody>
          <a:bodyPr wrap="square">
            <a:spAutoFit/>
          </a:bodyPr>
          <a:lstStyle/>
          <a:p>
            <a:r>
              <a:rPr lang="en-US" sz="2800" b="0" i="0" u="none" strike="noStrike" baseline="0" dirty="0">
                <a:latin typeface="Times New Roman" panose="02020603050405020304" pitchFamily="18" charset="0"/>
              </a:rPr>
              <a:t>Threshold: </a:t>
            </a:r>
            <a:r>
              <a:rPr lang="en-US" sz="2800" b="0" i="0" u="none" strike="noStrike" baseline="0" dirty="0">
                <a:latin typeface="Symbol" panose="05050102010706020507" pitchFamily="18" charset="2"/>
              </a:rPr>
              <a:t>q </a:t>
            </a:r>
            <a:r>
              <a:rPr lang="en-US" sz="2800" b="0" i="0" u="none" strike="noStrike" baseline="0" dirty="0">
                <a:latin typeface="Times New Roman" panose="02020603050405020304" pitchFamily="18" charset="0"/>
              </a:rPr>
              <a:t>= 0.2; learning rate : </a:t>
            </a:r>
            <a:r>
              <a:rPr lang="en-US" sz="2800" b="0" i="0" u="none" strike="noStrike" baseline="0" dirty="0">
                <a:latin typeface="Symbol" panose="05050102010706020507" pitchFamily="18" charset="2"/>
              </a:rPr>
              <a:t>a </a:t>
            </a:r>
            <a:r>
              <a:rPr lang="en-US" sz="2800" b="0" i="0" u="none" strike="noStrike" baseline="0" dirty="0">
                <a:latin typeface="Times New Roman" panose="02020603050405020304" pitchFamily="18" charset="0"/>
              </a:rPr>
              <a:t>= 0.1; activation function : step</a:t>
            </a:r>
            <a:endParaRPr lang="en-US" sz="2800" dirty="0"/>
          </a:p>
        </p:txBody>
      </p:sp>
      <p:pic>
        <p:nvPicPr>
          <p:cNvPr id="17" name="Picture 16" descr="A picture containing text&#10;&#10;Description automatically generated">
            <a:extLst>
              <a:ext uri="{FF2B5EF4-FFF2-40B4-BE49-F238E27FC236}">
                <a16:creationId xmlns:a16="http://schemas.microsoft.com/office/drawing/2014/main" id="{5DB14C71-9E1F-2758-6C86-9EC16D8F77CD}"/>
              </a:ext>
            </a:extLst>
          </p:cNvPr>
          <p:cNvPicPr>
            <a:picLocks noChangeAspect="1"/>
          </p:cNvPicPr>
          <p:nvPr/>
        </p:nvPicPr>
        <p:blipFill rotWithShape="1">
          <a:blip r:embed="rId5"/>
          <a:srcRect r="66006"/>
          <a:stretch/>
        </p:blipFill>
        <p:spPr>
          <a:xfrm>
            <a:off x="1009885" y="6568992"/>
            <a:ext cx="1940905" cy="1122106"/>
          </a:xfrm>
          <a:prstGeom prst="rect">
            <a:avLst/>
          </a:prstGeom>
        </p:spPr>
      </p:pic>
      <p:sp>
        <p:nvSpPr>
          <p:cNvPr id="18" name="Oval 17">
            <a:extLst>
              <a:ext uri="{FF2B5EF4-FFF2-40B4-BE49-F238E27FC236}">
                <a16:creationId xmlns:a16="http://schemas.microsoft.com/office/drawing/2014/main" id="{996CF033-28B9-D41C-3435-AB15CAE250DF}"/>
              </a:ext>
            </a:extLst>
          </p:cNvPr>
          <p:cNvSpPr/>
          <p:nvPr/>
        </p:nvSpPr>
        <p:spPr>
          <a:xfrm>
            <a:off x="1009885" y="6540033"/>
            <a:ext cx="251921" cy="289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9" name="Oval 18">
            <a:extLst>
              <a:ext uri="{FF2B5EF4-FFF2-40B4-BE49-F238E27FC236}">
                <a16:creationId xmlns:a16="http://schemas.microsoft.com/office/drawing/2014/main" id="{8ED2DE03-9410-5BC1-F590-FE935945C0E5}"/>
              </a:ext>
            </a:extLst>
          </p:cNvPr>
          <p:cNvSpPr/>
          <p:nvPr/>
        </p:nvSpPr>
        <p:spPr>
          <a:xfrm>
            <a:off x="4472471" y="5854378"/>
            <a:ext cx="251921" cy="289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pic>
        <p:nvPicPr>
          <p:cNvPr id="20" name="Picture 19" descr="A picture containing text, clock, watch, gauge&#10;&#10;Description automatically generated">
            <a:extLst>
              <a:ext uri="{FF2B5EF4-FFF2-40B4-BE49-F238E27FC236}">
                <a16:creationId xmlns:a16="http://schemas.microsoft.com/office/drawing/2014/main" id="{9CF35FA0-0AA9-3E2D-D8C0-77C34C8BF785}"/>
              </a:ext>
            </a:extLst>
          </p:cNvPr>
          <p:cNvPicPr>
            <a:picLocks noChangeAspect="1"/>
          </p:cNvPicPr>
          <p:nvPr/>
        </p:nvPicPr>
        <p:blipFill>
          <a:blip r:embed="rId6"/>
          <a:stretch>
            <a:fillRect/>
          </a:stretch>
        </p:blipFill>
        <p:spPr>
          <a:xfrm>
            <a:off x="3267067" y="6799069"/>
            <a:ext cx="2914650" cy="1362075"/>
          </a:xfrm>
          <a:prstGeom prst="rect">
            <a:avLst/>
          </a:prstGeom>
        </p:spPr>
      </p:pic>
      <p:sp>
        <p:nvSpPr>
          <p:cNvPr id="21" name="Oval 20">
            <a:extLst>
              <a:ext uri="{FF2B5EF4-FFF2-40B4-BE49-F238E27FC236}">
                <a16:creationId xmlns:a16="http://schemas.microsoft.com/office/drawing/2014/main" id="{1819A943-E3D4-C468-2E16-739C04180B47}"/>
              </a:ext>
            </a:extLst>
          </p:cNvPr>
          <p:cNvSpPr/>
          <p:nvPr/>
        </p:nvSpPr>
        <p:spPr>
          <a:xfrm>
            <a:off x="3267067" y="6696171"/>
            <a:ext cx="251921" cy="289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794AF57E-C8EC-4353-D7BB-7980C98680F8}"/>
              </a:ext>
            </a:extLst>
          </p:cNvPr>
          <p:cNvSpPr/>
          <p:nvPr/>
        </p:nvSpPr>
        <p:spPr>
          <a:xfrm>
            <a:off x="5975226" y="5313971"/>
            <a:ext cx="251921" cy="289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pic>
        <p:nvPicPr>
          <p:cNvPr id="23" name="Picture 22" descr="A picture containing text, clock, watch, gauge&#10;&#10;Description automatically generated">
            <a:extLst>
              <a:ext uri="{FF2B5EF4-FFF2-40B4-BE49-F238E27FC236}">
                <a16:creationId xmlns:a16="http://schemas.microsoft.com/office/drawing/2014/main" id="{77B90E63-9CCA-9C0D-B1D1-FED2F8EDA42B}"/>
              </a:ext>
            </a:extLst>
          </p:cNvPr>
          <p:cNvPicPr>
            <a:picLocks noChangeAspect="1"/>
          </p:cNvPicPr>
          <p:nvPr/>
        </p:nvPicPr>
        <p:blipFill>
          <a:blip r:embed="rId6"/>
          <a:stretch>
            <a:fillRect/>
          </a:stretch>
        </p:blipFill>
        <p:spPr>
          <a:xfrm>
            <a:off x="7439961" y="5713008"/>
            <a:ext cx="2914650" cy="1362075"/>
          </a:xfrm>
          <a:prstGeom prst="rect">
            <a:avLst/>
          </a:prstGeom>
        </p:spPr>
      </p:pic>
      <p:sp>
        <p:nvSpPr>
          <p:cNvPr id="24" name="TextBox 23">
            <a:extLst>
              <a:ext uri="{FF2B5EF4-FFF2-40B4-BE49-F238E27FC236}">
                <a16:creationId xmlns:a16="http://schemas.microsoft.com/office/drawing/2014/main" id="{029F5F35-288A-ADEE-6E16-33B0C0142263}"/>
              </a:ext>
            </a:extLst>
          </p:cNvPr>
          <p:cNvSpPr txBox="1"/>
          <p:nvPr/>
        </p:nvSpPr>
        <p:spPr>
          <a:xfrm>
            <a:off x="5866149" y="5819833"/>
            <a:ext cx="5641322" cy="1015663"/>
          </a:xfrm>
          <a:prstGeom prst="rect">
            <a:avLst/>
          </a:prstGeom>
          <a:noFill/>
        </p:spPr>
        <p:txBody>
          <a:bodyPr wrap="square" rtlCol="0">
            <a:spAutoFit/>
          </a:bodyPr>
          <a:lstStyle/>
          <a:p>
            <a:r>
              <a:rPr lang="en-US" sz="6000" dirty="0"/>
              <a:t>Step(                )  </a:t>
            </a:r>
          </a:p>
        </p:txBody>
      </p:sp>
      <p:sp>
        <p:nvSpPr>
          <p:cNvPr id="25" name="Oval 24">
            <a:extLst>
              <a:ext uri="{FF2B5EF4-FFF2-40B4-BE49-F238E27FC236}">
                <a16:creationId xmlns:a16="http://schemas.microsoft.com/office/drawing/2014/main" id="{12CEE55B-602A-3FA5-F181-0219604537EF}"/>
              </a:ext>
            </a:extLst>
          </p:cNvPr>
          <p:cNvSpPr/>
          <p:nvPr/>
        </p:nvSpPr>
        <p:spPr>
          <a:xfrm>
            <a:off x="6227147" y="5752736"/>
            <a:ext cx="251921" cy="289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607803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533400" y="658446"/>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How a perceptron learns</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FDC6BFE6-7B4A-5557-5999-669F1B08D9CF}"/>
                  </a:ext>
                </a:extLst>
              </p:cNvPr>
              <p:cNvGraphicFramePr>
                <a:graphicFrameLocks/>
              </p:cNvGraphicFramePr>
              <p:nvPr>
                <p:extLst>
                  <p:ext uri="{D42A27DB-BD31-4B8C-83A1-F6EECF244321}">
                    <p14:modId xmlns:p14="http://schemas.microsoft.com/office/powerpoint/2010/main" val="1128922733"/>
                  </p:ext>
                </p:extLst>
              </p:nvPr>
            </p:nvGraphicFramePr>
            <p:xfrm>
              <a:off x="3352800" y="2336730"/>
              <a:ext cx="11734800" cy="6736080"/>
            </p:xfrm>
            <a:graphic>
              <a:graphicData uri="http://schemas.openxmlformats.org/drawingml/2006/table">
                <a:tbl>
                  <a:tblPr firstRow="1" bandRow="1">
                    <a:tableStyleId>{5940675A-B579-460E-94D1-54222C63F5DA}</a:tableStyleId>
                  </a:tblPr>
                  <a:tblGrid>
                    <a:gridCol w="1174008">
                      <a:extLst>
                        <a:ext uri="{9D8B030D-6E8A-4147-A177-3AD203B41FA5}">
                          <a16:colId xmlns:a16="http://schemas.microsoft.com/office/drawing/2014/main" val="2233333153"/>
                        </a:ext>
                      </a:extLst>
                    </a:gridCol>
                    <a:gridCol w="614290">
                      <a:extLst>
                        <a:ext uri="{9D8B030D-6E8A-4147-A177-3AD203B41FA5}">
                          <a16:colId xmlns:a16="http://schemas.microsoft.com/office/drawing/2014/main" val="2513704873"/>
                        </a:ext>
                      </a:extLst>
                    </a:gridCol>
                    <a:gridCol w="1001443">
                      <a:extLst>
                        <a:ext uri="{9D8B030D-6E8A-4147-A177-3AD203B41FA5}">
                          <a16:colId xmlns:a16="http://schemas.microsoft.com/office/drawing/2014/main" val="680949089"/>
                        </a:ext>
                      </a:extLst>
                    </a:gridCol>
                    <a:gridCol w="964826">
                      <a:extLst>
                        <a:ext uri="{9D8B030D-6E8A-4147-A177-3AD203B41FA5}">
                          <a16:colId xmlns:a16="http://schemas.microsoft.com/office/drawing/2014/main" val="1633031765"/>
                        </a:ext>
                      </a:extLst>
                    </a:gridCol>
                    <a:gridCol w="1140033">
                      <a:extLst>
                        <a:ext uri="{9D8B030D-6E8A-4147-A177-3AD203B41FA5}">
                          <a16:colId xmlns:a16="http://schemas.microsoft.com/office/drawing/2014/main" val="502815919"/>
                        </a:ext>
                      </a:extLst>
                    </a:gridCol>
                    <a:gridCol w="1140033">
                      <a:extLst>
                        <a:ext uri="{9D8B030D-6E8A-4147-A177-3AD203B41FA5}">
                          <a16:colId xmlns:a16="http://schemas.microsoft.com/office/drawing/2014/main" val="506573989"/>
                        </a:ext>
                      </a:extLst>
                    </a:gridCol>
                    <a:gridCol w="911635">
                      <a:extLst>
                        <a:ext uri="{9D8B030D-6E8A-4147-A177-3AD203B41FA5}">
                          <a16:colId xmlns:a16="http://schemas.microsoft.com/office/drawing/2014/main" val="4157594261"/>
                        </a:ext>
                      </a:extLst>
                    </a:gridCol>
                    <a:gridCol w="1368433">
                      <a:extLst>
                        <a:ext uri="{9D8B030D-6E8A-4147-A177-3AD203B41FA5}">
                          <a16:colId xmlns:a16="http://schemas.microsoft.com/office/drawing/2014/main" val="676221410"/>
                        </a:ext>
                      </a:extLst>
                    </a:gridCol>
                    <a:gridCol w="1140033">
                      <a:extLst>
                        <a:ext uri="{9D8B030D-6E8A-4147-A177-3AD203B41FA5}">
                          <a16:colId xmlns:a16="http://schemas.microsoft.com/office/drawing/2014/main" val="2670786572"/>
                        </a:ext>
                      </a:extLst>
                    </a:gridCol>
                    <a:gridCol w="1140033">
                      <a:extLst>
                        <a:ext uri="{9D8B030D-6E8A-4147-A177-3AD203B41FA5}">
                          <a16:colId xmlns:a16="http://schemas.microsoft.com/office/drawing/2014/main" val="3964570545"/>
                        </a:ext>
                      </a:extLst>
                    </a:gridCol>
                    <a:gridCol w="1140033">
                      <a:extLst>
                        <a:ext uri="{9D8B030D-6E8A-4147-A177-3AD203B41FA5}">
                          <a16:colId xmlns:a16="http://schemas.microsoft.com/office/drawing/2014/main" val="3662045376"/>
                        </a:ext>
                      </a:extLst>
                    </a:gridCol>
                  </a:tblGrid>
                  <a:tr h="495520">
                    <a:tc>
                      <a:txBody>
                        <a:bodyPr/>
                        <a:lstStyle/>
                        <a:p>
                          <a:pPr algn="ctr"/>
                          <a:r>
                            <a:rPr lang="en-US" sz="2800" dirty="0"/>
                            <a:t>Epoch</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𝑑</m:t>
                                    </m:r>
                                  </m:sub>
                                </m:sSub>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1</m:t>
                                    </m:r>
                                  </m:sub>
                                </m:sSub>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2</m:t>
                                    </m:r>
                                  </m:sub>
                                </m:sSub>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𝑎</m:t>
                                    </m:r>
                                  </m:sub>
                                </m:sSub>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𝐸𝑟𝑟𝑜𝑟</m:t>
                                </m:r>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1</m:t>
                                        </m:r>
                                      </m:sub>
                                    </m:sSub>
                                  </m:e>
                                  <m:sup>
                                    <m:r>
                                      <a:rPr lang="en-US" sz="2800" b="0" i="1" smtClean="0">
                                        <a:latin typeface="Cambria Math" panose="02040503050406030204" pitchFamily="18" charset="0"/>
                                      </a:rPr>
                                      <m:t>𝑛𝑒𝑤</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2</m:t>
                                        </m:r>
                                      </m:sub>
                                    </m:sSub>
                                  </m:e>
                                  <m:sup>
                                    <m:r>
                                      <a:rPr lang="en-US" sz="2800" b="0" i="1" smtClean="0">
                                        <a:latin typeface="Cambria Math" panose="02040503050406030204" pitchFamily="18" charset="0"/>
                                      </a:rPr>
                                      <m:t>𝑛𝑒𝑤</m:t>
                                    </m:r>
                                  </m:sup>
                                </m:sSup>
                              </m:oMath>
                            </m:oMathPara>
                          </a14:m>
                          <a:endParaRPr lang="en-US" sz="2800" dirty="0"/>
                        </a:p>
                      </a:txBody>
                      <a:tcPr/>
                    </a:tc>
                    <a:tc>
                      <a:txBody>
                        <a:bodyPr/>
                        <a:lstStyle/>
                        <a:p>
                          <a:pPr algn="ctr"/>
                          <a:r>
                            <a:rPr lang="en-US" sz="2800" dirty="0"/>
                            <a:t>MSE</a:t>
                          </a:r>
                        </a:p>
                      </a:txBody>
                      <a:tcPr/>
                    </a:tc>
                    <a:extLst>
                      <a:ext uri="{0D108BD9-81ED-4DB2-BD59-A6C34878D82A}">
                        <a16:rowId xmlns:a16="http://schemas.microsoft.com/office/drawing/2014/main" val="653129239"/>
                      </a:ext>
                    </a:extLst>
                  </a:tr>
                  <a:tr h="495520">
                    <a:tc rowSpan="4">
                      <a:txBody>
                        <a:bodyPr/>
                        <a:lstStyle/>
                        <a:p>
                          <a:pPr algn="ctr"/>
                          <a:endParaRPr lang="en-US" sz="2800" dirty="0"/>
                        </a:p>
                        <a:p>
                          <a:pPr algn="ctr"/>
                          <a:endParaRPr lang="en-US" sz="2800" dirty="0"/>
                        </a:p>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0.3</a:t>
                          </a:r>
                        </a:p>
                      </a:txBody>
                      <a:tcPr/>
                    </a:tc>
                    <a:tc>
                      <a:txBody>
                        <a:bodyPr/>
                        <a:lstStyle/>
                        <a:p>
                          <a:pPr algn="ctr"/>
                          <a:r>
                            <a:rPr lang="en-US" sz="2800" dirty="0"/>
                            <a:t>-0.1</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rowSpan="4">
                      <a:txBody>
                        <a:bodyPr/>
                        <a:lstStyle/>
                        <a:p>
                          <a:pPr algn="ctr"/>
                          <a:endParaRPr lang="en-US" sz="2800" dirty="0"/>
                        </a:p>
                      </a:txBody>
                      <a:tcPr/>
                    </a:tc>
                    <a:extLst>
                      <a:ext uri="{0D108BD9-81ED-4DB2-BD59-A6C34878D82A}">
                        <a16:rowId xmlns:a16="http://schemas.microsoft.com/office/drawing/2014/main" val="2853958853"/>
                      </a:ext>
                    </a:extLst>
                  </a:tr>
                  <a:tr h="495520">
                    <a:tc vMerge="1">
                      <a:txBody>
                        <a:bodyPr/>
                        <a:lstStyle/>
                        <a:p>
                          <a:pPr algn="ctr"/>
                          <a:r>
                            <a:rPr lang="en-US" dirty="0"/>
                            <a:t>1</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vMerge="1">
                      <a:txBody>
                        <a:bodyPr/>
                        <a:lstStyle/>
                        <a:p>
                          <a:pPr algn="ctr"/>
                          <a:endParaRPr lang="en-US" dirty="0"/>
                        </a:p>
                      </a:txBody>
                      <a:tcPr/>
                    </a:tc>
                    <a:extLst>
                      <a:ext uri="{0D108BD9-81ED-4DB2-BD59-A6C34878D82A}">
                        <a16:rowId xmlns:a16="http://schemas.microsoft.com/office/drawing/2014/main" val="43180748"/>
                      </a:ext>
                    </a:extLst>
                  </a:tr>
                  <a:tr h="495520">
                    <a:tc vMerge="1">
                      <a:txBody>
                        <a:bodyPr/>
                        <a:lstStyle/>
                        <a:p>
                          <a:pPr algn="ctr"/>
                          <a:r>
                            <a:rPr lang="en-US" dirty="0"/>
                            <a:t>1</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vMerge="1">
                      <a:txBody>
                        <a:bodyPr/>
                        <a:lstStyle/>
                        <a:p>
                          <a:pPr algn="ctr"/>
                          <a:endParaRPr lang="en-US" dirty="0"/>
                        </a:p>
                      </a:txBody>
                      <a:tcPr/>
                    </a:tc>
                    <a:extLst>
                      <a:ext uri="{0D108BD9-81ED-4DB2-BD59-A6C34878D82A}">
                        <a16:rowId xmlns:a16="http://schemas.microsoft.com/office/drawing/2014/main" val="1145511668"/>
                      </a:ext>
                    </a:extLst>
                  </a:tr>
                  <a:tr h="495520">
                    <a:tc vMerge="1">
                      <a:txBody>
                        <a:bodyPr/>
                        <a:lstStyle/>
                        <a:p>
                          <a:pPr algn="ctr"/>
                          <a:r>
                            <a:rPr lang="en-US"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vMerge="1">
                      <a:txBody>
                        <a:bodyPr/>
                        <a:lstStyle/>
                        <a:p>
                          <a:pPr algn="ctr"/>
                          <a:endParaRPr lang="en-US" dirty="0"/>
                        </a:p>
                      </a:txBody>
                      <a:tcPr/>
                    </a:tc>
                    <a:extLst>
                      <a:ext uri="{0D108BD9-81ED-4DB2-BD59-A6C34878D82A}">
                        <a16:rowId xmlns:a16="http://schemas.microsoft.com/office/drawing/2014/main" val="922823866"/>
                      </a:ext>
                    </a:extLst>
                  </a:tr>
                  <a:tr h="495520">
                    <a:tc rowSpan="4">
                      <a:txBody>
                        <a:bodyPr/>
                        <a:lstStyle/>
                        <a:p>
                          <a:pPr algn="ctr"/>
                          <a:endParaRPr lang="en-US" sz="2800" dirty="0"/>
                        </a:p>
                        <a:p>
                          <a:pPr algn="ctr"/>
                          <a:endParaRPr lang="en-US" sz="2800" dirty="0"/>
                        </a:p>
                        <a:p>
                          <a:pPr algn="ctr"/>
                          <a:r>
                            <a:rPr lang="en-US" sz="2800" dirty="0"/>
                            <a:t>2</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rowSpan="4">
                      <a:txBody>
                        <a:bodyPr/>
                        <a:lstStyle/>
                        <a:p>
                          <a:pPr algn="ctr"/>
                          <a:endParaRPr lang="en-US" sz="2800" dirty="0"/>
                        </a:p>
                      </a:txBody>
                      <a:tcPr/>
                    </a:tc>
                    <a:extLst>
                      <a:ext uri="{0D108BD9-81ED-4DB2-BD59-A6C34878D82A}">
                        <a16:rowId xmlns:a16="http://schemas.microsoft.com/office/drawing/2014/main" val="163598256"/>
                      </a:ext>
                    </a:extLst>
                  </a:tr>
                  <a:tr h="495520">
                    <a:tc vMerge="1">
                      <a:txBody>
                        <a:bodyPr/>
                        <a:lstStyle/>
                        <a:p>
                          <a:pPr algn="ctr"/>
                          <a:r>
                            <a:rPr lang="en-US" dirty="0"/>
                            <a:t>2</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vMerge="1">
                      <a:txBody>
                        <a:bodyPr/>
                        <a:lstStyle/>
                        <a:p>
                          <a:pPr algn="ctr"/>
                          <a:endParaRPr lang="en-US" dirty="0"/>
                        </a:p>
                      </a:txBody>
                      <a:tcPr/>
                    </a:tc>
                    <a:extLst>
                      <a:ext uri="{0D108BD9-81ED-4DB2-BD59-A6C34878D82A}">
                        <a16:rowId xmlns:a16="http://schemas.microsoft.com/office/drawing/2014/main" val="2084225885"/>
                      </a:ext>
                    </a:extLst>
                  </a:tr>
                  <a:tr h="495520">
                    <a:tc vMerge="1">
                      <a:txBody>
                        <a:bodyPr/>
                        <a:lstStyle/>
                        <a:p>
                          <a:pPr algn="ctr"/>
                          <a:r>
                            <a:rPr lang="en-US" dirty="0"/>
                            <a:t>2</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vMerge="1">
                      <a:txBody>
                        <a:bodyPr/>
                        <a:lstStyle/>
                        <a:p>
                          <a:pPr algn="ctr"/>
                          <a:endParaRPr lang="en-US" dirty="0"/>
                        </a:p>
                      </a:txBody>
                      <a:tcPr/>
                    </a:tc>
                    <a:extLst>
                      <a:ext uri="{0D108BD9-81ED-4DB2-BD59-A6C34878D82A}">
                        <a16:rowId xmlns:a16="http://schemas.microsoft.com/office/drawing/2014/main" val="1705635597"/>
                      </a:ext>
                    </a:extLst>
                  </a:tr>
                  <a:tr h="495520">
                    <a:tc vMerge="1">
                      <a:txBody>
                        <a:bodyPr/>
                        <a:lstStyle/>
                        <a:p>
                          <a:pPr algn="ctr"/>
                          <a:r>
                            <a:rPr lang="en-US" dirty="0"/>
                            <a:t>2</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vMerge="1">
                      <a:txBody>
                        <a:bodyPr/>
                        <a:lstStyle/>
                        <a:p>
                          <a:pPr algn="ctr"/>
                          <a:endParaRPr lang="en-US" dirty="0"/>
                        </a:p>
                      </a:txBody>
                      <a:tcPr/>
                    </a:tc>
                    <a:extLst>
                      <a:ext uri="{0D108BD9-81ED-4DB2-BD59-A6C34878D82A}">
                        <a16:rowId xmlns:a16="http://schemas.microsoft.com/office/drawing/2014/main" val="1658380870"/>
                      </a:ext>
                    </a:extLst>
                  </a:tr>
                  <a:tr h="495520">
                    <a:tc rowSpan="4">
                      <a:txBody>
                        <a:bodyPr/>
                        <a:lstStyle/>
                        <a:p>
                          <a:pPr algn="ctr"/>
                          <a:endParaRPr lang="en-US" sz="2800" dirty="0"/>
                        </a:p>
                        <a:p>
                          <a:pPr algn="ctr"/>
                          <a:endParaRPr lang="en-US" sz="2800" dirty="0"/>
                        </a:p>
                        <a:p>
                          <a:pPr algn="ctr"/>
                          <a:r>
                            <a:rPr lang="en-US" sz="2800" dirty="0"/>
                            <a:t>3</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rowSpan="4">
                      <a:txBody>
                        <a:bodyPr/>
                        <a:lstStyle/>
                        <a:p>
                          <a:pPr algn="ctr"/>
                          <a:endParaRPr lang="en-US" sz="2800" dirty="0"/>
                        </a:p>
                      </a:txBody>
                      <a:tcPr/>
                    </a:tc>
                    <a:extLst>
                      <a:ext uri="{0D108BD9-81ED-4DB2-BD59-A6C34878D82A}">
                        <a16:rowId xmlns:a16="http://schemas.microsoft.com/office/drawing/2014/main" val="630609878"/>
                      </a:ext>
                    </a:extLst>
                  </a:tr>
                  <a:tr h="495520">
                    <a:tc vMerge="1">
                      <a:txBody>
                        <a:bodyPr/>
                        <a:lstStyle/>
                        <a:p>
                          <a:pPr algn="ctr"/>
                          <a:endParaRPr lang="en-US" dirty="0"/>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vMerge="1">
                      <a:txBody>
                        <a:bodyPr/>
                        <a:lstStyle/>
                        <a:p>
                          <a:pPr algn="ctr"/>
                          <a:endParaRPr lang="en-US" dirty="0"/>
                        </a:p>
                      </a:txBody>
                      <a:tcPr/>
                    </a:tc>
                    <a:extLst>
                      <a:ext uri="{0D108BD9-81ED-4DB2-BD59-A6C34878D82A}">
                        <a16:rowId xmlns:a16="http://schemas.microsoft.com/office/drawing/2014/main" val="396489736"/>
                      </a:ext>
                    </a:extLst>
                  </a:tr>
                  <a:tr h="495520">
                    <a:tc vMerge="1">
                      <a:txBody>
                        <a:bodyPr/>
                        <a:lstStyle/>
                        <a:p>
                          <a:pPr algn="ctr"/>
                          <a:endParaRPr lang="en-US" dirty="0"/>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vMerge="1">
                      <a:txBody>
                        <a:bodyPr/>
                        <a:lstStyle/>
                        <a:p>
                          <a:pPr algn="ctr"/>
                          <a:endParaRPr lang="en-US" dirty="0"/>
                        </a:p>
                      </a:txBody>
                      <a:tcPr/>
                    </a:tc>
                    <a:extLst>
                      <a:ext uri="{0D108BD9-81ED-4DB2-BD59-A6C34878D82A}">
                        <a16:rowId xmlns:a16="http://schemas.microsoft.com/office/drawing/2014/main" val="1062700997"/>
                      </a:ext>
                    </a:extLst>
                  </a:tr>
                  <a:tr h="495520">
                    <a:tc vMerge="1">
                      <a:txBody>
                        <a:bodyPr/>
                        <a:lstStyle/>
                        <a:p>
                          <a:pPr algn="ctr"/>
                          <a:endParaRPr lang="en-US" dirty="0"/>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vMerge="1">
                      <a:txBody>
                        <a:bodyPr/>
                        <a:lstStyle/>
                        <a:p>
                          <a:pPr algn="ctr"/>
                          <a:endParaRPr lang="en-US" dirty="0"/>
                        </a:p>
                      </a:txBody>
                      <a:tcPr/>
                    </a:tc>
                    <a:extLst>
                      <a:ext uri="{0D108BD9-81ED-4DB2-BD59-A6C34878D82A}">
                        <a16:rowId xmlns:a16="http://schemas.microsoft.com/office/drawing/2014/main" val="424039781"/>
                      </a:ext>
                    </a:extLst>
                  </a:tr>
                </a:tbl>
              </a:graphicData>
            </a:graphic>
          </p:graphicFrame>
        </mc:Choice>
        <mc:Fallback>
          <p:graphicFrame>
            <p:nvGraphicFramePr>
              <p:cNvPr id="4" name="Table 3">
                <a:extLst>
                  <a:ext uri="{FF2B5EF4-FFF2-40B4-BE49-F238E27FC236}">
                    <a16:creationId xmlns:a16="http://schemas.microsoft.com/office/drawing/2014/main" id="{FDC6BFE6-7B4A-5557-5999-669F1B08D9CF}"/>
                  </a:ext>
                </a:extLst>
              </p:cNvPr>
              <p:cNvGraphicFramePr>
                <a:graphicFrameLocks/>
              </p:cNvGraphicFramePr>
              <p:nvPr>
                <p:extLst>
                  <p:ext uri="{D42A27DB-BD31-4B8C-83A1-F6EECF244321}">
                    <p14:modId xmlns:p14="http://schemas.microsoft.com/office/powerpoint/2010/main" val="1128922733"/>
                  </p:ext>
                </p:extLst>
              </p:nvPr>
            </p:nvGraphicFramePr>
            <p:xfrm>
              <a:off x="3352800" y="2336730"/>
              <a:ext cx="11734800" cy="6736080"/>
            </p:xfrm>
            <a:graphic>
              <a:graphicData uri="http://schemas.openxmlformats.org/drawingml/2006/table">
                <a:tbl>
                  <a:tblPr firstRow="1" bandRow="1">
                    <a:tableStyleId>{5940675A-B579-460E-94D1-54222C63F5DA}</a:tableStyleId>
                  </a:tblPr>
                  <a:tblGrid>
                    <a:gridCol w="1174008">
                      <a:extLst>
                        <a:ext uri="{9D8B030D-6E8A-4147-A177-3AD203B41FA5}">
                          <a16:colId xmlns:a16="http://schemas.microsoft.com/office/drawing/2014/main" val="2233333153"/>
                        </a:ext>
                      </a:extLst>
                    </a:gridCol>
                    <a:gridCol w="614290">
                      <a:extLst>
                        <a:ext uri="{9D8B030D-6E8A-4147-A177-3AD203B41FA5}">
                          <a16:colId xmlns:a16="http://schemas.microsoft.com/office/drawing/2014/main" val="2513704873"/>
                        </a:ext>
                      </a:extLst>
                    </a:gridCol>
                    <a:gridCol w="1001443">
                      <a:extLst>
                        <a:ext uri="{9D8B030D-6E8A-4147-A177-3AD203B41FA5}">
                          <a16:colId xmlns:a16="http://schemas.microsoft.com/office/drawing/2014/main" val="680949089"/>
                        </a:ext>
                      </a:extLst>
                    </a:gridCol>
                    <a:gridCol w="964826">
                      <a:extLst>
                        <a:ext uri="{9D8B030D-6E8A-4147-A177-3AD203B41FA5}">
                          <a16:colId xmlns:a16="http://schemas.microsoft.com/office/drawing/2014/main" val="1633031765"/>
                        </a:ext>
                      </a:extLst>
                    </a:gridCol>
                    <a:gridCol w="1140033">
                      <a:extLst>
                        <a:ext uri="{9D8B030D-6E8A-4147-A177-3AD203B41FA5}">
                          <a16:colId xmlns:a16="http://schemas.microsoft.com/office/drawing/2014/main" val="502815919"/>
                        </a:ext>
                      </a:extLst>
                    </a:gridCol>
                    <a:gridCol w="1140033">
                      <a:extLst>
                        <a:ext uri="{9D8B030D-6E8A-4147-A177-3AD203B41FA5}">
                          <a16:colId xmlns:a16="http://schemas.microsoft.com/office/drawing/2014/main" val="506573989"/>
                        </a:ext>
                      </a:extLst>
                    </a:gridCol>
                    <a:gridCol w="911635">
                      <a:extLst>
                        <a:ext uri="{9D8B030D-6E8A-4147-A177-3AD203B41FA5}">
                          <a16:colId xmlns:a16="http://schemas.microsoft.com/office/drawing/2014/main" val="4157594261"/>
                        </a:ext>
                      </a:extLst>
                    </a:gridCol>
                    <a:gridCol w="1368433">
                      <a:extLst>
                        <a:ext uri="{9D8B030D-6E8A-4147-A177-3AD203B41FA5}">
                          <a16:colId xmlns:a16="http://schemas.microsoft.com/office/drawing/2014/main" val="676221410"/>
                        </a:ext>
                      </a:extLst>
                    </a:gridCol>
                    <a:gridCol w="1140033">
                      <a:extLst>
                        <a:ext uri="{9D8B030D-6E8A-4147-A177-3AD203B41FA5}">
                          <a16:colId xmlns:a16="http://schemas.microsoft.com/office/drawing/2014/main" val="2670786572"/>
                        </a:ext>
                      </a:extLst>
                    </a:gridCol>
                    <a:gridCol w="1140033">
                      <a:extLst>
                        <a:ext uri="{9D8B030D-6E8A-4147-A177-3AD203B41FA5}">
                          <a16:colId xmlns:a16="http://schemas.microsoft.com/office/drawing/2014/main" val="3964570545"/>
                        </a:ext>
                      </a:extLst>
                    </a:gridCol>
                    <a:gridCol w="1140033">
                      <a:extLst>
                        <a:ext uri="{9D8B030D-6E8A-4147-A177-3AD203B41FA5}">
                          <a16:colId xmlns:a16="http://schemas.microsoft.com/office/drawing/2014/main" val="3662045376"/>
                        </a:ext>
                      </a:extLst>
                    </a:gridCol>
                  </a:tblGrid>
                  <a:tr h="518160">
                    <a:tc>
                      <a:txBody>
                        <a:bodyPr/>
                        <a:lstStyle/>
                        <a:p>
                          <a:pPr algn="ctr"/>
                          <a:r>
                            <a:rPr lang="en-US" sz="2800" dirty="0"/>
                            <a:t>Epoch</a:t>
                          </a:r>
                        </a:p>
                      </a:txBody>
                      <a:tcPr/>
                    </a:tc>
                    <a:tc>
                      <a:txBody>
                        <a:bodyPr/>
                        <a:lstStyle/>
                        <a:p>
                          <a:endParaRPr lang="en-US"/>
                        </a:p>
                      </a:txBody>
                      <a:tcPr>
                        <a:blipFill>
                          <a:blip r:embed="rId3"/>
                          <a:stretch>
                            <a:fillRect l="-195000" t="-10588" r="-1635000" b="-1234118"/>
                          </a:stretch>
                        </a:blipFill>
                      </a:tcPr>
                    </a:tc>
                    <a:tc>
                      <a:txBody>
                        <a:bodyPr/>
                        <a:lstStyle/>
                        <a:p>
                          <a:endParaRPr lang="en-US"/>
                        </a:p>
                      </a:txBody>
                      <a:tcPr>
                        <a:blipFill>
                          <a:blip r:embed="rId3"/>
                          <a:stretch>
                            <a:fillRect l="-178788" t="-10588" r="-890909" b="-1234118"/>
                          </a:stretch>
                        </a:blipFill>
                      </a:tcPr>
                    </a:tc>
                    <a:tc>
                      <a:txBody>
                        <a:bodyPr/>
                        <a:lstStyle/>
                        <a:p>
                          <a:endParaRPr lang="en-US"/>
                        </a:p>
                      </a:txBody>
                      <a:tcPr>
                        <a:blipFill>
                          <a:blip r:embed="rId3"/>
                          <a:stretch>
                            <a:fillRect l="-291139" t="-10588" r="-830380" b="-1234118"/>
                          </a:stretch>
                        </a:blipFill>
                      </a:tcPr>
                    </a:tc>
                    <a:tc>
                      <a:txBody>
                        <a:bodyPr/>
                        <a:lstStyle/>
                        <a:p>
                          <a:endParaRPr lang="en-US"/>
                        </a:p>
                      </a:txBody>
                      <a:tcPr>
                        <a:blipFill>
                          <a:blip r:embed="rId3"/>
                          <a:stretch>
                            <a:fillRect l="-330481" t="-10588" r="-601604" b="-1234118"/>
                          </a:stretch>
                        </a:blipFill>
                      </a:tcPr>
                    </a:tc>
                    <a:tc>
                      <a:txBody>
                        <a:bodyPr/>
                        <a:lstStyle/>
                        <a:p>
                          <a:endParaRPr lang="en-US"/>
                        </a:p>
                      </a:txBody>
                      <a:tcPr>
                        <a:blipFill>
                          <a:blip r:embed="rId3"/>
                          <a:stretch>
                            <a:fillRect l="-430481" t="-10588" r="-501604" b="-1234118"/>
                          </a:stretch>
                        </a:blipFill>
                      </a:tcPr>
                    </a:tc>
                    <a:tc>
                      <a:txBody>
                        <a:bodyPr/>
                        <a:lstStyle/>
                        <a:p>
                          <a:endParaRPr lang="en-US"/>
                        </a:p>
                      </a:txBody>
                      <a:tcPr>
                        <a:blipFill>
                          <a:blip r:embed="rId3"/>
                          <a:stretch>
                            <a:fillRect l="-665772" t="-10588" r="-529530" b="-1234118"/>
                          </a:stretch>
                        </a:blipFill>
                      </a:tcPr>
                    </a:tc>
                    <a:tc>
                      <a:txBody>
                        <a:bodyPr/>
                        <a:lstStyle/>
                        <a:p>
                          <a:endParaRPr lang="en-US"/>
                        </a:p>
                      </a:txBody>
                      <a:tcPr>
                        <a:blipFill>
                          <a:blip r:embed="rId3"/>
                          <a:stretch>
                            <a:fillRect l="-507111" t="-10588" r="-250667" b="-1234118"/>
                          </a:stretch>
                        </a:blipFill>
                      </a:tcPr>
                    </a:tc>
                    <a:tc>
                      <a:txBody>
                        <a:bodyPr/>
                        <a:lstStyle/>
                        <a:p>
                          <a:endParaRPr lang="en-US"/>
                        </a:p>
                      </a:txBody>
                      <a:tcPr>
                        <a:blipFill>
                          <a:blip r:embed="rId3"/>
                          <a:stretch>
                            <a:fillRect l="-730481" t="-10588" r="-201604" b="-1234118"/>
                          </a:stretch>
                        </a:blipFill>
                      </a:tcPr>
                    </a:tc>
                    <a:tc>
                      <a:txBody>
                        <a:bodyPr/>
                        <a:lstStyle/>
                        <a:p>
                          <a:endParaRPr lang="en-US"/>
                        </a:p>
                      </a:txBody>
                      <a:tcPr>
                        <a:blipFill>
                          <a:blip r:embed="rId3"/>
                          <a:stretch>
                            <a:fillRect l="-830481" t="-10588" r="-101604" b="-1234118"/>
                          </a:stretch>
                        </a:blipFill>
                      </a:tcPr>
                    </a:tc>
                    <a:tc>
                      <a:txBody>
                        <a:bodyPr/>
                        <a:lstStyle/>
                        <a:p>
                          <a:pPr algn="ctr"/>
                          <a:r>
                            <a:rPr lang="en-US" sz="2800" dirty="0"/>
                            <a:t>MSE</a:t>
                          </a:r>
                        </a:p>
                      </a:txBody>
                      <a:tcPr/>
                    </a:tc>
                    <a:extLst>
                      <a:ext uri="{0D108BD9-81ED-4DB2-BD59-A6C34878D82A}">
                        <a16:rowId xmlns:a16="http://schemas.microsoft.com/office/drawing/2014/main" val="653129239"/>
                      </a:ext>
                    </a:extLst>
                  </a:tr>
                  <a:tr h="518160">
                    <a:tc rowSpan="4">
                      <a:txBody>
                        <a:bodyPr/>
                        <a:lstStyle/>
                        <a:p>
                          <a:pPr algn="ctr"/>
                          <a:endParaRPr lang="en-US" sz="2800" dirty="0"/>
                        </a:p>
                        <a:p>
                          <a:pPr algn="ctr"/>
                          <a:endParaRPr lang="en-US" sz="2800" dirty="0"/>
                        </a:p>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0.3</a:t>
                          </a:r>
                        </a:p>
                      </a:txBody>
                      <a:tcPr/>
                    </a:tc>
                    <a:tc>
                      <a:txBody>
                        <a:bodyPr/>
                        <a:lstStyle/>
                        <a:p>
                          <a:pPr algn="ctr"/>
                          <a:r>
                            <a:rPr lang="en-US" sz="2800" dirty="0"/>
                            <a:t>-0.1</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rowSpan="4">
                      <a:txBody>
                        <a:bodyPr/>
                        <a:lstStyle/>
                        <a:p>
                          <a:pPr algn="ctr"/>
                          <a:endParaRPr lang="en-US" sz="2800" dirty="0"/>
                        </a:p>
                      </a:txBody>
                      <a:tcPr/>
                    </a:tc>
                    <a:extLst>
                      <a:ext uri="{0D108BD9-81ED-4DB2-BD59-A6C34878D82A}">
                        <a16:rowId xmlns:a16="http://schemas.microsoft.com/office/drawing/2014/main" val="2853958853"/>
                      </a:ext>
                    </a:extLst>
                  </a:tr>
                  <a:tr h="518160">
                    <a:tc vMerge="1">
                      <a:txBody>
                        <a:bodyPr/>
                        <a:lstStyle/>
                        <a:p>
                          <a:pPr algn="ctr"/>
                          <a:r>
                            <a:rPr lang="en-US" dirty="0"/>
                            <a:t>1</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vMerge="1">
                      <a:txBody>
                        <a:bodyPr/>
                        <a:lstStyle/>
                        <a:p>
                          <a:pPr algn="ctr"/>
                          <a:endParaRPr lang="en-US" dirty="0"/>
                        </a:p>
                      </a:txBody>
                      <a:tcPr/>
                    </a:tc>
                    <a:extLst>
                      <a:ext uri="{0D108BD9-81ED-4DB2-BD59-A6C34878D82A}">
                        <a16:rowId xmlns:a16="http://schemas.microsoft.com/office/drawing/2014/main" val="43180748"/>
                      </a:ext>
                    </a:extLst>
                  </a:tr>
                  <a:tr h="518160">
                    <a:tc vMerge="1">
                      <a:txBody>
                        <a:bodyPr/>
                        <a:lstStyle/>
                        <a:p>
                          <a:pPr algn="ctr"/>
                          <a:r>
                            <a:rPr lang="en-US" dirty="0"/>
                            <a:t>1</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vMerge="1">
                      <a:txBody>
                        <a:bodyPr/>
                        <a:lstStyle/>
                        <a:p>
                          <a:pPr algn="ctr"/>
                          <a:endParaRPr lang="en-US" dirty="0"/>
                        </a:p>
                      </a:txBody>
                      <a:tcPr/>
                    </a:tc>
                    <a:extLst>
                      <a:ext uri="{0D108BD9-81ED-4DB2-BD59-A6C34878D82A}">
                        <a16:rowId xmlns:a16="http://schemas.microsoft.com/office/drawing/2014/main" val="1145511668"/>
                      </a:ext>
                    </a:extLst>
                  </a:tr>
                  <a:tr h="518160">
                    <a:tc vMerge="1">
                      <a:txBody>
                        <a:bodyPr/>
                        <a:lstStyle/>
                        <a:p>
                          <a:pPr algn="ctr"/>
                          <a:r>
                            <a:rPr lang="en-US"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vMerge="1">
                      <a:txBody>
                        <a:bodyPr/>
                        <a:lstStyle/>
                        <a:p>
                          <a:pPr algn="ctr"/>
                          <a:endParaRPr lang="en-US" dirty="0"/>
                        </a:p>
                      </a:txBody>
                      <a:tcPr/>
                    </a:tc>
                    <a:extLst>
                      <a:ext uri="{0D108BD9-81ED-4DB2-BD59-A6C34878D82A}">
                        <a16:rowId xmlns:a16="http://schemas.microsoft.com/office/drawing/2014/main" val="922823866"/>
                      </a:ext>
                    </a:extLst>
                  </a:tr>
                  <a:tr h="518160">
                    <a:tc rowSpan="4">
                      <a:txBody>
                        <a:bodyPr/>
                        <a:lstStyle/>
                        <a:p>
                          <a:pPr algn="ctr"/>
                          <a:endParaRPr lang="en-US" sz="2800" dirty="0"/>
                        </a:p>
                        <a:p>
                          <a:pPr algn="ctr"/>
                          <a:endParaRPr lang="en-US" sz="2800" dirty="0"/>
                        </a:p>
                        <a:p>
                          <a:pPr algn="ctr"/>
                          <a:r>
                            <a:rPr lang="en-US" sz="2800" dirty="0"/>
                            <a:t>2</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rowSpan="4">
                      <a:txBody>
                        <a:bodyPr/>
                        <a:lstStyle/>
                        <a:p>
                          <a:pPr algn="ctr"/>
                          <a:endParaRPr lang="en-US" sz="2800" dirty="0"/>
                        </a:p>
                      </a:txBody>
                      <a:tcPr/>
                    </a:tc>
                    <a:extLst>
                      <a:ext uri="{0D108BD9-81ED-4DB2-BD59-A6C34878D82A}">
                        <a16:rowId xmlns:a16="http://schemas.microsoft.com/office/drawing/2014/main" val="163598256"/>
                      </a:ext>
                    </a:extLst>
                  </a:tr>
                  <a:tr h="518160">
                    <a:tc vMerge="1">
                      <a:txBody>
                        <a:bodyPr/>
                        <a:lstStyle/>
                        <a:p>
                          <a:pPr algn="ctr"/>
                          <a:r>
                            <a:rPr lang="en-US" dirty="0"/>
                            <a:t>2</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vMerge="1">
                      <a:txBody>
                        <a:bodyPr/>
                        <a:lstStyle/>
                        <a:p>
                          <a:pPr algn="ctr"/>
                          <a:endParaRPr lang="en-US" dirty="0"/>
                        </a:p>
                      </a:txBody>
                      <a:tcPr/>
                    </a:tc>
                    <a:extLst>
                      <a:ext uri="{0D108BD9-81ED-4DB2-BD59-A6C34878D82A}">
                        <a16:rowId xmlns:a16="http://schemas.microsoft.com/office/drawing/2014/main" val="2084225885"/>
                      </a:ext>
                    </a:extLst>
                  </a:tr>
                  <a:tr h="518160">
                    <a:tc vMerge="1">
                      <a:txBody>
                        <a:bodyPr/>
                        <a:lstStyle/>
                        <a:p>
                          <a:pPr algn="ctr"/>
                          <a:r>
                            <a:rPr lang="en-US" dirty="0"/>
                            <a:t>2</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vMerge="1">
                      <a:txBody>
                        <a:bodyPr/>
                        <a:lstStyle/>
                        <a:p>
                          <a:pPr algn="ctr"/>
                          <a:endParaRPr lang="en-US" dirty="0"/>
                        </a:p>
                      </a:txBody>
                      <a:tcPr/>
                    </a:tc>
                    <a:extLst>
                      <a:ext uri="{0D108BD9-81ED-4DB2-BD59-A6C34878D82A}">
                        <a16:rowId xmlns:a16="http://schemas.microsoft.com/office/drawing/2014/main" val="1705635597"/>
                      </a:ext>
                    </a:extLst>
                  </a:tr>
                  <a:tr h="518160">
                    <a:tc vMerge="1">
                      <a:txBody>
                        <a:bodyPr/>
                        <a:lstStyle/>
                        <a:p>
                          <a:pPr algn="ctr"/>
                          <a:r>
                            <a:rPr lang="en-US" dirty="0"/>
                            <a:t>2</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vMerge="1">
                      <a:txBody>
                        <a:bodyPr/>
                        <a:lstStyle/>
                        <a:p>
                          <a:pPr algn="ctr"/>
                          <a:endParaRPr lang="en-US" dirty="0"/>
                        </a:p>
                      </a:txBody>
                      <a:tcPr/>
                    </a:tc>
                    <a:extLst>
                      <a:ext uri="{0D108BD9-81ED-4DB2-BD59-A6C34878D82A}">
                        <a16:rowId xmlns:a16="http://schemas.microsoft.com/office/drawing/2014/main" val="1658380870"/>
                      </a:ext>
                    </a:extLst>
                  </a:tr>
                  <a:tr h="518160">
                    <a:tc rowSpan="4">
                      <a:txBody>
                        <a:bodyPr/>
                        <a:lstStyle/>
                        <a:p>
                          <a:pPr algn="ctr"/>
                          <a:endParaRPr lang="en-US" sz="2800" dirty="0"/>
                        </a:p>
                        <a:p>
                          <a:pPr algn="ctr"/>
                          <a:endParaRPr lang="en-US" sz="2800" dirty="0"/>
                        </a:p>
                        <a:p>
                          <a:pPr algn="ctr"/>
                          <a:r>
                            <a:rPr lang="en-US" sz="2800" dirty="0"/>
                            <a:t>3</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rowSpan="4">
                      <a:txBody>
                        <a:bodyPr/>
                        <a:lstStyle/>
                        <a:p>
                          <a:pPr algn="ctr"/>
                          <a:endParaRPr lang="en-US" sz="2800" dirty="0"/>
                        </a:p>
                      </a:txBody>
                      <a:tcPr/>
                    </a:tc>
                    <a:extLst>
                      <a:ext uri="{0D108BD9-81ED-4DB2-BD59-A6C34878D82A}">
                        <a16:rowId xmlns:a16="http://schemas.microsoft.com/office/drawing/2014/main" val="630609878"/>
                      </a:ext>
                    </a:extLst>
                  </a:tr>
                  <a:tr h="518160">
                    <a:tc vMerge="1">
                      <a:txBody>
                        <a:bodyPr/>
                        <a:lstStyle/>
                        <a:p>
                          <a:pPr algn="ctr"/>
                          <a:endParaRPr lang="en-US" dirty="0"/>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vMerge="1">
                      <a:txBody>
                        <a:bodyPr/>
                        <a:lstStyle/>
                        <a:p>
                          <a:pPr algn="ctr"/>
                          <a:endParaRPr lang="en-US" dirty="0"/>
                        </a:p>
                      </a:txBody>
                      <a:tcPr/>
                    </a:tc>
                    <a:extLst>
                      <a:ext uri="{0D108BD9-81ED-4DB2-BD59-A6C34878D82A}">
                        <a16:rowId xmlns:a16="http://schemas.microsoft.com/office/drawing/2014/main" val="396489736"/>
                      </a:ext>
                    </a:extLst>
                  </a:tr>
                  <a:tr h="518160">
                    <a:tc vMerge="1">
                      <a:txBody>
                        <a:bodyPr/>
                        <a:lstStyle/>
                        <a:p>
                          <a:pPr algn="ctr"/>
                          <a:endParaRPr lang="en-US" dirty="0"/>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vMerge="1">
                      <a:txBody>
                        <a:bodyPr/>
                        <a:lstStyle/>
                        <a:p>
                          <a:pPr algn="ctr"/>
                          <a:endParaRPr lang="en-US" dirty="0"/>
                        </a:p>
                      </a:txBody>
                      <a:tcPr/>
                    </a:tc>
                    <a:extLst>
                      <a:ext uri="{0D108BD9-81ED-4DB2-BD59-A6C34878D82A}">
                        <a16:rowId xmlns:a16="http://schemas.microsoft.com/office/drawing/2014/main" val="1062700997"/>
                      </a:ext>
                    </a:extLst>
                  </a:tr>
                  <a:tr h="518160">
                    <a:tc vMerge="1">
                      <a:txBody>
                        <a:bodyPr/>
                        <a:lstStyle/>
                        <a:p>
                          <a:pPr algn="ctr"/>
                          <a:endParaRPr lang="en-US" dirty="0"/>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vMerge="1">
                      <a:txBody>
                        <a:bodyPr/>
                        <a:lstStyle/>
                        <a:p>
                          <a:pPr algn="ctr"/>
                          <a:endParaRPr lang="en-US" dirty="0"/>
                        </a:p>
                      </a:txBody>
                      <a:tcPr/>
                    </a:tc>
                    <a:extLst>
                      <a:ext uri="{0D108BD9-81ED-4DB2-BD59-A6C34878D82A}">
                        <a16:rowId xmlns:a16="http://schemas.microsoft.com/office/drawing/2014/main" val="424039781"/>
                      </a:ext>
                    </a:extLst>
                  </a:tr>
                </a:tbl>
              </a:graphicData>
            </a:graphic>
          </p:graphicFrame>
        </mc:Fallback>
      </mc:AlternateContent>
    </p:spTree>
    <p:extLst>
      <p:ext uri="{BB962C8B-B14F-4D97-AF65-F5344CB8AC3E}">
        <p14:creationId xmlns:p14="http://schemas.microsoft.com/office/powerpoint/2010/main" val="2584560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533400" y="658446"/>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How a perceptron learns : Decision Boundary</a:t>
            </a:r>
          </a:p>
        </p:txBody>
      </p:sp>
      <p:pic>
        <p:nvPicPr>
          <p:cNvPr id="6" name="Picture 5" descr="A picture containing text, sky&#10;&#10;Description automatically generated">
            <a:extLst>
              <a:ext uri="{FF2B5EF4-FFF2-40B4-BE49-F238E27FC236}">
                <a16:creationId xmlns:a16="http://schemas.microsoft.com/office/drawing/2014/main" id="{6FD47FF7-0E85-FDC3-1E8D-F4598DBF0EAC}"/>
              </a:ext>
            </a:extLst>
          </p:cNvPr>
          <p:cNvPicPr>
            <a:picLocks noChangeAspect="1"/>
          </p:cNvPicPr>
          <p:nvPr/>
        </p:nvPicPr>
        <p:blipFill>
          <a:blip r:embed="rId3"/>
          <a:stretch>
            <a:fillRect/>
          </a:stretch>
        </p:blipFill>
        <p:spPr>
          <a:xfrm>
            <a:off x="1447800" y="2599105"/>
            <a:ext cx="15597188" cy="6257838"/>
          </a:xfrm>
          <a:prstGeom prst="rect">
            <a:avLst/>
          </a:prstGeom>
        </p:spPr>
      </p:pic>
    </p:spTree>
    <p:extLst>
      <p:ext uri="{BB962C8B-B14F-4D97-AF65-F5344CB8AC3E}">
        <p14:creationId xmlns:p14="http://schemas.microsoft.com/office/powerpoint/2010/main" val="3726826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533400" y="658446"/>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Types of Neural Network</a:t>
            </a:r>
          </a:p>
        </p:txBody>
      </p:sp>
      <p:pic>
        <p:nvPicPr>
          <p:cNvPr id="4" name="Picture 3">
            <a:extLst>
              <a:ext uri="{FF2B5EF4-FFF2-40B4-BE49-F238E27FC236}">
                <a16:creationId xmlns:a16="http://schemas.microsoft.com/office/drawing/2014/main" id="{ED1ECE27-C88A-F242-D9C7-54AFED4B0D42}"/>
              </a:ext>
            </a:extLst>
          </p:cNvPr>
          <p:cNvPicPr>
            <a:picLocks noChangeAspect="1"/>
          </p:cNvPicPr>
          <p:nvPr/>
        </p:nvPicPr>
        <p:blipFill>
          <a:blip r:embed="rId3"/>
          <a:stretch>
            <a:fillRect/>
          </a:stretch>
        </p:blipFill>
        <p:spPr>
          <a:xfrm>
            <a:off x="3124200" y="2476499"/>
            <a:ext cx="12115800" cy="6681803"/>
          </a:xfrm>
          <a:prstGeom prst="rect">
            <a:avLst/>
          </a:prstGeom>
        </p:spPr>
      </p:pic>
    </p:spTree>
    <p:extLst>
      <p:ext uri="{BB962C8B-B14F-4D97-AF65-F5344CB8AC3E}">
        <p14:creationId xmlns:p14="http://schemas.microsoft.com/office/powerpoint/2010/main" val="3755348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533400" y="658446"/>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Advantages of ANN</a:t>
            </a:r>
          </a:p>
        </p:txBody>
      </p:sp>
      <p:sp>
        <p:nvSpPr>
          <p:cNvPr id="6" name="TextBox 5">
            <a:extLst>
              <a:ext uri="{FF2B5EF4-FFF2-40B4-BE49-F238E27FC236}">
                <a16:creationId xmlns:a16="http://schemas.microsoft.com/office/drawing/2014/main" id="{9CDE1110-9565-E408-0D3C-D84E90E101B3}"/>
              </a:ext>
            </a:extLst>
          </p:cNvPr>
          <p:cNvSpPr txBox="1"/>
          <p:nvPr/>
        </p:nvSpPr>
        <p:spPr>
          <a:xfrm>
            <a:off x="657403" y="2857500"/>
            <a:ext cx="16973193" cy="6124754"/>
          </a:xfrm>
          <a:prstGeom prst="rect">
            <a:avLst/>
          </a:prstGeom>
          <a:noFill/>
        </p:spPr>
        <p:txBody>
          <a:bodyPr wrap="square">
            <a:spAutoFit/>
          </a:bodyPr>
          <a:lstStyle/>
          <a:p>
            <a:pPr marL="342900" indent="-342900">
              <a:buFont typeface="Arial" panose="020B0604020202020204" pitchFamily="34" charset="0"/>
              <a:buChar char="•"/>
            </a:pPr>
            <a:r>
              <a:rPr lang="en-US" sz="2800" dirty="0"/>
              <a:t>Parallel processing capability: Artificial neural networks have a numerical value that can perform more than one task simultaneously.</a:t>
            </a:r>
          </a:p>
          <a:p>
            <a:endParaRPr lang="en-US" sz="2800" dirty="0"/>
          </a:p>
          <a:p>
            <a:pPr marL="342900" indent="-342900">
              <a:buFont typeface="Arial" panose="020B0604020202020204" pitchFamily="34" charset="0"/>
              <a:buChar char="•"/>
            </a:pPr>
            <a:r>
              <a:rPr lang="en-US" sz="2800" dirty="0"/>
              <a:t>Storing data on the entire network: Data that is used in traditional programming is stored on the whole network, not on a database. The disappearance of a couple of pieces of data in one place doesn't prevent the network from working.</a:t>
            </a:r>
          </a:p>
          <a:p>
            <a:endParaRPr lang="en-US" sz="2800" dirty="0"/>
          </a:p>
          <a:p>
            <a:pPr marL="342900" indent="-342900">
              <a:buFont typeface="Arial" panose="020B0604020202020204" pitchFamily="34" charset="0"/>
              <a:buChar char="•"/>
            </a:pPr>
            <a:r>
              <a:rPr lang="en-US" sz="2800" dirty="0"/>
              <a:t>Capability to work with incomplete knowledge: After ANN training, the information may produce output even with inadequate data. The loss of performance here relies upon the significance of missing data.</a:t>
            </a:r>
          </a:p>
          <a:p>
            <a:endParaRPr lang="en-US" sz="2800" dirty="0"/>
          </a:p>
          <a:p>
            <a:pPr marL="342900" indent="-342900">
              <a:buFont typeface="Arial" panose="020B0604020202020204" pitchFamily="34" charset="0"/>
              <a:buChar char="•"/>
            </a:pPr>
            <a:r>
              <a:rPr lang="en-US" sz="2800" dirty="0"/>
              <a:t>Having a memory distribution: For ANN is to be able to adapt, it is important to determine the examples and to encourage the network according to the desired output by demonstrating these examples to the network. The succession of the network is directly proportional to the chosen instances, and if the event can't appear to the network in all its aspects, it can produce false output.</a:t>
            </a:r>
          </a:p>
        </p:txBody>
      </p:sp>
    </p:spTree>
    <p:extLst>
      <p:ext uri="{BB962C8B-B14F-4D97-AF65-F5344CB8AC3E}">
        <p14:creationId xmlns:p14="http://schemas.microsoft.com/office/powerpoint/2010/main" val="684027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533400" y="658446"/>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Disadvantages of ANN</a:t>
            </a:r>
          </a:p>
        </p:txBody>
      </p:sp>
      <p:sp>
        <p:nvSpPr>
          <p:cNvPr id="6" name="TextBox 5">
            <a:extLst>
              <a:ext uri="{FF2B5EF4-FFF2-40B4-BE49-F238E27FC236}">
                <a16:creationId xmlns:a16="http://schemas.microsoft.com/office/drawing/2014/main" id="{5EE14A05-F6F4-AC8A-7CE8-508F676AB503}"/>
              </a:ext>
            </a:extLst>
          </p:cNvPr>
          <p:cNvSpPr txBox="1"/>
          <p:nvPr/>
        </p:nvSpPr>
        <p:spPr>
          <a:xfrm>
            <a:off x="502920" y="2470969"/>
            <a:ext cx="17427655" cy="6555641"/>
          </a:xfrm>
          <a:prstGeom prst="rect">
            <a:avLst/>
          </a:prstGeom>
          <a:noFill/>
        </p:spPr>
        <p:txBody>
          <a:bodyPr wrap="square">
            <a:spAutoFit/>
          </a:bodyPr>
          <a:lstStyle/>
          <a:p>
            <a:pPr marL="457200" indent="-457200">
              <a:buFont typeface="Arial" panose="020B0604020202020204" pitchFamily="34" charset="0"/>
              <a:buChar char="•"/>
            </a:pPr>
            <a:r>
              <a:rPr lang="en-US" sz="2800" dirty="0"/>
              <a:t>Assurance of proper network structure: There is no particular guideline for determining the structure of artificial neural networks. The appropriate network structure is accomplished through experience, trial, and error.</a:t>
            </a:r>
          </a:p>
          <a:p>
            <a:endParaRPr lang="en-US" sz="2800" dirty="0"/>
          </a:p>
          <a:p>
            <a:pPr marL="457200" indent="-457200">
              <a:buFont typeface="Arial" panose="020B0604020202020204" pitchFamily="34" charset="0"/>
              <a:buChar char="•"/>
            </a:pPr>
            <a:r>
              <a:rPr lang="en-US" sz="2800" dirty="0"/>
              <a:t>Unrecognized behavior of the network: It is the most significant issue of ANN. When ANN produces a testing solution, it does not provide insight concerning why and how. It decreases trust in the network.</a:t>
            </a:r>
          </a:p>
          <a:p>
            <a:endParaRPr lang="en-US" sz="2800" dirty="0"/>
          </a:p>
          <a:p>
            <a:pPr marL="457200" indent="-457200">
              <a:buFont typeface="Arial" panose="020B0604020202020204" pitchFamily="34" charset="0"/>
              <a:buChar char="•"/>
            </a:pPr>
            <a:r>
              <a:rPr lang="en-US" sz="2800" dirty="0"/>
              <a:t>Hardware dependence: Artificial neural networks need processors with parallel processing power, as per their structure. Therefore, the realization of the equipment is dependent.</a:t>
            </a:r>
          </a:p>
          <a:p>
            <a:endParaRPr lang="en-US" sz="2800" dirty="0"/>
          </a:p>
          <a:p>
            <a:pPr marL="457200" indent="-457200">
              <a:buFont typeface="Arial" panose="020B0604020202020204" pitchFamily="34" charset="0"/>
              <a:buChar char="•"/>
            </a:pPr>
            <a:r>
              <a:rPr lang="en-US" sz="2800" dirty="0"/>
              <a:t>Difficulty of showing the issue to the network: ANNs can work with numerical data. Problems must be converted into numerical values before being introduced to ANN. The presentation mechanism to be resolved here will directly impact the performance of the network. It relies on the user's abilities.</a:t>
            </a:r>
          </a:p>
          <a:p>
            <a:endParaRPr lang="en-US" sz="2800" dirty="0"/>
          </a:p>
          <a:p>
            <a:pPr marL="457200" indent="-457200">
              <a:buFont typeface="Arial" panose="020B0604020202020204" pitchFamily="34" charset="0"/>
              <a:buChar char="•"/>
            </a:pPr>
            <a:r>
              <a:rPr lang="en-US" sz="2800" dirty="0"/>
              <a:t>The duration of the network is unknown: The network is reduced to a specific value of the error, and this value does not give us optimum results.</a:t>
            </a:r>
          </a:p>
        </p:txBody>
      </p:sp>
    </p:spTree>
    <p:extLst>
      <p:ext uri="{BB962C8B-B14F-4D97-AF65-F5344CB8AC3E}">
        <p14:creationId xmlns:p14="http://schemas.microsoft.com/office/powerpoint/2010/main" val="2170972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4107675" y="1714500"/>
            <a:ext cx="10072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What is Artificial Neural Network?</a:t>
            </a:r>
          </a:p>
        </p:txBody>
      </p:sp>
      <p:sp>
        <p:nvSpPr>
          <p:cNvPr id="12" name="Google Shape;406;p46">
            <a:extLst>
              <a:ext uri="{FF2B5EF4-FFF2-40B4-BE49-F238E27FC236}">
                <a16:creationId xmlns:a16="http://schemas.microsoft.com/office/drawing/2014/main" id="{541D811F-0619-E0E6-CEFC-3F232219E65B}"/>
              </a:ext>
            </a:extLst>
          </p:cNvPr>
          <p:cNvSpPr txBox="1">
            <a:spLocks/>
          </p:cNvSpPr>
          <p:nvPr/>
        </p:nvSpPr>
        <p:spPr>
          <a:xfrm>
            <a:off x="1128750" y="4381500"/>
            <a:ext cx="15406650" cy="21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1pPr>
            <a:lvl2pPr marL="914400" marR="0" lvl="1"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ctr"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lvl="0" indent="0" algn="just">
              <a:spcAft>
                <a:spcPts val="1600"/>
              </a:spcAft>
              <a:buClr>
                <a:srgbClr val="595959"/>
              </a:buClr>
              <a:buNone/>
              <a:defRPr/>
            </a:pPr>
            <a:r>
              <a:rPr lang="en-US" sz="3600" kern="0" dirty="0">
                <a:solidFill>
                  <a:srgbClr val="595959"/>
                </a:solidFill>
              </a:rPr>
              <a:t>The term "Artificial Neural Network" is derived from Biological neural networks that develop the structure of a human brain. Similar to the human brain that has neurons interconnected to one another, artificial neural networks also have neurons that are interconnected to one another in various layers of the networks. These neurons are known as nodes</a:t>
            </a:r>
            <a:endParaRPr kumimoji="0" lang="en-US" sz="3600" b="0" i="0" u="none" strike="noStrike" kern="0" cap="none" spc="0" normalizeH="0" baseline="0" noProof="0" dirty="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58283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533400" y="658446"/>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Introduction, or how the brain works</a:t>
            </a:r>
          </a:p>
        </p:txBody>
      </p:sp>
      <p:sp>
        <p:nvSpPr>
          <p:cNvPr id="12" name="Google Shape;406;p46">
            <a:extLst>
              <a:ext uri="{FF2B5EF4-FFF2-40B4-BE49-F238E27FC236}">
                <a16:creationId xmlns:a16="http://schemas.microsoft.com/office/drawing/2014/main" id="{541D811F-0619-E0E6-CEFC-3F232219E65B}"/>
              </a:ext>
            </a:extLst>
          </p:cNvPr>
          <p:cNvSpPr txBox="1">
            <a:spLocks/>
          </p:cNvSpPr>
          <p:nvPr/>
        </p:nvSpPr>
        <p:spPr>
          <a:xfrm>
            <a:off x="533400" y="2705100"/>
            <a:ext cx="15406650" cy="21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1pPr>
            <a:lvl2pPr marL="914400" marR="0" lvl="1"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ctr"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lvl="0" indent="0" algn="just">
              <a:spcAft>
                <a:spcPts val="1600"/>
              </a:spcAft>
              <a:buClr>
                <a:srgbClr val="595959"/>
              </a:buClr>
              <a:buNone/>
              <a:defRPr/>
            </a:pPr>
            <a:r>
              <a:rPr lang="en-US" sz="3600" kern="0" dirty="0">
                <a:solidFill>
                  <a:srgbClr val="595959"/>
                </a:solidFill>
              </a:rPr>
              <a:t>Machine learning involves adaptive mechanisms that enable computers to learn from experience, learn by example and learn by analogy.  Learning capabilities can improve the performance of an intelligent system over time. The most popular approaches to machine learning are artificial neural networks and genetic algorithms.  This lecture is dedicated to neural networks.</a:t>
            </a:r>
          </a:p>
        </p:txBody>
      </p:sp>
    </p:spTree>
    <p:extLst>
      <p:ext uri="{BB962C8B-B14F-4D97-AF65-F5344CB8AC3E}">
        <p14:creationId xmlns:p14="http://schemas.microsoft.com/office/powerpoint/2010/main" val="2733552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3"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533400" y="658446"/>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Concept of Neural Network</a:t>
            </a:r>
          </a:p>
        </p:txBody>
      </p:sp>
      <p:sp>
        <p:nvSpPr>
          <p:cNvPr id="12" name="Google Shape;406;p46">
            <a:extLst>
              <a:ext uri="{FF2B5EF4-FFF2-40B4-BE49-F238E27FC236}">
                <a16:creationId xmlns:a16="http://schemas.microsoft.com/office/drawing/2014/main" id="{541D811F-0619-E0E6-CEFC-3F232219E65B}"/>
              </a:ext>
            </a:extLst>
          </p:cNvPr>
          <p:cNvSpPr txBox="1">
            <a:spLocks/>
          </p:cNvSpPr>
          <p:nvPr/>
        </p:nvSpPr>
        <p:spPr>
          <a:xfrm>
            <a:off x="518160" y="2298630"/>
            <a:ext cx="15406650" cy="21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1pPr>
            <a:lvl2pPr marL="914400" marR="0" lvl="1"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ctr"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71500" indent="-571500" algn="just">
              <a:spcAft>
                <a:spcPts val="1600"/>
              </a:spcAft>
              <a:buClr>
                <a:srgbClr val="595959"/>
              </a:buClr>
              <a:defRPr/>
            </a:pPr>
            <a:r>
              <a:rPr lang="en-US" sz="3200" kern="0" dirty="0">
                <a:solidFill>
                  <a:srgbClr val="595959"/>
                </a:solidFill>
              </a:rPr>
              <a:t>A neural network can be defined as a model of reasoning based on the human brain.  The brain consists of a densely interconnected set of nerve cells, or basic information-processing units, called neurons.  </a:t>
            </a:r>
          </a:p>
          <a:p>
            <a:pPr marL="571500" indent="-571500" algn="just">
              <a:spcAft>
                <a:spcPts val="1600"/>
              </a:spcAft>
              <a:buClr>
                <a:srgbClr val="595959"/>
              </a:buClr>
              <a:defRPr/>
            </a:pPr>
            <a:r>
              <a:rPr lang="en-US" sz="3200" kern="0" dirty="0">
                <a:solidFill>
                  <a:srgbClr val="595959"/>
                </a:solidFill>
              </a:rPr>
              <a:t>The human brain incorporates nearly 10 billion neurons and 60 trillion connections, synapses, between them.  By using multiple neurons simultaneously, the brain can perform its functions much faster than the fastest computers in existence today.</a:t>
            </a:r>
          </a:p>
          <a:p>
            <a:pPr marL="571500" indent="-571500" algn="just">
              <a:spcAft>
                <a:spcPts val="1600"/>
              </a:spcAft>
              <a:buClr>
                <a:srgbClr val="595959"/>
              </a:buClr>
              <a:defRPr/>
            </a:pPr>
            <a:r>
              <a:rPr lang="en-US" sz="3200" kern="0" dirty="0">
                <a:solidFill>
                  <a:srgbClr val="595959"/>
                </a:solidFill>
              </a:rPr>
              <a:t>Each neuron has a very simple structure, but an army of such elements constitutes a tremendous processing power.  </a:t>
            </a:r>
          </a:p>
          <a:p>
            <a:pPr marL="571500" indent="-571500" algn="just">
              <a:spcAft>
                <a:spcPts val="1600"/>
              </a:spcAft>
              <a:buClr>
                <a:srgbClr val="595959"/>
              </a:buClr>
              <a:defRPr/>
            </a:pPr>
            <a:r>
              <a:rPr lang="en-US" sz="3200" kern="0" dirty="0">
                <a:solidFill>
                  <a:srgbClr val="595959"/>
                </a:solidFill>
              </a:rPr>
              <a:t>A neuron consists of a cell body, soma, a number of fibers called dendrites, and a single long fiber called the axon.</a:t>
            </a:r>
          </a:p>
          <a:p>
            <a:pPr marL="571500" indent="-571500" algn="just">
              <a:spcAft>
                <a:spcPts val="1600"/>
              </a:spcAft>
              <a:buClr>
                <a:srgbClr val="595959"/>
              </a:buClr>
              <a:defRPr/>
            </a:pPr>
            <a:endParaRPr lang="en-US" sz="3200" kern="0" dirty="0">
              <a:solidFill>
                <a:srgbClr val="595959"/>
              </a:solidFill>
            </a:endParaRPr>
          </a:p>
        </p:txBody>
      </p:sp>
    </p:spTree>
    <p:extLst>
      <p:ext uri="{BB962C8B-B14F-4D97-AF65-F5344CB8AC3E}">
        <p14:creationId xmlns:p14="http://schemas.microsoft.com/office/powerpoint/2010/main" val="3560063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533400" y="658446"/>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lvl="0" algn="l">
              <a:buClr>
                <a:srgbClr val="000000"/>
              </a:buClr>
              <a:defRPr/>
            </a:pPr>
            <a:r>
              <a:rPr lang="en-US" sz="5400" kern="0" dirty="0">
                <a:solidFill>
                  <a:srgbClr val="000000"/>
                </a:solidFill>
              </a:rPr>
              <a:t>Biological neural network</a:t>
            </a:r>
          </a:p>
        </p:txBody>
      </p:sp>
      <p:pic>
        <p:nvPicPr>
          <p:cNvPr id="1026" name="Picture 2">
            <a:extLst>
              <a:ext uri="{FF2B5EF4-FFF2-40B4-BE49-F238E27FC236}">
                <a16:creationId xmlns:a16="http://schemas.microsoft.com/office/drawing/2014/main" id="{B77E71CB-7586-4D0E-2E14-068A920CCB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3527" y="5318540"/>
            <a:ext cx="9707563" cy="41431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456757-8794-3535-3D4D-AD7A4248043C}"/>
              </a:ext>
            </a:extLst>
          </p:cNvPr>
          <p:cNvSpPr txBox="1"/>
          <p:nvPr/>
        </p:nvSpPr>
        <p:spPr>
          <a:xfrm>
            <a:off x="914400" y="2795914"/>
            <a:ext cx="16306800" cy="2308324"/>
          </a:xfrm>
          <a:prstGeom prst="rect">
            <a:avLst/>
          </a:prstGeom>
          <a:noFill/>
        </p:spPr>
        <p:txBody>
          <a:bodyPr wrap="square">
            <a:spAutoFit/>
          </a:bodyPr>
          <a:lstStyle/>
          <a:p>
            <a:pPr algn="just"/>
            <a:r>
              <a:rPr lang="en-US" sz="3600" dirty="0"/>
              <a:t>The human brain incorporates nearly </a:t>
            </a:r>
            <a:r>
              <a:rPr lang="en-US" sz="3600" b="1" u="sng" dirty="0"/>
              <a:t>10 billion neurons</a:t>
            </a:r>
            <a:r>
              <a:rPr lang="en-US" sz="3600" dirty="0"/>
              <a:t> and </a:t>
            </a:r>
            <a:r>
              <a:rPr lang="en-US" sz="3600" b="1" u="sng" dirty="0"/>
              <a:t>60 trillion connections</a:t>
            </a:r>
            <a:r>
              <a:rPr lang="en-US" sz="3600" dirty="0"/>
              <a:t>, synapses, between them.</a:t>
            </a:r>
          </a:p>
          <a:p>
            <a:pPr algn="just"/>
            <a:r>
              <a:rPr lang="en-US" sz="3600" dirty="0"/>
              <a:t>A neuron consists of a cell body, </a:t>
            </a:r>
            <a:r>
              <a:rPr lang="en-US" sz="3600" b="1" u="sng" dirty="0"/>
              <a:t>soma</a:t>
            </a:r>
            <a:r>
              <a:rPr lang="en-US" sz="3600" dirty="0"/>
              <a:t>, a number of fibers called </a:t>
            </a:r>
            <a:r>
              <a:rPr lang="en-US" sz="3600" b="1" u="sng" dirty="0"/>
              <a:t>dendrites</a:t>
            </a:r>
            <a:r>
              <a:rPr lang="en-US" sz="3600" dirty="0"/>
              <a:t>, and a single long fiber called the </a:t>
            </a:r>
            <a:r>
              <a:rPr lang="en-US" sz="3600" b="1" u="sng" dirty="0"/>
              <a:t>axon</a:t>
            </a:r>
            <a:r>
              <a:rPr lang="en-US" sz="3600" dirty="0"/>
              <a:t>.</a:t>
            </a:r>
          </a:p>
        </p:txBody>
      </p:sp>
    </p:spTree>
    <p:extLst>
      <p:ext uri="{BB962C8B-B14F-4D97-AF65-F5344CB8AC3E}">
        <p14:creationId xmlns:p14="http://schemas.microsoft.com/office/powerpoint/2010/main" val="2905908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533400" y="658446"/>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Architecture of a typical artificial neural network</a:t>
            </a:r>
          </a:p>
        </p:txBody>
      </p:sp>
      <p:pic>
        <p:nvPicPr>
          <p:cNvPr id="2050" name="Picture 2">
            <a:extLst>
              <a:ext uri="{FF2B5EF4-FFF2-40B4-BE49-F238E27FC236}">
                <a16:creationId xmlns:a16="http://schemas.microsoft.com/office/drawing/2014/main" id="{EB4B5F2F-40D1-590A-BFE9-62F5E0B8BB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080" y="2093406"/>
            <a:ext cx="11806238" cy="6699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89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533400" y="658446"/>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Analogy between biological and </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artificial neural networks</a:t>
            </a:r>
          </a:p>
        </p:txBody>
      </p:sp>
      <p:pic>
        <p:nvPicPr>
          <p:cNvPr id="4" name="Picture 3" descr="Diagram&#10;&#10;Description automatically generated">
            <a:extLst>
              <a:ext uri="{FF2B5EF4-FFF2-40B4-BE49-F238E27FC236}">
                <a16:creationId xmlns:a16="http://schemas.microsoft.com/office/drawing/2014/main" id="{7EB73043-3779-8B19-4FBF-A013F5917E3A}"/>
              </a:ext>
            </a:extLst>
          </p:cNvPr>
          <p:cNvPicPr>
            <a:picLocks noChangeAspect="1"/>
          </p:cNvPicPr>
          <p:nvPr/>
        </p:nvPicPr>
        <p:blipFill>
          <a:blip r:embed="rId3"/>
          <a:stretch>
            <a:fillRect/>
          </a:stretch>
        </p:blipFill>
        <p:spPr>
          <a:xfrm>
            <a:off x="990600" y="5702438"/>
            <a:ext cx="7086600" cy="3212896"/>
          </a:xfrm>
          <a:prstGeom prst="rect">
            <a:avLst/>
          </a:prstGeom>
        </p:spPr>
      </p:pic>
      <p:pic>
        <p:nvPicPr>
          <p:cNvPr id="6" name="Picture 5" descr="Diagram&#10;&#10;Description automatically generated">
            <a:extLst>
              <a:ext uri="{FF2B5EF4-FFF2-40B4-BE49-F238E27FC236}">
                <a16:creationId xmlns:a16="http://schemas.microsoft.com/office/drawing/2014/main" id="{BBFC448D-9769-5A1A-FC7E-92711A787ACD}"/>
              </a:ext>
            </a:extLst>
          </p:cNvPr>
          <p:cNvPicPr>
            <a:picLocks noChangeAspect="1"/>
          </p:cNvPicPr>
          <p:nvPr/>
        </p:nvPicPr>
        <p:blipFill>
          <a:blip r:embed="rId4"/>
          <a:stretch>
            <a:fillRect/>
          </a:stretch>
        </p:blipFill>
        <p:spPr>
          <a:xfrm>
            <a:off x="10210802" y="2747878"/>
            <a:ext cx="6651068" cy="3018246"/>
          </a:xfrm>
          <a:prstGeom prst="rect">
            <a:avLst/>
          </a:prstGeom>
        </p:spPr>
      </p:pic>
      <p:pic>
        <p:nvPicPr>
          <p:cNvPr id="7" name="Picture 6" descr="Table&#10;&#10;Description automatically generated">
            <a:extLst>
              <a:ext uri="{FF2B5EF4-FFF2-40B4-BE49-F238E27FC236}">
                <a16:creationId xmlns:a16="http://schemas.microsoft.com/office/drawing/2014/main" id="{82199386-DBE3-BB6E-EC87-77B9015DF6E2}"/>
              </a:ext>
            </a:extLst>
          </p:cNvPr>
          <p:cNvPicPr>
            <a:picLocks noChangeAspect="1"/>
          </p:cNvPicPr>
          <p:nvPr/>
        </p:nvPicPr>
        <p:blipFill>
          <a:blip r:embed="rId5"/>
          <a:stretch>
            <a:fillRect/>
          </a:stretch>
        </p:blipFill>
        <p:spPr>
          <a:xfrm>
            <a:off x="966854" y="3130949"/>
            <a:ext cx="9067751" cy="2087540"/>
          </a:xfrm>
          <a:prstGeom prst="rect">
            <a:avLst/>
          </a:prstGeom>
        </p:spPr>
      </p:pic>
    </p:spTree>
    <p:extLst>
      <p:ext uri="{BB962C8B-B14F-4D97-AF65-F5344CB8AC3E}">
        <p14:creationId xmlns:p14="http://schemas.microsoft.com/office/powerpoint/2010/main" val="1346836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533400" y="658446"/>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Perceptron Learning</a:t>
            </a:r>
          </a:p>
        </p:txBody>
      </p:sp>
      <p:pic>
        <p:nvPicPr>
          <p:cNvPr id="8" name="Picture 7" descr="Diagram&#10;&#10;Description automatically generated">
            <a:extLst>
              <a:ext uri="{FF2B5EF4-FFF2-40B4-BE49-F238E27FC236}">
                <a16:creationId xmlns:a16="http://schemas.microsoft.com/office/drawing/2014/main" id="{9D26F090-02BE-D08D-CDD7-1E3BB1E28BAE}"/>
              </a:ext>
            </a:extLst>
          </p:cNvPr>
          <p:cNvPicPr>
            <a:picLocks noChangeAspect="1"/>
          </p:cNvPicPr>
          <p:nvPr/>
        </p:nvPicPr>
        <p:blipFill>
          <a:blip r:embed="rId3"/>
          <a:stretch>
            <a:fillRect/>
          </a:stretch>
        </p:blipFill>
        <p:spPr>
          <a:xfrm>
            <a:off x="2640414" y="2314404"/>
            <a:ext cx="8713386" cy="3950442"/>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BADAB7D7-D2CA-61E0-F100-B0D13346B2F0}"/>
              </a:ext>
            </a:extLst>
          </p:cNvPr>
          <p:cNvPicPr>
            <a:picLocks noChangeAspect="1"/>
          </p:cNvPicPr>
          <p:nvPr/>
        </p:nvPicPr>
        <p:blipFill>
          <a:blip r:embed="rId4"/>
          <a:stretch>
            <a:fillRect/>
          </a:stretch>
        </p:blipFill>
        <p:spPr>
          <a:xfrm>
            <a:off x="5339461" y="6123634"/>
            <a:ext cx="7969194" cy="1566200"/>
          </a:xfrm>
          <a:prstGeom prst="rect">
            <a:avLst/>
          </a:prstGeom>
        </p:spPr>
      </p:pic>
      <p:cxnSp>
        <p:nvCxnSpPr>
          <p:cNvPr id="10" name="Straight Arrow Connector 9">
            <a:extLst>
              <a:ext uri="{FF2B5EF4-FFF2-40B4-BE49-F238E27FC236}">
                <a16:creationId xmlns:a16="http://schemas.microsoft.com/office/drawing/2014/main" id="{7518FFFB-DEAB-CF4B-7C6D-84560C618FAC}"/>
              </a:ext>
            </a:extLst>
          </p:cNvPr>
          <p:cNvCxnSpPr>
            <a:cxnSpLocks/>
          </p:cNvCxnSpPr>
          <p:nvPr/>
        </p:nvCxnSpPr>
        <p:spPr>
          <a:xfrm>
            <a:off x="7162800" y="5620975"/>
            <a:ext cx="0" cy="9173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Oval 11">
            <a:extLst>
              <a:ext uri="{FF2B5EF4-FFF2-40B4-BE49-F238E27FC236}">
                <a16:creationId xmlns:a16="http://schemas.microsoft.com/office/drawing/2014/main" id="{EB2BFDC1-2322-F027-C235-AFE29106BA7C}"/>
              </a:ext>
            </a:extLst>
          </p:cNvPr>
          <p:cNvSpPr/>
          <p:nvPr/>
        </p:nvSpPr>
        <p:spPr>
          <a:xfrm>
            <a:off x="4800600" y="6582767"/>
            <a:ext cx="351623" cy="285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3" name="Oval 12">
            <a:extLst>
              <a:ext uri="{FF2B5EF4-FFF2-40B4-BE49-F238E27FC236}">
                <a16:creationId xmlns:a16="http://schemas.microsoft.com/office/drawing/2014/main" id="{9355C6C9-125D-5B60-706F-2630F40A8EFD}"/>
              </a:ext>
            </a:extLst>
          </p:cNvPr>
          <p:cNvSpPr/>
          <p:nvPr/>
        </p:nvSpPr>
        <p:spPr>
          <a:xfrm>
            <a:off x="8792377" y="6571055"/>
            <a:ext cx="351623" cy="285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4" name="TextBox 13">
            <a:extLst>
              <a:ext uri="{FF2B5EF4-FFF2-40B4-BE49-F238E27FC236}">
                <a16:creationId xmlns:a16="http://schemas.microsoft.com/office/drawing/2014/main" id="{1A2A900D-5B34-95AA-05E6-2E03D3916F66}"/>
              </a:ext>
            </a:extLst>
          </p:cNvPr>
          <p:cNvSpPr txBox="1"/>
          <p:nvPr/>
        </p:nvSpPr>
        <p:spPr>
          <a:xfrm>
            <a:off x="10676850" y="7822168"/>
            <a:ext cx="2200950" cy="369332"/>
          </a:xfrm>
          <a:prstGeom prst="rect">
            <a:avLst/>
          </a:prstGeom>
          <a:noFill/>
        </p:spPr>
        <p:txBody>
          <a:bodyPr wrap="square" rtlCol="0">
            <a:spAutoFit/>
          </a:bodyPr>
          <a:lstStyle/>
          <a:p>
            <a:r>
              <a:rPr lang="en-US" dirty="0"/>
              <a:t>Sign Function</a:t>
            </a:r>
          </a:p>
        </p:txBody>
      </p:sp>
    </p:spTree>
    <p:extLst>
      <p:ext uri="{BB962C8B-B14F-4D97-AF65-F5344CB8AC3E}">
        <p14:creationId xmlns:p14="http://schemas.microsoft.com/office/powerpoint/2010/main" val="3295076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533400" y="658446"/>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How a perceptron learns</a:t>
            </a:r>
          </a:p>
        </p:txBody>
      </p:sp>
      <p:sp>
        <p:nvSpPr>
          <p:cNvPr id="4" name="Content Placeholder 2">
            <a:extLst>
              <a:ext uri="{FF2B5EF4-FFF2-40B4-BE49-F238E27FC236}">
                <a16:creationId xmlns:a16="http://schemas.microsoft.com/office/drawing/2014/main" id="{554A73A0-0333-BF82-5EE6-024B467E4371}"/>
              </a:ext>
            </a:extLst>
          </p:cNvPr>
          <p:cNvSpPr txBox="1">
            <a:spLocks/>
          </p:cNvSpPr>
          <p:nvPr/>
        </p:nvSpPr>
        <p:spPr>
          <a:xfrm>
            <a:off x="762000" y="3059668"/>
            <a:ext cx="15316200" cy="489438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3200" kern="0" dirty="0">
                <a:solidFill>
                  <a:sysClr val="windowText" lastClr="000000"/>
                </a:solidFill>
              </a:rPr>
              <a:t>In 1958, Frank Rosenblatt introduced a training algorithm that provided the first procedure for training a simple ANN: a perceptron, inspired by </a:t>
            </a:r>
          </a:p>
        </p:txBody>
      </p:sp>
      <p:pic>
        <p:nvPicPr>
          <p:cNvPr id="6" name="Picture 5" descr="Diagram, schematic&#10;&#10;Description automatically generated">
            <a:extLst>
              <a:ext uri="{FF2B5EF4-FFF2-40B4-BE49-F238E27FC236}">
                <a16:creationId xmlns:a16="http://schemas.microsoft.com/office/drawing/2014/main" id="{E0E5E288-51DC-0432-852A-B7025EB8DFDB}"/>
              </a:ext>
            </a:extLst>
          </p:cNvPr>
          <p:cNvPicPr>
            <a:picLocks noChangeAspect="1"/>
          </p:cNvPicPr>
          <p:nvPr/>
        </p:nvPicPr>
        <p:blipFill>
          <a:blip r:embed="rId3"/>
          <a:stretch>
            <a:fillRect/>
          </a:stretch>
        </p:blipFill>
        <p:spPr>
          <a:xfrm>
            <a:off x="3048000" y="5340819"/>
            <a:ext cx="7086600" cy="3602355"/>
          </a:xfrm>
          <a:prstGeom prst="rect">
            <a:avLst/>
          </a:prstGeom>
        </p:spPr>
      </p:pic>
      <p:sp>
        <p:nvSpPr>
          <p:cNvPr id="7" name="TextBox 6">
            <a:extLst>
              <a:ext uri="{FF2B5EF4-FFF2-40B4-BE49-F238E27FC236}">
                <a16:creationId xmlns:a16="http://schemas.microsoft.com/office/drawing/2014/main" id="{D1D4B05A-2315-D54A-D9E6-F657DA4E43B5}"/>
              </a:ext>
            </a:extLst>
          </p:cNvPr>
          <p:cNvSpPr txBox="1"/>
          <p:nvPr/>
        </p:nvSpPr>
        <p:spPr>
          <a:xfrm>
            <a:off x="4676889" y="4473006"/>
            <a:ext cx="7486421" cy="646331"/>
          </a:xfrm>
          <a:prstGeom prst="rect">
            <a:avLst/>
          </a:prstGeom>
          <a:noFill/>
        </p:spPr>
        <p:txBody>
          <a:bodyPr wrap="square">
            <a:spAutoFit/>
          </a:bodyPr>
          <a:lstStyle/>
          <a:p>
            <a:r>
              <a:rPr lang="en-US" sz="3600" b="1" i="0" u="none" strike="noStrike" baseline="0" dirty="0">
                <a:solidFill>
                  <a:srgbClr val="FF0000"/>
                </a:solidFill>
                <a:latin typeface="Times New Roman" panose="02020603050405020304" pitchFamily="18" charset="0"/>
              </a:rPr>
              <a:t>McCulloch and Pitts neuron model</a:t>
            </a:r>
            <a:endParaRPr lang="en-US" sz="3600" dirty="0">
              <a:solidFill>
                <a:srgbClr val="FF0000"/>
              </a:solidFill>
            </a:endParaRPr>
          </a:p>
        </p:txBody>
      </p:sp>
    </p:spTree>
    <p:extLst>
      <p:ext uri="{BB962C8B-B14F-4D97-AF65-F5344CB8AC3E}">
        <p14:creationId xmlns:p14="http://schemas.microsoft.com/office/powerpoint/2010/main" val="3141113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5692</TotalTime>
  <Words>940</Words>
  <Application>Microsoft Office PowerPoint</Application>
  <PresentationFormat>Custom</PresentationFormat>
  <Paragraphs>154</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Cambria Math</vt:lpstr>
      <vt:lpstr>Symbol</vt:lpstr>
      <vt:lpstr>Tahoma</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Studio</dc:title>
  <dc:creator>hrishi rich</dc:creator>
  <cp:keywords>DAFhvYvNYAM,BAFIWJfPMe4</cp:keywords>
  <cp:lastModifiedBy>Dr.Avinash Kumar Singh</cp:lastModifiedBy>
  <cp:revision>63</cp:revision>
  <dcterms:created xsi:type="dcterms:W3CDTF">2023-05-02T09:52:57Z</dcterms:created>
  <dcterms:modified xsi:type="dcterms:W3CDTF">2023-06-12T11:11:39Z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2023-05-02T00:00:00Z</vt:filetime>
  </property>
  <property fmtid="{D5CDD505-2E9C-101B-9397-08002B2CF9AE}" pid="3" name="Creator">
    <vt:lpwstr>Canva</vt:lpwstr>
  </property>
  <property fmtid="{D5CDD505-2E9C-101B-9397-08002B2CF9AE}" pid="4" name="LastSaved">
    <vt:filetime>2023-05-02T00:00:00Z</vt:filetime>
  </property>
</Properties>
</file>