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0" r:id="rId3"/>
    <p:sldId id="271" r:id="rId4"/>
    <p:sldId id="277" r:id="rId5"/>
    <p:sldId id="278" r:id="rId6"/>
    <p:sldId id="279" r:id="rId7"/>
    <p:sldId id="280" r:id="rId8"/>
    <p:sldId id="281" r:id="rId9"/>
    <p:sldId id="282" r:id="rId10"/>
    <p:sldId id="283" r:id="rId11"/>
    <p:sldId id="273" r:id="rId12"/>
    <p:sldId id="285" r:id="rId13"/>
    <p:sldId id="284"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6/13/2023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https://www.kdnuggets.com/2020/12/optimization-algorithms-neural-networks.html</a:t>
            </a:r>
          </a:p>
        </p:txBody>
      </p:sp>
      <p:sp>
        <p:nvSpPr>
          <p:cNvPr id="4" name="Slide Number Placeholder 3"/>
          <p:cNvSpPr>
            <a:spLocks noGrp="1"/>
          </p:cNvSpPr>
          <p:nvPr>
            <p:ph type="sldNum" sz="quarter" idx="5"/>
          </p:nvPr>
        </p:nvSpPr>
        <p:spPr/>
        <p:txBody>
          <a:bodyPr/>
          <a:lstStyle/>
          <a:p>
            <a:fld id="{BD195DC3-54D0-40D9-B596-CB6FEB19462E}" type="slidenum">
              <a:rPr lang="en-US" smtClean="0"/>
              <a:t>11</a:t>
            </a:fld>
            <a:endParaRPr lang="en-US"/>
          </a:p>
        </p:txBody>
      </p:sp>
    </p:spTree>
    <p:extLst>
      <p:ext uri="{BB962C8B-B14F-4D97-AF65-F5344CB8AC3E}">
        <p14:creationId xmlns:p14="http://schemas.microsoft.com/office/powerpoint/2010/main" val="33777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https://towardsdatascience.com/optimizers-for-training-neural-network-59450d71caf6</a:t>
            </a:r>
          </a:p>
        </p:txBody>
      </p:sp>
      <p:sp>
        <p:nvSpPr>
          <p:cNvPr id="4" name="Slide Number Placeholder 3"/>
          <p:cNvSpPr>
            <a:spLocks noGrp="1"/>
          </p:cNvSpPr>
          <p:nvPr>
            <p:ph type="sldNum" sz="quarter" idx="5"/>
          </p:nvPr>
        </p:nvSpPr>
        <p:spPr/>
        <p:txBody>
          <a:bodyPr/>
          <a:lstStyle/>
          <a:p>
            <a:fld id="{BD195DC3-54D0-40D9-B596-CB6FEB19462E}" type="slidenum">
              <a:rPr lang="en-US" smtClean="0"/>
              <a:t>12</a:t>
            </a:fld>
            <a:endParaRPr lang="en-US"/>
          </a:p>
        </p:txBody>
      </p:sp>
    </p:spTree>
    <p:extLst>
      <p:ext uri="{BB962C8B-B14F-4D97-AF65-F5344CB8AC3E}">
        <p14:creationId xmlns:p14="http://schemas.microsoft.com/office/powerpoint/2010/main" val="116709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2131353"/>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05 | Lesson 03</a:t>
            </a:r>
          </a:p>
          <a:p>
            <a:r>
              <a:rPr lang="en-US" sz="5000" b="1" dirty="0">
                <a:latin typeface="Arial" panose="020B0604020202020204" pitchFamily="34" charset="0"/>
                <a:cs typeface="Arial" panose="020B0604020202020204" pitchFamily="34" charset="0"/>
              </a:rPr>
              <a:t>Backpropagation and optimization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295B5-5980-4982-AAB2-A4E498E7E5B4}"/>
              </a:ext>
            </a:extLst>
          </p:cNvPr>
          <p:cNvSpPr>
            <a:spLocks noGrp="1"/>
          </p:cNvSpPr>
          <p:nvPr>
            <p:ph idx="1"/>
          </p:nvPr>
        </p:nvSpPr>
        <p:spPr>
          <a:xfrm>
            <a:off x="762000" y="2141220"/>
            <a:ext cx="16459200" cy="6789420"/>
          </a:xfrm>
        </p:spPr>
        <p:txBody>
          <a:bodyPr>
            <a:normAutofit/>
          </a:bodyPr>
          <a:lstStyle/>
          <a:p>
            <a:endParaRPr lang="en-US" dirty="0"/>
          </a:p>
          <a:p>
            <a:r>
              <a:rPr lang="en-US" dirty="0"/>
              <a:t>a) Decision boundary created by hidden neuron 3</a:t>
            </a:r>
          </a:p>
          <a:p>
            <a:r>
              <a:rPr lang="en-US" dirty="0"/>
              <a:t>b) Decision boundary created by hidden neuron 4</a:t>
            </a:r>
          </a:p>
          <a:p>
            <a:r>
              <a:rPr lang="en-US" dirty="0"/>
              <a:t>c) Decision boundary created by output neuron 5</a:t>
            </a:r>
          </a:p>
        </p:txBody>
      </p:sp>
      <p:sp>
        <p:nvSpPr>
          <p:cNvPr id="4" name="Date Placeholder 3">
            <a:extLst>
              <a:ext uri="{FF2B5EF4-FFF2-40B4-BE49-F238E27FC236}">
                <a16:creationId xmlns:a16="http://schemas.microsoft.com/office/drawing/2014/main" id="{9AE01C5F-2EDC-4EE7-9C8C-3E8667BDE8CA}"/>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BC53BEB0-6054-46EA-8BCF-198D4E370A8F}"/>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A3450C6B-EC15-49DC-BECD-4668A723E742}"/>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10</a:t>
            </a:fld>
            <a:endParaRPr lang="en-US" dirty="0"/>
          </a:p>
        </p:txBody>
      </p:sp>
      <p:pic>
        <p:nvPicPr>
          <p:cNvPr id="10" name="Picture 9" descr="Diagram&#10;&#10;Description automatically generated">
            <a:extLst>
              <a:ext uri="{FF2B5EF4-FFF2-40B4-BE49-F238E27FC236}">
                <a16:creationId xmlns:a16="http://schemas.microsoft.com/office/drawing/2014/main" id="{237557FD-FD91-4EED-9B9F-2981BD49AAC2}"/>
              </a:ext>
            </a:extLst>
          </p:cNvPr>
          <p:cNvPicPr>
            <a:picLocks noChangeAspect="1"/>
          </p:cNvPicPr>
          <p:nvPr/>
        </p:nvPicPr>
        <p:blipFill>
          <a:blip r:embed="rId2"/>
          <a:stretch>
            <a:fillRect/>
          </a:stretch>
        </p:blipFill>
        <p:spPr>
          <a:xfrm>
            <a:off x="2078831" y="3495675"/>
            <a:ext cx="14130338" cy="5457825"/>
          </a:xfrm>
          <a:prstGeom prst="rect">
            <a:avLst/>
          </a:prstGeom>
        </p:spPr>
      </p:pic>
      <p:pic>
        <p:nvPicPr>
          <p:cNvPr id="7" name="object 3">
            <a:extLst>
              <a:ext uri="{FF2B5EF4-FFF2-40B4-BE49-F238E27FC236}">
                <a16:creationId xmlns:a16="http://schemas.microsoft.com/office/drawing/2014/main" id="{F3A7AA76-BBEB-0A57-31B5-D214AB05A00A}"/>
              </a:ext>
            </a:extLst>
          </p:cNvPr>
          <p:cNvPicPr/>
          <p:nvPr/>
        </p:nvPicPr>
        <p:blipFill>
          <a:blip r:embed="rId3" cstate="print"/>
          <a:stretch>
            <a:fillRect/>
          </a:stretch>
        </p:blipFill>
        <p:spPr>
          <a:xfrm>
            <a:off x="15716966" y="244109"/>
            <a:ext cx="2228849" cy="828674"/>
          </a:xfrm>
          <a:prstGeom prst="rect">
            <a:avLst/>
          </a:prstGeom>
        </p:spPr>
      </p:pic>
      <p:sp>
        <p:nvSpPr>
          <p:cNvPr id="8" name="object 2">
            <a:extLst>
              <a:ext uri="{FF2B5EF4-FFF2-40B4-BE49-F238E27FC236}">
                <a16:creationId xmlns:a16="http://schemas.microsoft.com/office/drawing/2014/main" id="{021AAFFC-7D6D-1347-05A3-B9DEDF967D84}"/>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9" name="TextBox 8">
            <a:extLst>
              <a:ext uri="{FF2B5EF4-FFF2-40B4-BE49-F238E27FC236}">
                <a16:creationId xmlns:a16="http://schemas.microsoft.com/office/drawing/2014/main" id="{CFF39C67-80D2-3D73-ECF2-3F24DBEBFCEE}"/>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3" name="Google Shape;405;p46">
            <a:extLst>
              <a:ext uri="{FF2B5EF4-FFF2-40B4-BE49-F238E27FC236}">
                <a16:creationId xmlns:a16="http://schemas.microsoft.com/office/drawing/2014/main" id="{E48DCF4F-69E8-62B5-B758-9F88F9BC2914}"/>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388662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3"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Optimization in ANN</a:t>
            </a:r>
          </a:p>
        </p:txBody>
      </p:sp>
      <p:sp>
        <p:nvSpPr>
          <p:cNvPr id="6" name="TextBox 5">
            <a:extLst>
              <a:ext uri="{FF2B5EF4-FFF2-40B4-BE49-F238E27FC236}">
                <a16:creationId xmlns:a16="http://schemas.microsoft.com/office/drawing/2014/main" id="{B20CDEAB-3D51-0D92-AA3A-10D47730700F}"/>
              </a:ext>
            </a:extLst>
          </p:cNvPr>
          <p:cNvSpPr txBox="1"/>
          <p:nvPr/>
        </p:nvSpPr>
        <p:spPr>
          <a:xfrm>
            <a:off x="1219200" y="2520263"/>
            <a:ext cx="15773400" cy="5016758"/>
          </a:xfrm>
          <a:prstGeom prst="rect">
            <a:avLst/>
          </a:prstGeom>
          <a:noFill/>
        </p:spPr>
        <p:txBody>
          <a:bodyPr wrap="square">
            <a:spAutoFit/>
          </a:bodyPr>
          <a:lstStyle/>
          <a:p>
            <a:pPr algn="just"/>
            <a:r>
              <a:rPr lang="en-US" sz="3200" b="0" i="0" dirty="0">
                <a:solidFill>
                  <a:srgbClr val="111111"/>
                </a:solidFill>
                <a:effectLst/>
                <a:latin typeface="open sans" panose="020B0606030504020204" pitchFamily="34" charset="0"/>
              </a:rPr>
              <a:t>In deep learning, we have the concept of loss, which tells us how poorly the model is performing at that current instant. Now we need to use this loss to </a:t>
            </a:r>
            <a:r>
              <a:rPr lang="en-US" sz="3200" b="1" i="0" dirty="0">
                <a:solidFill>
                  <a:srgbClr val="111111"/>
                </a:solidFill>
                <a:effectLst/>
                <a:latin typeface="open sans" panose="020B0606030504020204" pitchFamily="34" charset="0"/>
              </a:rPr>
              <a:t>train </a:t>
            </a:r>
            <a:r>
              <a:rPr lang="en-US" sz="3200" b="0" i="0" dirty="0">
                <a:solidFill>
                  <a:srgbClr val="111111"/>
                </a:solidFill>
                <a:effectLst/>
                <a:latin typeface="open sans" panose="020B0606030504020204" pitchFamily="34" charset="0"/>
              </a:rPr>
              <a:t>our network such that it performs better. Essentially what we need to do is to take the loss and try to </a:t>
            </a:r>
            <a:r>
              <a:rPr lang="en-US" sz="3200" b="1" i="0" dirty="0">
                <a:solidFill>
                  <a:srgbClr val="111111"/>
                </a:solidFill>
                <a:effectLst/>
                <a:latin typeface="open sans" panose="020B0606030504020204" pitchFamily="34" charset="0"/>
              </a:rPr>
              <a:t>minimize </a:t>
            </a:r>
            <a:r>
              <a:rPr lang="en-US" sz="3200" b="0" i="0" dirty="0">
                <a:solidFill>
                  <a:srgbClr val="111111"/>
                </a:solidFill>
                <a:effectLst/>
                <a:latin typeface="open sans" panose="020B0606030504020204" pitchFamily="34" charset="0"/>
              </a:rPr>
              <a:t>it, because a lower loss means our model is going to perform better. The process of minimizing (or maximizing) any mathematical expression is called </a:t>
            </a:r>
            <a:r>
              <a:rPr lang="en-US" sz="3200" b="1" i="0" dirty="0">
                <a:solidFill>
                  <a:srgbClr val="111111"/>
                </a:solidFill>
                <a:effectLst/>
                <a:latin typeface="open sans" panose="020B0606030504020204" pitchFamily="34" charset="0"/>
              </a:rPr>
              <a:t>optimization.</a:t>
            </a:r>
            <a:endParaRPr lang="en-US" sz="3200" b="0" i="0" dirty="0">
              <a:solidFill>
                <a:srgbClr val="111111"/>
              </a:solidFill>
              <a:effectLst/>
              <a:latin typeface="open sans" panose="020B0606030504020204" pitchFamily="34" charset="0"/>
            </a:endParaRPr>
          </a:p>
          <a:p>
            <a:pPr algn="just"/>
            <a:endParaRPr lang="en-US" sz="3200" b="0" i="0" dirty="0">
              <a:solidFill>
                <a:srgbClr val="111111"/>
              </a:solidFill>
              <a:effectLst/>
              <a:latin typeface="open sans" panose="020B0606030504020204" pitchFamily="34" charset="0"/>
            </a:endParaRPr>
          </a:p>
          <a:p>
            <a:pPr algn="just"/>
            <a:r>
              <a:rPr lang="en-US" sz="3200" b="0" i="0" dirty="0">
                <a:solidFill>
                  <a:srgbClr val="111111"/>
                </a:solidFill>
                <a:effectLst/>
                <a:latin typeface="open sans" panose="020B0606030504020204" pitchFamily="34" charset="0"/>
              </a:rPr>
              <a:t>Optimizers are algorithms or methods used to change the attributes of the neural network such as </a:t>
            </a:r>
            <a:r>
              <a:rPr lang="en-US" sz="3200" b="1" i="0" dirty="0">
                <a:solidFill>
                  <a:srgbClr val="111111"/>
                </a:solidFill>
                <a:effectLst/>
                <a:latin typeface="open sans" panose="020B0606030504020204" pitchFamily="34" charset="0"/>
              </a:rPr>
              <a:t>weights</a:t>
            </a:r>
            <a:r>
              <a:rPr lang="en-US" sz="3200" b="0" i="0" dirty="0">
                <a:solidFill>
                  <a:srgbClr val="111111"/>
                </a:solidFill>
                <a:effectLst/>
                <a:latin typeface="open sans" panose="020B0606030504020204" pitchFamily="34" charset="0"/>
              </a:rPr>
              <a:t> and </a:t>
            </a:r>
            <a:r>
              <a:rPr lang="en-US" sz="3200" b="1" i="0" dirty="0">
                <a:solidFill>
                  <a:srgbClr val="111111"/>
                </a:solidFill>
                <a:effectLst/>
                <a:latin typeface="open sans" panose="020B0606030504020204" pitchFamily="34" charset="0"/>
              </a:rPr>
              <a:t>learning rate</a:t>
            </a:r>
            <a:r>
              <a:rPr lang="en-US" sz="3200" b="0" i="0" dirty="0">
                <a:solidFill>
                  <a:srgbClr val="111111"/>
                </a:solidFill>
                <a:effectLst/>
                <a:latin typeface="open sans" panose="020B0606030504020204" pitchFamily="34" charset="0"/>
              </a:rPr>
              <a:t> to reduce the losses. Optimizers are used to solve optimization problems by minimizing the function.</a:t>
            </a:r>
          </a:p>
        </p:txBody>
      </p:sp>
    </p:spTree>
    <p:extLst>
      <p:ext uri="{BB962C8B-B14F-4D97-AF65-F5344CB8AC3E}">
        <p14:creationId xmlns:p14="http://schemas.microsoft.com/office/powerpoint/2010/main" val="102007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3"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1272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Optimization in ANN</a:t>
            </a:r>
          </a:p>
        </p:txBody>
      </p:sp>
      <p:pic>
        <p:nvPicPr>
          <p:cNvPr id="2050" name="Picture 2">
            <a:extLst>
              <a:ext uri="{FF2B5EF4-FFF2-40B4-BE49-F238E27FC236}">
                <a16:creationId xmlns:a16="http://schemas.microsoft.com/office/drawing/2014/main" id="{793B536C-9C52-B940-98DF-E0937CB6F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628900"/>
            <a:ext cx="7096125" cy="6494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EA76E3-EDB6-2ECC-4453-9D2948A7F316}"/>
              </a:ext>
            </a:extLst>
          </p:cNvPr>
          <p:cNvSpPr txBox="1"/>
          <p:nvPr/>
        </p:nvSpPr>
        <p:spPr>
          <a:xfrm>
            <a:off x="10591800" y="2857500"/>
            <a:ext cx="5749647" cy="5509200"/>
          </a:xfrm>
          <a:prstGeom prst="rect">
            <a:avLst/>
          </a:prstGeom>
          <a:noFill/>
        </p:spPr>
        <p:txBody>
          <a:bodyPr wrap="square">
            <a:spAutoFit/>
          </a:bodyPr>
          <a:lstStyle/>
          <a:p>
            <a:r>
              <a:rPr lang="en-US" sz="4400" dirty="0"/>
              <a:t>Optimizers are algorithms or methods used to change the attributes of your neural network such as weights and learning rate in order to reduce the losses.</a:t>
            </a:r>
          </a:p>
        </p:txBody>
      </p:sp>
    </p:spTree>
    <p:extLst>
      <p:ext uri="{BB962C8B-B14F-4D97-AF65-F5344CB8AC3E}">
        <p14:creationId xmlns:p14="http://schemas.microsoft.com/office/powerpoint/2010/main" val="379458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Types of Optimization algorithms</a:t>
            </a:r>
          </a:p>
        </p:txBody>
      </p:sp>
      <p:sp>
        <p:nvSpPr>
          <p:cNvPr id="6" name="TextBox 5">
            <a:extLst>
              <a:ext uri="{FF2B5EF4-FFF2-40B4-BE49-F238E27FC236}">
                <a16:creationId xmlns:a16="http://schemas.microsoft.com/office/drawing/2014/main" id="{B20CDEAB-3D51-0D92-AA3A-10D47730700F}"/>
              </a:ext>
            </a:extLst>
          </p:cNvPr>
          <p:cNvSpPr txBox="1"/>
          <p:nvPr/>
        </p:nvSpPr>
        <p:spPr>
          <a:xfrm>
            <a:off x="1219200" y="2520263"/>
            <a:ext cx="15773400" cy="4524315"/>
          </a:xfrm>
          <a:prstGeom prst="rect">
            <a:avLst/>
          </a:prstGeom>
          <a:noFill/>
        </p:spPr>
        <p:txBody>
          <a:bodyPr wrap="square">
            <a:spAutoFit/>
          </a:bodyPr>
          <a:lstStyle/>
          <a:p>
            <a:pPr marL="514350" indent="-514350" algn="just">
              <a:buFont typeface="+mj-lt"/>
              <a:buAutoNum type="arabicPeriod"/>
            </a:pPr>
            <a:r>
              <a:rPr lang="en-US" sz="3200" b="0" i="0" dirty="0">
                <a:solidFill>
                  <a:srgbClr val="111111"/>
                </a:solidFill>
                <a:effectLst/>
                <a:latin typeface="open sans" panose="020B0606030504020204" pitchFamily="34" charset="0"/>
              </a:rPr>
              <a:t>Gradient Descent</a:t>
            </a:r>
          </a:p>
          <a:p>
            <a:pPr marL="514350" indent="-514350" algn="just">
              <a:buFont typeface="+mj-lt"/>
              <a:buAutoNum type="arabicPeriod"/>
            </a:pPr>
            <a:r>
              <a:rPr lang="en-US" sz="3200" b="0" i="0" dirty="0">
                <a:solidFill>
                  <a:srgbClr val="111111"/>
                </a:solidFill>
                <a:effectLst/>
                <a:latin typeface="open sans" panose="020B0606030504020204" pitchFamily="34" charset="0"/>
              </a:rPr>
              <a:t>Stochastic Gradient Descent (SGD)</a:t>
            </a:r>
          </a:p>
          <a:p>
            <a:pPr marL="514350" indent="-514350" algn="just">
              <a:buFont typeface="+mj-lt"/>
              <a:buAutoNum type="arabicPeriod"/>
            </a:pPr>
            <a:r>
              <a:rPr lang="en-US" sz="3200" b="0" i="0" dirty="0">
                <a:solidFill>
                  <a:srgbClr val="111111"/>
                </a:solidFill>
                <a:effectLst/>
                <a:latin typeface="open sans" panose="020B0606030504020204" pitchFamily="34" charset="0"/>
              </a:rPr>
              <a:t>Mini Batch Stochastic Gradient Descent (MB-SGD)</a:t>
            </a:r>
          </a:p>
          <a:p>
            <a:pPr marL="514350" indent="-514350" algn="just">
              <a:buFont typeface="+mj-lt"/>
              <a:buAutoNum type="arabicPeriod"/>
            </a:pPr>
            <a:r>
              <a:rPr lang="en-US" sz="3200" b="0" i="0" dirty="0">
                <a:solidFill>
                  <a:srgbClr val="111111"/>
                </a:solidFill>
                <a:effectLst/>
                <a:latin typeface="open sans" panose="020B0606030504020204" pitchFamily="34" charset="0"/>
              </a:rPr>
              <a:t>SGD with momentum</a:t>
            </a:r>
          </a:p>
          <a:p>
            <a:pPr marL="514350" indent="-514350" algn="just">
              <a:buFont typeface="+mj-lt"/>
              <a:buAutoNum type="arabicPeriod"/>
            </a:pPr>
            <a:r>
              <a:rPr lang="en-US" sz="3200" b="0" i="0" dirty="0">
                <a:solidFill>
                  <a:srgbClr val="111111"/>
                </a:solidFill>
                <a:effectLst/>
                <a:latin typeface="open sans" panose="020B0606030504020204" pitchFamily="34" charset="0"/>
              </a:rPr>
              <a:t>Nesterov Accelerated Gradient (NAG)</a:t>
            </a:r>
          </a:p>
          <a:p>
            <a:pPr marL="514350" indent="-514350" algn="just">
              <a:buFont typeface="+mj-lt"/>
              <a:buAutoNum type="arabicPeriod"/>
            </a:pPr>
            <a:r>
              <a:rPr lang="en-US" sz="3200" b="0" i="0" dirty="0">
                <a:solidFill>
                  <a:srgbClr val="111111"/>
                </a:solidFill>
                <a:effectLst/>
                <a:latin typeface="open sans" panose="020B0606030504020204" pitchFamily="34" charset="0"/>
              </a:rPr>
              <a:t>Adaptive Gradient (</a:t>
            </a:r>
            <a:r>
              <a:rPr lang="en-US" sz="3200" b="0" i="0" dirty="0" err="1">
                <a:solidFill>
                  <a:srgbClr val="111111"/>
                </a:solidFill>
                <a:effectLst/>
                <a:latin typeface="open sans" panose="020B0606030504020204" pitchFamily="34" charset="0"/>
              </a:rPr>
              <a:t>AdaGrad</a:t>
            </a:r>
            <a:r>
              <a:rPr lang="en-US" sz="3200" b="0" i="0" dirty="0">
                <a:solidFill>
                  <a:srgbClr val="111111"/>
                </a:solidFill>
                <a:effectLst/>
                <a:latin typeface="open sans" panose="020B0606030504020204" pitchFamily="34" charset="0"/>
              </a:rPr>
              <a:t>)</a:t>
            </a:r>
          </a:p>
          <a:p>
            <a:pPr marL="514350" indent="-514350" algn="just">
              <a:buFont typeface="+mj-lt"/>
              <a:buAutoNum type="arabicPeriod"/>
            </a:pPr>
            <a:r>
              <a:rPr lang="en-US" sz="3200" b="0" i="0" dirty="0" err="1">
                <a:solidFill>
                  <a:srgbClr val="111111"/>
                </a:solidFill>
                <a:effectLst/>
                <a:latin typeface="open sans" panose="020B0606030504020204" pitchFamily="34" charset="0"/>
              </a:rPr>
              <a:t>AdaDelta</a:t>
            </a:r>
            <a:endParaRPr lang="en-US" sz="3200" dirty="0">
              <a:solidFill>
                <a:srgbClr val="111111"/>
              </a:solidFill>
              <a:latin typeface="open sans" panose="020B0606030504020204" pitchFamily="34" charset="0"/>
            </a:endParaRPr>
          </a:p>
          <a:p>
            <a:pPr marL="514350" indent="-514350" algn="just">
              <a:buFont typeface="+mj-lt"/>
              <a:buAutoNum type="arabicPeriod"/>
            </a:pPr>
            <a:r>
              <a:rPr lang="en-US" sz="3200" b="0" i="0" dirty="0">
                <a:solidFill>
                  <a:srgbClr val="111111"/>
                </a:solidFill>
                <a:effectLst/>
                <a:latin typeface="open sans" panose="020B0606030504020204" pitchFamily="34" charset="0"/>
              </a:rPr>
              <a:t>RMSprop</a:t>
            </a:r>
            <a:endParaRPr lang="en-US" sz="3200" dirty="0">
              <a:solidFill>
                <a:srgbClr val="111111"/>
              </a:solidFill>
              <a:latin typeface="open sans" panose="020B0606030504020204" pitchFamily="34" charset="0"/>
            </a:endParaRPr>
          </a:p>
          <a:p>
            <a:pPr marL="514350" indent="-514350" algn="just">
              <a:buFont typeface="+mj-lt"/>
              <a:buAutoNum type="arabicPeriod"/>
            </a:pPr>
            <a:r>
              <a:rPr lang="en-US" sz="3200" b="0" i="0" dirty="0">
                <a:solidFill>
                  <a:srgbClr val="111111"/>
                </a:solidFill>
                <a:effectLst/>
                <a:latin typeface="open sans" panose="020B0606030504020204" pitchFamily="34" charset="0"/>
              </a:rPr>
              <a:t>Adam</a:t>
            </a:r>
          </a:p>
        </p:txBody>
      </p:sp>
    </p:spTree>
    <p:extLst>
      <p:ext uri="{BB962C8B-B14F-4D97-AF65-F5344CB8AC3E}">
        <p14:creationId xmlns:p14="http://schemas.microsoft.com/office/powerpoint/2010/main" val="393645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Back-propagation neural network</a:t>
            </a:r>
          </a:p>
        </p:txBody>
      </p:sp>
      <p:pic>
        <p:nvPicPr>
          <p:cNvPr id="7" name="Picture 2">
            <a:extLst>
              <a:ext uri="{FF2B5EF4-FFF2-40B4-BE49-F238E27FC236}">
                <a16:creationId xmlns:a16="http://schemas.microsoft.com/office/drawing/2014/main" id="{9B085EB8-E521-3316-B70A-0A0A3A166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3" y="2318170"/>
            <a:ext cx="9729787" cy="680678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133487DD-58F7-5820-4831-DD6FCA497AB4}"/>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9" name="TextBox 8">
            <a:extLst>
              <a:ext uri="{FF2B5EF4-FFF2-40B4-BE49-F238E27FC236}">
                <a16:creationId xmlns:a16="http://schemas.microsoft.com/office/drawing/2014/main" id="{F453E046-57CE-EC36-06E6-954172D637EA}"/>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Tree>
    <p:extLst>
      <p:ext uri="{BB962C8B-B14F-4D97-AF65-F5344CB8AC3E}">
        <p14:creationId xmlns:p14="http://schemas.microsoft.com/office/powerpoint/2010/main" val="273355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Back-propagation neural network</a:t>
            </a:r>
          </a:p>
        </p:txBody>
      </p:sp>
      <p:sp>
        <p:nvSpPr>
          <p:cNvPr id="6" name="TextBox 5">
            <a:extLst>
              <a:ext uri="{FF2B5EF4-FFF2-40B4-BE49-F238E27FC236}">
                <a16:creationId xmlns:a16="http://schemas.microsoft.com/office/drawing/2014/main" id="{322DEBF1-6643-94BE-2B74-83B85606C6F0}"/>
              </a:ext>
            </a:extLst>
          </p:cNvPr>
          <p:cNvSpPr txBox="1"/>
          <p:nvPr/>
        </p:nvSpPr>
        <p:spPr>
          <a:xfrm>
            <a:off x="746760" y="2628900"/>
            <a:ext cx="16093440" cy="4524315"/>
          </a:xfrm>
          <a:prstGeom prst="rect">
            <a:avLst/>
          </a:prstGeom>
          <a:noFill/>
        </p:spPr>
        <p:txBody>
          <a:bodyPr wrap="square">
            <a:spAutoFit/>
          </a:bodyPr>
          <a:lstStyle/>
          <a:p>
            <a:pPr algn="just"/>
            <a:r>
              <a:rPr lang="en-US" sz="3200" dirty="0"/>
              <a:t>In a back-propagation neural network, the learning algorithm has two phases.  </a:t>
            </a:r>
          </a:p>
          <a:p>
            <a:pPr algn="just"/>
            <a:endParaRPr lang="en-US" sz="3200" dirty="0"/>
          </a:p>
          <a:p>
            <a:pPr marL="514350" indent="-514350" algn="just">
              <a:buFont typeface="+mj-lt"/>
              <a:buAutoNum type="arabicPeriod"/>
            </a:pPr>
            <a:r>
              <a:rPr lang="en-US" sz="3200" dirty="0"/>
              <a:t>First, a training input pattern is presented to the network input layer.  The network propagates the input pattern from layer to layer until the output pattern is generated by the output layer.  </a:t>
            </a:r>
          </a:p>
          <a:p>
            <a:pPr marL="514350" indent="-514350" algn="just">
              <a:buFont typeface="+mj-lt"/>
              <a:buAutoNum type="arabicPeriod"/>
            </a:pPr>
            <a:endParaRPr lang="en-US" sz="3200" dirty="0"/>
          </a:p>
          <a:p>
            <a:pPr marL="514350" indent="-514350" algn="just">
              <a:buFont typeface="+mj-lt"/>
              <a:buAutoNum type="arabicPeriod"/>
            </a:pPr>
            <a:r>
              <a:rPr lang="en-US" sz="3200" dirty="0"/>
              <a:t>If this pattern is different from the desired output, an error is calculated and then propagated backwards through the network from the output layer to the input layer.  The weights are modified as the error is propagated</a:t>
            </a:r>
            <a:r>
              <a:rPr lang="en-US" dirty="0"/>
              <a:t>.</a:t>
            </a:r>
          </a:p>
        </p:txBody>
      </p:sp>
    </p:spTree>
    <p:extLst>
      <p:ext uri="{BB962C8B-B14F-4D97-AF65-F5344CB8AC3E}">
        <p14:creationId xmlns:p14="http://schemas.microsoft.com/office/powerpoint/2010/main" val="375678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close-up of numbers&#10;&#10;Description automatically generated with low confidence">
            <a:extLst>
              <a:ext uri="{FF2B5EF4-FFF2-40B4-BE49-F238E27FC236}">
                <a16:creationId xmlns:a16="http://schemas.microsoft.com/office/drawing/2014/main" id="{2DC3DA18-DE7E-4548-A13B-03B1AA916A8C}"/>
              </a:ext>
            </a:extLst>
          </p:cNvPr>
          <p:cNvPicPr>
            <a:picLocks noGrp="1" noChangeAspect="1"/>
          </p:cNvPicPr>
          <p:nvPr>
            <p:ph idx="1"/>
          </p:nvPr>
        </p:nvPicPr>
        <p:blipFill>
          <a:blip r:embed="rId2"/>
          <a:stretch>
            <a:fillRect/>
          </a:stretch>
        </p:blipFill>
        <p:spPr>
          <a:xfrm>
            <a:off x="1175657" y="4739111"/>
            <a:ext cx="5514975" cy="771525"/>
          </a:xfrm>
        </p:spPr>
      </p:pic>
      <p:sp>
        <p:nvSpPr>
          <p:cNvPr id="4" name="Date Placeholder 3">
            <a:extLst>
              <a:ext uri="{FF2B5EF4-FFF2-40B4-BE49-F238E27FC236}">
                <a16:creationId xmlns:a16="http://schemas.microsoft.com/office/drawing/2014/main" id="{356E4541-0F67-4753-B6DA-631B071AD12B}"/>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9B2DF7F2-BBF5-4065-A57C-681DBD7BC764}"/>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9BC7A52F-5BF3-4EF8-B8AE-769AC27A300B}"/>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4</a:t>
            </a:fld>
            <a:endParaRPr lang="en-US" dirty="0"/>
          </a:p>
        </p:txBody>
      </p:sp>
      <p:pic>
        <p:nvPicPr>
          <p:cNvPr id="14" name="Picture 13" descr="A picture containing text, clock, watch, gauge&#10;&#10;Description automatically generated">
            <a:extLst>
              <a:ext uri="{FF2B5EF4-FFF2-40B4-BE49-F238E27FC236}">
                <a16:creationId xmlns:a16="http://schemas.microsoft.com/office/drawing/2014/main" id="{9AD8AB5D-5424-4E65-BFB3-7783E706FD82}"/>
              </a:ext>
            </a:extLst>
          </p:cNvPr>
          <p:cNvPicPr>
            <a:picLocks noChangeAspect="1"/>
          </p:cNvPicPr>
          <p:nvPr/>
        </p:nvPicPr>
        <p:blipFill>
          <a:blip r:embed="rId3"/>
          <a:stretch>
            <a:fillRect/>
          </a:stretch>
        </p:blipFill>
        <p:spPr>
          <a:xfrm>
            <a:off x="1086677" y="5893583"/>
            <a:ext cx="7472363" cy="842963"/>
          </a:xfrm>
          <a:prstGeom prst="rect">
            <a:avLst/>
          </a:prstGeom>
        </p:spPr>
      </p:pic>
      <p:cxnSp>
        <p:nvCxnSpPr>
          <p:cNvPr id="16" name="Connector: Elbow 15">
            <a:extLst>
              <a:ext uri="{FF2B5EF4-FFF2-40B4-BE49-F238E27FC236}">
                <a16:creationId xmlns:a16="http://schemas.microsoft.com/office/drawing/2014/main" id="{F9E15B00-23C7-4D36-99AB-7C8AD6321E04}"/>
              </a:ext>
            </a:extLst>
          </p:cNvPr>
          <p:cNvCxnSpPr>
            <a:stCxn id="10" idx="1"/>
            <a:endCxn id="14" idx="1"/>
          </p:cNvCxnSpPr>
          <p:nvPr/>
        </p:nvCxnSpPr>
        <p:spPr>
          <a:xfrm rot="10800000" flipV="1">
            <a:off x="1086677" y="5124872"/>
            <a:ext cx="88980" cy="1190192"/>
          </a:xfrm>
          <a:prstGeom prst="bentConnector3">
            <a:avLst>
              <a:gd name="adj1" fmla="val 485367"/>
            </a:avLst>
          </a:prstGeom>
          <a:ln>
            <a:tailEnd type="triangle"/>
          </a:ln>
        </p:spPr>
        <p:style>
          <a:lnRef idx="1">
            <a:schemeClr val="accent2"/>
          </a:lnRef>
          <a:fillRef idx="0">
            <a:schemeClr val="accent2"/>
          </a:fillRef>
          <a:effectRef idx="0">
            <a:schemeClr val="accent2"/>
          </a:effectRef>
          <a:fontRef idx="minor">
            <a:schemeClr val="tx1"/>
          </a:fontRef>
        </p:style>
      </p:cxnSp>
      <p:pic>
        <p:nvPicPr>
          <p:cNvPr id="18" name="Picture 17" descr="A picture containing text, watch&#10;&#10;Description automatically generated">
            <a:extLst>
              <a:ext uri="{FF2B5EF4-FFF2-40B4-BE49-F238E27FC236}">
                <a16:creationId xmlns:a16="http://schemas.microsoft.com/office/drawing/2014/main" id="{3703F957-F2A6-4150-B7AD-9C4E28E4A661}"/>
              </a:ext>
            </a:extLst>
          </p:cNvPr>
          <p:cNvPicPr>
            <a:picLocks noChangeAspect="1"/>
          </p:cNvPicPr>
          <p:nvPr/>
        </p:nvPicPr>
        <p:blipFill>
          <a:blip r:embed="rId4"/>
          <a:stretch>
            <a:fillRect/>
          </a:stretch>
        </p:blipFill>
        <p:spPr>
          <a:xfrm>
            <a:off x="780127" y="2288885"/>
            <a:ext cx="11101388" cy="2085975"/>
          </a:xfrm>
          <a:prstGeom prst="rect">
            <a:avLst/>
          </a:prstGeom>
        </p:spPr>
      </p:pic>
      <p:sp>
        <p:nvSpPr>
          <p:cNvPr id="20" name="TextBox 19">
            <a:extLst>
              <a:ext uri="{FF2B5EF4-FFF2-40B4-BE49-F238E27FC236}">
                <a16:creationId xmlns:a16="http://schemas.microsoft.com/office/drawing/2014/main" id="{1D153850-F871-4550-83B3-AD17207C533B}"/>
              </a:ext>
            </a:extLst>
          </p:cNvPr>
          <p:cNvSpPr txBox="1"/>
          <p:nvPr/>
        </p:nvSpPr>
        <p:spPr>
          <a:xfrm>
            <a:off x="602801" y="2566218"/>
            <a:ext cx="4039460" cy="507831"/>
          </a:xfrm>
          <a:prstGeom prst="rect">
            <a:avLst/>
          </a:prstGeom>
          <a:noFill/>
        </p:spPr>
        <p:txBody>
          <a:bodyPr wrap="square">
            <a:spAutoFit/>
          </a:bodyPr>
          <a:lstStyle/>
          <a:p>
            <a:r>
              <a:rPr lang="en-US" sz="2700">
                <a:latin typeface="Times New Roman" panose="02020603050405020304" pitchFamily="18" charset="0"/>
              </a:rPr>
              <a:t>Neuron output </a:t>
            </a:r>
            <a:r>
              <a:rPr lang="en-US" sz="2700" dirty="0">
                <a:latin typeface="Times New Roman" panose="02020603050405020304" pitchFamily="18" charset="0"/>
              </a:rPr>
              <a:t>at layer “k”</a:t>
            </a:r>
            <a:endParaRPr lang="en-US" sz="2700" dirty="0"/>
          </a:p>
        </p:txBody>
      </p:sp>
      <p:sp>
        <p:nvSpPr>
          <p:cNvPr id="21" name="TextBox 20">
            <a:extLst>
              <a:ext uri="{FF2B5EF4-FFF2-40B4-BE49-F238E27FC236}">
                <a16:creationId xmlns:a16="http://schemas.microsoft.com/office/drawing/2014/main" id="{50EA4044-6B8B-4757-9738-1281FF4E367C}"/>
              </a:ext>
            </a:extLst>
          </p:cNvPr>
          <p:cNvSpPr txBox="1"/>
          <p:nvPr/>
        </p:nvSpPr>
        <p:spPr>
          <a:xfrm>
            <a:off x="1054021" y="4350032"/>
            <a:ext cx="4039460" cy="507831"/>
          </a:xfrm>
          <a:prstGeom prst="rect">
            <a:avLst/>
          </a:prstGeom>
          <a:noFill/>
        </p:spPr>
        <p:txBody>
          <a:bodyPr wrap="square">
            <a:spAutoFit/>
          </a:bodyPr>
          <a:lstStyle/>
          <a:p>
            <a:r>
              <a:rPr lang="en-US" sz="2700" dirty="0">
                <a:latin typeface="Times New Roman" panose="02020603050405020304" pitchFamily="18" charset="0"/>
              </a:rPr>
              <a:t>Error at layer “k”</a:t>
            </a:r>
            <a:endParaRPr lang="en-US" sz="2700" dirty="0"/>
          </a:p>
        </p:txBody>
      </p:sp>
      <p:sp>
        <p:nvSpPr>
          <p:cNvPr id="22" name="TextBox 21">
            <a:extLst>
              <a:ext uri="{FF2B5EF4-FFF2-40B4-BE49-F238E27FC236}">
                <a16:creationId xmlns:a16="http://schemas.microsoft.com/office/drawing/2014/main" id="{D33FE6C3-A1E5-4F53-BE00-F67D5E6AD4AC}"/>
              </a:ext>
            </a:extLst>
          </p:cNvPr>
          <p:cNvSpPr txBox="1"/>
          <p:nvPr/>
        </p:nvSpPr>
        <p:spPr>
          <a:xfrm>
            <a:off x="1054021" y="5438087"/>
            <a:ext cx="5365382" cy="507831"/>
          </a:xfrm>
          <a:prstGeom prst="rect">
            <a:avLst/>
          </a:prstGeom>
          <a:noFill/>
        </p:spPr>
        <p:txBody>
          <a:bodyPr wrap="square">
            <a:spAutoFit/>
          </a:bodyPr>
          <a:lstStyle/>
          <a:p>
            <a:r>
              <a:rPr lang="en-US" sz="2700" dirty="0">
                <a:latin typeface="Times New Roman" panose="02020603050405020304" pitchFamily="18" charset="0"/>
              </a:rPr>
              <a:t>Error gradient at layer “k”</a:t>
            </a:r>
            <a:endParaRPr lang="en-US" sz="2700" dirty="0"/>
          </a:p>
        </p:txBody>
      </p:sp>
      <p:pic>
        <p:nvPicPr>
          <p:cNvPr id="24" name="Picture 23" descr="A picture containing text&#10;&#10;Description automatically generated">
            <a:extLst>
              <a:ext uri="{FF2B5EF4-FFF2-40B4-BE49-F238E27FC236}">
                <a16:creationId xmlns:a16="http://schemas.microsoft.com/office/drawing/2014/main" id="{C5EC5EB4-F19C-4F1A-B12A-D2289BC8D606}"/>
              </a:ext>
            </a:extLst>
          </p:cNvPr>
          <p:cNvPicPr>
            <a:picLocks noChangeAspect="1"/>
          </p:cNvPicPr>
          <p:nvPr/>
        </p:nvPicPr>
        <p:blipFill>
          <a:blip r:embed="rId5"/>
          <a:stretch>
            <a:fillRect/>
          </a:stretch>
        </p:blipFill>
        <p:spPr>
          <a:xfrm>
            <a:off x="1175657" y="6945572"/>
            <a:ext cx="6015038" cy="971550"/>
          </a:xfrm>
          <a:prstGeom prst="rect">
            <a:avLst/>
          </a:prstGeom>
        </p:spPr>
      </p:pic>
      <p:pic>
        <p:nvPicPr>
          <p:cNvPr id="26" name="Picture 25" descr="A picture containing text&#10;&#10;Description automatically generated">
            <a:extLst>
              <a:ext uri="{FF2B5EF4-FFF2-40B4-BE49-F238E27FC236}">
                <a16:creationId xmlns:a16="http://schemas.microsoft.com/office/drawing/2014/main" id="{6769A2D3-10F4-41CD-B813-469E4C83BD67}"/>
              </a:ext>
            </a:extLst>
          </p:cNvPr>
          <p:cNvPicPr>
            <a:picLocks noChangeAspect="1"/>
          </p:cNvPicPr>
          <p:nvPr/>
        </p:nvPicPr>
        <p:blipFill>
          <a:blip r:embed="rId6"/>
          <a:stretch>
            <a:fillRect/>
          </a:stretch>
        </p:blipFill>
        <p:spPr>
          <a:xfrm>
            <a:off x="1054022" y="8368774"/>
            <a:ext cx="7672388" cy="871538"/>
          </a:xfrm>
          <a:prstGeom prst="rect">
            <a:avLst/>
          </a:prstGeom>
        </p:spPr>
      </p:pic>
      <p:sp>
        <p:nvSpPr>
          <p:cNvPr id="27" name="TextBox 26">
            <a:extLst>
              <a:ext uri="{FF2B5EF4-FFF2-40B4-BE49-F238E27FC236}">
                <a16:creationId xmlns:a16="http://schemas.microsoft.com/office/drawing/2014/main" id="{6D804ACD-54D8-4DA8-8B6A-C26CC53424DF}"/>
              </a:ext>
            </a:extLst>
          </p:cNvPr>
          <p:cNvSpPr txBox="1"/>
          <p:nvPr/>
        </p:nvSpPr>
        <p:spPr>
          <a:xfrm>
            <a:off x="1054022" y="6600494"/>
            <a:ext cx="5365382" cy="507831"/>
          </a:xfrm>
          <a:prstGeom prst="rect">
            <a:avLst/>
          </a:prstGeom>
          <a:noFill/>
        </p:spPr>
        <p:txBody>
          <a:bodyPr wrap="square">
            <a:spAutoFit/>
          </a:bodyPr>
          <a:lstStyle/>
          <a:p>
            <a:r>
              <a:rPr lang="en-US" sz="2700" dirty="0">
                <a:latin typeface="Times New Roman" panose="02020603050405020304" pitchFamily="18" charset="0"/>
              </a:rPr>
              <a:t>Change in weight</a:t>
            </a:r>
            <a:endParaRPr lang="en-US" sz="2700" dirty="0"/>
          </a:p>
        </p:txBody>
      </p:sp>
      <p:sp>
        <p:nvSpPr>
          <p:cNvPr id="29" name="TextBox 28">
            <a:extLst>
              <a:ext uri="{FF2B5EF4-FFF2-40B4-BE49-F238E27FC236}">
                <a16:creationId xmlns:a16="http://schemas.microsoft.com/office/drawing/2014/main" id="{FA08F516-6FE5-4B08-8AB1-26761C06F7F4}"/>
              </a:ext>
            </a:extLst>
          </p:cNvPr>
          <p:cNvSpPr txBox="1"/>
          <p:nvPr/>
        </p:nvSpPr>
        <p:spPr>
          <a:xfrm>
            <a:off x="948224" y="8016259"/>
            <a:ext cx="9146331" cy="507831"/>
          </a:xfrm>
          <a:prstGeom prst="rect">
            <a:avLst/>
          </a:prstGeom>
          <a:noFill/>
        </p:spPr>
        <p:txBody>
          <a:bodyPr wrap="square">
            <a:spAutoFit/>
          </a:bodyPr>
          <a:lstStyle/>
          <a:p>
            <a:r>
              <a:rPr lang="en-US" sz="2700" dirty="0">
                <a:latin typeface="Times New Roman" panose="02020603050405020304" pitchFamily="18" charset="0"/>
              </a:rPr>
              <a:t>Weight </a:t>
            </a:r>
            <a:r>
              <a:rPr lang="en-US" sz="2700" dirty="0" err="1">
                <a:latin typeface="Times New Roman" panose="02020603050405020304" pitchFamily="18" charset="0"/>
              </a:rPr>
              <a:t>Updation</a:t>
            </a:r>
            <a:endParaRPr lang="en-US" sz="2700" dirty="0"/>
          </a:p>
        </p:txBody>
      </p:sp>
      <p:pic>
        <p:nvPicPr>
          <p:cNvPr id="34" name="Picture 33" descr="A picture containing text, clock, watch&#10;&#10;Description automatically generated">
            <a:extLst>
              <a:ext uri="{FF2B5EF4-FFF2-40B4-BE49-F238E27FC236}">
                <a16:creationId xmlns:a16="http://schemas.microsoft.com/office/drawing/2014/main" id="{620628B6-CF87-4464-BA6A-2EA94ED6D6CE}"/>
              </a:ext>
            </a:extLst>
          </p:cNvPr>
          <p:cNvPicPr>
            <a:picLocks noChangeAspect="1"/>
          </p:cNvPicPr>
          <p:nvPr/>
        </p:nvPicPr>
        <p:blipFill>
          <a:blip r:embed="rId7"/>
          <a:stretch>
            <a:fillRect/>
          </a:stretch>
        </p:blipFill>
        <p:spPr>
          <a:xfrm>
            <a:off x="9555855" y="5716973"/>
            <a:ext cx="7777824" cy="1228599"/>
          </a:xfrm>
          <a:prstGeom prst="rect">
            <a:avLst/>
          </a:prstGeom>
        </p:spPr>
      </p:pic>
      <p:sp>
        <p:nvSpPr>
          <p:cNvPr id="35" name="TextBox 34">
            <a:extLst>
              <a:ext uri="{FF2B5EF4-FFF2-40B4-BE49-F238E27FC236}">
                <a16:creationId xmlns:a16="http://schemas.microsoft.com/office/drawing/2014/main" id="{6D0847D8-8121-42EA-9E22-1C57E6B2526B}"/>
              </a:ext>
            </a:extLst>
          </p:cNvPr>
          <p:cNvSpPr txBox="1"/>
          <p:nvPr/>
        </p:nvSpPr>
        <p:spPr>
          <a:xfrm>
            <a:off x="9465907" y="5468660"/>
            <a:ext cx="5365382" cy="507831"/>
          </a:xfrm>
          <a:prstGeom prst="rect">
            <a:avLst/>
          </a:prstGeom>
          <a:noFill/>
        </p:spPr>
        <p:txBody>
          <a:bodyPr wrap="square">
            <a:spAutoFit/>
          </a:bodyPr>
          <a:lstStyle/>
          <a:p>
            <a:r>
              <a:rPr lang="en-US" sz="2700" dirty="0">
                <a:latin typeface="Times New Roman" panose="02020603050405020304" pitchFamily="18" charset="0"/>
              </a:rPr>
              <a:t>Error gradient at layer “j”</a:t>
            </a:r>
            <a:endParaRPr lang="en-US" sz="2700" dirty="0"/>
          </a:p>
        </p:txBody>
      </p:sp>
      <p:pic>
        <p:nvPicPr>
          <p:cNvPr id="37" name="Picture 36" descr="Letter&#10;&#10;Description automatically generated with medium confidence">
            <a:extLst>
              <a:ext uri="{FF2B5EF4-FFF2-40B4-BE49-F238E27FC236}">
                <a16:creationId xmlns:a16="http://schemas.microsoft.com/office/drawing/2014/main" id="{5441BF17-6E89-455F-8C36-A51CFB4A3378}"/>
              </a:ext>
            </a:extLst>
          </p:cNvPr>
          <p:cNvPicPr>
            <a:picLocks noChangeAspect="1"/>
          </p:cNvPicPr>
          <p:nvPr/>
        </p:nvPicPr>
        <p:blipFill>
          <a:blip r:embed="rId8"/>
          <a:stretch>
            <a:fillRect/>
          </a:stretch>
        </p:blipFill>
        <p:spPr>
          <a:xfrm>
            <a:off x="9555855" y="7075115"/>
            <a:ext cx="6343650" cy="1057275"/>
          </a:xfrm>
          <a:prstGeom prst="rect">
            <a:avLst/>
          </a:prstGeom>
        </p:spPr>
      </p:pic>
      <p:sp>
        <p:nvSpPr>
          <p:cNvPr id="38" name="TextBox 37">
            <a:extLst>
              <a:ext uri="{FF2B5EF4-FFF2-40B4-BE49-F238E27FC236}">
                <a16:creationId xmlns:a16="http://schemas.microsoft.com/office/drawing/2014/main" id="{8033C6EC-EF36-4AD4-B856-CF8C1B9057B4}"/>
              </a:ext>
            </a:extLst>
          </p:cNvPr>
          <p:cNvSpPr txBox="1"/>
          <p:nvPr/>
        </p:nvSpPr>
        <p:spPr>
          <a:xfrm>
            <a:off x="9465907" y="6804043"/>
            <a:ext cx="5365382" cy="507831"/>
          </a:xfrm>
          <a:prstGeom prst="rect">
            <a:avLst/>
          </a:prstGeom>
          <a:noFill/>
        </p:spPr>
        <p:txBody>
          <a:bodyPr wrap="square">
            <a:spAutoFit/>
          </a:bodyPr>
          <a:lstStyle/>
          <a:p>
            <a:r>
              <a:rPr lang="en-US" sz="2700" dirty="0">
                <a:latin typeface="Times New Roman" panose="02020603050405020304" pitchFamily="18" charset="0"/>
              </a:rPr>
              <a:t>Change in weight</a:t>
            </a:r>
            <a:endParaRPr lang="en-US" sz="2700" dirty="0"/>
          </a:p>
        </p:txBody>
      </p:sp>
      <p:pic>
        <p:nvPicPr>
          <p:cNvPr id="40" name="Picture 39" descr="Text&#10;&#10;Description automatically generated with low confidence">
            <a:extLst>
              <a:ext uri="{FF2B5EF4-FFF2-40B4-BE49-F238E27FC236}">
                <a16:creationId xmlns:a16="http://schemas.microsoft.com/office/drawing/2014/main" id="{DBFB5116-58C0-4204-8D95-7D79C7DF8807}"/>
              </a:ext>
            </a:extLst>
          </p:cNvPr>
          <p:cNvPicPr>
            <a:picLocks noChangeAspect="1"/>
          </p:cNvPicPr>
          <p:nvPr/>
        </p:nvPicPr>
        <p:blipFill>
          <a:blip r:embed="rId9"/>
          <a:stretch>
            <a:fillRect/>
          </a:stretch>
        </p:blipFill>
        <p:spPr>
          <a:xfrm>
            <a:off x="9508228" y="8185812"/>
            <a:ext cx="6900863" cy="1057275"/>
          </a:xfrm>
          <a:prstGeom prst="rect">
            <a:avLst/>
          </a:prstGeom>
        </p:spPr>
      </p:pic>
      <p:sp>
        <p:nvSpPr>
          <p:cNvPr id="41" name="TextBox 40">
            <a:extLst>
              <a:ext uri="{FF2B5EF4-FFF2-40B4-BE49-F238E27FC236}">
                <a16:creationId xmlns:a16="http://schemas.microsoft.com/office/drawing/2014/main" id="{BB015C5E-A3F0-43BD-A055-825BDC3B45D7}"/>
              </a:ext>
            </a:extLst>
          </p:cNvPr>
          <p:cNvSpPr txBox="1"/>
          <p:nvPr/>
        </p:nvSpPr>
        <p:spPr>
          <a:xfrm>
            <a:off x="9465906" y="7965787"/>
            <a:ext cx="9146331" cy="507831"/>
          </a:xfrm>
          <a:prstGeom prst="rect">
            <a:avLst/>
          </a:prstGeom>
          <a:noFill/>
        </p:spPr>
        <p:txBody>
          <a:bodyPr wrap="square">
            <a:spAutoFit/>
          </a:bodyPr>
          <a:lstStyle/>
          <a:p>
            <a:r>
              <a:rPr lang="en-US" sz="2700" dirty="0">
                <a:latin typeface="Times New Roman" panose="02020603050405020304" pitchFamily="18" charset="0"/>
              </a:rPr>
              <a:t>Weight </a:t>
            </a:r>
            <a:r>
              <a:rPr lang="en-US" sz="2700" dirty="0" err="1">
                <a:latin typeface="Times New Roman" panose="02020603050405020304" pitchFamily="18" charset="0"/>
              </a:rPr>
              <a:t>Updation</a:t>
            </a:r>
            <a:endParaRPr lang="en-US" sz="2700" dirty="0"/>
          </a:p>
        </p:txBody>
      </p:sp>
      <p:sp>
        <p:nvSpPr>
          <p:cNvPr id="8" name="object 2">
            <a:extLst>
              <a:ext uri="{FF2B5EF4-FFF2-40B4-BE49-F238E27FC236}">
                <a16:creationId xmlns:a16="http://schemas.microsoft.com/office/drawing/2014/main" id="{2FC908FE-0138-D896-96D1-2869A52F2016}"/>
              </a:ext>
            </a:extLst>
          </p:cNvPr>
          <p:cNvSpPr/>
          <p:nvPr/>
        </p:nvSpPr>
        <p:spPr>
          <a:xfrm>
            <a:off x="0" y="955314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9" name="TextBox 8">
            <a:extLst>
              <a:ext uri="{FF2B5EF4-FFF2-40B4-BE49-F238E27FC236}">
                <a16:creationId xmlns:a16="http://schemas.microsoft.com/office/drawing/2014/main" id="{28CB0FF8-528D-30EC-3C93-73331BCEDA31}"/>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pic>
        <p:nvPicPr>
          <p:cNvPr id="11" name="object 3">
            <a:extLst>
              <a:ext uri="{FF2B5EF4-FFF2-40B4-BE49-F238E27FC236}">
                <a16:creationId xmlns:a16="http://schemas.microsoft.com/office/drawing/2014/main" id="{846C8E9E-6821-CA6F-D090-A29B9E6E8B68}"/>
              </a:ext>
            </a:extLst>
          </p:cNvPr>
          <p:cNvPicPr/>
          <p:nvPr/>
        </p:nvPicPr>
        <p:blipFill>
          <a:blip r:embed="rId10" cstate="print"/>
          <a:stretch>
            <a:fillRect/>
          </a:stretch>
        </p:blipFill>
        <p:spPr>
          <a:xfrm>
            <a:off x="15716966" y="244109"/>
            <a:ext cx="2228849" cy="828674"/>
          </a:xfrm>
          <a:prstGeom prst="rect">
            <a:avLst/>
          </a:prstGeom>
        </p:spPr>
      </p:pic>
      <p:sp>
        <p:nvSpPr>
          <p:cNvPr id="12" name="Google Shape;405;p46">
            <a:extLst>
              <a:ext uri="{FF2B5EF4-FFF2-40B4-BE49-F238E27FC236}">
                <a16:creationId xmlns:a16="http://schemas.microsoft.com/office/drawing/2014/main" id="{D37F02EF-CBF5-6830-06D1-227612F77F47}"/>
              </a:ext>
            </a:extLst>
          </p:cNvPr>
          <p:cNvSpPr txBox="1">
            <a:spLocks/>
          </p:cNvSpPr>
          <p:nvPr/>
        </p:nvSpPr>
        <p:spPr>
          <a:xfrm>
            <a:off x="533400" y="658446"/>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Back-propagation neural network</a:t>
            </a:r>
          </a:p>
        </p:txBody>
      </p:sp>
    </p:spTree>
    <p:extLst>
      <p:ext uri="{BB962C8B-B14F-4D97-AF65-F5344CB8AC3E}">
        <p14:creationId xmlns:p14="http://schemas.microsoft.com/office/powerpoint/2010/main" val="326620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C8F53B-8471-496D-A3FF-2F83E5A17ABA}"/>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399A8FBE-8B25-4395-8F8A-7E3582D862EE}"/>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D741BC25-22AA-486F-A425-F5AA20458C82}"/>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5</a:t>
            </a:fld>
            <a:endParaRPr lang="en-US" dirty="0"/>
          </a:p>
        </p:txBody>
      </p:sp>
      <p:pic>
        <p:nvPicPr>
          <p:cNvPr id="8" name="Picture 7" descr="Diagram&#10;&#10;Description automatically generated with medium confidence">
            <a:extLst>
              <a:ext uri="{FF2B5EF4-FFF2-40B4-BE49-F238E27FC236}">
                <a16:creationId xmlns:a16="http://schemas.microsoft.com/office/drawing/2014/main" id="{EFE4C91F-BEA3-47D7-AFAD-19D16F1DFAE2}"/>
              </a:ext>
            </a:extLst>
          </p:cNvPr>
          <p:cNvPicPr>
            <a:picLocks noChangeAspect="1"/>
          </p:cNvPicPr>
          <p:nvPr/>
        </p:nvPicPr>
        <p:blipFill>
          <a:blip r:embed="rId2"/>
          <a:stretch>
            <a:fillRect/>
          </a:stretch>
        </p:blipFill>
        <p:spPr>
          <a:xfrm>
            <a:off x="583871" y="4653814"/>
            <a:ext cx="7704159" cy="5157482"/>
          </a:xfrm>
          <a:prstGeom prst="rect">
            <a:avLst/>
          </a:prstGeom>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1143567598"/>
                  </p:ext>
                </p:extLst>
              </p:nvPr>
            </p:nvGraphicFramePr>
            <p:xfrm>
              <a:off x="139028" y="2072997"/>
              <a:ext cx="1780678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67786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736">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2</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𝑑</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𝐸</m:t>
                                </m:r>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Choice>
        <mc:Fallback>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1143567598"/>
                  </p:ext>
                </p:extLst>
              </p:nvPr>
            </p:nvGraphicFramePr>
            <p:xfrm>
              <a:off x="139028" y="2072997"/>
              <a:ext cx="1780678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67786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863">
                    <a:tc>
                      <a:txBody>
                        <a:bodyPr/>
                        <a:lstStyle/>
                        <a:p>
                          <a:endParaRPr lang="en-US"/>
                        </a:p>
                      </a:txBody>
                      <a:tcPr marL="137160" marR="137160" marT="68580" marB="68580">
                        <a:blipFill>
                          <a:blip r:embed="rId3"/>
                          <a:stretch>
                            <a:fillRect l="-917" t="-1111" r="-2582569" b="-351111"/>
                          </a:stretch>
                        </a:blipFill>
                      </a:tcPr>
                    </a:tc>
                    <a:tc>
                      <a:txBody>
                        <a:bodyPr/>
                        <a:lstStyle/>
                        <a:p>
                          <a:endParaRPr lang="en-US"/>
                        </a:p>
                      </a:txBody>
                      <a:tcPr marL="137160" marR="137160" marT="68580" marB="68580">
                        <a:blipFill>
                          <a:blip r:embed="rId3"/>
                          <a:stretch>
                            <a:fillRect l="-107843" t="-1111" r="-2659804" b="-351111"/>
                          </a:stretch>
                        </a:blipFill>
                      </a:tcPr>
                    </a:tc>
                    <a:tc>
                      <a:txBody>
                        <a:bodyPr/>
                        <a:lstStyle/>
                        <a:p>
                          <a:endParaRPr lang="en-US"/>
                        </a:p>
                      </a:txBody>
                      <a:tcPr marL="137160" marR="137160" marT="68580" marB="68580">
                        <a:blipFill>
                          <a:blip r:embed="rId3"/>
                          <a:stretch>
                            <a:fillRect l="-200000" t="-1111" r="-2459434" b="-351111"/>
                          </a:stretch>
                        </a:blipFill>
                      </a:tcPr>
                    </a:tc>
                    <a:tc>
                      <a:txBody>
                        <a:bodyPr/>
                        <a:lstStyle/>
                        <a:p>
                          <a:endParaRPr lang="en-US"/>
                        </a:p>
                      </a:txBody>
                      <a:tcPr marL="137160" marR="137160" marT="68580" marB="68580">
                        <a:blipFill>
                          <a:blip r:embed="rId3"/>
                          <a:stretch>
                            <a:fillRect l="-265000" t="-1111" r="-2072500" b="-351111"/>
                          </a:stretch>
                        </a:blipFill>
                      </a:tcPr>
                    </a:tc>
                    <a:tc>
                      <a:txBody>
                        <a:bodyPr/>
                        <a:lstStyle/>
                        <a:p>
                          <a:endParaRPr lang="en-US"/>
                        </a:p>
                      </a:txBody>
                      <a:tcPr marL="137160" marR="137160" marT="68580" marB="68580">
                        <a:blipFill>
                          <a:blip r:embed="rId3"/>
                          <a:stretch>
                            <a:fillRect l="-365000" t="-1111" r="-1972500" b="-351111"/>
                          </a:stretch>
                        </a:blipFill>
                      </a:tcPr>
                    </a:tc>
                    <a:tc>
                      <a:txBody>
                        <a:bodyPr/>
                        <a:lstStyle/>
                        <a:p>
                          <a:endParaRPr lang="en-US"/>
                        </a:p>
                      </a:txBody>
                      <a:tcPr marL="137160" marR="137160" marT="68580" marB="68580">
                        <a:blipFill>
                          <a:blip r:embed="rId3"/>
                          <a:stretch>
                            <a:fillRect l="-465000" t="-1111" r="-1872500" b="-351111"/>
                          </a:stretch>
                        </a:blipFill>
                      </a:tcPr>
                    </a:tc>
                    <a:tc>
                      <a:txBody>
                        <a:bodyPr/>
                        <a:lstStyle/>
                        <a:p>
                          <a:endParaRPr lang="en-US"/>
                        </a:p>
                      </a:txBody>
                      <a:tcPr marL="137160" marR="137160" marT="68580" marB="68580">
                        <a:blipFill>
                          <a:blip r:embed="rId3"/>
                          <a:stretch>
                            <a:fillRect l="-498529" t="-1111" r="-1552206" b="-351111"/>
                          </a:stretch>
                        </a:blipFill>
                      </a:tcPr>
                    </a:tc>
                    <a:tc>
                      <a:txBody>
                        <a:bodyPr/>
                        <a:lstStyle/>
                        <a:p>
                          <a:endParaRPr lang="en-US"/>
                        </a:p>
                      </a:txBody>
                      <a:tcPr marL="137160" marR="137160" marT="68580" marB="68580">
                        <a:blipFill>
                          <a:blip r:embed="rId3"/>
                          <a:stretch>
                            <a:fillRect l="-701724" t="-1111" r="-1719828" b="-351111"/>
                          </a:stretch>
                        </a:blipFill>
                      </a:tcPr>
                    </a:tc>
                    <a:tc>
                      <a:txBody>
                        <a:bodyPr/>
                        <a:lstStyle/>
                        <a:p>
                          <a:endParaRPr lang="en-US"/>
                        </a:p>
                      </a:txBody>
                      <a:tcPr marL="137160" marR="137160" marT="68580" marB="68580">
                        <a:blipFill>
                          <a:blip r:embed="rId3"/>
                          <a:stretch>
                            <a:fillRect l="-808696" t="-1111" r="-1634783" b="-351111"/>
                          </a:stretch>
                        </a:blipFill>
                      </a:tcPr>
                    </a:tc>
                    <a:tc>
                      <a:txBody>
                        <a:bodyPr/>
                        <a:lstStyle/>
                        <a:p>
                          <a:endParaRPr lang="en-US"/>
                        </a:p>
                      </a:txBody>
                      <a:tcPr marL="137160" marR="137160" marT="68580" marB="68580">
                        <a:blipFill>
                          <a:blip r:embed="rId3"/>
                          <a:stretch>
                            <a:fillRect l="-933036" t="-1111" r="-1578571" b="-351111"/>
                          </a:stretch>
                        </a:blipFill>
                      </a:tcPr>
                    </a:tc>
                    <a:tc>
                      <a:txBody>
                        <a:bodyPr/>
                        <a:lstStyle/>
                        <a:p>
                          <a:endParaRPr lang="en-US"/>
                        </a:p>
                      </a:txBody>
                      <a:tcPr marL="137160" marR="137160" marT="68580" marB="68580">
                        <a:blipFill>
                          <a:blip r:embed="rId3"/>
                          <a:stretch>
                            <a:fillRect l="-1023894" t="-1111" r="-1464602" b="-351111"/>
                          </a:stretch>
                        </a:blipFill>
                      </a:tcPr>
                    </a:tc>
                    <a:tc>
                      <a:txBody>
                        <a:bodyPr/>
                        <a:lstStyle/>
                        <a:p>
                          <a:endParaRPr lang="en-US"/>
                        </a:p>
                      </a:txBody>
                      <a:tcPr marL="137160" marR="137160" marT="68580" marB="68580">
                        <a:blipFill>
                          <a:blip r:embed="rId3"/>
                          <a:stretch>
                            <a:fillRect l="-1076271" t="-1111" r="-1302542" b="-351111"/>
                          </a:stretch>
                        </a:blipFill>
                      </a:tcPr>
                    </a:tc>
                    <a:tc>
                      <a:txBody>
                        <a:bodyPr/>
                        <a:lstStyle/>
                        <a:p>
                          <a:endParaRPr lang="en-US"/>
                        </a:p>
                      </a:txBody>
                      <a:tcPr marL="137160" marR="137160" marT="68580" marB="68580">
                        <a:blipFill>
                          <a:blip r:embed="rId3"/>
                          <a:stretch>
                            <a:fillRect l="-1176271" t="-1111" r="-1202542" b="-351111"/>
                          </a:stretch>
                        </a:blipFill>
                      </a:tcPr>
                    </a:tc>
                    <a:tc>
                      <a:txBody>
                        <a:bodyPr/>
                        <a:lstStyle/>
                        <a:p>
                          <a:endParaRPr lang="en-US"/>
                        </a:p>
                      </a:txBody>
                      <a:tcPr marL="137160" marR="137160" marT="68580" marB="68580">
                        <a:blipFill>
                          <a:blip r:embed="rId3"/>
                          <a:stretch>
                            <a:fillRect l="-1276271" t="-1111" r="-1102542" b="-351111"/>
                          </a:stretch>
                        </a:blipFill>
                      </a:tcPr>
                    </a:tc>
                    <a:tc>
                      <a:txBody>
                        <a:bodyPr/>
                        <a:lstStyle/>
                        <a:p>
                          <a:endParaRPr lang="en-US"/>
                        </a:p>
                      </a:txBody>
                      <a:tcPr marL="137160" marR="137160" marT="68580" marB="68580">
                        <a:blipFill>
                          <a:blip r:embed="rId3"/>
                          <a:stretch>
                            <a:fillRect l="-1376271" t="-1111" r="-1002542" b="-351111"/>
                          </a:stretch>
                        </a:blipFill>
                      </a:tcPr>
                    </a:tc>
                    <a:tc>
                      <a:txBody>
                        <a:bodyPr/>
                        <a:lstStyle/>
                        <a:p>
                          <a:endParaRPr lang="en-US"/>
                        </a:p>
                      </a:txBody>
                      <a:tcPr marL="137160" marR="137160" marT="68580" marB="68580">
                        <a:blipFill>
                          <a:blip r:embed="rId3"/>
                          <a:stretch>
                            <a:fillRect l="-1476271" t="-1111" r="-902542" b="-351111"/>
                          </a:stretch>
                        </a:blipFill>
                      </a:tcPr>
                    </a:tc>
                    <a:tc>
                      <a:txBody>
                        <a:bodyPr/>
                        <a:lstStyle/>
                        <a:p>
                          <a:endParaRPr lang="en-US"/>
                        </a:p>
                      </a:txBody>
                      <a:tcPr marL="137160" marR="137160" marT="68580" marB="68580">
                        <a:blipFill>
                          <a:blip r:embed="rId3"/>
                          <a:stretch>
                            <a:fillRect l="-1589744" t="-1111" r="-810256" b="-351111"/>
                          </a:stretch>
                        </a:blipFill>
                      </a:tcPr>
                    </a:tc>
                    <a:tc>
                      <a:txBody>
                        <a:bodyPr/>
                        <a:lstStyle/>
                        <a:p>
                          <a:endParaRPr lang="en-US"/>
                        </a:p>
                      </a:txBody>
                      <a:tcPr marL="137160" marR="137160" marT="68580" marB="68580">
                        <a:blipFill>
                          <a:blip r:embed="rId3"/>
                          <a:stretch>
                            <a:fillRect l="-1675424" t="-1111" r="-703390" b="-351111"/>
                          </a:stretch>
                        </a:blipFill>
                      </a:tcPr>
                    </a:tc>
                    <a:tc>
                      <a:txBody>
                        <a:bodyPr/>
                        <a:lstStyle/>
                        <a:p>
                          <a:endParaRPr lang="en-US"/>
                        </a:p>
                      </a:txBody>
                      <a:tcPr marL="137160" marR="137160" marT="68580" marB="68580">
                        <a:blipFill>
                          <a:blip r:embed="rId3"/>
                          <a:stretch>
                            <a:fillRect l="-1775424" t="-1111" r="-603390" b="-351111"/>
                          </a:stretch>
                        </a:blipFill>
                      </a:tcPr>
                    </a:tc>
                    <a:tc>
                      <a:txBody>
                        <a:bodyPr/>
                        <a:lstStyle/>
                        <a:p>
                          <a:endParaRPr lang="en-US"/>
                        </a:p>
                      </a:txBody>
                      <a:tcPr marL="137160" marR="137160" marT="68580" marB="68580">
                        <a:blipFill>
                          <a:blip r:embed="rId3"/>
                          <a:stretch>
                            <a:fillRect l="-1875424" t="-1111" r="-503390" b="-351111"/>
                          </a:stretch>
                        </a:blipFill>
                      </a:tcPr>
                    </a:tc>
                    <a:tc>
                      <a:txBody>
                        <a:bodyPr/>
                        <a:lstStyle/>
                        <a:p>
                          <a:endParaRPr lang="en-US"/>
                        </a:p>
                      </a:txBody>
                      <a:tcPr marL="137160" marR="137160" marT="68580" marB="68580">
                        <a:blipFill>
                          <a:blip r:embed="rId3"/>
                          <a:stretch>
                            <a:fillRect l="-1975424" t="-1111" r="-403390" b="-351111"/>
                          </a:stretch>
                        </a:blipFill>
                      </a:tcPr>
                    </a:tc>
                    <a:tc>
                      <a:txBody>
                        <a:bodyPr/>
                        <a:lstStyle/>
                        <a:p>
                          <a:endParaRPr lang="en-US"/>
                        </a:p>
                      </a:txBody>
                      <a:tcPr marL="137160" marR="137160" marT="68580" marB="68580">
                        <a:blipFill>
                          <a:blip r:embed="rId3"/>
                          <a:stretch>
                            <a:fillRect l="-2075424" t="-1111" r="-303390" b="-351111"/>
                          </a:stretch>
                        </a:blipFill>
                      </a:tcPr>
                    </a:tc>
                    <a:tc>
                      <a:txBody>
                        <a:bodyPr/>
                        <a:lstStyle/>
                        <a:p>
                          <a:endParaRPr lang="en-US"/>
                        </a:p>
                      </a:txBody>
                      <a:tcPr marL="137160" marR="137160" marT="68580" marB="68580">
                        <a:blipFill>
                          <a:blip r:embed="rId3"/>
                          <a:stretch>
                            <a:fillRect l="-2175424" t="-1111" r="-203390" b="-351111"/>
                          </a:stretch>
                        </a:blipFill>
                      </a:tcPr>
                    </a:tc>
                    <a:tc>
                      <a:txBody>
                        <a:bodyPr/>
                        <a:lstStyle/>
                        <a:p>
                          <a:endParaRPr lang="en-US"/>
                        </a:p>
                      </a:txBody>
                      <a:tcPr marL="137160" marR="137160" marT="68580" marB="68580">
                        <a:blipFill>
                          <a:blip r:embed="rId3"/>
                          <a:stretch>
                            <a:fillRect l="-2275424" t="-1111" r="-103390" b="-351111"/>
                          </a:stretch>
                        </a:blipFill>
                      </a:tcPr>
                    </a:tc>
                    <a:tc>
                      <a:txBody>
                        <a:bodyPr/>
                        <a:lstStyle/>
                        <a:p>
                          <a:endParaRPr lang="en-US"/>
                        </a:p>
                      </a:txBody>
                      <a:tcPr marL="137160" marR="137160" marT="68580" marB="68580">
                        <a:blipFill>
                          <a:blip r:embed="rId3"/>
                          <a:stretch>
                            <a:fillRect l="-2335833" t="-1111" r="-1667" b="-351111"/>
                          </a:stretch>
                        </a:blipFill>
                      </a:tcPr>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Fallback>
      </mc:AlternateContent>
      <p:pic>
        <p:nvPicPr>
          <p:cNvPr id="11" name="Picture 10">
            <a:extLst>
              <a:ext uri="{FF2B5EF4-FFF2-40B4-BE49-F238E27FC236}">
                <a16:creationId xmlns:a16="http://schemas.microsoft.com/office/drawing/2014/main" id="{3D6D1C5F-B218-45CD-BBC1-0D1B04DA95FE}"/>
              </a:ext>
            </a:extLst>
          </p:cNvPr>
          <p:cNvPicPr>
            <a:picLocks noChangeAspect="1"/>
          </p:cNvPicPr>
          <p:nvPr/>
        </p:nvPicPr>
        <p:blipFill rotWithShape="1">
          <a:blip r:embed="rId4"/>
          <a:srcRect r="13457"/>
          <a:stretch/>
        </p:blipFill>
        <p:spPr>
          <a:xfrm>
            <a:off x="8288930" y="4720422"/>
            <a:ext cx="7442483" cy="604740"/>
          </a:xfrm>
          <a:prstGeom prst="rect">
            <a:avLst/>
          </a:prstGeom>
        </p:spPr>
      </p:pic>
      <p:pic>
        <p:nvPicPr>
          <p:cNvPr id="14" name="Picture 13">
            <a:extLst>
              <a:ext uri="{FF2B5EF4-FFF2-40B4-BE49-F238E27FC236}">
                <a16:creationId xmlns:a16="http://schemas.microsoft.com/office/drawing/2014/main" id="{90637EB8-4460-4FDD-BD94-CC03C979975B}"/>
              </a:ext>
            </a:extLst>
          </p:cNvPr>
          <p:cNvPicPr>
            <a:picLocks noChangeAspect="1"/>
          </p:cNvPicPr>
          <p:nvPr/>
        </p:nvPicPr>
        <p:blipFill rotWithShape="1">
          <a:blip r:embed="rId4"/>
          <a:srcRect l="86055"/>
          <a:stretch/>
        </p:blipFill>
        <p:spPr>
          <a:xfrm>
            <a:off x="15731413" y="4657272"/>
            <a:ext cx="1199264" cy="604740"/>
          </a:xfrm>
          <a:prstGeom prst="rect">
            <a:avLst/>
          </a:prstGeom>
        </p:spPr>
      </p:pic>
      <p:pic>
        <p:nvPicPr>
          <p:cNvPr id="16" name="Picture 15">
            <a:extLst>
              <a:ext uri="{FF2B5EF4-FFF2-40B4-BE49-F238E27FC236}">
                <a16:creationId xmlns:a16="http://schemas.microsoft.com/office/drawing/2014/main" id="{CE2E85D3-F7DA-458C-BF41-75526350580B}"/>
              </a:ext>
            </a:extLst>
          </p:cNvPr>
          <p:cNvPicPr>
            <a:picLocks noChangeAspect="1"/>
          </p:cNvPicPr>
          <p:nvPr/>
        </p:nvPicPr>
        <p:blipFill rotWithShape="1">
          <a:blip r:embed="rId5"/>
          <a:srcRect t="1" r="12763" b="-4473"/>
          <a:stretch/>
        </p:blipFill>
        <p:spPr>
          <a:xfrm>
            <a:off x="8288032" y="5384054"/>
            <a:ext cx="7442483" cy="604740"/>
          </a:xfrm>
          <a:prstGeom prst="rect">
            <a:avLst/>
          </a:prstGeom>
        </p:spPr>
      </p:pic>
      <p:pic>
        <p:nvPicPr>
          <p:cNvPr id="17" name="Picture 16">
            <a:extLst>
              <a:ext uri="{FF2B5EF4-FFF2-40B4-BE49-F238E27FC236}">
                <a16:creationId xmlns:a16="http://schemas.microsoft.com/office/drawing/2014/main" id="{157FCE74-E3AF-4541-8BDC-06AE0D07FB24}"/>
              </a:ext>
            </a:extLst>
          </p:cNvPr>
          <p:cNvPicPr>
            <a:picLocks noChangeAspect="1"/>
          </p:cNvPicPr>
          <p:nvPr/>
        </p:nvPicPr>
        <p:blipFill rotWithShape="1">
          <a:blip r:embed="rId5"/>
          <a:srcRect l="85943" t="-4472"/>
          <a:stretch/>
        </p:blipFill>
        <p:spPr>
          <a:xfrm>
            <a:off x="15660530" y="5234018"/>
            <a:ext cx="1199264" cy="604739"/>
          </a:xfrm>
          <a:prstGeom prst="rect">
            <a:avLst/>
          </a:prstGeom>
        </p:spPr>
      </p:pic>
      <p:pic>
        <p:nvPicPr>
          <p:cNvPr id="19" name="Picture 18">
            <a:extLst>
              <a:ext uri="{FF2B5EF4-FFF2-40B4-BE49-F238E27FC236}">
                <a16:creationId xmlns:a16="http://schemas.microsoft.com/office/drawing/2014/main" id="{4F55D9B2-1DEB-4D1A-AD58-D5400F045AA4}"/>
              </a:ext>
            </a:extLst>
          </p:cNvPr>
          <p:cNvPicPr>
            <a:picLocks noChangeAspect="1"/>
          </p:cNvPicPr>
          <p:nvPr/>
        </p:nvPicPr>
        <p:blipFill rotWithShape="1">
          <a:blip r:embed="rId6"/>
          <a:srcRect t="-5829" r="12304" b="1"/>
          <a:stretch/>
        </p:blipFill>
        <p:spPr>
          <a:xfrm>
            <a:off x="8288030" y="5897648"/>
            <a:ext cx="7807277" cy="725478"/>
          </a:xfrm>
          <a:prstGeom prst="rect">
            <a:avLst/>
          </a:prstGeom>
        </p:spPr>
      </p:pic>
      <p:pic>
        <p:nvPicPr>
          <p:cNvPr id="20" name="Picture 19">
            <a:extLst>
              <a:ext uri="{FF2B5EF4-FFF2-40B4-BE49-F238E27FC236}">
                <a16:creationId xmlns:a16="http://schemas.microsoft.com/office/drawing/2014/main" id="{35F15596-6C88-4171-8F0D-51EAF0F27510}"/>
              </a:ext>
            </a:extLst>
          </p:cNvPr>
          <p:cNvPicPr>
            <a:picLocks noChangeAspect="1"/>
          </p:cNvPicPr>
          <p:nvPr/>
        </p:nvPicPr>
        <p:blipFill rotWithShape="1">
          <a:blip r:embed="rId6"/>
          <a:srcRect l="87308"/>
          <a:stretch/>
        </p:blipFill>
        <p:spPr>
          <a:xfrm>
            <a:off x="16094988" y="5775605"/>
            <a:ext cx="1129917" cy="685526"/>
          </a:xfrm>
          <a:prstGeom prst="rect">
            <a:avLst/>
          </a:prstGeom>
        </p:spPr>
      </p:pic>
      <p:pic>
        <p:nvPicPr>
          <p:cNvPr id="22" name="Picture 21" descr="A picture containing icon&#10;&#10;Description automatically generated">
            <a:extLst>
              <a:ext uri="{FF2B5EF4-FFF2-40B4-BE49-F238E27FC236}">
                <a16:creationId xmlns:a16="http://schemas.microsoft.com/office/drawing/2014/main" id="{FA284C81-4462-4010-8363-D0C122B6393B}"/>
              </a:ext>
            </a:extLst>
          </p:cNvPr>
          <p:cNvPicPr>
            <a:picLocks noChangeAspect="1"/>
          </p:cNvPicPr>
          <p:nvPr/>
        </p:nvPicPr>
        <p:blipFill>
          <a:blip r:embed="rId7"/>
          <a:stretch>
            <a:fillRect/>
          </a:stretch>
        </p:blipFill>
        <p:spPr>
          <a:xfrm>
            <a:off x="9489910" y="6574650"/>
            <a:ext cx="7329488" cy="885825"/>
          </a:xfrm>
          <a:prstGeom prst="rect">
            <a:avLst/>
          </a:prstGeom>
        </p:spPr>
      </p:pic>
      <p:pic>
        <p:nvPicPr>
          <p:cNvPr id="3" name="object 3">
            <a:extLst>
              <a:ext uri="{FF2B5EF4-FFF2-40B4-BE49-F238E27FC236}">
                <a16:creationId xmlns:a16="http://schemas.microsoft.com/office/drawing/2014/main" id="{3076CD95-3A5C-2992-7D44-4297B28F859E}"/>
              </a:ext>
            </a:extLst>
          </p:cNvPr>
          <p:cNvPicPr/>
          <p:nvPr/>
        </p:nvPicPr>
        <p:blipFill>
          <a:blip r:embed="rId8" cstate="print"/>
          <a:stretch>
            <a:fillRect/>
          </a:stretch>
        </p:blipFill>
        <p:spPr>
          <a:xfrm>
            <a:off x="15716966" y="244109"/>
            <a:ext cx="2228849" cy="828674"/>
          </a:xfrm>
          <a:prstGeom prst="rect">
            <a:avLst/>
          </a:prstGeom>
        </p:spPr>
      </p:pic>
      <p:sp>
        <p:nvSpPr>
          <p:cNvPr id="7" name="object 2">
            <a:extLst>
              <a:ext uri="{FF2B5EF4-FFF2-40B4-BE49-F238E27FC236}">
                <a16:creationId xmlns:a16="http://schemas.microsoft.com/office/drawing/2014/main" id="{414A6DE6-1618-D457-D480-B4077D3DE4AF}"/>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10" name="TextBox 9">
            <a:extLst>
              <a:ext uri="{FF2B5EF4-FFF2-40B4-BE49-F238E27FC236}">
                <a16:creationId xmlns:a16="http://schemas.microsoft.com/office/drawing/2014/main" id="{7843E715-2289-2CF0-C5D2-E378AC119C29}"/>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21" name="Google Shape;405;p46">
            <a:extLst>
              <a:ext uri="{FF2B5EF4-FFF2-40B4-BE49-F238E27FC236}">
                <a16:creationId xmlns:a16="http://schemas.microsoft.com/office/drawing/2014/main" id="{D79284DF-8068-67AF-ED07-21E33FF6A0B3}"/>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220424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C8F53B-8471-496D-A3FF-2F83E5A17ABA}"/>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399A8FBE-8B25-4395-8F8A-7E3582D862EE}"/>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D741BC25-22AA-486F-A425-F5AA20458C82}"/>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6</a:t>
            </a:fld>
            <a:endParaRPr lang="en-US" dirty="0"/>
          </a:p>
        </p:txBody>
      </p:sp>
      <p:pic>
        <p:nvPicPr>
          <p:cNvPr id="8" name="Picture 7" descr="Diagram&#10;&#10;Description automatically generated with medium confidence">
            <a:extLst>
              <a:ext uri="{FF2B5EF4-FFF2-40B4-BE49-F238E27FC236}">
                <a16:creationId xmlns:a16="http://schemas.microsoft.com/office/drawing/2014/main" id="{EFE4C91F-BEA3-47D7-AFAD-19D16F1DFAE2}"/>
              </a:ext>
            </a:extLst>
          </p:cNvPr>
          <p:cNvPicPr>
            <a:picLocks noChangeAspect="1"/>
          </p:cNvPicPr>
          <p:nvPr/>
        </p:nvPicPr>
        <p:blipFill>
          <a:blip r:embed="rId2"/>
          <a:stretch>
            <a:fillRect/>
          </a:stretch>
        </p:blipFill>
        <p:spPr>
          <a:xfrm>
            <a:off x="261959" y="4636445"/>
            <a:ext cx="7234971" cy="4843388"/>
          </a:xfrm>
          <a:prstGeom prst="rect">
            <a:avLst/>
          </a:prstGeom>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3311329608"/>
                  </p:ext>
                </p:extLst>
              </p:nvPr>
            </p:nvGraphicFramePr>
            <p:xfrm>
              <a:off x="277091" y="1996797"/>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736">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2</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𝑑</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𝐸</m:t>
                                </m:r>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Choice>
        <mc:Fallback>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3311329608"/>
                  </p:ext>
                </p:extLst>
              </p:nvPr>
            </p:nvGraphicFramePr>
            <p:xfrm>
              <a:off x="277091" y="1996797"/>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863">
                    <a:tc>
                      <a:txBody>
                        <a:bodyPr/>
                        <a:lstStyle/>
                        <a:p>
                          <a:endParaRPr lang="en-US"/>
                        </a:p>
                      </a:txBody>
                      <a:tcPr marL="137160" marR="137160" marT="68580" marB="68580">
                        <a:blipFill>
                          <a:blip r:embed="rId3"/>
                          <a:stretch>
                            <a:fillRect l="-917" t="-1099" r="-2587156" b="-347253"/>
                          </a:stretch>
                        </a:blipFill>
                      </a:tcPr>
                    </a:tc>
                    <a:tc>
                      <a:txBody>
                        <a:bodyPr/>
                        <a:lstStyle/>
                        <a:p>
                          <a:endParaRPr lang="en-US"/>
                        </a:p>
                      </a:txBody>
                      <a:tcPr marL="137160" marR="137160" marT="68580" marB="68580">
                        <a:blipFill>
                          <a:blip r:embed="rId3"/>
                          <a:stretch>
                            <a:fillRect l="-107843" t="-1099" r="-2664706" b="-347253"/>
                          </a:stretch>
                        </a:blipFill>
                      </a:tcPr>
                    </a:tc>
                    <a:tc>
                      <a:txBody>
                        <a:bodyPr/>
                        <a:lstStyle/>
                        <a:p>
                          <a:endParaRPr lang="en-US"/>
                        </a:p>
                      </a:txBody>
                      <a:tcPr marL="137160" marR="137160" marT="68580" marB="68580">
                        <a:blipFill>
                          <a:blip r:embed="rId3"/>
                          <a:stretch>
                            <a:fillRect l="-200000" t="-1099" r="-2464151" b="-347253"/>
                          </a:stretch>
                        </a:blipFill>
                      </a:tcPr>
                    </a:tc>
                    <a:tc>
                      <a:txBody>
                        <a:bodyPr/>
                        <a:lstStyle/>
                        <a:p>
                          <a:endParaRPr lang="en-US"/>
                        </a:p>
                      </a:txBody>
                      <a:tcPr marL="137160" marR="137160" marT="68580" marB="68580">
                        <a:blipFill>
                          <a:blip r:embed="rId3"/>
                          <a:stretch>
                            <a:fillRect l="-265000" t="-1099" r="-2076667" b="-347253"/>
                          </a:stretch>
                        </a:blipFill>
                      </a:tcPr>
                    </a:tc>
                    <a:tc>
                      <a:txBody>
                        <a:bodyPr/>
                        <a:lstStyle/>
                        <a:p>
                          <a:endParaRPr lang="en-US"/>
                        </a:p>
                      </a:txBody>
                      <a:tcPr marL="137160" marR="137160" marT="68580" marB="68580">
                        <a:blipFill>
                          <a:blip r:embed="rId3"/>
                          <a:stretch>
                            <a:fillRect l="-365000" t="-1099" r="-1976667" b="-347253"/>
                          </a:stretch>
                        </a:blipFill>
                      </a:tcPr>
                    </a:tc>
                    <a:tc>
                      <a:txBody>
                        <a:bodyPr/>
                        <a:lstStyle/>
                        <a:p>
                          <a:endParaRPr lang="en-US"/>
                        </a:p>
                      </a:txBody>
                      <a:tcPr marL="137160" marR="137160" marT="68580" marB="68580">
                        <a:blipFill>
                          <a:blip r:embed="rId3"/>
                          <a:stretch>
                            <a:fillRect l="-465000" t="-1099" r="-1876667" b="-347253"/>
                          </a:stretch>
                        </a:blipFill>
                      </a:tcPr>
                    </a:tc>
                    <a:tc>
                      <a:txBody>
                        <a:bodyPr/>
                        <a:lstStyle/>
                        <a:p>
                          <a:endParaRPr lang="en-US"/>
                        </a:p>
                      </a:txBody>
                      <a:tcPr marL="137160" marR="137160" marT="68580" marB="68580">
                        <a:blipFill>
                          <a:blip r:embed="rId3"/>
                          <a:stretch>
                            <a:fillRect l="-498529" t="-1099" r="-1555882" b="-347253"/>
                          </a:stretch>
                        </a:blipFill>
                      </a:tcPr>
                    </a:tc>
                    <a:tc>
                      <a:txBody>
                        <a:bodyPr/>
                        <a:lstStyle/>
                        <a:p>
                          <a:endParaRPr lang="en-US"/>
                        </a:p>
                      </a:txBody>
                      <a:tcPr marL="137160" marR="137160" marT="68580" marB="68580">
                        <a:blipFill>
                          <a:blip r:embed="rId3"/>
                          <a:stretch>
                            <a:fillRect l="-701724" t="-1099" r="-1724138" b="-347253"/>
                          </a:stretch>
                        </a:blipFill>
                      </a:tcPr>
                    </a:tc>
                    <a:tc>
                      <a:txBody>
                        <a:bodyPr/>
                        <a:lstStyle/>
                        <a:p>
                          <a:endParaRPr lang="en-US"/>
                        </a:p>
                      </a:txBody>
                      <a:tcPr marL="137160" marR="137160" marT="68580" marB="68580">
                        <a:blipFill>
                          <a:blip r:embed="rId3"/>
                          <a:stretch>
                            <a:fillRect l="-808696" t="-1099" r="-1639130" b="-347253"/>
                          </a:stretch>
                        </a:blipFill>
                      </a:tcPr>
                    </a:tc>
                    <a:tc>
                      <a:txBody>
                        <a:bodyPr/>
                        <a:lstStyle/>
                        <a:p>
                          <a:endParaRPr lang="en-US"/>
                        </a:p>
                      </a:txBody>
                      <a:tcPr marL="137160" marR="137160" marT="68580" marB="68580">
                        <a:blipFill>
                          <a:blip r:embed="rId3"/>
                          <a:stretch>
                            <a:fillRect l="-900862" t="-1099" r="-1525000" b="-347253"/>
                          </a:stretch>
                        </a:blipFill>
                      </a:tcPr>
                    </a:tc>
                    <a:tc>
                      <a:txBody>
                        <a:bodyPr/>
                        <a:lstStyle/>
                        <a:p>
                          <a:endParaRPr lang="en-US"/>
                        </a:p>
                      </a:txBody>
                      <a:tcPr marL="137160" marR="137160" marT="68580" marB="68580">
                        <a:blipFill>
                          <a:blip r:embed="rId3"/>
                          <a:stretch>
                            <a:fillRect l="-1027434" t="-1099" r="-1465487" b="-347253"/>
                          </a:stretch>
                        </a:blipFill>
                      </a:tcPr>
                    </a:tc>
                    <a:tc>
                      <a:txBody>
                        <a:bodyPr/>
                        <a:lstStyle/>
                        <a:p>
                          <a:endParaRPr lang="en-US"/>
                        </a:p>
                      </a:txBody>
                      <a:tcPr marL="137160" marR="137160" marT="68580" marB="68580">
                        <a:blipFill>
                          <a:blip r:embed="rId3"/>
                          <a:stretch>
                            <a:fillRect l="-1079661" t="-1099" r="-1303390" b="-347253"/>
                          </a:stretch>
                        </a:blipFill>
                      </a:tcPr>
                    </a:tc>
                    <a:tc>
                      <a:txBody>
                        <a:bodyPr/>
                        <a:lstStyle/>
                        <a:p>
                          <a:endParaRPr lang="en-US"/>
                        </a:p>
                      </a:txBody>
                      <a:tcPr marL="137160" marR="137160" marT="68580" marB="68580">
                        <a:blipFill>
                          <a:blip r:embed="rId3"/>
                          <a:stretch>
                            <a:fillRect l="-1179661" t="-1099" r="-1203390" b="-347253"/>
                          </a:stretch>
                        </a:blipFill>
                      </a:tcPr>
                    </a:tc>
                    <a:tc>
                      <a:txBody>
                        <a:bodyPr/>
                        <a:lstStyle/>
                        <a:p>
                          <a:endParaRPr lang="en-US"/>
                        </a:p>
                      </a:txBody>
                      <a:tcPr marL="137160" marR="137160" marT="68580" marB="68580">
                        <a:blipFill>
                          <a:blip r:embed="rId3"/>
                          <a:stretch>
                            <a:fillRect l="-1279661" t="-1099" r="-1103390" b="-347253"/>
                          </a:stretch>
                        </a:blipFill>
                      </a:tcPr>
                    </a:tc>
                    <a:tc>
                      <a:txBody>
                        <a:bodyPr/>
                        <a:lstStyle/>
                        <a:p>
                          <a:endParaRPr lang="en-US"/>
                        </a:p>
                      </a:txBody>
                      <a:tcPr marL="137160" marR="137160" marT="68580" marB="68580">
                        <a:blipFill>
                          <a:blip r:embed="rId3"/>
                          <a:stretch>
                            <a:fillRect l="-1379661" t="-1099" r="-1003390" b="-347253"/>
                          </a:stretch>
                        </a:blipFill>
                      </a:tcPr>
                    </a:tc>
                    <a:tc>
                      <a:txBody>
                        <a:bodyPr/>
                        <a:lstStyle/>
                        <a:p>
                          <a:endParaRPr lang="en-US"/>
                        </a:p>
                      </a:txBody>
                      <a:tcPr marL="137160" marR="137160" marT="68580" marB="68580">
                        <a:blipFill>
                          <a:blip r:embed="rId3"/>
                          <a:stretch>
                            <a:fillRect l="-1479661" t="-1099" r="-903390" b="-347253"/>
                          </a:stretch>
                        </a:blipFill>
                      </a:tcPr>
                    </a:tc>
                    <a:tc>
                      <a:txBody>
                        <a:bodyPr/>
                        <a:lstStyle/>
                        <a:p>
                          <a:endParaRPr lang="en-US"/>
                        </a:p>
                      </a:txBody>
                      <a:tcPr marL="137160" marR="137160" marT="68580" marB="68580">
                        <a:blipFill>
                          <a:blip r:embed="rId3"/>
                          <a:stretch>
                            <a:fillRect l="-1579661" t="-1099" r="-803390" b="-347253"/>
                          </a:stretch>
                        </a:blipFill>
                      </a:tcPr>
                    </a:tc>
                    <a:tc>
                      <a:txBody>
                        <a:bodyPr/>
                        <a:lstStyle/>
                        <a:p>
                          <a:endParaRPr lang="en-US"/>
                        </a:p>
                      </a:txBody>
                      <a:tcPr marL="137160" marR="137160" marT="68580" marB="68580">
                        <a:blipFill>
                          <a:blip r:embed="rId3"/>
                          <a:stretch>
                            <a:fillRect l="-1694017" t="-1099" r="-710256" b="-347253"/>
                          </a:stretch>
                        </a:blipFill>
                      </a:tcPr>
                    </a:tc>
                    <a:tc>
                      <a:txBody>
                        <a:bodyPr/>
                        <a:lstStyle/>
                        <a:p>
                          <a:endParaRPr lang="en-US"/>
                        </a:p>
                      </a:txBody>
                      <a:tcPr marL="137160" marR="137160" marT="68580" marB="68580">
                        <a:blipFill>
                          <a:blip r:embed="rId3"/>
                          <a:stretch>
                            <a:fillRect l="-1778814" t="-1099" r="-604237" b="-347253"/>
                          </a:stretch>
                        </a:blipFill>
                      </a:tcPr>
                    </a:tc>
                    <a:tc>
                      <a:txBody>
                        <a:bodyPr/>
                        <a:lstStyle/>
                        <a:p>
                          <a:endParaRPr lang="en-US"/>
                        </a:p>
                      </a:txBody>
                      <a:tcPr marL="137160" marR="137160" marT="68580" marB="68580">
                        <a:blipFill>
                          <a:blip r:embed="rId3"/>
                          <a:stretch>
                            <a:fillRect l="-1878814" t="-1099" r="-504237" b="-347253"/>
                          </a:stretch>
                        </a:blipFill>
                      </a:tcPr>
                    </a:tc>
                    <a:tc>
                      <a:txBody>
                        <a:bodyPr/>
                        <a:lstStyle/>
                        <a:p>
                          <a:endParaRPr lang="en-US"/>
                        </a:p>
                      </a:txBody>
                      <a:tcPr marL="137160" marR="137160" marT="68580" marB="68580">
                        <a:blipFill>
                          <a:blip r:embed="rId3"/>
                          <a:stretch>
                            <a:fillRect l="-1978814" t="-1099" r="-404237" b="-347253"/>
                          </a:stretch>
                        </a:blipFill>
                      </a:tcPr>
                    </a:tc>
                    <a:tc>
                      <a:txBody>
                        <a:bodyPr/>
                        <a:lstStyle/>
                        <a:p>
                          <a:endParaRPr lang="en-US"/>
                        </a:p>
                      </a:txBody>
                      <a:tcPr marL="137160" marR="137160" marT="68580" marB="68580">
                        <a:blipFill>
                          <a:blip r:embed="rId3"/>
                          <a:stretch>
                            <a:fillRect l="-2078814" t="-1099" r="-304237" b="-347253"/>
                          </a:stretch>
                        </a:blipFill>
                      </a:tcPr>
                    </a:tc>
                    <a:tc>
                      <a:txBody>
                        <a:bodyPr/>
                        <a:lstStyle/>
                        <a:p>
                          <a:endParaRPr lang="en-US"/>
                        </a:p>
                      </a:txBody>
                      <a:tcPr marL="137160" marR="137160" marT="68580" marB="68580">
                        <a:blipFill>
                          <a:blip r:embed="rId3"/>
                          <a:stretch>
                            <a:fillRect l="-2178814" t="-1099" r="-204237" b="-347253"/>
                          </a:stretch>
                        </a:blipFill>
                      </a:tcPr>
                    </a:tc>
                    <a:tc>
                      <a:txBody>
                        <a:bodyPr/>
                        <a:lstStyle/>
                        <a:p>
                          <a:endParaRPr lang="en-US"/>
                        </a:p>
                      </a:txBody>
                      <a:tcPr marL="137160" marR="137160" marT="68580" marB="68580">
                        <a:blipFill>
                          <a:blip r:embed="rId3"/>
                          <a:stretch>
                            <a:fillRect l="-2278814" t="-1099" r="-104237" b="-347253"/>
                          </a:stretch>
                        </a:blipFill>
                      </a:tcPr>
                    </a:tc>
                    <a:tc>
                      <a:txBody>
                        <a:bodyPr/>
                        <a:lstStyle/>
                        <a:p>
                          <a:endParaRPr lang="en-US"/>
                        </a:p>
                      </a:txBody>
                      <a:tcPr marL="137160" marR="137160" marT="68580" marB="68580">
                        <a:blipFill>
                          <a:blip r:embed="rId3"/>
                          <a:stretch>
                            <a:fillRect l="-2339167" t="-1099" r="-2500" b="-347253"/>
                          </a:stretch>
                        </a:blipFill>
                      </a:tcPr>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Fallback>
      </mc:AlternateContent>
      <p:pic>
        <p:nvPicPr>
          <p:cNvPr id="7" name="Picture 6">
            <a:extLst>
              <a:ext uri="{FF2B5EF4-FFF2-40B4-BE49-F238E27FC236}">
                <a16:creationId xmlns:a16="http://schemas.microsoft.com/office/drawing/2014/main" id="{D62214AA-E59E-455D-87E9-15EB25134365}"/>
              </a:ext>
            </a:extLst>
          </p:cNvPr>
          <p:cNvPicPr>
            <a:picLocks noChangeAspect="1"/>
          </p:cNvPicPr>
          <p:nvPr/>
        </p:nvPicPr>
        <p:blipFill rotWithShape="1">
          <a:blip r:embed="rId4"/>
          <a:srcRect r="16926"/>
          <a:stretch/>
        </p:blipFill>
        <p:spPr>
          <a:xfrm>
            <a:off x="7619822" y="4720423"/>
            <a:ext cx="8377515" cy="708692"/>
          </a:xfrm>
          <a:prstGeom prst="rect">
            <a:avLst/>
          </a:prstGeom>
        </p:spPr>
      </p:pic>
      <p:pic>
        <p:nvPicPr>
          <p:cNvPr id="18" name="Picture 17">
            <a:extLst>
              <a:ext uri="{FF2B5EF4-FFF2-40B4-BE49-F238E27FC236}">
                <a16:creationId xmlns:a16="http://schemas.microsoft.com/office/drawing/2014/main" id="{A19AFBBA-59D3-4112-A8A7-4ACED1DCE126}"/>
              </a:ext>
            </a:extLst>
          </p:cNvPr>
          <p:cNvPicPr>
            <a:picLocks noChangeAspect="1"/>
          </p:cNvPicPr>
          <p:nvPr/>
        </p:nvPicPr>
        <p:blipFill rotWithShape="1">
          <a:blip r:embed="rId4"/>
          <a:srcRect l="81965"/>
          <a:stretch/>
        </p:blipFill>
        <p:spPr>
          <a:xfrm>
            <a:off x="15910043" y="4720421"/>
            <a:ext cx="1818707" cy="708690"/>
          </a:xfrm>
          <a:prstGeom prst="rect">
            <a:avLst/>
          </a:prstGeom>
        </p:spPr>
      </p:pic>
      <p:pic>
        <p:nvPicPr>
          <p:cNvPr id="12" name="Picture 11" descr="A picture containing text, orange&#10;&#10;Description automatically generated">
            <a:extLst>
              <a:ext uri="{FF2B5EF4-FFF2-40B4-BE49-F238E27FC236}">
                <a16:creationId xmlns:a16="http://schemas.microsoft.com/office/drawing/2014/main" id="{D309F098-EF6E-413C-ADDB-DEF627E42B7A}"/>
              </a:ext>
            </a:extLst>
          </p:cNvPr>
          <p:cNvPicPr>
            <a:picLocks noChangeAspect="1"/>
          </p:cNvPicPr>
          <p:nvPr/>
        </p:nvPicPr>
        <p:blipFill>
          <a:blip r:embed="rId5"/>
          <a:stretch>
            <a:fillRect/>
          </a:stretch>
        </p:blipFill>
        <p:spPr>
          <a:xfrm>
            <a:off x="8208038" y="5551151"/>
            <a:ext cx="9520712" cy="1783494"/>
          </a:xfrm>
          <a:prstGeom prst="rect">
            <a:avLst/>
          </a:prstGeom>
        </p:spPr>
      </p:pic>
      <p:pic>
        <p:nvPicPr>
          <p:cNvPr id="15" name="Picture 14">
            <a:extLst>
              <a:ext uri="{FF2B5EF4-FFF2-40B4-BE49-F238E27FC236}">
                <a16:creationId xmlns:a16="http://schemas.microsoft.com/office/drawing/2014/main" id="{9301C8DF-7734-4095-A97A-2CA78F4B755A}"/>
              </a:ext>
            </a:extLst>
          </p:cNvPr>
          <p:cNvPicPr>
            <a:picLocks noChangeAspect="1"/>
          </p:cNvPicPr>
          <p:nvPr/>
        </p:nvPicPr>
        <p:blipFill>
          <a:blip r:embed="rId6"/>
          <a:stretch>
            <a:fillRect/>
          </a:stretch>
        </p:blipFill>
        <p:spPr>
          <a:xfrm>
            <a:off x="7496930" y="7592713"/>
            <a:ext cx="10231820" cy="1113365"/>
          </a:xfrm>
          <a:prstGeom prst="rect">
            <a:avLst/>
          </a:prstGeom>
        </p:spPr>
      </p:pic>
      <p:pic>
        <p:nvPicPr>
          <p:cNvPr id="3" name="object 3">
            <a:extLst>
              <a:ext uri="{FF2B5EF4-FFF2-40B4-BE49-F238E27FC236}">
                <a16:creationId xmlns:a16="http://schemas.microsoft.com/office/drawing/2014/main" id="{964262DF-FE2E-BD66-3E9D-FFF9FB88038B}"/>
              </a:ext>
            </a:extLst>
          </p:cNvPr>
          <p:cNvPicPr/>
          <p:nvPr/>
        </p:nvPicPr>
        <p:blipFill>
          <a:blip r:embed="rId7" cstate="print"/>
          <a:stretch>
            <a:fillRect/>
          </a:stretch>
        </p:blipFill>
        <p:spPr>
          <a:xfrm>
            <a:off x="15716966" y="244109"/>
            <a:ext cx="2228849" cy="828674"/>
          </a:xfrm>
          <a:prstGeom prst="rect">
            <a:avLst/>
          </a:prstGeom>
        </p:spPr>
      </p:pic>
      <p:sp>
        <p:nvSpPr>
          <p:cNvPr id="10" name="object 2">
            <a:extLst>
              <a:ext uri="{FF2B5EF4-FFF2-40B4-BE49-F238E27FC236}">
                <a16:creationId xmlns:a16="http://schemas.microsoft.com/office/drawing/2014/main" id="{52C7122E-9420-FE4A-5AB7-6DDAB20B10AD}"/>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11" name="TextBox 10">
            <a:extLst>
              <a:ext uri="{FF2B5EF4-FFF2-40B4-BE49-F238E27FC236}">
                <a16:creationId xmlns:a16="http://schemas.microsoft.com/office/drawing/2014/main" id="{E39324C4-14E9-A94A-69B4-E14BFFAD527A}"/>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6" name="Google Shape;405;p46">
            <a:extLst>
              <a:ext uri="{FF2B5EF4-FFF2-40B4-BE49-F238E27FC236}">
                <a16:creationId xmlns:a16="http://schemas.microsoft.com/office/drawing/2014/main" id="{A966CF5F-A253-994F-381F-D1C838D96857}"/>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2953242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C8F53B-8471-496D-A3FF-2F83E5A17ABA}"/>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399A8FBE-8B25-4395-8F8A-7E3582D862EE}"/>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D741BC25-22AA-486F-A425-F5AA20458C82}"/>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7</a:t>
            </a:fld>
            <a:endParaRPr lang="en-US" dirty="0"/>
          </a:p>
        </p:txBody>
      </p:sp>
      <p:pic>
        <p:nvPicPr>
          <p:cNvPr id="8" name="Picture 7" descr="Diagram&#10;&#10;Description automatically generated with medium confidence">
            <a:extLst>
              <a:ext uri="{FF2B5EF4-FFF2-40B4-BE49-F238E27FC236}">
                <a16:creationId xmlns:a16="http://schemas.microsoft.com/office/drawing/2014/main" id="{EFE4C91F-BEA3-47D7-AFAD-19D16F1DFAE2}"/>
              </a:ext>
            </a:extLst>
          </p:cNvPr>
          <p:cNvPicPr>
            <a:picLocks noChangeAspect="1"/>
          </p:cNvPicPr>
          <p:nvPr/>
        </p:nvPicPr>
        <p:blipFill>
          <a:blip r:embed="rId2"/>
          <a:stretch>
            <a:fillRect/>
          </a:stretch>
        </p:blipFill>
        <p:spPr>
          <a:xfrm>
            <a:off x="261959" y="4381500"/>
            <a:ext cx="7704159" cy="5157482"/>
          </a:xfrm>
          <a:prstGeom prst="rect">
            <a:avLst/>
          </a:prstGeom>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4033772885"/>
                  </p:ext>
                </p:extLst>
              </p:nvPr>
            </p:nvGraphicFramePr>
            <p:xfrm>
              <a:off x="277091" y="1866900"/>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736">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2</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𝑑</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𝐸</m:t>
                                </m:r>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Choice>
        <mc:Fallback>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4033772885"/>
                  </p:ext>
                </p:extLst>
              </p:nvPr>
            </p:nvGraphicFramePr>
            <p:xfrm>
              <a:off x="277091" y="1866900"/>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863">
                    <a:tc>
                      <a:txBody>
                        <a:bodyPr/>
                        <a:lstStyle/>
                        <a:p>
                          <a:endParaRPr lang="en-US"/>
                        </a:p>
                      </a:txBody>
                      <a:tcPr marL="137160" marR="137160" marT="68580" marB="68580">
                        <a:blipFill>
                          <a:blip r:embed="rId3"/>
                          <a:stretch>
                            <a:fillRect l="-917" t="-1111" r="-2587156" b="-352222"/>
                          </a:stretch>
                        </a:blipFill>
                      </a:tcPr>
                    </a:tc>
                    <a:tc>
                      <a:txBody>
                        <a:bodyPr/>
                        <a:lstStyle/>
                        <a:p>
                          <a:endParaRPr lang="en-US"/>
                        </a:p>
                      </a:txBody>
                      <a:tcPr marL="137160" marR="137160" marT="68580" marB="68580">
                        <a:blipFill>
                          <a:blip r:embed="rId3"/>
                          <a:stretch>
                            <a:fillRect l="-107843" t="-1111" r="-2664706" b="-352222"/>
                          </a:stretch>
                        </a:blipFill>
                      </a:tcPr>
                    </a:tc>
                    <a:tc>
                      <a:txBody>
                        <a:bodyPr/>
                        <a:lstStyle/>
                        <a:p>
                          <a:endParaRPr lang="en-US"/>
                        </a:p>
                      </a:txBody>
                      <a:tcPr marL="137160" marR="137160" marT="68580" marB="68580">
                        <a:blipFill>
                          <a:blip r:embed="rId3"/>
                          <a:stretch>
                            <a:fillRect l="-200000" t="-1111" r="-2464151" b="-352222"/>
                          </a:stretch>
                        </a:blipFill>
                      </a:tcPr>
                    </a:tc>
                    <a:tc>
                      <a:txBody>
                        <a:bodyPr/>
                        <a:lstStyle/>
                        <a:p>
                          <a:endParaRPr lang="en-US"/>
                        </a:p>
                      </a:txBody>
                      <a:tcPr marL="137160" marR="137160" marT="68580" marB="68580">
                        <a:blipFill>
                          <a:blip r:embed="rId3"/>
                          <a:stretch>
                            <a:fillRect l="-265000" t="-1111" r="-2076667" b="-352222"/>
                          </a:stretch>
                        </a:blipFill>
                      </a:tcPr>
                    </a:tc>
                    <a:tc>
                      <a:txBody>
                        <a:bodyPr/>
                        <a:lstStyle/>
                        <a:p>
                          <a:endParaRPr lang="en-US"/>
                        </a:p>
                      </a:txBody>
                      <a:tcPr marL="137160" marR="137160" marT="68580" marB="68580">
                        <a:blipFill>
                          <a:blip r:embed="rId3"/>
                          <a:stretch>
                            <a:fillRect l="-365000" t="-1111" r="-1976667" b="-352222"/>
                          </a:stretch>
                        </a:blipFill>
                      </a:tcPr>
                    </a:tc>
                    <a:tc>
                      <a:txBody>
                        <a:bodyPr/>
                        <a:lstStyle/>
                        <a:p>
                          <a:endParaRPr lang="en-US"/>
                        </a:p>
                      </a:txBody>
                      <a:tcPr marL="137160" marR="137160" marT="68580" marB="68580">
                        <a:blipFill>
                          <a:blip r:embed="rId3"/>
                          <a:stretch>
                            <a:fillRect l="-465000" t="-1111" r="-1876667" b="-352222"/>
                          </a:stretch>
                        </a:blipFill>
                      </a:tcPr>
                    </a:tc>
                    <a:tc>
                      <a:txBody>
                        <a:bodyPr/>
                        <a:lstStyle/>
                        <a:p>
                          <a:endParaRPr lang="en-US"/>
                        </a:p>
                      </a:txBody>
                      <a:tcPr marL="137160" marR="137160" marT="68580" marB="68580">
                        <a:blipFill>
                          <a:blip r:embed="rId3"/>
                          <a:stretch>
                            <a:fillRect l="-498529" t="-1111" r="-1555882" b="-352222"/>
                          </a:stretch>
                        </a:blipFill>
                      </a:tcPr>
                    </a:tc>
                    <a:tc>
                      <a:txBody>
                        <a:bodyPr/>
                        <a:lstStyle/>
                        <a:p>
                          <a:endParaRPr lang="en-US"/>
                        </a:p>
                      </a:txBody>
                      <a:tcPr marL="137160" marR="137160" marT="68580" marB="68580">
                        <a:blipFill>
                          <a:blip r:embed="rId3"/>
                          <a:stretch>
                            <a:fillRect l="-701724" t="-1111" r="-1724138" b="-352222"/>
                          </a:stretch>
                        </a:blipFill>
                      </a:tcPr>
                    </a:tc>
                    <a:tc>
                      <a:txBody>
                        <a:bodyPr/>
                        <a:lstStyle/>
                        <a:p>
                          <a:endParaRPr lang="en-US"/>
                        </a:p>
                      </a:txBody>
                      <a:tcPr marL="137160" marR="137160" marT="68580" marB="68580">
                        <a:blipFill>
                          <a:blip r:embed="rId3"/>
                          <a:stretch>
                            <a:fillRect l="-808696" t="-1111" r="-1639130" b="-352222"/>
                          </a:stretch>
                        </a:blipFill>
                      </a:tcPr>
                    </a:tc>
                    <a:tc>
                      <a:txBody>
                        <a:bodyPr/>
                        <a:lstStyle/>
                        <a:p>
                          <a:endParaRPr lang="en-US"/>
                        </a:p>
                      </a:txBody>
                      <a:tcPr marL="137160" marR="137160" marT="68580" marB="68580">
                        <a:blipFill>
                          <a:blip r:embed="rId3"/>
                          <a:stretch>
                            <a:fillRect l="-900862" t="-1111" r="-1525000" b="-352222"/>
                          </a:stretch>
                        </a:blipFill>
                      </a:tcPr>
                    </a:tc>
                    <a:tc>
                      <a:txBody>
                        <a:bodyPr/>
                        <a:lstStyle/>
                        <a:p>
                          <a:endParaRPr lang="en-US"/>
                        </a:p>
                      </a:txBody>
                      <a:tcPr marL="137160" marR="137160" marT="68580" marB="68580">
                        <a:blipFill>
                          <a:blip r:embed="rId3"/>
                          <a:stretch>
                            <a:fillRect l="-1027434" t="-1111" r="-1465487" b="-352222"/>
                          </a:stretch>
                        </a:blipFill>
                      </a:tcPr>
                    </a:tc>
                    <a:tc>
                      <a:txBody>
                        <a:bodyPr/>
                        <a:lstStyle/>
                        <a:p>
                          <a:endParaRPr lang="en-US"/>
                        </a:p>
                      </a:txBody>
                      <a:tcPr marL="137160" marR="137160" marT="68580" marB="68580">
                        <a:blipFill>
                          <a:blip r:embed="rId3"/>
                          <a:stretch>
                            <a:fillRect l="-1079661" t="-1111" r="-1303390" b="-352222"/>
                          </a:stretch>
                        </a:blipFill>
                      </a:tcPr>
                    </a:tc>
                    <a:tc>
                      <a:txBody>
                        <a:bodyPr/>
                        <a:lstStyle/>
                        <a:p>
                          <a:endParaRPr lang="en-US"/>
                        </a:p>
                      </a:txBody>
                      <a:tcPr marL="137160" marR="137160" marT="68580" marB="68580">
                        <a:blipFill>
                          <a:blip r:embed="rId3"/>
                          <a:stretch>
                            <a:fillRect l="-1179661" t="-1111" r="-1203390" b="-352222"/>
                          </a:stretch>
                        </a:blipFill>
                      </a:tcPr>
                    </a:tc>
                    <a:tc>
                      <a:txBody>
                        <a:bodyPr/>
                        <a:lstStyle/>
                        <a:p>
                          <a:endParaRPr lang="en-US"/>
                        </a:p>
                      </a:txBody>
                      <a:tcPr marL="137160" marR="137160" marT="68580" marB="68580">
                        <a:blipFill>
                          <a:blip r:embed="rId3"/>
                          <a:stretch>
                            <a:fillRect l="-1279661" t="-1111" r="-1103390" b="-352222"/>
                          </a:stretch>
                        </a:blipFill>
                      </a:tcPr>
                    </a:tc>
                    <a:tc>
                      <a:txBody>
                        <a:bodyPr/>
                        <a:lstStyle/>
                        <a:p>
                          <a:endParaRPr lang="en-US"/>
                        </a:p>
                      </a:txBody>
                      <a:tcPr marL="137160" marR="137160" marT="68580" marB="68580">
                        <a:blipFill>
                          <a:blip r:embed="rId3"/>
                          <a:stretch>
                            <a:fillRect l="-1379661" t="-1111" r="-1003390" b="-352222"/>
                          </a:stretch>
                        </a:blipFill>
                      </a:tcPr>
                    </a:tc>
                    <a:tc>
                      <a:txBody>
                        <a:bodyPr/>
                        <a:lstStyle/>
                        <a:p>
                          <a:endParaRPr lang="en-US"/>
                        </a:p>
                      </a:txBody>
                      <a:tcPr marL="137160" marR="137160" marT="68580" marB="68580">
                        <a:blipFill>
                          <a:blip r:embed="rId3"/>
                          <a:stretch>
                            <a:fillRect l="-1479661" t="-1111" r="-903390" b="-352222"/>
                          </a:stretch>
                        </a:blipFill>
                      </a:tcPr>
                    </a:tc>
                    <a:tc>
                      <a:txBody>
                        <a:bodyPr/>
                        <a:lstStyle/>
                        <a:p>
                          <a:endParaRPr lang="en-US"/>
                        </a:p>
                      </a:txBody>
                      <a:tcPr marL="137160" marR="137160" marT="68580" marB="68580">
                        <a:blipFill>
                          <a:blip r:embed="rId3"/>
                          <a:stretch>
                            <a:fillRect l="-1579661" t="-1111" r="-803390" b="-352222"/>
                          </a:stretch>
                        </a:blipFill>
                      </a:tcPr>
                    </a:tc>
                    <a:tc>
                      <a:txBody>
                        <a:bodyPr/>
                        <a:lstStyle/>
                        <a:p>
                          <a:endParaRPr lang="en-US"/>
                        </a:p>
                      </a:txBody>
                      <a:tcPr marL="137160" marR="137160" marT="68580" marB="68580">
                        <a:blipFill>
                          <a:blip r:embed="rId3"/>
                          <a:stretch>
                            <a:fillRect l="-1694017" t="-1111" r="-710256" b="-352222"/>
                          </a:stretch>
                        </a:blipFill>
                      </a:tcPr>
                    </a:tc>
                    <a:tc>
                      <a:txBody>
                        <a:bodyPr/>
                        <a:lstStyle/>
                        <a:p>
                          <a:endParaRPr lang="en-US"/>
                        </a:p>
                      </a:txBody>
                      <a:tcPr marL="137160" marR="137160" marT="68580" marB="68580">
                        <a:blipFill>
                          <a:blip r:embed="rId3"/>
                          <a:stretch>
                            <a:fillRect l="-1778814" t="-1111" r="-604237" b="-352222"/>
                          </a:stretch>
                        </a:blipFill>
                      </a:tcPr>
                    </a:tc>
                    <a:tc>
                      <a:txBody>
                        <a:bodyPr/>
                        <a:lstStyle/>
                        <a:p>
                          <a:endParaRPr lang="en-US"/>
                        </a:p>
                      </a:txBody>
                      <a:tcPr marL="137160" marR="137160" marT="68580" marB="68580">
                        <a:blipFill>
                          <a:blip r:embed="rId3"/>
                          <a:stretch>
                            <a:fillRect l="-1878814" t="-1111" r="-504237" b="-352222"/>
                          </a:stretch>
                        </a:blipFill>
                      </a:tcPr>
                    </a:tc>
                    <a:tc>
                      <a:txBody>
                        <a:bodyPr/>
                        <a:lstStyle/>
                        <a:p>
                          <a:endParaRPr lang="en-US"/>
                        </a:p>
                      </a:txBody>
                      <a:tcPr marL="137160" marR="137160" marT="68580" marB="68580">
                        <a:blipFill>
                          <a:blip r:embed="rId3"/>
                          <a:stretch>
                            <a:fillRect l="-1978814" t="-1111" r="-404237" b="-352222"/>
                          </a:stretch>
                        </a:blipFill>
                      </a:tcPr>
                    </a:tc>
                    <a:tc>
                      <a:txBody>
                        <a:bodyPr/>
                        <a:lstStyle/>
                        <a:p>
                          <a:endParaRPr lang="en-US"/>
                        </a:p>
                      </a:txBody>
                      <a:tcPr marL="137160" marR="137160" marT="68580" marB="68580">
                        <a:blipFill>
                          <a:blip r:embed="rId3"/>
                          <a:stretch>
                            <a:fillRect l="-2078814" t="-1111" r="-304237" b="-352222"/>
                          </a:stretch>
                        </a:blipFill>
                      </a:tcPr>
                    </a:tc>
                    <a:tc>
                      <a:txBody>
                        <a:bodyPr/>
                        <a:lstStyle/>
                        <a:p>
                          <a:endParaRPr lang="en-US"/>
                        </a:p>
                      </a:txBody>
                      <a:tcPr marL="137160" marR="137160" marT="68580" marB="68580">
                        <a:blipFill>
                          <a:blip r:embed="rId3"/>
                          <a:stretch>
                            <a:fillRect l="-2178814" t="-1111" r="-204237" b="-352222"/>
                          </a:stretch>
                        </a:blipFill>
                      </a:tcPr>
                    </a:tc>
                    <a:tc>
                      <a:txBody>
                        <a:bodyPr/>
                        <a:lstStyle/>
                        <a:p>
                          <a:endParaRPr lang="en-US"/>
                        </a:p>
                      </a:txBody>
                      <a:tcPr marL="137160" marR="137160" marT="68580" marB="68580">
                        <a:blipFill>
                          <a:blip r:embed="rId3"/>
                          <a:stretch>
                            <a:fillRect l="-2278814" t="-1111" r="-104237" b="-352222"/>
                          </a:stretch>
                        </a:blipFill>
                      </a:tcPr>
                    </a:tc>
                    <a:tc>
                      <a:txBody>
                        <a:bodyPr/>
                        <a:lstStyle/>
                        <a:p>
                          <a:endParaRPr lang="en-US"/>
                        </a:p>
                      </a:txBody>
                      <a:tcPr marL="137160" marR="137160" marT="68580" marB="68580">
                        <a:blipFill>
                          <a:blip r:embed="rId3"/>
                          <a:stretch>
                            <a:fillRect l="-2339167" t="-1111" r="-2500" b="-352222"/>
                          </a:stretch>
                        </a:blipFill>
                      </a:tcPr>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Fallback>
      </mc:AlternateContent>
      <p:pic>
        <p:nvPicPr>
          <p:cNvPr id="10" name="Picture 9" descr="Text&#10;&#10;Description automatically generated">
            <a:extLst>
              <a:ext uri="{FF2B5EF4-FFF2-40B4-BE49-F238E27FC236}">
                <a16:creationId xmlns:a16="http://schemas.microsoft.com/office/drawing/2014/main" id="{2965CCCD-F5E6-484E-8113-4B21572C9AA4}"/>
              </a:ext>
            </a:extLst>
          </p:cNvPr>
          <p:cNvPicPr>
            <a:picLocks noChangeAspect="1"/>
          </p:cNvPicPr>
          <p:nvPr/>
        </p:nvPicPr>
        <p:blipFill>
          <a:blip r:embed="rId4"/>
          <a:stretch>
            <a:fillRect/>
          </a:stretch>
        </p:blipFill>
        <p:spPr>
          <a:xfrm>
            <a:off x="8052511" y="4907426"/>
            <a:ext cx="9501188" cy="3586163"/>
          </a:xfrm>
          <a:prstGeom prst="rect">
            <a:avLst/>
          </a:prstGeom>
        </p:spPr>
      </p:pic>
      <p:pic>
        <p:nvPicPr>
          <p:cNvPr id="3" name="object 3">
            <a:extLst>
              <a:ext uri="{FF2B5EF4-FFF2-40B4-BE49-F238E27FC236}">
                <a16:creationId xmlns:a16="http://schemas.microsoft.com/office/drawing/2014/main" id="{3655D099-25AD-6BFB-6AB3-005FE4902477}"/>
              </a:ext>
            </a:extLst>
          </p:cNvPr>
          <p:cNvPicPr/>
          <p:nvPr/>
        </p:nvPicPr>
        <p:blipFill>
          <a:blip r:embed="rId5" cstate="print"/>
          <a:stretch>
            <a:fillRect/>
          </a:stretch>
        </p:blipFill>
        <p:spPr>
          <a:xfrm>
            <a:off x="15716966" y="244109"/>
            <a:ext cx="2228849" cy="828674"/>
          </a:xfrm>
          <a:prstGeom prst="rect">
            <a:avLst/>
          </a:prstGeom>
        </p:spPr>
      </p:pic>
      <p:sp>
        <p:nvSpPr>
          <p:cNvPr id="7" name="object 2">
            <a:extLst>
              <a:ext uri="{FF2B5EF4-FFF2-40B4-BE49-F238E27FC236}">
                <a16:creationId xmlns:a16="http://schemas.microsoft.com/office/drawing/2014/main" id="{F1A496D0-93D0-D14E-C992-00781F9D9930}"/>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11" name="TextBox 10">
            <a:extLst>
              <a:ext uri="{FF2B5EF4-FFF2-40B4-BE49-F238E27FC236}">
                <a16:creationId xmlns:a16="http://schemas.microsoft.com/office/drawing/2014/main" id="{2CF872C4-493D-D5BC-E150-182ECC214332}"/>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4" name="Google Shape;405;p46">
            <a:extLst>
              <a:ext uri="{FF2B5EF4-FFF2-40B4-BE49-F238E27FC236}">
                <a16:creationId xmlns:a16="http://schemas.microsoft.com/office/drawing/2014/main" id="{E4A9B7E5-5694-B4E0-0A34-C25ED7E80F5D}"/>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148267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C8F53B-8471-496D-A3FF-2F83E5A17ABA}"/>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399A8FBE-8B25-4395-8F8A-7E3582D862EE}"/>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D741BC25-22AA-486F-A425-F5AA20458C82}"/>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8</a:t>
            </a:fld>
            <a:endParaRPr lang="en-US" dirty="0"/>
          </a:p>
        </p:txBody>
      </p:sp>
      <p:pic>
        <p:nvPicPr>
          <p:cNvPr id="8" name="Picture 7" descr="Diagram&#10;&#10;Description automatically generated with medium confidence">
            <a:extLst>
              <a:ext uri="{FF2B5EF4-FFF2-40B4-BE49-F238E27FC236}">
                <a16:creationId xmlns:a16="http://schemas.microsoft.com/office/drawing/2014/main" id="{EFE4C91F-BEA3-47D7-AFAD-19D16F1DFAE2}"/>
              </a:ext>
            </a:extLst>
          </p:cNvPr>
          <p:cNvPicPr>
            <a:picLocks noChangeAspect="1"/>
          </p:cNvPicPr>
          <p:nvPr/>
        </p:nvPicPr>
        <p:blipFill>
          <a:blip r:embed="rId2"/>
          <a:stretch>
            <a:fillRect/>
          </a:stretch>
        </p:blipFill>
        <p:spPr>
          <a:xfrm>
            <a:off x="261851" y="4598509"/>
            <a:ext cx="6739863" cy="4511942"/>
          </a:xfrm>
          <a:prstGeom prst="rect">
            <a:avLst/>
          </a:prstGeom>
        </p:spPr>
      </p:pic>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1298113847"/>
                  </p:ext>
                </p:extLst>
              </p:nvPr>
            </p:nvGraphicFramePr>
            <p:xfrm>
              <a:off x="277091" y="1920597"/>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736">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1</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𝑥</m:t>
                                    </m:r>
                                  </m:e>
                                  <m:sub>
                                    <m:r>
                                      <a:rPr lang="en-US" sz="2700" b="0" i="1" smtClean="0">
                                        <a:latin typeface="Cambria Math" panose="02040503050406030204" pitchFamily="18" charset="0"/>
                                      </a:rPr>
                                      <m:t>2</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3</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4</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𝑑</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𝑦</m:t>
                                    </m:r>
                                  </m:e>
                                  <m:sub>
                                    <m:r>
                                      <a:rPr lang="en-US" sz="2700" b="0" i="1" smtClean="0">
                                        <a:latin typeface="Cambria Math" panose="02040503050406030204" pitchFamily="18" charset="0"/>
                                      </a:rPr>
                                      <m:t>5</m:t>
                                    </m:r>
                                  </m:sub>
                                </m:sSub>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r>
                                  <a:rPr lang="en-US" sz="2700" b="0" i="1" smtClean="0">
                                    <a:latin typeface="Cambria Math" panose="02040503050406030204" pitchFamily="18" charset="0"/>
                                  </a:rPr>
                                  <m:t>𝐸</m:t>
                                </m:r>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3</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14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24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4</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35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45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tc>
                      <a:txBody>
                        <a:bodyPr/>
                        <a:lstStyle/>
                        <a:p>
                          <a:pPr algn="ctr"/>
                          <a14:m>
                            <m:oMathPara xmlns:m="http://schemas.openxmlformats.org/officeDocument/2006/math">
                              <m:oMathParaPr>
                                <m:jc m:val="centerGroup"/>
                              </m:oMathParaPr>
                              <m:oMath xmlns:m="http://schemas.openxmlformats.org/officeDocument/2006/math">
                                <m:sSup>
                                  <m:sSupPr>
                                    <m:ctrlPr>
                                      <a:rPr lang="en-US" sz="2700" b="0" i="1" smtClean="0">
                                        <a:latin typeface="Cambria Math" panose="02040503050406030204" pitchFamily="18" charset="0"/>
                                      </a:rPr>
                                    </m:ctrlPr>
                                  </m:sSupPr>
                                  <m:e>
                                    <m:sSub>
                                      <m:sSubPr>
                                        <m:ctrlPr>
                                          <a:rPr lang="en-US" sz="2700" b="0" i="1" smtClean="0">
                                            <a:latin typeface="Cambria Math" panose="02040503050406030204" pitchFamily="18" charset="0"/>
                                          </a:rPr>
                                        </m:ctrlPr>
                                      </m:sSubPr>
                                      <m:e>
                                        <m:r>
                                          <m:rPr>
                                            <m:sty m:val="p"/>
                                          </m:rPr>
                                          <a:rPr lang="el-GR" sz="2700" b="0" i="1" smtClean="0">
                                            <a:latin typeface="Cambria Math" panose="02040503050406030204" pitchFamily="18" charset="0"/>
                                          </a:rPr>
                                          <m:t>θ</m:t>
                                        </m:r>
                                      </m:e>
                                      <m:sub>
                                        <m:r>
                                          <a:rPr lang="en-US" sz="2700" b="0" i="1" smtClean="0">
                                            <a:latin typeface="Cambria Math" panose="02040503050406030204" pitchFamily="18" charset="0"/>
                                          </a:rPr>
                                          <m:t>5</m:t>
                                        </m:r>
                                      </m:sub>
                                    </m:sSub>
                                  </m:e>
                                  <m:sup>
                                    <m:r>
                                      <a:rPr lang="en-US" sz="2700" b="0" i="1" smtClean="0">
                                        <a:latin typeface="Cambria Math" panose="02040503050406030204" pitchFamily="18" charset="0"/>
                                      </a:rPr>
                                      <m:t>′</m:t>
                                    </m:r>
                                  </m:sup>
                                </m:sSup>
                              </m:oMath>
                            </m:oMathPara>
                          </a14:m>
                          <a:endParaRPr lang="en-US" sz="2700" dirty="0"/>
                        </a:p>
                      </a:txBody>
                      <a:tcPr marL="137160" marR="137160" marT="68580" marB="68580"/>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0.40</a:t>
                          </a:r>
                        </a:p>
                      </a:txBody>
                      <a:tcPr marL="137160" marR="137160" marT="68580" marB="68580"/>
                    </a:tc>
                    <a:tc>
                      <a:txBody>
                        <a:bodyPr/>
                        <a:lstStyle/>
                        <a:p>
                          <a:pPr algn="ctr"/>
                          <a:r>
                            <a:rPr lang="en-US" sz="1800" dirty="0"/>
                            <a:t>0.79</a:t>
                          </a:r>
                        </a:p>
                      </a:txBody>
                      <a:tcPr marL="137160" marR="137160" marT="68580" marB="68580"/>
                    </a:tc>
                    <a:tc>
                      <a:txBody>
                        <a:bodyPr/>
                        <a:lstStyle/>
                        <a:p>
                          <a:pPr algn="ctr"/>
                          <a:r>
                            <a:rPr lang="en-US" sz="1800" dirty="0"/>
                            <a:t>0.89</a:t>
                          </a:r>
                        </a:p>
                      </a:txBody>
                      <a:tcPr marL="137160" marR="137160" marT="68580" marB="68580"/>
                    </a:tc>
                    <a:tc>
                      <a:txBody>
                        <a:bodyPr/>
                        <a:lstStyle/>
                        <a:p>
                          <a:pPr algn="ctr"/>
                          <a:r>
                            <a:rPr lang="en-US" sz="1800" dirty="0"/>
                            <a:t>0.99</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1.08</a:t>
                          </a:r>
                        </a:p>
                      </a:txBody>
                      <a:tcPr marL="137160" marR="137160" marT="68580" marB="68580"/>
                    </a:tc>
                    <a:tc>
                      <a:txBody>
                        <a:bodyPr/>
                        <a:lstStyle/>
                        <a:p>
                          <a:pPr algn="ctr"/>
                          <a:r>
                            <a:rPr lang="en-US" sz="1800" dirty="0"/>
                            <a:t>0.31</a:t>
                          </a:r>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Choice>
        <mc:Fallback>
          <p:graphicFrame>
            <p:nvGraphicFramePr>
              <p:cNvPr id="9" name="Table 8">
                <a:extLst>
                  <a:ext uri="{FF2B5EF4-FFF2-40B4-BE49-F238E27FC236}">
                    <a16:creationId xmlns:a16="http://schemas.microsoft.com/office/drawing/2014/main" id="{5E934E06-8CC6-4626-840F-CDFE30EB9A8B}"/>
                  </a:ext>
                </a:extLst>
              </p:cNvPr>
              <p:cNvGraphicFramePr>
                <a:graphicFrameLocks/>
              </p:cNvGraphicFramePr>
              <p:nvPr>
                <p:extLst>
                  <p:ext uri="{D42A27DB-BD31-4B8C-83A1-F6EECF244321}">
                    <p14:modId xmlns:p14="http://schemas.microsoft.com/office/powerpoint/2010/main" val="1298113847"/>
                  </p:ext>
                </p:extLst>
              </p:nvPr>
            </p:nvGraphicFramePr>
            <p:xfrm>
              <a:off x="277091" y="1920597"/>
              <a:ext cx="17833647" cy="2460903"/>
            </p:xfrm>
            <a:graphic>
              <a:graphicData uri="http://schemas.openxmlformats.org/drawingml/2006/table">
                <a:tbl>
                  <a:tblPr firstRow="1" bandRow="1">
                    <a:tableStyleId>{5940675A-B579-460E-94D1-54222C63F5DA}</a:tableStyleId>
                  </a:tblPr>
                  <a:tblGrid>
                    <a:gridCol w="667050">
                      <a:extLst>
                        <a:ext uri="{9D8B030D-6E8A-4147-A177-3AD203B41FA5}">
                          <a16:colId xmlns:a16="http://schemas.microsoft.com/office/drawing/2014/main" val="2513704873"/>
                        </a:ext>
                      </a:extLst>
                    </a:gridCol>
                    <a:gridCol w="616388">
                      <a:extLst>
                        <a:ext uri="{9D8B030D-6E8A-4147-A177-3AD203B41FA5}">
                          <a16:colId xmlns:a16="http://schemas.microsoft.com/office/drawing/2014/main" val="680949089"/>
                        </a:ext>
                      </a:extLst>
                    </a:gridCol>
                    <a:gridCol w="650205">
                      <a:extLst>
                        <a:ext uri="{9D8B030D-6E8A-4147-A177-3AD203B41FA5}">
                          <a16:colId xmlns:a16="http://schemas.microsoft.com/office/drawing/2014/main" val="1633031765"/>
                        </a:ext>
                      </a:extLst>
                    </a:gridCol>
                    <a:gridCol w="730832">
                      <a:extLst>
                        <a:ext uri="{9D8B030D-6E8A-4147-A177-3AD203B41FA5}">
                          <a16:colId xmlns:a16="http://schemas.microsoft.com/office/drawing/2014/main" val="502815919"/>
                        </a:ext>
                      </a:extLst>
                    </a:gridCol>
                    <a:gridCol w="730832">
                      <a:extLst>
                        <a:ext uri="{9D8B030D-6E8A-4147-A177-3AD203B41FA5}">
                          <a16:colId xmlns:a16="http://schemas.microsoft.com/office/drawing/2014/main" val="2495385846"/>
                        </a:ext>
                      </a:extLst>
                    </a:gridCol>
                    <a:gridCol w="730832">
                      <a:extLst>
                        <a:ext uri="{9D8B030D-6E8A-4147-A177-3AD203B41FA5}">
                          <a16:colId xmlns:a16="http://schemas.microsoft.com/office/drawing/2014/main" val="3653749699"/>
                        </a:ext>
                      </a:extLst>
                    </a:gridCol>
                    <a:gridCol w="829077">
                      <a:extLst>
                        <a:ext uri="{9D8B030D-6E8A-4147-A177-3AD203B41FA5}">
                          <a16:colId xmlns:a16="http://schemas.microsoft.com/office/drawing/2014/main" val="506573989"/>
                        </a:ext>
                      </a:extLst>
                    </a:gridCol>
                    <a:gridCol w="704723">
                      <a:extLst>
                        <a:ext uri="{9D8B030D-6E8A-4147-A177-3AD203B41FA5}">
                          <a16:colId xmlns:a16="http://schemas.microsoft.com/office/drawing/2014/main" val="4157594261"/>
                        </a:ext>
                      </a:extLst>
                    </a:gridCol>
                    <a:gridCol w="704723">
                      <a:extLst>
                        <a:ext uri="{9D8B030D-6E8A-4147-A177-3AD203B41FA5}">
                          <a16:colId xmlns:a16="http://schemas.microsoft.com/office/drawing/2014/main" val="1208855317"/>
                        </a:ext>
                      </a:extLst>
                    </a:gridCol>
                    <a:gridCol w="704723">
                      <a:extLst>
                        <a:ext uri="{9D8B030D-6E8A-4147-A177-3AD203B41FA5}">
                          <a16:colId xmlns:a16="http://schemas.microsoft.com/office/drawing/2014/main" val="2942366039"/>
                        </a:ext>
                      </a:extLst>
                    </a:gridCol>
                    <a:gridCol w="690909">
                      <a:extLst>
                        <a:ext uri="{9D8B030D-6E8A-4147-A177-3AD203B41FA5}">
                          <a16:colId xmlns:a16="http://schemas.microsoft.com/office/drawing/2014/main" val="676221410"/>
                        </a:ext>
                      </a:extLst>
                    </a:gridCol>
                    <a:gridCol w="718538">
                      <a:extLst>
                        <a:ext uri="{9D8B030D-6E8A-4147-A177-3AD203B41FA5}">
                          <a16:colId xmlns:a16="http://schemas.microsoft.com/office/drawing/2014/main" val="2670786572"/>
                        </a:ext>
                      </a:extLst>
                    </a:gridCol>
                    <a:gridCol w="718538">
                      <a:extLst>
                        <a:ext uri="{9D8B030D-6E8A-4147-A177-3AD203B41FA5}">
                          <a16:colId xmlns:a16="http://schemas.microsoft.com/office/drawing/2014/main" val="190958127"/>
                        </a:ext>
                      </a:extLst>
                    </a:gridCol>
                    <a:gridCol w="718538">
                      <a:extLst>
                        <a:ext uri="{9D8B030D-6E8A-4147-A177-3AD203B41FA5}">
                          <a16:colId xmlns:a16="http://schemas.microsoft.com/office/drawing/2014/main" val="2059965393"/>
                        </a:ext>
                      </a:extLst>
                    </a:gridCol>
                    <a:gridCol w="718538">
                      <a:extLst>
                        <a:ext uri="{9D8B030D-6E8A-4147-A177-3AD203B41FA5}">
                          <a16:colId xmlns:a16="http://schemas.microsoft.com/office/drawing/2014/main" val="2838344380"/>
                        </a:ext>
                      </a:extLst>
                    </a:gridCol>
                    <a:gridCol w="718538">
                      <a:extLst>
                        <a:ext uri="{9D8B030D-6E8A-4147-A177-3AD203B41FA5}">
                          <a16:colId xmlns:a16="http://schemas.microsoft.com/office/drawing/2014/main" val="3191542777"/>
                        </a:ext>
                      </a:extLst>
                    </a:gridCol>
                    <a:gridCol w="718538">
                      <a:extLst>
                        <a:ext uri="{9D8B030D-6E8A-4147-A177-3AD203B41FA5}">
                          <a16:colId xmlns:a16="http://schemas.microsoft.com/office/drawing/2014/main" val="3085122479"/>
                        </a:ext>
                      </a:extLst>
                    </a:gridCol>
                    <a:gridCol w="718538">
                      <a:extLst>
                        <a:ext uri="{9D8B030D-6E8A-4147-A177-3AD203B41FA5}">
                          <a16:colId xmlns:a16="http://schemas.microsoft.com/office/drawing/2014/main" val="643020492"/>
                        </a:ext>
                      </a:extLst>
                    </a:gridCol>
                    <a:gridCol w="718538">
                      <a:extLst>
                        <a:ext uri="{9D8B030D-6E8A-4147-A177-3AD203B41FA5}">
                          <a16:colId xmlns:a16="http://schemas.microsoft.com/office/drawing/2014/main" val="50788068"/>
                        </a:ext>
                      </a:extLst>
                    </a:gridCol>
                    <a:gridCol w="718538">
                      <a:extLst>
                        <a:ext uri="{9D8B030D-6E8A-4147-A177-3AD203B41FA5}">
                          <a16:colId xmlns:a16="http://schemas.microsoft.com/office/drawing/2014/main" val="1001226911"/>
                        </a:ext>
                      </a:extLst>
                    </a:gridCol>
                    <a:gridCol w="718538">
                      <a:extLst>
                        <a:ext uri="{9D8B030D-6E8A-4147-A177-3AD203B41FA5}">
                          <a16:colId xmlns:a16="http://schemas.microsoft.com/office/drawing/2014/main" val="2017778695"/>
                        </a:ext>
                      </a:extLst>
                    </a:gridCol>
                    <a:gridCol w="718538">
                      <a:extLst>
                        <a:ext uri="{9D8B030D-6E8A-4147-A177-3AD203B41FA5}">
                          <a16:colId xmlns:a16="http://schemas.microsoft.com/office/drawing/2014/main" val="3737486150"/>
                        </a:ext>
                      </a:extLst>
                    </a:gridCol>
                    <a:gridCol w="718538">
                      <a:extLst>
                        <a:ext uri="{9D8B030D-6E8A-4147-A177-3AD203B41FA5}">
                          <a16:colId xmlns:a16="http://schemas.microsoft.com/office/drawing/2014/main" val="1033502498"/>
                        </a:ext>
                      </a:extLst>
                    </a:gridCol>
                    <a:gridCol w="718538">
                      <a:extLst>
                        <a:ext uri="{9D8B030D-6E8A-4147-A177-3AD203B41FA5}">
                          <a16:colId xmlns:a16="http://schemas.microsoft.com/office/drawing/2014/main" val="2189966291"/>
                        </a:ext>
                      </a:extLst>
                    </a:gridCol>
                    <a:gridCol w="732359">
                      <a:extLst>
                        <a:ext uri="{9D8B030D-6E8A-4147-A177-3AD203B41FA5}">
                          <a16:colId xmlns:a16="http://schemas.microsoft.com/office/drawing/2014/main" val="3674008083"/>
                        </a:ext>
                      </a:extLst>
                    </a:gridCol>
                  </a:tblGrid>
                  <a:tr h="550863">
                    <a:tc>
                      <a:txBody>
                        <a:bodyPr/>
                        <a:lstStyle/>
                        <a:p>
                          <a:endParaRPr lang="en-US"/>
                        </a:p>
                      </a:txBody>
                      <a:tcPr marL="137160" marR="137160" marT="68580" marB="68580">
                        <a:blipFill>
                          <a:blip r:embed="rId3"/>
                          <a:stretch>
                            <a:fillRect l="-917" t="-1111" r="-2587156" b="-351111"/>
                          </a:stretch>
                        </a:blipFill>
                      </a:tcPr>
                    </a:tc>
                    <a:tc>
                      <a:txBody>
                        <a:bodyPr/>
                        <a:lstStyle/>
                        <a:p>
                          <a:endParaRPr lang="en-US"/>
                        </a:p>
                      </a:txBody>
                      <a:tcPr marL="137160" marR="137160" marT="68580" marB="68580">
                        <a:blipFill>
                          <a:blip r:embed="rId3"/>
                          <a:stretch>
                            <a:fillRect l="-107843" t="-1111" r="-2664706" b="-351111"/>
                          </a:stretch>
                        </a:blipFill>
                      </a:tcPr>
                    </a:tc>
                    <a:tc>
                      <a:txBody>
                        <a:bodyPr/>
                        <a:lstStyle/>
                        <a:p>
                          <a:endParaRPr lang="en-US"/>
                        </a:p>
                      </a:txBody>
                      <a:tcPr marL="137160" marR="137160" marT="68580" marB="68580">
                        <a:blipFill>
                          <a:blip r:embed="rId3"/>
                          <a:stretch>
                            <a:fillRect l="-200000" t="-1111" r="-2464151" b="-351111"/>
                          </a:stretch>
                        </a:blipFill>
                      </a:tcPr>
                    </a:tc>
                    <a:tc>
                      <a:txBody>
                        <a:bodyPr/>
                        <a:lstStyle/>
                        <a:p>
                          <a:endParaRPr lang="en-US"/>
                        </a:p>
                      </a:txBody>
                      <a:tcPr marL="137160" marR="137160" marT="68580" marB="68580">
                        <a:blipFill>
                          <a:blip r:embed="rId3"/>
                          <a:stretch>
                            <a:fillRect l="-265000" t="-1111" r="-2076667" b="-351111"/>
                          </a:stretch>
                        </a:blipFill>
                      </a:tcPr>
                    </a:tc>
                    <a:tc>
                      <a:txBody>
                        <a:bodyPr/>
                        <a:lstStyle/>
                        <a:p>
                          <a:endParaRPr lang="en-US"/>
                        </a:p>
                      </a:txBody>
                      <a:tcPr marL="137160" marR="137160" marT="68580" marB="68580">
                        <a:blipFill>
                          <a:blip r:embed="rId3"/>
                          <a:stretch>
                            <a:fillRect l="-365000" t="-1111" r="-1976667" b="-351111"/>
                          </a:stretch>
                        </a:blipFill>
                      </a:tcPr>
                    </a:tc>
                    <a:tc>
                      <a:txBody>
                        <a:bodyPr/>
                        <a:lstStyle/>
                        <a:p>
                          <a:endParaRPr lang="en-US"/>
                        </a:p>
                      </a:txBody>
                      <a:tcPr marL="137160" marR="137160" marT="68580" marB="68580">
                        <a:blipFill>
                          <a:blip r:embed="rId3"/>
                          <a:stretch>
                            <a:fillRect l="-465000" t="-1111" r="-1876667" b="-351111"/>
                          </a:stretch>
                        </a:blipFill>
                      </a:tcPr>
                    </a:tc>
                    <a:tc>
                      <a:txBody>
                        <a:bodyPr/>
                        <a:lstStyle/>
                        <a:p>
                          <a:endParaRPr lang="en-US"/>
                        </a:p>
                      </a:txBody>
                      <a:tcPr marL="137160" marR="137160" marT="68580" marB="68580">
                        <a:blipFill>
                          <a:blip r:embed="rId3"/>
                          <a:stretch>
                            <a:fillRect l="-498529" t="-1111" r="-1555882" b="-351111"/>
                          </a:stretch>
                        </a:blipFill>
                      </a:tcPr>
                    </a:tc>
                    <a:tc>
                      <a:txBody>
                        <a:bodyPr/>
                        <a:lstStyle/>
                        <a:p>
                          <a:endParaRPr lang="en-US"/>
                        </a:p>
                      </a:txBody>
                      <a:tcPr marL="137160" marR="137160" marT="68580" marB="68580">
                        <a:blipFill>
                          <a:blip r:embed="rId3"/>
                          <a:stretch>
                            <a:fillRect l="-701724" t="-1111" r="-1724138" b="-351111"/>
                          </a:stretch>
                        </a:blipFill>
                      </a:tcPr>
                    </a:tc>
                    <a:tc>
                      <a:txBody>
                        <a:bodyPr/>
                        <a:lstStyle/>
                        <a:p>
                          <a:endParaRPr lang="en-US"/>
                        </a:p>
                      </a:txBody>
                      <a:tcPr marL="137160" marR="137160" marT="68580" marB="68580">
                        <a:blipFill>
                          <a:blip r:embed="rId3"/>
                          <a:stretch>
                            <a:fillRect l="-808696" t="-1111" r="-1639130" b="-351111"/>
                          </a:stretch>
                        </a:blipFill>
                      </a:tcPr>
                    </a:tc>
                    <a:tc>
                      <a:txBody>
                        <a:bodyPr/>
                        <a:lstStyle/>
                        <a:p>
                          <a:endParaRPr lang="en-US"/>
                        </a:p>
                      </a:txBody>
                      <a:tcPr marL="137160" marR="137160" marT="68580" marB="68580">
                        <a:blipFill>
                          <a:blip r:embed="rId3"/>
                          <a:stretch>
                            <a:fillRect l="-900862" t="-1111" r="-1525000" b="-351111"/>
                          </a:stretch>
                        </a:blipFill>
                      </a:tcPr>
                    </a:tc>
                    <a:tc>
                      <a:txBody>
                        <a:bodyPr/>
                        <a:lstStyle/>
                        <a:p>
                          <a:endParaRPr lang="en-US"/>
                        </a:p>
                      </a:txBody>
                      <a:tcPr marL="137160" marR="137160" marT="68580" marB="68580">
                        <a:blipFill>
                          <a:blip r:embed="rId3"/>
                          <a:stretch>
                            <a:fillRect l="-1027434" t="-1111" r="-1465487" b="-351111"/>
                          </a:stretch>
                        </a:blipFill>
                      </a:tcPr>
                    </a:tc>
                    <a:tc>
                      <a:txBody>
                        <a:bodyPr/>
                        <a:lstStyle/>
                        <a:p>
                          <a:endParaRPr lang="en-US"/>
                        </a:p>
                      </a:txBody>
                      <a:tcPr marL="137160" marR="137160" marT="68580" marB="68580">
                        <a:blipFill>
                          <a:blip r:embed="rId3"/>
                          <a:stretch>
                            <a:fillRect l="-1079661" t="-1111" r="-1303390" b="-351111"/>
                          </a:stretch>
                        </a:blipFill>
                      </a:tcPr>
                    </a:tc>
                    <a:tc>
                      <a:txBody>
                        <a:bodyPr/>
                        <a:lstStyle/>
                        <a:p>
                          <a:endParaRPr lang="en-US"/>
                        </a:p>
                      </a:txBody>
                      <a:tcPr marL="137160" marR="137160" marT="68580" marB="68580">
                        <a:blipFill>
                          <a:blip r:embed="rId3"/>
                          <a:stretch>
                            <a:fillRect l="-1179661" t="-1111" r="-1203390" b="-351111"/>
                          </a:stretch>
                        </a:blipFill>
                      </a:tcPr>
                    </a:tc>
                    <a:tc>
                      <a:txBody>
                        <a:bodyPr/>
                        <a:lstStyle/>
                        <a:p>
                          <a:endParaRPr lang="en-US"/>
                        </a:p>
                      </a:txBody>
                      <a:tcPr marL="137160" marR="137160" marT="68580" marB="68580">
                        <a:blipFill>
                          <a:blip r:embed="rId3"/>
                          <a:stretch>
                            <a:fillRect l="-1279661" t="-1111" r="-1103390" b="-351111"/>
                          </a:stretch>
                        </a:blipFill>
                      </a:tcPr>
                    </a:tc>
                    <a:tc>
                      <a:txBody>
                        <a:bodyPr/>
                        <a:lstStyle/>
                        <a:p>
                          <a:endParaRPr lang="en-US"/>
                        </a:p>
                      </a:txBody>
                      <a:tcPr marL="137160" marR="137160" marT="68580" marB="68580">
                        <a:blipFill>
                          <a:blip r:embed="rId3"/>
                          <a:stretch>
                            <a:fillRect l="-1379661" t="-1111" r="-1003390" b="-351111"/>
                          </a:stretch>
                        </a:blipFill>
                      </a:tcPr>
                    </a:tc>
                    <a:tc>
                      <a:txBody>
                        <a:bodyPr/>
                        <a:lstStyle/>
                        <a:p>
                          <a:endParaRPr lang="en-US"/>
                        </a:p>
                      </a:txBody>
                      <a:tcPr marL="137160" marR="137160" marT="68580" marB="68580">
                        <a:blipFill>
                          <a:blip r:embed="rId3"/>
                          <a:stretch>
                            <a:fillRect l="-1479661" t="-1111" r="-903390" b="-351111"/>
                          </a:stretch>
                        </a:blipFill>
                      </a:tcPr>
                    </a:tc>
                    <a:tc>
                      <a:txBody>
                        <a:bodyPr/>
                        <a:lstStyle/>
                        <a:p>
                          <a:endParaRPr lang="en-US"/>
                        </a:p>
                      </a:txBody>
                      <a:tcPr marL="137160" marR="137160" marT="68580" marB="68580">
                        <a:blipFill>
                          <a:blip r:embed="rId3"/>
                          <a:stretch>
                            <a:fillRect l="-1579661" t="-1111" r="-803390" b="-351111"/>
                          </a:stretch>
                        </a:blipFill>
                      </a:tcPr>
                    </a:tc>
                    <a:tc>
                      <a:txBody>
                        <a:bodyPr/>
                        <a:lstStyle/>
                        <a:p>
                          <a:endParaRPr lang="en-US"/>
                        </a:p>
                      </a:txBody>
                      <a:tcPr marL="137160" marR="137160" marT="68580" marB="68580">
                        <a:blipFill>
                          <a:blip r:embed="rId3"/>
                          <a:stretch>
                            <a:fillRect l="-1694017" t="-1111" r="-710256" b="-351111"/>
                          </a:stretch>
                        </a:blipFill>
                      </a:tcPr>
                    </a:tc>
                    <a:tc>
                      <a:txBody>
                        <a:bodyPr/>
                        <a:lstStyle/>
                        <a:p>
                          <a:endParaRPr lang="en-US"/>
                        </a:p>
                      </a:txBody>
                      <a:tcPr marL="137160" marR="137160" marT="68580" marB="68580">
                        <a:blipFill>
                          <a:blip r:embed="rId3"/>
                          <a:stretch>
                            <a:fillRect l="-1778814" t="-1111" r="-604237" b="-351111"/>
                          </a:stretch>
                        </a:blipFill>
                      </a:tcPr>
                    </a:tc>
                    <a:tc>
                      <a:txBody>
                        <a:bodyPr/>
                        <a:lstStyle/>
                        <a:p>
                          <a:endParaRPr lang="en-US"/>
                        </a:p>
                      </a:txBody>
                      <a:tcPr marL="137160" marR="137160" marT="68580" marB="68580">
                        <a:blipFill>
                          <a:blip r:embed="rId3"/>
                          <a:stretch>
                            <a:fillRect l="-1878814" t="-1111" r="-504237" b="-351111"/>
                          </a:stretch>
                        </a:blipFill>
                      </a:tcPr>
                    </a:tc>
                    <a:tc>
                      <a:txBody>
                        <a:bodyPr/>
                        <a:lstStyle/>
                        <a:p>
                          <a:endParaRPr lang="en-US"/>
                        </a:p>
                      </a:txBody>
                      <a:tcPr marL="137160" marR="137160" marT="68580" marB="68580">
                        <a:blipFill>
                          <a:blip r:embed="rId3"/>
                          <a:stretch>
                            <a:fillRect l="-1978814" t="-1111" r="-404237" b="-351111"/>
                          </a:stretch>
                        </a:blipFill>
                      </a:tcPr>
                    </a:tc>
                    <a:tc>
                      <a:txBody>
                        <a:bodyPr/>
                        <a:lstStyle/>
                        <a:p>
                          <a:endParaRPr lang="en-US"/>
                        </a:p>
                      </a:txBody>
                      <a:tcPr marL="137160" marR="137160" marT="68580" marB="68580">
                        <a:blipFill>
                          <a:blip r:embed="rId3"/>
                          <a:stretch>
                            <a:fillRect l="-2078814" t="-1111" r="-304237" b="-351111"/>
                          </a:stretch>
                        </a:blipFill>
                      </a:tcPr>
                    </a:tc>
                    <a:tc>
                      <a:txBody>
                        <a:bodyPr/>
                        <a:lstStyle/>
                        <a:p>
                          <a:endParaRPr lang="en-US"/>
                        </a:p>
                      </a:txBody>
                      <a:tcPr marL="137160" marR="137160" marT="68580" marB="68580">
                        <a:blipFill>
                          <a:blip r:embed="rId3"/>
                          <a:stretch>
                            <a:fillRect l="-2178814" t="-1111" r="-204237" b="-351111"/>
                          </a:stretch>
                        </a:blipFill>
                      </a:tcPr>
                    </a:tc>
                    <a:tc>
                      <a:txBody>
                        <a:bodyPr/>
                        <a:lstStyle/>
                        <a:p>
                          <a:endParaRPr lang="en-US"/>
                        </a:p>
                      </a:txBody>
                      <a:tcPr marL="137160" marR="137160" marT="68580" marB="68580">
                        <a:blipFill>
                          <a:blip r:embed="rId3"/>
                          <a:stretch>
                            <a:fillRect l="-2278814" t="-1111" r="-104237" b="-351111"/>
                          </a:stretch>
                        </a:blipFill>
                      </a:tcPr>
                    </a:tc>
                    <a:tc>
                      <a:txBody>
                        <a:bodyPr/>
                        <a:lstStyle/>
                        <a:p>
                          <a:endParaRPr lang="en-US"/>
                        </a:p>
                      </a:txBody>
                      <a:tcPr marL="137160" marR="137160" marT="68580" marB="68580">
                        <a:blipFill>
                          <a:blip r:embed="rId3"/>
                          <a:stretch>
                            <a:fillRect l="-2339167" t="-1111" r="-2500" b="-351111"/>
                          </a:stretch>
                        </a:blipFill>
                      </a:tcPr>
                    </a:tc>
                    <a:extLst>
                      <a:ext uri="{0D108BD9-81ED-4DB2-BD59-A6C34878D82A}">
                        <a16:rowId xmlns:a16="http://schemas.microsoft.com/office/drawing/2014/main" val="653129239"/>
                      </a:ext>
                    </a:extLst>
                  </a:tr>
                  <a:tr h="477510">
                    <a:tc>
                      <a:txBody>
                        <a:bodyPr/>
                        <a:lstStyle/>
                        <a:p>
                          <a:pPr algn="ctr"/>
                          <a:r>
                            <a:rPr lang="en-US" sz="1800" dirty="0"/>
                            <a:t>1</a:t>
                          </a:r>
                        </a:p>
                      </a:txBody>
                      <a:tcPr marL="137160" marR="137160" marT="68580" marB="68580"/>
                    </a:tc>
                    <a:tc>
                      <a:txBody>
                        <a:bodyPr/>
                        <a:lstStyle/>
                        <a:p>
                          <a:pPr algn="ctr"/>
                          <a:r>
                            <a:rPr lang="en-US" sz="1800" dirty="0"/>
                            <a:t>1</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0.4</a:t>
                          </a:r>
                        </a:p>
                      </a:txBody>
                      <a:tcPr marL="137160" marR="137160" marT="68580" marB="68580"/>
                    </a:tc>
                    <a:tc>
                      <a:txBody>
                        <a:bodyPr/>
                        <a:lstStyle/>
                        <a:p>
                          <a:pPr algn="ctr"/>
                          <a:r>
                            <a:rPr lang="en-US" sz="1800" dirty="0"/>
                            <a:t>0.8</a:t>
                          </a:r>
                        </a:p>
                      </a:txBody>
                      <a:tcPr marL="137160" marR="137160" marT="68580" marB="68580"/>
                    </a:tc>
                    <a:tc>
                      <a:txBody>
                        <a:bodyPr/>
                        <a:lstStyle/>
                        <a:p>
                          <a:pPr algn="ctr"/>
                          <a:r>
                            <a:rPr lang="en-US" sz="1800" dirty="0"/>
                            <a:t>0.52</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1.0</a:t>
                          </a:r>
                        </a:p>
                      </a:txBody>
                      <a:tcPr marL="137160" marR="137160" marT="68580" marB="68580"/>
                    </a:tc>
                    <a:tc>
                      <a:txBody>
                        <a:bodyPr/>
                        <a:lstStyle/>
                        <a:p>
                          <a:pPr algn="ctr"/>
                          <a:r>
                            <a:rPr lang="en-US" sz="1800" dirty="0"/>
                            <a:t>-0.1</a:t>
                          </a:r>
                        </a:p>
                      </a:txBody>
                      <a:tcPr marL="137160" marR="137160" marT="68580" marB="68580"/>
                    </a:tc>
                    <a:tc>
                      <a:txBody>
                        <a:bodyPr/>
                        <a:lstStyle/>
                        <a:p>
                          <a:pPr algn="ctr"/>
                          <a:r>
                            <a:rPr lang="en-US" sz="1800" dirty="0"/>
                            <a:t>0.88</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1.1</a:t>
                          </a:r>
                        </a:p>
                      </a:txBody>
                      <a:tcPr marL="137160" marR="137160" marT="68580" marB="68580"/>
                    </a:tc>
                    <a:tc>
                      <a:txBody>
                        <a:bodyPr/>
                        <a:lstStyle/>
                        <a:p>
                          <a:pPr algn="ctr"/>
                          <a:r>
                            <a:rPr lang="en-US" sz="1800" dirty="0"/>
                            <a:t>0.3</a:t>
                          </a:r>
                        </a:p>
                      </a:txBody>
                      <a:tcPr marL="137160" marR="137160" marT="68580" marB="68580"/>
                    </a:tc>
                    <a:tc>
                      <a:txBody>
                        <a:bodyPr/>
                        <a:lstStyle/>
                        <a:p>
                          <a:pPr algn="ctr"/>
                          <a:r>
                            <a:rPr lang="en-US" sz="1800" dirty="0"/>
                            <a:t>0</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-0.5</a:t>
                          </a:r>
                        </a:p>
                      </a:txBody>
                      <a:tcPr marL="137160" marR="137160" marT="68580" marB="68580"/>
                    </a:tc>
                    <a:tc>
                      <a:txBody>
                        <a:bodyPr/>
                        <a:lstStyle/>
                        <a:p>
                          <a:pPr algn="ctr"/>
                          <a:r>
                            <a:rPr lang="en-US" sz="1800" dirty="0"/>
                            <a:t>0.50</a:t>
                          </a:r>
                        </a:p>
                      </a:txBody>
                      <a:tcPr marL="137160" marR="137160" marT="68580" marB="68580"/>
                    </a:tc>
                    <a:tc>
                      <a:txBody>
                        <a:bodyPr/>
                        <a:lstStyle/>
                        <a:p>
                          <a:pPr algn="ctr"/>
                          <a:r>
                            <a:rPr lang="en-US" sz="1800" dirty="0"/>
                            <a:t>0.40</a:t>
                          </a:r>
                        </a:p>
                      </a:txBody>
                      <a:tcPr marL="137160" marR="137160" marT="68580" marB="68580"/>
                    </a:tc>
                    <a:tc>
                      <a:txBody>
                        <a:bodyPr/>
                        <a:lstStyle/>
                        <a:p>
                          <a:pPr algn="ctr"/>
                          <a:r>
                            <a:rPr lang="en-US" sz="1800" dirty="0"/>
                            <a:t>0.79</a:t>
                          </a:r>
                        </a:p>
                      </a:txBody>
                      <a:tcPr marL="137160" marR="137160" marT="68580" marB="68580"/>
                    </a:tc>
                    <a:tc>
                      <a:txBody>
                        <a:bodyPr/>
                        <a:lstStyle/>
                        <a:p>
                          <a:pPr algn="ctr"/>
                          <a:r>
                            <a:rPr lang="en-US" sz="1800" dirty="0"/>
                            <a:t>0.89</a:t>
                          </a:r>
                        </a:p>
                      </a:txBody>
                      <a:tcPr marL="137160" marR="137160" marT="68580" marB="68580"/>
                    </a:tc>
                    <a:tc>
                      <a:txBody>
                        <a:bodyPr/>
                        <a:lstStyle/>
                        <a:p>
                          <a:pPr algn="ctr"/>
                          <a:r>
                            <a:rPr lang="en-US" sz="1800" dirty="0"/>
                            <a:t>0.99</a:t>
                          </a:r>
                        </a:p>
                      </a:txBody>
                      <a:tcPr marL="137160" marR="137160" marT="68580" marB="68580"/>
                    </a:tc>
                    <a:tc>
                      <a:txBody>
                        <a:bodyPr/>
                        <a:lstStyle/>
                        <a:p>
                          <a:pPr algn="ctr"/>
                          <a:r>
                            <a:rPr lang="en-US" sz="1800" dirty="0"/>
                            <a:t>-.09</a:t>
                          </a:r>
                        </a:p>
                      </a:txBody>
                      <a:tcPr marL="137160" marR="137160" marT="68580" marB="68580"/>
                    </a:tc>
                    <a:tc>
                      <a:txBody>
                        <a:bodyPr/>
                        <a:lstStyle/>
                        <a:p>
                          <a:pPr algn="ctr"/>
                          <a:r>
                            <a:rPr lang="en-US" sz="1800" dirty="0"/>
                            <a:t>-1.2</a:t>
                          </a:r>
                        </a:p>
                      </a:txBody>
                      <a:tcPr marL="137160" marR="137160" marT="68580" marB="68580"/>
                    </a:tc>
                    <a:tc>
                      <a:txBody>
                        <a:bodyPr/>
                        <a:lstStyle/>
                        <a:p>
                          <a:pPr algn="ctr"/>
                          <a:r>
                            <a:rPr lang="en-US" sz="1800" dirty="0"/>
                            <a:t>1.08</a:t>
                          </a:r>
                        </a:p>
                      </a:txBody>
                      <a:tcPr marL="137160" marR="137160" marT="68580" marB="68580"/>
                    </a:tc>
                    <a:tc>
                      <a:txBody>
                        <a:bodyPr/>
                        <a:lstStyle/>
                        <a:p>
                          <a:pPr algn="ctr"/>
                          <a:r>
                            <a:rPr lang="en-US" sz="1800" dirty="0"/>
                            <a:t>0.31</a:t>
                          </a:r>
                        </a:p>
                      </a:txBody>
                      <a:tcPr marL="137160" marR="137160" marT="68580" marB="68580"/>
                    </a:tc>
                    <a:extLst>
                      <a:ext uri="{0D108BD9-81ED-4DB2-BD59-A6C34878D82A}">
                        <a16:rowId xmlns:a16="http://schemas.microsoft.com/office/drawing/2014/main" val="2853958853"/>
                      </a:ext>
                    </a:extLst>
                  </a:tr>
                  <a:tr h="477510">
                    <a:tc>
                      <a:txBody>
                        <a:bodyPr/>
                        <a:lstStyle/>
                        <a:p>
                          <a:pPr algn="ctr"/>
                          <a:r>
                            <a:rPr lang="en-US" sz="1800" dirty="0"/>
                            <a:t>0</a:t>
                          </a:r>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43180748"/>
                      </a:ext>
                    </a:extLst>
                  </a:tr>
                  <a:tr h="477510">
                    <a:tc>
                      <a:txBody>
                        <a:bodyPr/>
                        <a:lstStyle/>
                        <a:p>
                          <a:pPr algn="ctr"/>
                          <a:r>
                            <a:rPr lang="en-US" sz="1800" dirty="0"/>
                            <a:t>1</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1</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1145511668"/>
                      </a:ext>
                    </a:extLst>
                  </a:tr>
                  <a:tr h="477510">
                    <a:tc>
                      <a:txBody>
                        <a:bodyPr/>
                        <a:lstStyle/>
                        <a:p>
                          <a:pPr algn="ctr"/>
                          <a:r>
                            <a:rPr lang="en-US" sz="1800" dirty="0"/>
                            <a:t>0</a:t>
                          </a:r>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r>
                            <a:rPr lang="en-US" sz="1800" dirty="0"/>
                            <a:t>0</a:t>
                          </a:r>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tc>
                      <a:txBody>
                        <a:bodyPr/>
                        <a:lstStyle/>
                        <a:p>
                          <a:pPr algn="ctr"/>
                          <a:endParaRPr lang="en-US" sz="1800" dirty="0"/>
                        </a:p>
                      </a:txBody>
                      <a:tcPr marL="137160" marR="137160" marT="68580" marB="68580"/>
                    </a:tc>
                    <a:extLst>
                      <a:ext uri="{0D108BD9-81ED-4DB2-BD59-A6C34878D82A}">
                        <a16:rowId xmlns:a16="http://schemas.microsoft.com/office/drawing/2014/main" val="922823866"/>
                      </a:ext>
                    </a:extLst>
                  </a:tr>
                </a:tbl>
              </a:graphicData>
            </a:graphic>
          </p:graphicFrame>
        </mc:Fallback>
      </mc:AlternateContent>
      <p:pic>
        <p:nvPicPr>
          <p:cNvPr id="7" name="Picture 6" descr="Text, letter&#10;&#10;Description automatically generated">
            <a:extLst>
              <a:ext uri="{FF2B5EF4-FFF2-40B4-BE49-F238E27FC236}">
                <a16:creationId xmlns:a16="http://schemas.microsoft.com/office/drawing/2014/main" id="{A020D3C1-7D13-4AEF-9550-CB8E87128D4C}"/>
              </a:ext>
            </a:extLst>
          </p:cNvPr>
          <p:cNvPicPr>
            <a:picLocks noChangeAspect="1"/>
          </p:cNvPicPr>
          <p:nvPr/>
        </p:nvPicPr>
        <p:blipFill>
          <a:blip r:embed="rId4"/>
          <a:stretch>
            <a:fillRect/>
          </a:stretch>
        </p:blipFill>
        <p:spPr>
          <a:xfrm>
            <a:off x="8481526" y="4769762"/>
            <a:ext cx="7921691" cy="4641599"/>
          </a:xfrm>
          <a:prstGeom prst="rect">
            <a:avLst/>
          </a:prstGeom>
        </p:spPr>
      </p:pic>
      <p:pic>
        <p:nvPicPr>
          <p:cNvPr id="11" name="object 3">
            <a:extLst>
              <a:ext uri="{FF2B5EF4-FFF2-40B4-BE49-F238E27FC236}">
                <a16:creationId xmlns:a16="http://schemas.microsoft.com/office/drawing/2014/main" id="{E5EB5A2E-16F9-2E6D-2246-DE3976A3F67D}"/>
              </a:ext>
            </a:extLst>
          </p:cNvPr>
          <p:cNvPicPr/>
          <p:nvPr/>
        </p:nvPicPr>
        <p:blipFill>
          <a:blip r:embed="rId5" cstate="print"/>
          <a:stretch>
            <a:fillRect/>
          </a:stretch>
        </p:blipFill>
        <p:spPr>
          <a:xfrm>
            <a:off x="15716966" y="244109"/>
            <a:ext cx="2228849" cy="828674"/>
          </a:xfrm>
          <a:prstGeom prst="rect">
            <a:avLst/>
          </a:prstGeom>
        </p:spPr>
      </p:pic>
      <p:sp>
        <p:nvSpPr>
          <p:cNvPr id="12" name="object 2">
            <a:extLst>
              <a:ext uri="{FF2B5EF4-FFF2-40B4-BE49-F238E27FC236}">
                <a16:creationId xmlns:a16="http://schemas.microsoft.com/office/drawing/2014/main" id="{BA7D9568-5041-5D6E-2D25-93335ACF01F3}"/>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13" name="TextBox 12">
            <a:extLst>
              <a:ext uri="{FF2B5EF4-FFF2-40B4-BE49-F238E27FC236}">
                <a16:creationId xmlns:a16="http://schemas.microsoft.com/office/drawing/2014/main" id="{3BFC8F40-22C8-9E49-E782-4726F61C248D}"/>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4" name="Google Shape;405;p46">
            <a:extLst>
              <a:ext uri="{FF2B5EF4-FFF2-40B4-BE49-F238E27FC236}">
                <a16:creationId xmlns:a16="http://schemas.microsoft.com/office/drawing/2014/main" id="{3B4779B9-6A27-4CB8-266B-BCCC99C1CA29}"/>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151856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9F2C-262B-44FD-BC47-84F1B0B38772}"/>
              </a:ext>
            </a:extLst>
          </p:cNvPr>
          <p:cNvSpPr>
            <a:spLocks noGrp="1"/>
          </p:cNvSpPr>
          <p:nvPr>
            <p:ph type="title"/>
          </p:nvPr>
        </p:nvSpPr>
        <p:spPr/>
        <p:txBody>
          <a:bodyPr/>
          <a:lstStyle/>
          <a:p>
            <a:r>
              <a:rPr lang="en-US" dirty="0"/>
              <a:t>XOR Problem</a:t>
            </a:r>
          </a:p>
        </p:txBody>
      </p:sp>
      <p:sp>
        <p:nvSpPr>
          <p:cNvPr id="4" name="Date Placeholder 3">
            <a:extLst>
              <a:ext uri="{FF2B5EF4-FFF2-40B4-BE49-F238E27FC236}">
                <a16:creationId xmlns:a16="http://schemas.microsoft.com/office/drawing/2014/main" id="{7BC9ED36-73A4-4711-B74E-7744F93E43F1}"/>
              </a:ext>
            </a:extLst>
          </p:cNvPr>
          <p:cNvSpPr>
            <a:spLocks noGrp="1"/>
          </p:cNvSpPr>
          <p:nvPr>
            <p:ph type="dt" sz="half" idx="10"/>
          </p:nvPr>
        </p:nvSpPr>
        <p:spPr>
          <a:xfrm>
            <a:off x="8515925" y="6585270"/>
            <a:ext cx="2743200" cy="23210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09D994-CF22-4E39-94A0-796DBDEDE254}" type="datetime1">
              <a:rPr lang="en-US" smtClean="0"/>
              <a:pPr/>
              <a:t>6/13/2023</a:t>
            </a:fld>
            <a:endParaRPr lang="en-US" dirty="0"/>
          </a:p>
        </p:txBody>
      </p:sp>
      <p:sp>
        <p:nvSpPr>
          <p:cNvPr id="5" name="Footer Placeholder 4">
            <a:extLst>
              <a:ext uri="{FF2B5EF4-FFF2-40B4-BE49-F238E27FC236}">
                <a16:creationId xmlns:a16="http://schemas.microsoft.com/office/drawing/2014/main" id="{97A935E1-C063-4AFC-9E90-B3D9BA0A702A}"/>
              </a:ext>
            </a:extLst>
          </p:cNvPr>
          <p:cNvSpPr>
            <a:spLocks noGrp="1"/>
          </p:cNvSpPr>
          <p:nvPr>
            <p:ph type="ftr" sz="quarter" idx="11"/>
          </p:nvPr>
        </p:nvSpPr>
        <p:spPr>
          <a:xfrm>
            <a:off x="4114792" y="6565400"/>
            <a:ext cx="4114800" cy="28752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Robotics and Artificial Intelligence Training Academy</a:t>
            </a:r>
            <a:endParaRPr lang="en-US" dirty="0"/>
          </a:p>
        </p:txBody>
      </p:sp>
      <p:sp>
        <p:nvSpPr>
          <p:cNvPr id="6" name="Slide Number Placeholder 5">
            <a:extLst>
              <a:ext uri="{FF2B5EF4-FFF2-40B4-BE49-F238E27FC236}">
                <a16:creationId xmlns:a16="http://schemas.microsoft.com/office/drawing/2014/main" id="{5402321C-43C6-4F05-A3E1-292A1AA96003}"/>
              </a:ext>
            </a:extLst>
          </p:cNvPr>
          <p:cNvSpPr>
            <a:spLocks noGrp="1"/>
          </p:cNvSpPr>
          <p:nvPr>
            <p:ph type="sldNum" sz="quarter" idx="12"/>
          </p:nvPr>
        </p:nvSpPr>
        <p:spPr>
          <a:xfrm>
            <a:off x="11212931" y="6585270"/>
            <a:ext cx="979069" cy="23210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C4AA8E-B678-41E5-A816-9BD8C98CA405}" type="slidenum">
              <a:rPr lang="en-US" smtClean="0"/>
              <a:pPr/>
              <a:t>9</a:t>
            </a:fld>
            <a:endParaRPr lang="en-US" dirty="0"/>
          </a:p>
        </p:txBody>
      </p:sp>
      <p:pic>
        <p:nvPicPr>
          <p:cNvPr id="8" name="Picture 7" descr="Chart, line chart&#10;&#10;Description automatically generated">
            <a:extLst>
              <a:ext uri="{FF2B5EF4-FFF2-40B4-BE49-F238E27FC236}">
                <a16:creationId xmlns:a16="http://schemas.microsoft.com/office/drawing/2014/main" id="{6787D0B1-C621-46D1-8B21-3CF8A68AEE09}"/>
              </a:ext>
            </a:extLst>
          </p:cNvPr>
          <p:cNvPicPr>
            <a:picLocks noChangeAspect="1"/>
          </p:cNvPicPr>
          <p:nvPr/>
        </p:nvPicPr>
        <p:blipFill>
          <a:blip r:embed="rId2"/>
          <a:stretch>
            <a:fillRect/>
          </a:stretch>
        </p:blipFill>
        <p:spPr>
          <a:xfrm>
            <a:off x="387927" y="2414311"/>
            <a:ext cx="8263629" cy="6559577"/>
          </a:xfrm>
          <a:prstGeom prst="rect">
            <a:avLst/>
          </a:prstGeom>
        </p:spPr>
      </p:pic>
      <p:pic>
        <p:nvPicPr>
          <p:cNvPr id="10" name="Picture 9" descr="Table&#10;&#10;Description automatically generated">
            <a:extLst>
              <a:ext uri="{FF2B5EF4-FFF2-40B4-BE49-F238E27FC236}">
                <a16:creationId xmlns:a16="http://schemas.microsoft.com/office/drawing/2014/main" id="{E8AD512A-46B1-4CD5-9533-43F6C18BD472}"/>
              </a:ext>
            </a:extLst>
          </p:cNvPr>
          <p:cNvPicPr>
            <a:picLocks noChangeAspect="1"/>
          </p:cNvPicPr>
          <p:nvPr/>
        </p:nvPicPr>
        <p:blipFill>
          <a:blip r:embed="rId3"/>
          <a:stretch>
            <a:fillRect/>
          </a:stretch>
        </p:blipFill>
        <p:spPr>
          <a:xfrm>
            <a:off x="9144000" y="2808593"/>
            <a:ext cx="7816587" cy="3121820"/>
          </a:xfrm>
          <a:prstGeom prst="rect">
            <a:avLst/>
          </a:prstGeom>
        </p:spPr>
      </p:pic>
      <p:pic>
        <p:nvPicPr>
          <p:cNvPr id="7" name="object 3">
            <a:extLst>
              <a:ext uri="{FF2B5EF4-FFF2-40B4-BE49-F238E27FC236}">
                <a16:creationId xmlns:a16="http://schemas.microsoft.com/office/drawing/2014/main" id="{126451D6-8AB8-8C62-CF09-F3201161E011}"/>
              </a:ext>
            </a:extLst>
          </p:cNvPr>
          <p:cNvPicPr/>
          <p:nvPr/>
        </p:nvPicPr>
        <p:blipFill>
          <a:blip r:embed="rId4" cstate="print"/>
          <a:stretch>
            <a:fillRect/>
          </a:stretch>
        </p:blipFill>
        <p:spPr>
          <a:xfrm>
            <a:off x="15716966" y="244109"/>
            <a:ext cx="2228849" cy="828674"/>
          </a:xfrm>
          <a:prstGeom prst="rect">
            <a:avLst/>
          </a:prstGeom>
        </p:spPr>
      </p:pic>
      <p:sp>
        <p:nvSpPr>
          <p:cNvPr id="9" name="object 2">
            <a:extLst>
              <a:ext uri="{FF2B5EF4-FFF2-40B4-BE49-F238E27FC236}">
                <a16:creationId xmlns:a16="http://schemas.microsoft.com/office/drawing/2014/main" id="{260E5AF3-0E71-16C9-29F8-65BBFB2B915A}"/>
              </a:ext>
            </a:extLst>
          </p:cNvPr>
          <p:cNvSpPr/>
          <p:nvPr/>
        </p:nvSpPr>
        <p:spPr>
          <a:xfrm>
            <a:off x="0" y="950742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sp>
        <p:nvSpPr>
          <p:cNvPr id="11" name="TextBox 10">
            <a:extLst>
              <a:ext uri="{FF2B5EF4-FFF2-40B4-BE49-F238E27FC236}">
                <a16:creationId xmlns:a16="http://schemas.microsoft.com/office/drawing/2014/main" id="{A9C1CD27-6644-ABD6-EC38-68BFD8622CDF}"/>
              </a:ext>
            </a:extLst>
          </p:cNvPr>
          <p:cNvSpPr txBox="1"/>
          <p:nvPr/>
        </p:nvSpPr>
        <p:spPr>
          <a:xfrm>
            <a:off x="762000" y="973550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2" name="Google Shape;405;p46">
            <a:extLst>
              <a:ext uri="{FF2B5EF4-FFF2-40B4-BE49-F238E27FC236}">
                <a16:creationId xmlns:a16="http://schemas.microsoft.com/office/drawing/2014/main" id="{6766EC92-AE53-CF75-38E3-90735DB6B8B3}"/>
              </a:ext>
            </a:extLst>
          </p:cNvPr>
          <p:cNvSpPr txBox="1">
            <a:spLocks/>
          </p:cNvSpPr>
          <p:nvPr/>
        </p:nvSpPr>
        <p:spPr>
          <a:xfrm>
            <a:off x="139028" y="229931"/>
            <a:ext cx="13450015"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XOR Problem</a:t>
            </a:r>
          </a:p>
        </p:txBody>
      </p:sp>
    </p:spTree>
    <p:extLst>
      <p:ext uri="{BB962C8B-B14F-4D97-AF65-F5344CB8AC3E}">
        <p14:creationId xmlns:p14="http://schemas.microsoft.com/office/powerpoint/2010/main" val="126704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6887</TotalTime>
  <Words>748</Words>
  <Application>Microsoft Office PowerPoint</Application>
  <PresentationFormat>Custom</PresentationFormat>
  <Paragraphs>291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open sans</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XOR Problem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80</cp:revision>
  <dcterms:created xsi:type="dcterms:W3CDTF">2023-05-02T09:52:57Z</dcterms:created>
  <dcterms:modified xsi:type="dcterms:W3CDTF">2023-06-13T07:10:29Z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