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368" r:id="rId4"/>
    <p:sldId id="370" r:id="rId5"/>
    <p:sldId id="371" r:id="rId6"/>
    <p:sldId id="395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94" r:id="rId19"/>
    <p:sldId id="396" r:id="rId20"/>
    <p:sldId id="383" r:id="rId21"/>
    <p:sldId id="384" r:id="rId22"/>
    <p:sldId id="385" r:id="rId23"/>
    <p:sldId id="386" r:id="rId24"/>
    <p:sldId id="276" r:id="rId25"/>
    <p:sldId id="277" r:id="rId26"/>
    <p:sldId id="278" r:id="rId27"/>
    <p:sldId id="279" r:id="rId2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09A4D-7912-4DA8-8E78-B3906B4E9C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95DC3-54D0-40D9-B596-CB6FEB19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1ec041c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11ec041c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347EE92C-06D2-E9E2-0B1B-A829A77CB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1FA6125-D037-5C08-6323-F40EF9406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W-k+2p)/2s+1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51379FF-4DB5-1BD7-7F24-AA1DB3A38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07943C-F0DC-4917-AD34-CE6DB189CBD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9ca8411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9ca8411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5ab50c0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5ab50c0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11ec041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11ec041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4e7f051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4e7f051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82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29263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4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828658"/>
            <a:ext cx="9532620" cy="1129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578" y="9708291"/>
            <a:ext cx="4053840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/index.php?curid=4567937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iforia.com/" TargetMode="External"/><Relationship Id="rId3" Type="http://schemas.openxmlformats.org/officeDocument/2006/relationships/hyperlink" Target="https://pjreddie.com/darknet/yolo/" TargetMode="External"/><Relationship Id="rId7" Type="http://schemas.openxmlformats.org/officeDocument/2006/relationships/hyperlink" Target="https://valossa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pW6nZXeWlGM" TargetMode="External"/><Relationship Id="rId5" Type="http://schemas.openxmlformats.org/officeDocument/2006/relationships/hyperlink" Target="https://www.youtube.com/watch?v=mCj_C1NOVxw" TargetMode="External"/><Relationship Id="rId4" Type="http://schemas.openxmlformats.org/officeDocument/2006/relationships/hyperlink" Target="https://www.youtube.com/watch?v=qWl9idsCuL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5104499"/>
            <a:ext cx="5448935" cy="38100"/>
            <a:chOff x="1028700" y="5104499"/>
            <a:chExt cx="5448935" cy="38100"/>
          </a:xfrm>
        </p:grpSpPr>
        <p:sp>
          <p:nvSpPr>
            <p:cNvPr id="3" name="object 3"/>
            <p:cNvSpPr/>
            <p:nvPr/>
          </p:nvSpPr>
          <p:spPr>
            <a:xfrm>
              <a:off x="1028687" y="5104510"/>
              <a:ext cx="5372735" cy="38100"/>
            </a:xfrm>
            <a:custGeom>
              <a:avLst/>
              <a:gdLst/>
              <a:ahLst/>
              <a:cxnLst/>
              <a:rect l="l" t="t" r="r" b="b"/>
              <a:pathLst>
                <a:path w="5372735" h="38100">
                  <a:moveTo>
                    <a:pt x="381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12" y="38100"/>
                  </a:lnTo>
                  <a:lnTo>
                    <a:pt x="38112" y="0"/>
                  </a:lnTo>
                  <a:close/>
                </a:path>
                <a:path w="53727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  <a:path w="5372735" h="38100">
                  <a:moveTo>
                    <a:pt x="190512" y="0"/>
                  </a:moveTo>
                  <a:lnTo>
                    <a:pt x="152412" y="0"/>
                  </a:lnTo>
                  <a:lnTo>
                    <a:pt x="152412" y="38100"/>
                  </a:lnTo>
                  <a:lnTo>
                    <a:pt x="190512" y="38100"/>
                  </a:lnTo>
                  <a:lnTo>
                    <a:pt x="190512" y="0"/>
                  </a:lnTo>
                  <a:close/>
                </a:path>
                <a:path w="5372735" h="38100">
                  <a:moveTo>
                    <a:pt x="266725" y="0"/>
                  </a:moveTo>
                  <a:lnTo>
                    <a:pt x="228612" y="0"/>
                  </a:lnTo>
                  <a:lnTo>
                    <a:pt x="228612" y="38100"/>
                  </a:lnTo>
                  <a:lnTo>
                    <a:pt x="266725" y="38100"/>
                  </a:lnTo>
                  <a:lnTo>
                    <a:pt x="266725" y="0"/>
                  </a:lnTo>
                  <a:close/>
                </a:path>
                <a:path w="5372735" h="38100">
                  <a:moveTo>
                    <a:pt x="342925" y="0"/>
                  </a:moveTo>
                  <a:lnTo>
                    <a:pt x="304825" y="0"/>
                  </a:lnTo>
                  <a:lnTo>
                    <a:pt x="304825" y="38100"/>
                  </a:lnTo>
                  <a:lnTo>
                    <a:pt x="342925" y="38100"/>
                  </a:lnTo>
                  <a:lnTo>
                    <a:pt x="342925" y="0"/>
                  </a:lnTo>
                  <a:close/>
                </a:path>
                <a:path w="5372735" h="38100">
                  <a:moveTo>
                    <a:pt x="419125" y="0"/>
                  </a:moveTo>
                  <a:lnTo>
                    <a:pt x="381025" y="0"/>
                  </a:lnTo>
                  <a:lnTo>
                    <a:pt x="381025" y="38100"/>
                  </a:lnTo>
                  <a:lnTo>
                    <a:pt x="419125" y="38100"/>
                  </a:lnTo>
                  <a:lnTo>
                    <a:pt x="419125" y="0"/>
                  </a:lnTo>
                  <a:close/>
                </a:path>
                <a:path w="5372735" h="38100">
                  <a:moveTo>
                    <a:pt x="495338" y="0"/>
                  </a:moveTo>
                  <a:lnTo>
                    <a:pt x="457225" y="0"/>
                  </a:lnTo>
                  <a:lnTo>
                    <a:pt x="457225" y="38100"/>
                  </a:lnTo>
                  <a:lnTo>
                    <a:pt x="495338" y="38100"/>
                  </a:lnTo>
                  <a:lnTo>
                    <a:pt x="495338" y="0"/>
                  </a:lnTo>
                  <a:close/>
                </a:path>
                <a:path w="5372735" h="38100">
                  <a:moveTo>
                    <a:pt x="571538" y="0"/>
                  </a:moveTo>
                  <a:lnTo>
                    <a:pt x="533438" y="0"/>
                  </a:lnTo>
                  <a:lnTo>
                    <a:pt x="533438" y="38100"/>
                  </a:lnTo>
                  <a:lnTo>
                    <a:pt x="571538" y="38100"/>
                  </a:lnTo>
                  <a:lnTo>
                    <a:pt x="571538" y="0"/>
                  </a:lnTo>
                  <a:close/>
                </a:path>
                <a:path w="5372735" h="38100">
                  <a:moveTo>
                    <a:pt x="647738" y="0"/>
                  </a:moveTo>
                  <a:lnTo>
                    <a:pt x="609638" y="0"/>
                  </a:lnTo>
                  <a:lnTo>
                    <a:pt x="609638" y="38100"/>
                  </a:lnTo>
                  <a:lnTo>
                    <a:pt x="647738" y="38100"/>
                  </a:lnTo>
                  <a:lnTo>
                    <a:pt x="647738" y="0"/>
                  </a:lnTo>
                  <a:close/>
                </a:path>
                <a:path w="5372735" h="38100">
                  <a:moveTo>
                    <a:pt x="723950" y="0"/>
                  </a:moveTo>
                  <a:lnTo>
                    <a:pt x="685838" y="0"/>
                  </a:lnTo>
                  <a:lnTo>
                    <a:pt x="685838" y="38100"/>
                  </a:lnTo>
                  <a:lnTo>
                    <a:pt x="723950" y="38100"/>
                  </a:lnTo>
                  <a:lnTo>
                    <a:pt x="723950" y="0"/>
                  </a:lnTo>
                  <a:close/>
                </a:path>
                <a:path w="5372735" h="38100">
                  <a:moveTo>
                    <a:pt x="800150" y="0"/>
                  </a:moveTo>
                  <a:lnTo>
                    <a:pt x="762050" y="0"/>
                  </a:lnTo>
                  <a:lnTo>
                    <a:pt x="762050" y="38100"/>
                  </a:lnTo>
                  <a:lnTo>
                    <a:pt x="800150" y="38100"/>
                  </a:lnTo>
                  <a:lnTo>
                    <a:pt x="800150" y="0"/>
                  </a:lnTo>
                  <a:close/>
                </a:path>
                <a:path w="5372735" h="38100">
                  <a:moveTo>
                    <a:pt x="876350" y="0"/>
                  </a:moveTo>
                  <a:lnTo>
                    <a:pt x="838250" y="0"/>
                  </a:lnTo>
                  <a:lnTo>
                    <a:pt x="838250" y="38100"/>
                  </a:lnTo>
                  <a:lnTo>
                    <a:pt x="876350" y="38100"/>
                  </a:lnTo>
                  <a:lnTo>
                    <a:pt x="876350" y="0"/>
                  </a:lnTo>
                  <a:close/>
                </a:path>
                <a:path w="5372735" h="38100">
                  <a:moveTo>
                    <a:pt x="952563" y="0"/>
                  </a:moveTo>
                  <a:lnTo>
                    <a:pt x="914450" y="0"/>
                  </a:lnTo>
                  <a:lnTo>
                    <a:pt x="914450" y="38100"/>
                  </a:lnTo>
                  <a:lnTo>
                    <a:pt x="952563" y="38100"/>
                  </a:lnTo>
                  <a:lnTo>
                    <a:pt x="952563" y="0"/>
                  </a:lnTo>
                  <a:close/>
                </a:path>
                <a:path w="5372735" h="38100">
                  <a:moveTo>
                    <a:pt x="1028763" y="0"/>
                  </a:moveTo>
                  <a:lnTo>
                    <a:pt x="990663" y="0"/>
                  </a:lnTo>
                  <a:lnTo>
                    <a:pt x="990663" y="38100"/>
                  </a:lnTo>
                  <a:lnTo>
                    <a:pt x="1028763" y="38100"/>
                  </a:lnTo>
                  <a:lnTo>
                    <a:pt x="1028763" y="0"/>
                  </a:lnTo>
                  <a:close/>
                </a:path>
                <a:path w="5372735" h="38100">
                  <a:moveTo>
                    <a:pt x="1104963" y="0"/>
                  </a:moveTo>
                  <a:lnTo>
                    <a:pt x="1066863" y="0"/>
                  </a:lnTo>
                  <a:lnTo>
                    <a:pt x="1066863" y="38100"/>
                  </a:lnTo>
                  <a:lnTo>
                    <a:pt x="1104963" y="38100"/>
                  </a:lnTo>
                  <a:lnTo>
                    <a:pt x="1104963" y="0"/>
                  </a:lnTo>
                  <a:close/>
                </a:path>
                <a:path w="5372735" h="38100">
                  <a:moveTo>
                    <a:pt x="1181176" y="0"/>
                  </a:moveTo>
                  <a:lnTo>
                    <a:pt x="1143063" y="0"/>
                  </a:lnTo>
                  <a:lnTo>
                    <a:pt x="1143063" y="38100"/>
                  </a:lnTo>
                  <a:lnTo>
                    <a:pt x="1181176" y="38100"/>
                  </a:lnTo>
                  <a:lnTo>
                    <a:pt x="1181176" y="0"/>
                  </a:lnTo>
                  <a:close/>
                </a:path>
                <a:path w="5372735" h="38100">
                  <a:moveTo>
                    <a:pt x="1257376" y="0"/>
                  </a:moveTo>
                  <a:lnTo>
                    <a:pt x="1219276" y="0"/>
                  </a:lnTo>
                  <a:lnTo>
                    <a:pt x="1219276" y="38100"/>
                  </a:lnTo>
                  <a:lnTo>
                    <a:pt x="1257376" y="38100"/>
                  </a:lnTo>
                  <a:lnTo>
                    <a:pt x="1257376" y="0"/>
                  </a:lnTo>
                  <a:close/>
                </a:path>
                <a:path w="5372735" h="38100">
                  <a:moveTo>
                    <a:pt x="1333576" y="0"/>
                  </a:moveTo>
                  <a:lnTo>
                    <a:pt x="1295476" y="0"/>
                  </a:lnTo>
                  <a:lnTo>
                    <a:pt x="1295476" y="38100"/>
                  </a:lnTo>
                  <a:lnTo>
                    <a:pt x="1333576" y="38100"/>
                  </a:lnTo>
                  <a:lnTo>
                    <a:pt x="1333576" y="0"/>
                  </a:lnTo>
                  <a:close/>
                </a:path>
                <a:path w="5372735" h="38100">
                  <a:moveTo>
                    <a:pt x="1409788" y="0"/>
                  </a:moveTo>
                  <a:lnTo>
                    <a:pt x="1371676" y="0"/>
                  </a:lnTo>
                  <a:lnTo>
                    <a:pt x="1371676" y="38100"/>
                  </a:lnTo>
                  <a:lnTo>
                    <a:pt x="1409788" y="38100"/>
                  </a:lnTo>
                  <a:lnTo>
                    <a:pt x="1409788" y="0"/>
                  </a:lnTo>
                  <a:close/>
                </a:path>
                <a:path w="5372735" h="38100">
                  <a:moveTo>
                    <a:pt x="1485988" y="0"/>
                  </a:moveTo>
                  <a:lnTo>
                    <a:pt x="1447888" y="0"/>
                  </a:lnTo>
                  <a:lnTo>
                    <a:pt x="1447888" y="38100"/>
                  </a:lnTo>
                  <a:lnTo>
                    <a:pt x="1485988" y="38100"/>
                  </a:lnTo>
                  <a:lnTo>
                    <a:pt x="1485988" y="0"/>
                  </a:lnTo>
                  <a:close/>
                </a:path>
                <a:path w="5372735" h="38100">
                  <a:moveTo>
                    <a:pt x="1562188" y="0"/>
                  </a:moveTo>
                  <a:lnTo>
                    <a:pt x="1524088" y="0"/>
                  </a:lnTo>
                  <a:lnTo>
                    <a:pt x="1524088" y="38100"/>
                  </a:lnTo>
                  <a:lnTo>
                    <a:pt x="1562188" y="38100"/>
                  </a:lnTo>
                  <a:lnTo>
                    <a:pt x="1562188" y="0"/>
                  </a:lnTo>
                  <a:close/>
                </a:path>
                <a:path w="5372735" h="38100">
                  <a:moveTo>
                    <a:pt x="1638401" y="0"/>
                  </a:moveTo>
                  <a:lnTo>
                    <a:pt x="1600288" y="0"/>
                  </a:lnTo>
                  <a:lnTo>
                    <a:pt x="1600288" y="38100"/>
                  </a:lnTo>
                  <a:lnTo>
                    <a:pt x="1638401" y="38100"/>
                  </a:lnTo>
                  <a:lnTo>
                    <a:pt x="1638401" y="0"/>
                  </a:lnTo>
                  <a:close/>
                </a:path>
                <a:path w="5372735" h="38100">
                  <a:moveTo>
                    <a:pt x="1714601" y="0"/>
                  </a:moveTo>
                  <a:lnTo>
                    <a:pt x="1676501" y="0"/>
                  </a:lnTo>
                  <a:lnTo>
                    <a:pt x="1676501" y="38100"/>
                  </a:lnTo>
                  <a:lnTo>
                    <a:pt x="1714601" y="38100"/>
                  </a:lnTo>
                  <a:lnTo>
                    <a:pt x="1714601" y="0"/>
                  </a:lnTo>
                  <a:close/>
                </a:path>
                <a:path w="5372735" h="38100">
                  <a:moveTo>
                    <a:pt x="1790801" y="0"/>
                  </a:moveTo>
                  <a:lnTo>
                    <a:pt x="1752701" y="0"/>
                  </a:lnTo>
                  <a:lnTo>
                    <a:pt x="1752701" y="38100"/>
                  </a:lnTo>
                  <a:lnTo>
                    <a:pt x="1790801" y="38100"/>
                  </a:lnTo>
                  <a:lnTo>
                    <a:pt x="1790801" y="0"/>
                  </a:lnTo>
                  <a:close/>
                </a:path>
                <a:path w="5372735" h="38100">
                  <a:moveTo>
                    <a:pt x="1867001" y="0"/>
                  </a:moveTo>
                  <a:lnTo>
                    <a:pt x="1828901" y="0"/>
                  </a:lnTo>
                  <a:lnTo>
                    <a:pt x="1828901" y="38100"/>
                  </a:lnTo>
                  <a:lnTo>
                    <a:pt x="1867001" y="38100"/>
                  </a:lnTo>
                  <a:lnTo>
                    <a:pt x="1867001" y="0"/>
                  </a:lnTo>
                  <a:close/>
                </a:path>
                <a:path w="5372735" h="38100">
                  <a:moveTo>
                    <a:pt x="1943214" y="0"/>
                  </a:moveTo>
                  <a:lnTo>
                    <a:pt x="1905114" y="0"/>
                  </a:lnTo>
                  <a:lnTo>
                    <a:pt x="1905114" y="38100"/>
                  </a:lnTo>
                  <a:lnTo>
                    <a:pt x="1943214" y="38100"/>
                  </a:lnTo>
                  <a:lnTo>
                    <a:pt x="1943214" y="0"/>
                  </a:lnTo>
                  <a:close/>
                </a:path>
                <a:path w="5372735" h="38100">
                  <a:moveTo>
                    <a:pt x="2019414" y="0"/>
                  </a:moveTo>
                  <a:lnTo>
                    <a:pt x="1981314" y="0"/>
                  </a:lnTo>
                  <a:lnTo>
                    <a:pt x="1981314" y="38100"/>
                  </a:lnTo>
                  <a:lnTo>
                    <a:pt x="2019414" y="38100"/>
                  </a:lnTo>
                  <a:lnTo>
                    <a:pt x="2019414" y="0"/>
                  </a:lnTo>
                  <a:close/>
                </a:path>
                <a:path w="5372735" h="38100">
                  <a:moveTo>
                    <a:pt x="2095614" y="0"/>
                  </a:moveTo>
                  <a:lnTo>
                    <a:pt x="2057514" y="0"/>
                  </a:lnTo>
                  <a:lnTo>
                    <a:pt x="2057514" y="38100"/>
                  </a:lnTo>
                  <a:lnTo>
                    <a:pt x="2095614" y="38100"/>
                  </a:lnTo>
                  <a:lnTo>
                    <a:pt x="2095614" y="0"/>
                  </a:lnTo>
                  <a:close/>
                </a:path>
                <a:path w="5372735" h="38100">
                  <a:moveTo>
                    <a:pt x="2171827" y="0"/>
                  </a:moveTo>
                  <a:lnTo>
                    <a:pt x="2133727" y="0"/>
                  </a:lnTo>
                  <a:lnTo>
                    <a:pt x="2133727" y="38100"/>
                  </a:lnTo>
                  <a:lnTo>
                    <a:pt x="2171827" y="38100"/>
                  </a:lnTo>
                  <a:lnTo>
                    <a:pt x="2171827" y="0"/>
                  </a:lnTo>
                  <a:close/>
                </a:path>
                <a:path w="5372735" h="38100">
                  <a:moveTo>
                    <a:pt x="2248027" y="0"/>
                  </a:moveTo>
                  <a:lnTo>
                    <a:pt x="2209927" y="0"/>
                  </a:lnTo>
                  <a:lnTo>
                    <a:pt x="2209927" y="38100"/>
                  </a:lnTo>
                  <a:lnTo>
                    <a:pt x="2248027" y="38100"/>
                  </a:lnTo>
                  <a:lnTo>
                    <a:pt x="2248027" y="0"/>
                  </a:lnTo>
                  <a:close/>
                </a:path>
                <a:path w="5372735" h="38100">
                  <a:moveTo>
                    <a:pt x="2324227" y="0"/>
                  </a:moveTo>
                  <a:lnTo>
                    <a:pt x="2286127" y="0"/>
                  </a:lnTo>
                  <a:lnTo>
                    <a:pt x="2286127" y="38100"/>
                  </a:lnTo>
                  <a:lnTo>
                    <a:pt x="2324227" y="38100"/>
                  </a:lnTo>
                  <a:lnTo>
                    <a:pt x="2324227" y="0"/>
                  </a:lnTo>
                  <a:close/>
                </a:path>
                <a:path w="5372735" h="38100">
                  <a:moveTo>
                    <a:pt x="2400439" y="0"/>
                  </a:moveTo>
                  <a:lnTo>
                    <a:pt x="2362339" y="0"/>
                  </a:lnTo>
                  <a:lnTo>
                    <a:pt x="2362339" y="38100"/>
                  </a:lnTo>
                  <a:lnTo>
                    <a:pt x="2400439" y="38100"/>
                  </a:lnTo>
                  <a:lnTo>
                    <a:pt x="2400439" y="0"/>
                  </a:lnTo>
                  <a:close/>
                </a:path>
                <a:path w="5372735" h="38100">
                  <a:moveTo>
                    <a:pt x="2476639" y="0"/>
                  </a:moveTo>
                  <a:lnTo>
                    <a:pt x="2438539" y="0"/>
                  </a:lnTo>
                  <a:lnTo>
                    <a:pt x="2438539" y="38100"/>
                  </a:lnTo>
                  <a:lnTo>
                    <a:pt x="2476639" y="38100"/>
                  </a:lnTo>
                  <a:lnTo>
                    <a:pt x="2476639" y="0"/>
                  </a:lnTo>
                  <a:close/>
                </a:path>
                <a:path w="5372735" h="38100">
                  <a:moveTo>
                    <a:pt x="2552839" y="0"/>
                  </a:moveTo>
                  <a:lnTo>
                    <a:pt x="2514739" y="0"/>
                  </a:lnTo>
                  <a:lnTo>
                    <a:pt x="2514739" y="38100"/>
                  </a:lnTo>
                  <a:lnTo>
                    <a:pt x="2552839" y="38100"/>
                  </a:lnTo>
                  <a:lnTo>
                    <a:pt x="2552839" y="0"/>
                  </a:lnTo>
                  <a:close/>
                </a:path>
                <a:path w="5372735" h="38100">
                  <a:moveTo>
                    <a:pt x="2629052" y="0"/>
                  </a:moveTo>
                  <a:lnTo>
                    <a:pt x="2590952" y="0"/>
                  </a:lnTo>
                  <a:lnTo>
                    <a:pt x="2590952" y="38100"/>
                  </a:lnTo>
                  <a:lnTo>
                    <a:pt x="2629052" y="38100"/>
                  </a:lnTo>
                  <a:lnTo>
                    <a:pt x="2629052" y="0"/>
                  </a:lnTo>
                  <a:close/>
                </a:path>
                <a:path w="5372735" h="38100">
                  <a:moveTo>
                    <a:pt x="2705252" y="0"/>
                  </a:moveTo>
                  <a:lnTo>
                    <a:pt x="2667152" y="0"/>
                  </a:lnTo>
                  <a:lnTo>
                    <a:pt x="2667152" y="38100"/>
                  </a:lnTo>
                  <a:lnTo>
                    <a:pt x="2705252" y="38100"/>
                  </a:lnTo>
                  <a:lnTo>
                    <a:pt x="2705252" y="0"/>
                  </a:lnTo>
                  <a:close/>
                </a:path>
                <a:path w="5372735" h="38100">
                  <a:moveTo>
                    <a:pt x="2781452" y="0"/>
                  </a:moveTo>
                  <a:lnTo>
                    <a:pt x="2743352" y="0"/>
                  </a:lnTo>
                  <a:lnTo>
                    <a:pt x="2743352" y="38100"/>
                  </a:lnTo>
                  <a:lnTo>
                    <a:pt x="2781452" y="38100"/>
                  </a:lnTo>
                  <a:lnTo>
                    <a:pt x="2781452" y="0"/>
                  </a:lnTo>
                  <a:close/>
                </a:path>
                <a:path w="5372735" h="38100">
                  <a:moveTo>
                    <a:pt x="2857665" y="0"/>
                  </a:moveTo>
                  <a:lnTo>
                    <a:pt x="2819565" y="0"/>
                  </a:lnTo>
                  <a:lnTo>
                    <a:pt x="2819565" y="38100"/>
                  </a:lnTo>
                  <a:lnTo>
                    <a:pt x="2857665" y="38100"/>
                  </a:lnTo>
                  <a:lnTo>
                    <a:pt x="2857665" y="0"/>
                  </a:lnTo>
                  <a:close/>
                </a:path>
                <a:path w="5372735" h="38100">
                  <a:moveTo>
                    <a:pt x="2933865" y="0"/>
                  </a:moveTo>
                  <a:lnTo>
                    <a:pt x="2895765" y="0"/>
                  </a:lnTo>
                  <a:lnTo>
                    <a:pt x="2895765" y="38100"/>
                  </a:lnTo>
                  <a:lnTo>
                    <a:pt x="2933865" y="38100"/>
                  </a:lnTo>
                  <a:lnTo>
                    <a:pt x="2933865" y="0"/>
                  </a:lnTo>
                  <a:close/>
                </a:path>
                <a:path w="5372735" h="38100">
                  <a:moveTo>
                    <a:pt x="3010065" y="0"/>
                  </a:moveTo>
                  <a:lnTo>
                    <a:pt x="2971965" y="0"/>
                  </a:lnTo>
                  <a:lnTo>
                    <a:pt x="2971965" y="38100"/>
                  </a:lnTo>
                  <a:lnTo>
                    <a:pt x="3010065" y="38100"/>
                  </a:lnTo>
                  <a:lnTo>
                    <a:pt x="3010065" y="0"/>
                  </a:lnTo>
                  <a:close/>
                </a:path>
                <a:path w="5372735" h="38100">
                  <a:moveTo>
                    <a:pt x="3086277" y="0"/>
                  </a:moveTo>
                  <a:lnTo>
                    <a:pt x="3048177" y="0"/>
                  </a:lnTo>
                  <a:lnTo>
                    <a:pt x="3048177" y="38100"/>
                  </a:lnTo>
                  <a:lnTo>
                    <a:pt x="3086277" y="38100"/>
                  </a:lnTo>
                  <a:lnTo>
                    <a:pt x="3086277" y="0"/>
                  </a:lnTo>
                  <a:close/>
                </a:path>
                <a:path w="5372735" h="38100">
                  <a:moveTo>
                    <a:pt x="3162477" y="0"/>
                  </a:moveTo>
                  <a:lnTo>
                    <a:pt x="3124377" y="0"/>
                  </a:lnTo>
                  <a:lnTo>
                    <a:pt x="3124377" y="38100"/>
                  </a:lnTo>
                  <a:lnTo>
                    <a:pt x="3162477" y="38100"/>
                  </a:lnTo>
                  <a:lnTo>
                    <a:pt x="3162477" y="0"/>
                  </a:lnTo>
                  <a:close/>
                </a:path>
                <a:path w="5372735" h="38100">
                  <a:moveTo>
                    <a:pt x="3238677" y="0"/>
                  </a:moveTo>
                  <a:lnTo>
                    <a:pt x="3200577" y="0"/>
                  </a:lnTo>
                  <a:lnTo>
                    <a:pt x="3200577" y="38100"/>
                  </a:lnTo>
                  <a:lnTo>
                    <a:pt x="3238677" y="38100"/>
                  </a:lnTo>
                  <a:lnTo>
                    <a:pt x="3238677" y="0"/>
                  </a:lnTo>
                  <a:close/>
                </a:path>
                <a:path w="5372735" h="38100">
                  <a:moveTo>
                    <a:pt x="3314890" y="0"/>
                  </a:moveTo>
                  <a:lnTo>
                    <a:pt x="3276790" y="0"/>
                  </a:lnTo>
                  <a:lnTo>
                    <a:pt x="3276790" y="38100"/>
                  </a:lnTo>
                  <a:lnTo>
                    <a:pt x="3314890" y="38100"/>
                  </a:lnTo>
                  <a:lnTo>
                    <a:pt x="3314890" y="0"/>
                  </a:lnTo>
                  <a:close/>
                </a:path>
                <a:path w="5372735" h="38100">
                  <a:moveTo>
                    <a:pt x="3391090" y="0"/>
                  </a:moveTo>
                  <a:lnTo>
                    <a:pt x="3352990" y="0"/>
                  </a:lnTo>
                  <a:lnTo>
                    <a:pt x="3352990" y="38100"/>
                  </a:lnTo>
                  <a:lnTo>
                    <a:pt x="3391090" y="38100"/>
                  </a:lnTo>
                  <a:lnTo>
                    <a:pt x="3391090" y="0"/>
                  </a:lnTo>
                  <a:close/>
                </a:path>
                <a:path w="5372735" h="38100">
                  <a:moveTo>
                    <a:pt x="3467290" y="0"/>
                  </a:moveTo>
                  <a:lnTo>
                    <a:pt x="3429190" y="0"/>
                  </a:lnTo>
                  <a:lnTo>
                    <a:pt x="3429190" y="38100"/>
                  </a:lnTo>
                  <a:lnTo>
                    <a:pt x="3467290" y="38100"/>
                  </a:lnTo>
                  <a:lnTo>
                    <a:pt x="3467290" y="0"/>
                  </a:lnTo>
                  <a:close/>
                </a:path>
                <a:path w="5372735" h="38100">
                  <a:moveTo>
                    <a:pt x="3543503" y="0"/>
                  </a:moveTo>
                  <a:lnTo>
                    <a:pt x="3505390" y="0"/>
                  </a:lnTo>
                  <a:lnTo>
                    <a:pt x="3505390" y="38100"/>
                  </a:lnTo>
                  <a:lnTo>
                    <a:pt x="3543503" y="38100"/>
                  </a:lnTo>
                  <a:lnTo>
                    <a:pt x="3543503" y="0"/>
                  </a:lnTo>
                  <a:close/>
                </a:path>
                <a:path w="5372735" h="38100">
                  <a:moveTo>
                    <a:pt x="3619703" y="0"/>
                  </a:moveTo>
                  <a:lnTo>
                    <a:pt x="3581603" y="0"/>
                  </a:lnTo>
                  <a:lnTo>
                    <a:pt x="3581603" y="38100"/>
                  </a:lnTo>
                  <a:lnTo>
                    <a:pt x="3619703" y="38100"/>
                  </a:lnTo>
                  <a:lnTo>
                    <a:pt x="3619703" y="0"/>
                  </a:lnTo>
                  <a:close/>
                </a:path>
                <a:path w="5372735" h="38100">
                  <a:moveTo>
                    <a:pt x="3695903" y="0"/>
                  </a:moveTo>
                  <a:lnTo>
                    <a:pt x="3657803" y="0"/>
                  </a:lnTo>
                  <a:lnTo>
                    <a:pt x="3657803" y="38100"/>
                  </a:lnTo>
                  <a:lnTo>
                    <a:pt x="3695903" y="38100"/>
                  </a:lnTo>
                  <a:lnTo>
                    <a:pt x="3695903" y="0"/>
                  </a:lnTo>
                  <a:close/>
                </a:path>
                <a:path w="5372735" h="38100">
                  <a:moveTo>
                    <a:pt x="3772116" y="0"/>
                  </a:moveTo>
                  <a:lnTo>
                    <a:pt x="3734003" y="0"/>
                  </a:lnTo>
                  <a:lnTo>
                    <a:pt x="3734003" y="38100"/>
                  </a:lnTo>
                  <a:lnTo>
                    <a:pt x="3772116" y="38100"/>
                  </a:lnTo>
                  <a:lnTo>
                    <a:pt x="3772116" y="0"/>
                  </a:lnTo>
                  <a:close/>
                </a:path>
                <a:path w="5372735" h="38100">
                  <a:moveTo>
                    <a:pt x="3848316" y="0"/>
                  </a:moveTo>
                  <a:lnTo>
                    <a:pt x="3810216" y="0"/>
                  </a:lnTo>
                  <a:lnTo>
                    <a:pt x="3810216" y="38100"/>
                  </a:lnTo>
                  <a:lnTo>
                    <a:pt x="3848316" y="38100"/>
                  </a:lnTo>
                  <a:lnTo>
                    <a:pt x="3848316" y="0"/>
                  </a:lnTo>
                  <a:close/>
                </a:path>
                <a:path w="5372735" h="38100">
                  <a:moveTo>
                    <a:pt x="3924516" y="0"/>
                  </a:moveTo>
                  <a:lnTo>
                    <a:pt x="3886416" y="0"/>
                  </a:lnTo>
                  <a:lnTo>
                    <a:pt x="3886416" y="38100"/>
                  </a:lnTo>
                  <a:lnTo>
                    <a:pt x="3924516" y="38100"/>
                  </a:lnTo>
                  <a:lnTo>
                    <a:pt x="3924516" y="0"/>
                  </a:lnTo>
                  <a:close/>
                </a:path>
                <a:path w="5372735" h="38100">
                  <a:moveTo>
                    <a:pt x="4000728" y="0"/>
                  </a:moveTo>
                  <a:lnTo>
                    <a:pt x="3962616" y="0"/>
                  </a:lnTo>
                  <a:lnTo>
                    <a:pt x="3962616" y="38100"/>
                  </a:lnTo>
                  <a:lnTo>
                    <a:pt x="4000728" y="38100"/>
                  </a:lnTo>
                  <a:lnTo>
                    <a:pt x="4000728" y="0"/>
                  </a:lnTo>
                  <a:close/>
                </a:path>
                <a:path w="5372735" h="38100">
                  <a:moveTo>
                    <a:pt x="4076928" y="0"/>
                  </a:moveTo>
                  <a:lnTo>
                    <a:pt x="4038828" y="0"/>
                  </a:lnTo>
                  <a:lnTo>
                    <a:pt x="4038828" y="38100"/>
                  </a:lnTo>
                  <a:lnTo>
                    <a:pt x="4076928" y="38100"/>
                  </a:lnTo>
                  <a:lnTo>
                    <a:pt x="4076928" y="0"/>
                  </a:lnTo>
                  <a:close/>
                </a:path>
                <a:path w="5372735" h="38100">
                  <a:moveTo>
                    <a:pt x="4153128" y="0"/>
                  </a:moveTo>
                  <a:lnTo>
                    <a:pt x="4115028" y="0"/>
                  </a:lnTo>
                  <a:lnTo>
                    <a:pt x="4115028" y="38100"/>
                  </a:lnTo>
                  <a:lnTo>
                    <a:pt x="4153128" y="38100"/>
                  </a:lnTo>
                  <a:lnTo>
                    <a:pt x="4153128" y="0"/>
                  </a:lnTo>
                  <a:close/>
                </a:path>
                <a:path w="5372735" h="38100">
                  <a:moveTo>
                    <a:pt x="4229341" y="0"/>
                  </a:moveTo>
                  <a:lnTo>
                    <a:pt x="4191228" y="0"/>
                  </a:lnTo>
                  <a:lnTo>
                    <a:pt x="4191228" y="38100"/>
                  </a:lnTo>
                  <a:lnTo>
                    <a:pt x="4229341" y="38100"/>
                  </a:lnTo>
                  <a:lnTo>
                    <a:pt x="4229341" y="0"/>
                  </a:lnTo>
                  <a:close/>
                </a:path>
                <a:path w="5372735" h="38100">
                  <a:moveTo>
                    <a:pt x="4305541" y="0"/>
                  </a:moveTo>
                  <a:lnTo>
                    <a:pt x="4267441" y="0"/>
                  </a:lnTo>
                  <a:lnTo>
                    <a:pt x="4267441" y="38100"/>
                  </a:lnTo>
                  <a:lnTo>
                    <a:pt x="4305541" y="38100"/>
                  </a:lnTo>
                  <a:lnTo>
                    <a:pt x="4305541" y="0"/>
                  </a:lnTo>
                  <a:close/>
                </a:path>
                <a:path w="5372735" h="38100">
                  <a:moveTo>
                    <a:pt x="4381741" y="0"/>
                  </a:moveTo>
                  <a:lnTo>
                    <a:pt x="4343641" y="0"/>
                  </a:lnTo>
                  <a:lnTo>
                    <a:pt x="4343641" y="38100"/>
                  </a:lnTo>
                  <a:lnTo>
                    <a:pt x="4381741" y="38100"/>
                  </a:lnTo>
                  <a:lnTo>
                    <a:pt x="4381741" y="0"/>
                  </a:lnTo>
                  <a:close/>
                </a:path>
                <a:path w="5372735" h="38100">
                  <a:moveTo>
                    <a:pt x="4457954" y="0"/>
                  </a:moveTo>
                  <a:lnTo>
                    <a:pt x="4419841" y="0"/>
                  </a:lnTo>
                  <a:lnTo>
                    <a:pt x="4419841" y="38100"/>
                  </a:lnTo>
                  <a:lnTo>
                    <a:pt x="4457954" y="38100"/>
                  </a:lnTo>
                  <a:lnTo>
                    <a:pt x="4457954" y="0"/>
                  </a:lnTo>
                  <a:close/>
                </a:path>
                <a:path w="5372735" h="38100">
                  <a:moveTo>
                    <a:pt x="4534154" y="0"/>
                  </a:moveTo>
                  <a:lnTo>
                    <a:pt x="4496054" y="0"/>
                  </a:lnTo>
                  <a:lnTo>
                    <a:pt x="4496054" y="38100"/>
                  </a:lnTo>
                  <a:lnTo>
                    <a:pt x="4534154" y="38100"/>
                  </a:lnTo>
                  <a:lnTo>
                    <a:pt x="4534154" y="0"/>
                  </a:lnTo>
                  <a:close/>
                </a:path>
                <a:path w="5372735" h="38100">
                  <a:moveTo>
                    <a:pt x="4610354" y="0"/>
                  </a:moveTo>
                  <a:lnTo>
                    <a:pt x="4572254" y="0"/>
                  </a:lnTo>
                  <a:lnTo>
                    <a:pt x="4572254" y="38100"/>
                  </a:lnTo>
                  <a:lnTo>
                    <a:pt x="4610354" y="38100"/>
                  </a:lnTo>
                  <a:lnTo>
                    <a:pt x="4610354" y="0"/>
                  </a:lnTo>
                  <a:close/>
                </a:path>
                <a:path w="5372735" h="38100">
                  <a:moveTo>
                    <a:pt x="4686566" y="0"/>
                  </a:moveTo>
                  <a:lnTo>
                    <a:pt x="4648454" y="0"/>
                  </a:lnTo>
                  <a:lnTo>
                    <a:pt x="4648454" y="38100"/>
                  </a:lnTo>
                  <a:lnTo>
                    <a:pt x="4686566" y="38100"/>
                  </a:lnTo>
                  <a:lnTo>
                    <a:pt x="4686566" y="0"/>
                  </a:lnTo>
                  <a:close/>
                </a:path>
                <a:path w="5372735" h="38100">
                  <a:moveTo>
                    <a:pt x="4762766" y="0"/>
                  </a:moveTo>
                  <a:lnTo>
                    <a:pt x="4724666" y="0"/>
                  </a:lnTo>
                  <a:lnTo>
                    <a:pt x="4724666" y="38100"/>
                  </a:lnTo>
                  <a:lnTo>
                    <a:pt x="4762766" y="38100"/>
                  </a:lnTo>
                  <a:lnTo>
                    <a:pt x="4762766" y="0"/>
                  </a:lnTo>
                  <a:close/>
                </a:path>
                <a:path w="5372735" h="38100">
                  <a:moveTo>
                    <a:pt x="4838966" y="0"/>
                  </a:moveTo>
                  <a:lnTo>
                    <a:pt x="4800866" y="0"/>
                  </a:lnTo>
                  <a:lnTo>
                    <a:pt x="4800866" y="38100"/>
                  </a:lnTo>
                  <a:lnTo>
                    <a:pt x="4838966" y="38100"/>
                  </a:lnTo>
                  <a:lnTo>
                    <a:pt x="4838966" y="0"/>
                  </a:lnTo>
                  <a:close/>
                </a:path>
                <a:path w="5372735" h="38100">
                  <a:moveTo>
                    <a:pt x="4915179" y="0"/>
                  </a:moveTo>
                  <a:lnTo>
                    <a:pt x="4877066" y="0"/>
                  </a:lnTo>
                  <a:lnTo>
                    <a:pt x="4877066" y="38100"/>
                  </a:lnTo>
                  <a:lnTo>
                    <a:pt x="4915179" y="38100"/>
                  </a:lnTo>
                  <a:lnTo>
                    <a:pt x="4915179" y="0"/>
                  </a:lnTo>
                  <a:close/>
                </a:path>
                <a:path w="5372735" h="38100">
                  <a:moveTo>
                    <a:pt x="4991379" y="0"/>
                  </a:moveTo>
                  <a:lnTo>
                    <a:pt x="4953279" y="0"/>
                  </a:lnTo>
                  <a:lnTo>
                    <a:pt x="4953279" y="38100"/>
                  </a:lnTo>
                  <a:lnTo>
                    <a:pt x="4991379" y="38100"/>
                  </a:lnTo>
                  <a:lnTo>
                    <a:pt x="4991379" y="0"/>
                  </a:lnTo>
                  <a:close/>
                </a:path>
                <a:path w="5372735" h="38100">
                  <a:moveTo>
                    <a:pt x="5067579" y="0"/>
                  </a:moveTo>
                  <a:lnTo>
                    <a:pt x="5029479" y="0"/>
                  </a:lnTo>
                  <a:lnTo>
                    <a:pt x="5029479" y="38100"/>
                  </a:lnTo>
                  <a:lnTo>
                    <a:pt x="5067579" y="38100"/>
                  </a:lnTo>
                  <a:lnTo>
                    <a:pt x="5067579" y="0"/>
                  </a:lnTo>
                  <a:close/>
                </a:path>
                <a:path w="5372735" h="38100">
                  <a:moveTo>
                    <a:pt x="5143779" y="0"/>
                  </a:moveTo>
                  <a:lnTo>
                    <a:pt x="5105679" y="0"/>
                  </a:lnTo>
                  <a:lnTo>
                    <a:pt x="5105679" y="38100"/>
                  </a:lnTo>
                  <a:lnTo>
                    <a:pt x="5143779" y="38100"/>
                  </a:lnTo>
                  <a:lnTo>
                    <a:pt x="5143779" y="0"/>
                  </a:lnTo>
                  <a:close/>
                </a:path>
                <a:path w="5372735" h="38100">
                  <a:moveTo>
                    <a:pt x="5219992" y="0"/>
                  </a:moveTo>
                  <a:lnTo>
                    <a:pt x="5181892" y="0"/>
                  </a:lnTo>
                  <a:lnTo>
                    <a:pt x="5181892" y="38100"/>
                  </a:lnTo>
                  <a:lnTo>
                    <a:pt x="5219992" y="38100"/>
                  </a:lnTo>
                  <a:lnTo>
                    <a:pt x="5219992" y="0"/>
                  </a:lnTo>
                  <a:close/>
                </a:path>
                <a:path w="5372735" h="38100">
                  <a:moveTo>
                    <a:pt x="5296192" y="0"/>
                  </a:moveTo>
                  <a:lnTo>
                    <a:pt x="5258092" y="0"/>
                  </a:lnTo>
                  <a:lnTo>
                    <a:pt x="5258092" y="38100"/>
                  </a:lnTo>
                  <a:lnTo>
                    <a:pt x="5296192" y="38100"/>
                  </a:lnTo>
                  <a:lnTo>
                    <a:pt x="5296192" y="0"/>
                  </a:lnTo>
                  <a:close/>
                </a:path>
                <a:path w="5372735" h="38100">
                  <a:moveTo>
                    <a:pt x="5372392" y="0"/>
                  </a:moveTo>
                  <a:lnTo>
                    <a:pt x="5334292" y="0"/>
                  </a:lnTo>
                  <a:lnTo>
                    <a:pt x="5334292" y="38100"/>
                  </a:lnTo>
                  <a:lnTo>
                    <a:pt x="5372392" y="38100"/>
                  </a:lnTo>
                  <a:lnTo>
                    <a:pt x="5372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62979" y="5104510"/>
              <a:ext cx="114935" cy="38100"/>
            </a:xfrm>
            <a:custGeom>
              <a:avLst/>
              <a:gdLst/>
              <a:ahLst/>
              <a:cxnLst/>
              <a:rect l="l" t="t" r="r" b="b"/>
              <a:pathLst>
                <a:path w="114935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149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6297" y="3321507"/>
            <a:ext cx="4487545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-145" dirty="0">
                <a:latin typeface="Tahoma"/>
                <a:cs typeface="Tahoma"/>
              </a:rPr>
              <a:t>Welcome</a:t>
            </a:r>
            <a:r>
              <a:rPr sz="4800" spc="-204" dirty="0">
                <a:latin typeface="Tahoma"/>
                <a:cs typeface="Tahoma"/>
              </a:rPr>
              <a:t> </a:t>
            </a:r>
            <a:r>
              <a:rPr sz="4800" spc="-250" dirty="0">
                <a:latin typeface="Tahoma"/>
                <a:cs typeface="Tahoma"/>
              </a:rPr>
              <a:t>to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1433" y="0"/>
            <a:ext cx="9426565" cy="10287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551603"/>
            <a:ext cx="18288000" cy="9735820"/>
            <a:chOff x="0" y="551603"/>
            <a:chExt cx="18288000" cy="9735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688" y="551603"/>
              <a:ext cx="2238374" cy="676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461701"/>
              <a:ext cx="18288000" cy="825500"/>
            </a:xfrm>
            <a:custGeom>
              <a:avLst/>
              <a:gdLst/>
              <a:ahLst/>
              <a:cxnLst/>
              <a:rect l="l" t="t" r="r" b="b"/>
              <a:pathLst>
                <a:path w="18288000" h="825500">
                  <a:moveTo>
                    <a:pt x="18287999" y="825298"/>
                  </a:moveTo>
                  <a:lnTo>
                    <a:pt x="0" y="825298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8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AF907B-4459-B969-4E8C-3896D07C754E}"/>
              </a:ext>
            </a:extLst>
          </p:cNvPr>
          <p:cNvSpPr txBox="1"/>
          <p:nvPr/>
        </p:nvSpPr>
        <p:spPr>
          <a:xfrm>
            <a:off x="898834" y="3930166"/>
            <a:ext cx="1200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F5B25-2A4B-BDFD-C272-15AE6884D766}"/>
              </a:ext>
            </a:extLst>
          </p:cNvPr>
          <p:cNvSpPr txBox="1"/>
          <p:nvPr/>
        </p:nvSpPr>
        <p:spPr>
          <a:xfrm>
            <a:off x="898834" y="968978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8E53-305C-EFF8-9FAD-488D2E8BFA7B}"/>
              </a:ext>
            </a:extLst>
          </p:cNvPr>
          <p:cNvSpPr txBox="1"/>
          <p:nvPr/>
        </p:nvSpPr>
        <p:spPr>
          <a:xfrm>
            <a:off x="898833" y="5488681"/>
            <a:ext cx="7254567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>
                <a:latin typeface="Arial" panose="020B0604020202020204" pitchFamily="34" charset="0"/>
                <a:cs typeface="Arial" panose="020B0604020202020204" pitchFamily="34" charset="0"/>
              </a:rPr>
              <a:t>Module 05 | Lesson 05</a:t>
            </a:r>
          </a:p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Networks (CNNs)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DA2D2FCF-D4DE-FCB1-F4C1-907D98F3E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9" y="714495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rgbClr val="000000"/>
                </a:solidFill>
                <a:latin typeface="Arial"/>
                <a:cs typeface="Arial"/>
              </a:rPr>
              <a:t>Convolution</a:t>
            </a:r>
            <a:endParaRPr lang="zh-TW" altLang="en-US" sz="5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414FD36A-B699-3005-9D58-EECB1E8BAF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64757" y="3598070"/>
          <a:ext cx="43100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18" name="文字方塊 4">
            <a:extLst>
              <a:ext uri="{FF2B5EF4-FFF2-40B4-BE49-F238E27FC236}">
                <a16:creationId xmlns:a16="http://schemas.microsoft.com/office/drawing/2014/main" id="{08D499DD-69C1-8477-09CE-31D0DCF91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45" y="8084345"/>
            <a:ext cx="3519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6 x 6 image</a:t>
            </a:r>
            <a:endParaRPr lang="zh-TW" altLang="en-US" sz="360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CC65EE1-353C-5E96-7917-349479E34ED3}"/>
              </a:ext>
            </a:extLst>
          </p:cNvPr>
          <p:cNvGraphicFramePr>
            <a:graphicFrameLocks noGrp="1"/>
          </p:cNvGraphicFramePr>
          <p:nvPr/>
        </p:nvGraphicFramePr>
        <p:xfrm>
          <a:off x="10632282" y="716757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37" name="文字方塊 6">
            <a:extLst>
              <a:ext uri="{FF2B5EF4-FFF2-40B4-BE49-F238E27FC236}">
                <a16:creationId xmlns:a16="http://schemas.microsoft.com/office/drawing/2014/main" id="{9D11C593-4D05-9381-1956-53F7310BB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920" y="1400176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1</a:t>
            </a:r>
            <a:endParaRPr lang="zh-TW" altLang="en-US" sz="3600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36EB6569-E24C-3651-EB1E-24CB35681391}"/>
              </a:ext>
            </a:extLst>
          </p:cNvPr>
          <p:cNvSpPr/>
          <p:nvPr/>
        </p:nvSpPr>
        <p:spPr>
          <a:xfrm>
            <a:off x="3764757" y="3598070"/>
            <a:ext cx="2124075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935C78B9-7420-D198-87A8-15DE0914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20" y="418147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91EAA8A4-E1F0-CCBB-BD2C-1F4D5E6E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418147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2" name="橢圓 13">
            <a:extLst>
              <a:ext uri="{FF2B5EF4-FFF2-40B4-BE49-F238E27FC236}">
                <a16:creationId xmlns:a16="http://schemas.microsoft.com/office/drawing/2014/main" id="{433DFB3C-14CC-10B1-9769-74E2A5E26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345" y="4181476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3" name="橢圓 14">
            <a:extLst>
              <a:ext uri="{FF2B5EF4-FFF2-40B4-BE49-F238E27FC236}">
                <a16:creationId xmlns:a16="http://schemas.microsoft.com/office/drawing/2014/main" id="{E606AF7F-B27A-D645-0EB0-6672D605E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408" y="4181476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4" name="橢圓 15">
            <a:extLst>
              <a:ext uri="{FF2B5EF4-FFF2-40B4-BE49-F238E27FC236}">
                <a16:creationId xmlns:a16="http://schemas.microsoft.com/office/drawing/2014/main" id="{A2AF5E52-0A52-9492-8A12-4982C980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20" y="538162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5" name="橢圓 16">
            <a:extLst>
              <a:ext uri="{FF2B5EF4-FFF2-40B4-BE49-F238E27FC236}">
                <a16:creationId xmlns:a16="http://schemas.microsoft.com/office/drawing/2014/main" id="{008CEFB3-C61E-8539-EFC7-51AB77AE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538162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6" name="橢圓 17">
            <a:extLst>
              <a:ext uri="{FF2B5EF4-FFF2-40B4-BE49-F238E27FC236}">
                <a16:creationId xmlns:a16="http://schemas.microsoft.com/office/drawing/2014/main" id="{7BB41590-1454-8C4B-1613-B0B234E7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345" y="5381626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7" name="橢圓 18">
            <a:extLst>
              <a:ext uri="{FF2B5EF4-FFF2-40B4-BE49-F238E27FC236}">
                <a16:creationId xmlns:a16="http://schemas.microsoft.com/office/drawing/2014/main" id="{B96D3690-FFF0-BE86-D0B3-5C04E18B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408" y="5381626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8" name="橢圓 19">
            <a:extLst>
              <a:ext uri="{FF2B5EF4-FFF2-40B4-BE49-F238E27FC236}">
                <a16:creationId xmlns:a16="http://schemas.microsoft.com/office/drawing/2014/main" id="{C0AEF305-1977-BE85-7A35-56973B10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20" y="6669883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9" name="橢圓 20">
            <a:extLst>
              <a:ext uri="{FF2B5EF4-FFF2-40B4-BE49-F238E27FC236}">
                <a16:creationId xmlns:a16="http://schemas.microsoft.com/office/drawing/2014/main" id="{87464D3A-1416-C417-52B6-0BA93660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6669883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0" name="橢圓 21">
            <a:extLst>
              <a:ext uri="{FF2B5EF4-FFF2-40B4-BE49-F238E27FC236}">
                <a16:creationId xmlns:a16="http://schemas.microsoft.com/office/drawing/2014/main" id="{080DBE57-3FBA-6DFF-297A-2A2E8292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345" y="6669883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1" name="橢圓 22">
            <a:extLst>
              <a:ext uri="{FF2B5EF4-FFF2-40B4-BE49-F238E27FC236}">
                <a16:creationId xmlns:a16="http://schemas.microsoft.com/office/drawing/2014/main" id="{1F4841D9-A3EE-A967-0157-F657DAAF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408" y="6669883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2" name="橢圓 23">
            <a:extLst>
              <a:ext uri="{FF2B5EF4-FFF2-40B4-BE49-F238E27FC236}">
                <a16:creationId xmlns:a16="http://schemas.microsoft.com/office/drawing/2014/main" id="{36F25B0A-919C-BD5D-B2D9-09A57DED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508" y="7889083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3" name="橢圓 24">
            <a:extLst>
              <a:ext uri="{FF2B5EF4-FFF2-40B4-BE49-F238E27FC236}">
                <a16:creationId xmlns:a16="http://schemas.microsoft.com/office/drawing/2014/main" id="{1FB9582F-09B9-9B30-63A7-B1CFEFC6E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7870033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4" name="橢圓 25">
            <a:extLst>
              <a:ext uri="{FF2B5EF4-FFF2-40B4-BE49-F238E27FC236}">
                <a16:creationId xmlns:a16="http://schemas.microsoft.com/office/drawing/2014/main" id="{808A8E8B-C23A-51CA-2142-B74AD8C4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345" y="7870033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5" name="橢圓 26">
            <a:extLst>
              <a:ext uri="{FF2B5EF4-FFF2-40B4-BE49-F238E27FC236}">
                <a16:creationId xmlns:a16="http://schemas.microsoft.com/office/drawing/2014/main" id="{9AF4DEE9-513C-1372-7396-32B77A147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408" y="7870033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F31FBA8F-DA4A-1CD1-1479-FA1B39A5EB70}"/>
              </a:ext>
            </a:extLst>
          </p:cNvPr>
          <p:cNvSpPr/>
          <p:nvPr/>
        </p:nvSpPr>
        <p:spPr>
          <a:xfrm>
            <a:off x="4512470" y="3598070"/>
            <a:ext cx="2126456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1AB7AED5-F5BD-0E48-068F-43685897E16F}"/>
              </a:ext>
            </a:extLst>
          </p:cNvPr>
          <p:cNvSpPr/>
          <p:nvPr/>
        </p:nvSpPr>
        <p:spPr>
          <a:xfrm>
            <a:off x="5181600" y="3602832"/>
            <a:ext cx="2126457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8" name="矩形 29">
            <a:extLst>
              <a:ext uri="{FF2B5EF4-FFF2-40B4-BE49-F238E27FC236}">
                <a16:creationId xmlns:a16="http://schemas.microsoft.com/office/drawing/2014/main" id="{E7A47173-09DA-7200-208F-EC7141F21FFB}"/>
              </a:ext>
            </a:extLst>
          </p:cNvPr>
          <p:cNvSpPr/>
          <p:nvPr/>
        </p:nvSpPr>
        <p:spPr>
          <a:xfrm>
            <a:off x="5936457" y="3607595"/>
            <a:ext cx="2124075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9" name="矩形 30">
            <a:extLst>
              <a:ext uri="{FF2B5EF4-FFF2-40B4-BE49-F238E27FC236}">
                <a16:creationId xmlns:a16="http://schemas.microsoft.com/office/drawing/2014/main" id="{F9C1E081-88BF-F3CA-B947-C17D60DCB2D0}"/>
              </a:ext>
            </a:extLst>
          </p:cNvPr>
          <p:cNvSpPr/>
          <p:nvPr/>
        </p:nvSpPr>
        <p:spPr>
          <a:xfrm>
            <a:off x="3764757" y="4214813"/>
            <a:ext cx="2124075" cy="20740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1359" name="矩形 33">
            <a:extLst>
              <a:ext uri="{FF2B5EF4-FFF2-40B4-BE49-F238E27FC236}">
                <a16:creationId xmlns:a16="http://schemas.microsoft.com/office/drawing/2014/main" id="{896E41B5-2DB5-24E3-C563-0A602624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220" y="2597945"/>
            <a:ext cx="18389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s</a:t>
            </a:r>
            <a:r>
              <a:rPr lang="zh-TW" altLang="en-US" sz="3600"/>
              <a:t>tride</a:t>
            </a:r>
            <a:r>
              <a:rPr lang="en-US" altLang="zh-TW" sz="3600"/>
              <a:t>=1</a:t>
            </a:r>
            <a:endParaRPr lang="zh-TW" altLang="en-US" sz="3600"/>
          </a:p>
        </p:txBody>
      </p:sp>
      <p:sp>
        <p:nvSpPr>
          <p:cNvPr id="31" name="矩形 31">
            <a:extLst>
              <a:ext uri="{FF2B5EF4-FFF2-40B4-BE49-F238E27FC236}">
                <a16:creationId xmlns:a16="http://schemas.microsoft.com/office/drawing/2014/main" id="{29103BA6-F44C-68BD-C134-80ADEDAFB7CF}"/>
              </a:ext>
            </a:extLst>
          </p:cNvPr>
          <p:cNvSpPr/>
          <p:nvPr/>
        </p:nvSpPr>
        <p:spPr>
          <a:xfrm>
            <a:off x="5936457" y="5650707"/>
            <a:ext cx="2124075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32" name="矩形 7">
            <a:extLst>
              <a:ext uri="{FF2B5EF4-FFF2-40B4-BE49-F238E27FC236}">
                <a16:creationId xmlns:a16="http://schemas.microsoft.com/office/drawing/2014/main" id="{044FEA15-AACC-3E78-3F3A-F6D212BB5A5E}"/>
              </a:ext>
            </a:extLst>
          </p:cNvPr>
          <p:cNvSpPr/>
          <p:nvPr/>
        </p:nvSpPr>
        <p:spPr>
          <a:xfrm>
            <a:off x="10632283" y="716757"/>
            <a:ext cx="785813" cy="683418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33" name="矩形 35">
            <a:extLst>
              <a:ext uri="{FF2B5EF4-FFF2-40B4-BE49-F238E27FC236}">
                <a16:creationId xmlns:a16="http://schemas.microsoft.com/office/drawing/2014/main" id="{66DF429C-9124-E164-E722-C4DB3C3CE914}"/>
              </a:ext>
            </a:extLst>
          </p:cNvPr>
          <p:cNvSpPr/>
          <p:nvPr/>
        </p:nvSpPr>
        <p:spPr>
          <a:xfrm>
            <a:off x="11465720" y="1404938"/>
            <a:ext cx="788193" cy="683420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34" name="矩形 36">
            <a:extLst>
              <a:ext uri="{FF2B5EF4-FFF2-40B4-BE49-F238E27FC236}">
                <a16:creationId xmlns:a16="http://schemas.microsoft.com/office/drawing/2014/main" id="{C0AE003A-6358-A997-3721-E4B8668C240F}"/>
              </a:ext>
            </a:extLst>
          </p:cNvPr>
          <p:cNvSpPr/>
          <p:nvPr/>
        </p:nvSpPr>
        <p:spPr>
          <a:xfrm>
            <a:off x="12253913" y="2107407"/>
            <a:ext cx="785813" cy="683418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cxnSp>
        <p:nvCxnSpPr>
          <p:cNvPr id="35" name="直線接點 9">
            <a:extLst>
              <a:ext uri="{FF2B5EF4-FFF2-40B4-BE49-F238E27FC236}">
                <a16:creationId xmlns:a16="http://schemas.microsoft.com/office/drawing/2014/main" id="{0E8CC8A8-81B8-F008-8057-9F60F834C333}"/>
              </a:ext>
            </a:extLst>
          </p:cNvPr>
          <p:cNvCxnSpPr/>
          <p:nvPr/>
        </p:nvCxnSpPr>
        <p:spPr>
          <a:xfrm>
            <a:off x="10632282" y="716757"/>
            <a:ext cx="2407443" cy="207406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>
            <a:extLst>
              <a:ext uri="{FF2B5EF4-FFF2-40B4-BE49-F238E27FC236}">
                <a16:creationId xmlns:a16="http://schemas.microsoft.com/office/drawing/2014/main" id="{B980762C-581C-4F99-1A4F-3411D03EC146}"/>
              </a:ext>
            </a:extLst>
          </p:cNvPr>
          <p:cNvSpPr/>
          <p:nvPr/>
        </p:nvSpPr>
        <p:spPr>
          <a:xfrm>
            <a:off x="9355932" y="4179095"/>
            <a:ext cx="1092993" cy="1062038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37" name="矩形 38">
            <a:extLst>
              <a:ext uri="{FF2B5EF4-FFF2-40B4-BE49-F238E27FC236}">
                <a16:creationId xmlns:a16="http://schemas.microsoft.com/office/drawing/2014/main" id="{B32CB865-FDB1-4A12-A3A4-E2A68F286C4F}"/>
              </a:ext>
            </a:extLst>
          </p:cNvPr>
          <p:cNvSpPr/>
          <p:nvPr/>
        </p:nvSpPr>
        <p:spPr>
          <a:xfrm>
            <a:off x="9384507" y="7893845"/>
            <a:ext cx="1092993" cy="1062038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cxnSp>
        <p:nvCxnSpPr>
          <p:cNvPr id="39" name="直線接點 40">
            <a:extLst>
              <a:ext uri="{FF2B5EF4-FFF2-40B4-BE49-F238E27FC236}">
                <a16:creationId xmlns:a16="http://schemas.microsoft.com/office/drawing/2014/main" id="{27E74176-3A81-10F5-2646-00ED2EC6EEBD}"/>
              </a:ext>
            </a:extLst>
          </p:cNvPr>
          <p:cNvCxnSpPr/>
          <p:nvPr/>
        </p:nvCxnSpPr>
        <p:spPr>
          <a:xfrm>
            <a:off x="3679032" y="3638551"/>
            <a:ext cx="2409825" cy="20740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>
            <a:extLst>
              <a:ext uri="{FF2B5EF4-FFF2-40B4-BE49-F238E27FC236}">
                <a16:creationId xmlns:a16="http://schemas.microsoft.com/office/drawing/2014/main" id="{B44207DC-B447-73CC-247D-3E545BA1C6E0}"/>
              </a:ext>
            </a:extLst>
          </p:cNvPr>
          <p:cNvCxnSpPr/>
          <p:nvPr/>
        </p:nvCxnSpPr>
        <p:spPr>
          <a:xfrm>
            <a:off x="3607595" y="5641182"/>
            <a:ext cx="2407443" cy="207406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ject 3">
            <a:extLst>
              <a:ext uri="{FF2B5EF4-FFF2-40B4-BE49-F238E27FC236}">
                <a16:creationId xmlns:a16="http://schemas.microsoft.com/office/drawing/2014/main" id="{6DF3D053-FBEF-3C93-6579-768549BC5D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2684C797-15F0-BE3B-C85D-429D3A2150C8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0C2A-BCFB-0E16-5F94-6D49631FB41F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4D85D5D2-325F-7E75-CD17-F214311F9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9" y="496726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rgbClr val="000000"/>
                </a:solidFill>
                <a:latin typeface="Arial"/>
                <a:cs typeface="Arial"/>
              </a:rPr>
              <a:t>Convolution</a:t>
            </a:r>
            <a:endParaRPr lang="zh-TW" altLang="en-US" sz="5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3EC761C7-ED16-A6A0-DB7B-23D6DA258B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64757" y="3598070"/>
          <a:ext cx="43100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66" name="文字方塊 4">
            <a:extLst>
              <a:ext uri="{FF2B5EF4-FFF2-40B4-BE49-F238E27FC236}">
                <a16:creationId xmlns:a16="http://schemas.microsoft.com/office/drawing/2014/main" id="{67B42783-773E-394D-FE79-0F709C76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45" y="8084345"/>
            <a:ext cx="3519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6 x 6 image</a:t>
            </a:r>
            <a:endParaRPr lang="zh-TW" altLang="en-US" sz="3600"/>
          </a:p>
        </p:txBody>
      </p:sp>
      <p:sp>
        <p:nvSpPr>
          <p:cNvPr id="7" name="橢圓 11">
            <a:extLst>
              <a:ext uri="{FF2B5EF4-FFF2-40B4-BE49-F238E27FC236}">
                <a16:creationId xmlns:a16="http://schemas.microsoft.com/office/drawing/2014/main" id="{8B8F940B-D636-502F-F248-84ACB4D24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20" y="418147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8" name="橢圓 12">
            <a:extLst>
              <a:ext uri="{FF2B5EF4-FFF2-40B4-BE49-F238E27FC236}">
                <a16:creationId xmlns:a16="http://schemas.microsoft.com/office/drawing/2014/main" id="{C77D1F8E-8FCE-654B-088C-A8E43142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418147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9" name="橢圓 13">
            <a:extLst>
              <a:ext uri="{FF2B5EF4-FFF2-40B4-BE49-F238E27FC236}">
                <a16:creationId xmlns:a16="http://schemas.microsoft.com/office/drawing/2014/main" id="{BB149F75-4EA9-50E3-0762-5FEC6CDEF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345" y="4181476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0" name="橢圓 14">
            <a:extLst>
              <a:ext uri="{FF2B5EF4-FFF2-40B4-BE49-F238E27FC236}">
                <a16:creationId xmlns:a16="http://schemas.microsoft.com/office/drawing/2014/main" id="{875BA0C7-8C92-8DDE-69AA-2C7755CB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408" y="4181476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1" name="橢圓 15">
            <a:extLst>
              <a:ext uri="{FF2B5EF4-FFF2-40B4-BE49-F238E27FC236}">
                <a16:creationId xmlns:a16="http://schemas.microsoft.com/office/drawing/2014/main" id="{F8070B0C-CD72-7D2D-C38D-916425F8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20" y="538162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2" name="橢圓 16">
            <a:extLst>
              <a:ext uri="{FF2B5EF4-FFF2-40B4-BE49-F238E27FC236}">
                <a16:creationId xmlns:a16="http://schemas.microsoft.com/office/drawing/2014/main" id="{09AF93A1-002C-D523-7459-728F3BAD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538162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3" name="橢圓 17">
            <a:extLst>
              <a:ext uri="{FF2B5EF4-FFF2-40B4-BE49-F238E27FC236}">
                <a16:creationId xmlns:a16="http://schemas.microsoft.com/office/drawing/2014/main" id="{B0B6B1F6-B843-2C21-C03E-D4C4AF28C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345" y="5381626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4" name="橢圓 18">
            <a:extLst>
              <a:ext uri="{FF2B5EF4-FFF2-40B4-BE49-F238E27FC236}">
                <a16:creationId xmlns:a16="http://schemas.microsoft.com/office/drawing/2014/main" id="{D82F3415-D3D3-7E95-1C5C-DFD1014B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408" y="5381626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5" name="橢圓 19">
            <a:extLst>
              <a:ext uri="{FF2B5EF4-FFF2-40B4-BE49-F238E27FC236}">
                <a16:creationId xmlns:a16="http://schemas.microsoft.com/office/drawing/2014/main" id="{009F0B10-266A-2F1C-8A24-CFA7090F0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20" y="6669883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6" name="橢圓 20">
            <a:extLst>
              <a:ext uri="{FF2B5EF4-FFF2-40B4-BE49-F238E27FC236}">
                <a16:creationId xmlns:a16="http://schemas.microsoft.com/office/drawing/2014/main" id="{7811454A-FBEF-4277-0D25-FE2B7D6DE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6669883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7" name="橢圓 21">
            <a:extLst>
              <a:ext uri="{FF2B5EF4-FFF2-40B4-BE49-F238E27FC236}">
                <a16:creationId xmlns:a16="http://schemas.microsoft.com/office/drawing/2014/main" id="{ABF30365-2323-FCCB-A328-38CA82F0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345" y="6669883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8" name="橢圓 22">
            <a:extLst>
              <a:ext uri="{FF2B5EF4-FFF2-40B4-BE49-F238E27FC236}">
                <a16:creationId xmlns:a16="http://schemas.microsoft.com/office/drawing/2014/main" id="{C1C2AB5C-D23C-9A1C-4F7C-490DDFB0E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408" y="6669883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9" name="橢圓 23">
            <a:extLst>
              <a:ext uri="{FF2B5EF4-FFF2-40B4-BE49-F238E27FC236}">
                <a16:creationId xmlns:a16="http://schemas.microsoft.com/office/drawing/2014/main" id="{384FAB10-8EBC-A447-8B92-5781882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20" y="7870033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0" name="橢圓 24">
            <a:extLst>
              <a:ext uri="{FF2B5EF4-FFF2-40B4-BE49-F238E27FC236}">
                <a16:creationId xmlns:a16="http://schemas.microsoft.com/office/drawing/2014/main" id="{ABF910A4-98A6-2CFD-5155-8C52A4A95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7870033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1" name="橢圓 25">
            <a:extLst>
              <a:ext uri="{FF2B5EF4-FFF2-40B4-BE49-F238E27FC236}">
                <a16:creationId xmlns:a16="http://schemas.microsoft.com/office/drawing/2014/main" id="{6B9DFFA3-5012-C259-014F-6BAB11EDA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345" y="7870033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2" name="橢圓 26">
            <a:extLst>
              <a:ext uri="{FF2B5EF4-FFF2-40B4-BE49-F238E27FC236}">
                <a16:creationId xmlns:a16="http://schemas.microsoft.com/office/drawing/2014/main" id="{ADA78E92-ECCE-E18B-7663-C75A916D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408" y="7870033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7427BCCD-17AC-4DB8-EB51-FA234E90D299}"/>
              </a:ext>
            </a:extLst>
          </p:cNvPr>
          <p:cNvGraphicFramePr>
            <a:graphicFrameLocks noGrp="1"/>
          </p:cNvGraphicFramePr>
          <p:nvPr/>
        </p:nvGraphicFramePr>
        <p:xfrm>
          <a:off x="10815638" y="547688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01" name="文字方塊 35">
            <a:extLst>
              <a:ext uri="{FF2B5EF4-FFF2-40B4-BE49-F238E27FC236}">
                <a16:creationId xmlns:a16="http://schemas.microsoft.com/office/drawing/2014/main" id="{DB1BA5B9-72E9-70A7-BC84-77D6A4CF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9275" y="1231108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>
                <a:solidFill>
                  <a:srgbClr val="FF0000"/>
                </a:solidFill>
              </a:rPr>
              <a:t>Filter 2</a:t>
            </a:r>
            <a:endParaRPr lang="zh-TW" altLang="en-US" sz="3600">
              <a:solidFill>
                <a:srgbClr val="FF0000"/>
              </a:solidFill>
            </a:endParaRPr>
          </a:p>
        </p:txBody>
      </p:sp>
      <p:sp>
        <p:nvSpPr>
          <p:cNvPr id="25" name="矩形 36">
            <a:extLst>
              <a:ext uri="{FF2B5EF4-FFF2-40B4-BE49-F238E27FC236}">
                <a16:creationId xmlns:a16="http://schemas.microsoft.com/office/drawing/2014/main" id="{7B9FF7E9-E680-1D1E-F6E1-E1D80B3ADF9C}"/>
              </a:ext>
            </a:extLst>
          </p:cNvPr>
          <p:cNvSpPr/>
          <p:nvPr/>
        </p:nvSpPr>
        <p:spPr>
          <a:xfrm>
            <a:off x="3764757" y="3598070"/>
            <a:ext cx="2124075" cy="20740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6" name="矩形 37">
            <a:extLst>
              <a:ext uri="{FF2B5EF4-FFF2-40B4-BE49-F238E27FC236}">
                <a16:creationId xmlns:a16="http://schemas.microsoft.com/office/drawing/2014/main" id="{CC66B5AA-368E-B656-4DB3-244D831BF572}"/>
              </a:ext>
            </a:extLst>
          </p:cNvPr>
          <p:cNvSpPr/>
          <p:nvPr/>
        </p:nvSpPr>
        <p:spPr>
          <a:xfrm>
            <a:off x="4519613" y="3598070"/>
            <a:ext cx="2126457" cy="20740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7" name="矩形 38">
            <a:extLst>
              <a:ext uri="{FF2B5EF4-FFF2-40B4-BE49-F238E27FC236}">
                <a16:creationId xmlns:a16="http://schemas.microsoft.com/office/drawing/2014/main" id="{2D465C14-31E2-E619-7DBE-697BFC0ABD04}"/>
              </a:ext>
            </a:extLst>
          </p:cNvPr>
          <p:cNvSpPr/>
          <p:nvPr/>
        </p:nvSpPr>
        <p:spPr>
          <a:xfrm>
            <a:off x="5181600" y="3600451"/>
            <a:ext cx="2126457" cy="207407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DAD4C87B-7A63-6399-01DE-A09FB3790636}"/>
              </a:ext>
            </a:extLst>
          </p:cNvPr>
          <p:cNvSpPr/>
          <p:nvPr/>
        </p:nvSpPr>
        <p:spPr>
          <a:xfrm>
            <a:off x="5895975" y="3598070"/>
            <a:ext cx="2126457" cy="20740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9" name="矩形 40">
            <a:extLst>
              <a:ext uri="{FF2B5EF4-FFF2-40B4-BE49-F238E27FC236}">
                <a16:creationId xmlns:a16="http://schemas.microsoft.com/office/drawing/2014/main" id="{A1C976AA-DE99-9877-A1D2-DCB7DFACB01F}"/>
              </a:ext>
            </a:extLst>
          </p:cNvPr>
          <p:cNvSpPr/>
          <p:nvPr/>
        </p:nvSpPr>
        <p:spPr>
          <a:xfrm>
            <a:off x="3764757" y="4214813"/>
            <a:ext cx="2124075" cy="207407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30" name="橢圓 41">
            <a:extLst>
              <a:ext uri="{FF2B5EF4-FFF2-40B4-BE49-F238E27FC236}">
                <a16:creationId xmlns:a16="http://schemas.microsoft.com/office/drawing/2014/main" id="{5BCB9AC8-4607-8152-1495-FF9E0B4B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063" y="449342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1" name="橢圓 42">
            <a:extLst>
              <a:ext uri="{FF2B5EF4-FFF2-40B4-BE49-F238E27FC236}">
                <a16:creationId xmlns:a16="http://schemas.microsoft.com/office/drawing/2014/main" id="{75249B0F-956A-9FF3-9FB1-B40D056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26" y="449342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2" name="橢圓 43">
            <a:extLst>
              <a:ext uri="{FF2B5EF4-FFF2-40B4-BE49-F238E27FC236}">
                <a16:creationId xmlns:a16="http://schemas.microsoft.com/office/drawing/2014/main" id="{BD047838-473C-46AA-FDB0-25FBA17D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570" y="449342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3" name="橢圓 44">
            <a:extLst>
              <a:ext uri="{FF2B5EF4-FFF2-40B4-BE49-F238E27FC236}">
                <a16:creationId xmlns:a16="http://schemas.microsoft.com/office/drawing/2014/main" id="{7923F7EF-C4F0-1D72-E880-BB1D07394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633" y="449342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4" name="橢圓 45">
            <a:extLst>
              <a:ext uri="{FF2B5EF4-FFF2-40B4-BE49-F238E27FC236}">
                <a16:creationId xmlns:a16="http://schemas.microsoft.com/office/drawing/2014/main" id="{8B752AF7-42D9-3004-2F13-99195E9F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063" y="569357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5" name="橢圓 46">
            <a:extLst>
              <a:ext uri="{FF2B5EF4-FFF2-40B4-BE49-F238E27FC236}">
                <a16:creationId xmlns:a16="http://schemas.microsoft.com/office/drawing/2014/main" id="{3294429F-B4AF-CF79-982B-2F8FAAA3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26" y="569357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6" name="橢圓 47">
            <a:extLst>
              <a:ext uri="{FF2B5EF4-FFF2-40B4-BE49-F238E27FC236}">
                <a16:creationId xmlns:a16="http://schemas.microsoft.com/office/drawing/2014/main" id="{17CBF96C-01AC-EE21-A45D-888D8381B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570" y="569357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7" name="橢圓 48">
            <a:extLst>
              <a:ext uri="{FF2B5EF4-FFF2-40B4-BE49-F238E27FC236}">
                <a16:creationId xmlns:a16="http://schemas.microsoft.com/office/drawing/2014/main" id="{10DE8039-8ED2-13D3-96A4-EF108E43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633" y="569357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8" name="橢圓 49">
            <a:extLst>
              <a:ext uri="{FF2B5EF4-FFF2-40B4-BE49-F238E27FC236}">
                <a16:creationId xmlns:a16="http://schemas.microsoft.com/office/drawing/2014/main" id="{065DB800-DBF7-0C1F-F0A5-1D15382F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063" y="6981825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9" name="橢圓 50">
            <a:extLst>
              <a:ext uri="{FF2B5EF4-FFF2-40B4-BE49-F238E27FC236}">
                <a16:creationId xmlns:a16="http://schemas.microsoft.com/office/drawing/2014/main" id="{08EF7099-71CF-DDED-527D-B8D9519D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26" y="6981825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40" name="橢圓 51">
            <a:extLst>
              <a:ext uri="{FF2B5EF4-FFF2-40B4-BE49-F238E27FC236}">
                <a16:creationId xmlns:a16="http://schemas.microsoft.com/office/drawing/2014/main" id="{318C73B6-739C-5BB9-D79B-B35A349FA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570" y="6981825"/>
            <a:ext cx="1078706" cy="107870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41" name="橢圓 52">
            <a:extLst>
              <a:ext uri="{FF2B5EF4-FFF2-40B4-BE49-F238E27FC236}">
                <a16:creationId xmlns:a16="http://schemas.microsoft.com/office/drawing/2014/main" id="{A58D0D62-489C-F7C1-4879-B181341FB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633" y="6981825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42" name="橢圓 53">
            <a:extLst>
              <a:ext uri="{FF2B5EF4-FFF2-40B4-BE49-F238E27FC236}">
                <a16:creationId xmlns:a16="http://schemas.microsoft.com/office/drawing/2014/main" id="{01450D30-7083-E82F-BF89-02EBFE03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063" y="8181975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43" name="橢圓 54">
            <a:extLst>
              <a:ext uri="{FF2B5EF4-FFF2-40B4-BE49-F238E27FC236}">
                <a16:creationId xmlns:a16="http://schemas.microsoft.com/office/drawing/2014/main" id="{B46DA9CA-6734-85BA-23EE-E30A3EDA9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26" y="8181975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44" name="橢圓 55">
            <a:extLst>
              <a:ext uri="{FF2B5EF4-FFF2-40B4-BE49-F238E27FC236}">
                <a16:creationId xmlns:a16="http://schemas.microsoft.com/office/drawing/2014/main" id="{A5C7DE78-A9D1-E483-CC0C-6D6FB6CB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570" y="8181975"/>
            <a:ext cx="1078706" cy="107870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-4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45" name="橢圓 56">
            <a:extLst>
              <a:ext uri="{FF2B5EF4-FFF2-40B4-BE49-F238E27FC236}">
                <a16:creationId xmlns:a16="http://schemas.microsoft.com/office/drawing/2014/main" id="{82B8450E-7222-4973-1936-661868C5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633" y="8181975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46" name="文字方塊 2">
            <a:extLst>
              <a:ext uri="{FF2B5EF4-FFF2-40B4-BE49-F238E27FC236}">
                <a16:creationId xmlns:a16="http://schemas.microsoft.com/office/drawing/2014/main" id="{6C9BACC9-ED46-B910-2775-9860BB598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086101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>
                <a:solidFill>
                  <a:srgbClr val="0000FF"/>
                </a:solidFill>
              </a:rPr>
              <a:t>Repeat this for each filter</a:t>
            </a:r>
            <a:endParaRPr lang="zh-TW" altLang="en-US" sz="4200">
              <a:solidFill>
                <a:srgbClr val="0000FF"/>
              </a:solidFill>
            </a:endParaRPr>
          </a:p>
        </p:txBody>
      </p:sp>
      <p:sp>
        <p:nvSpPr>
          <p:cNvPr id="47" name="矩形 57">
            <a:extLst>
              <a:ext uri="{FF2B5EF4-FFF2-40B4-BE49-F238E27FC236}">
                <a16:creationId xmlns:a16="http://schemas.microsoft.com/office/drawing/2014/main" id="{3F2D644C-E5D4-75C3-51DB-E22D217F05E6}"/>
              </a:ext>
            </a:extLst>
          </p:cNvPr>
          <p:cNvSpPr/>
          <p:nvPr/>
        </p:nvSpPr>
        <p:spPr>
          <a:xfrm>
            <a:off x="5910263" y="5674520"/>
            <a:ext cx="2124075" cy="20740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3425" name="矩形 58">
            <a:extLst>
              <a:ext uri="{FF2B5EF4-FFF2-40B4-BE49-F238E27FC236}">
                <a16:creationId xmlns:a16="http://schemas.microsoft.com/office/drawing/2014/main" id="{C1E4FB6B-4E2C-03D3-7B22-8749773A5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220" y="2597945"/>
            <a:ext cx="18389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s</a:t>
            </a:r>
            <a:r>
              <a:rPr lang="zh-TW" altLang="en-US" sz="3600"/>
              <a:t>tride</a:t>
            </a:r>
            <a:r>
              <a:rPr lang="en-US" altLang="zh-TW" sz="3600"/>
              <a:t>=1</a:t>
            </a:r>
            <a:endParaRPr lang="zh-TW" altLang="en-US" sz="3600"/>
          </a:p>
        </p:txBody>
      </p:sp>
      <p:sp>
        <p:nvSpPr>
          <p:cNvPr id="49" name="文字方塊 59">
            <a:extLst>
              <a:ext uri="{FF2B5EF4-FFF2-40B4-BE49-F238E27FC236}">
                <a16:creationId xmlns:a16="http://schemas.microsoft.com/office/drawing/2014/main" id="{B849D99F-5079-CC53-82E7-FF631B3B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0" y="9258300"/>
            <a:ext cx="5486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000">
                <a:solidFill>
                  <a:srgbClr val="FF0000"/>
                </a:solidFill>
              </a:rPr>
              <a:t>Forming 2 x 4 x 4 matrix</a:t>
            </a:r>
            <a:endParaRPr lang="zh-TW" altLang="en-US" sz="3000">
              <a:solidFill>
                <a:srgbClr val="FF0000"/>
              </a:solidFill>
            </a:endParaRPr>
          </a:p>
        </p:txBody>
      </p:sp>
      <p:sp>
        <p:nvSpPr>
          <p:cNvPr id="50" name="矩形 5">
            <a:extLst>
              <a:ext uri="{FF2B5EF4-FFF2-40B4-BE49-F238E27FC236}">
                <a16:creationId xmlns:a16="http://schemas.microsoft.com/office/drawing/2014/main" id="{E7D20C4E-FB63-C26E-A595-BECD62A9D002}"/>
              </a:ext>
            </a:extLst>
          </p:cNvPr>
          <p:cNvSpPr/>
          <p:nvPr/>
        </p:nvSpPr>
        <p:spPr>
          <a:xfrm>
            <a:off x="10287001" y="6057900"/>
            <a:ext cx="3481388" cy="145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4200" dirty="0">
                <a:solidFill>
                  <a:srgbClr val="000000"/>
                </a:solidFill>
              </a:rPr>
              <a:t>Feature</a:t>
            </a:r>
          </a:p>
          <a:p>
            <a:pPr algn="ctr" eaLnBrk="1" hangingPunct="1">
              <a:defRPr/>
            </a:pPr>
            <a:r>
              <a:rPr lang="en-US" altLang="zh-TW" sz="4200" dirty="0">
                <a:solidFill>
                  <a:srgbClr val="000000"/>
                </a:solidFill>
              </a:rPr>
              <a:t>Map</a:t>
            </a:r>
            <a:endParaRPr lang="zh-TW" altLang="en-US" sz="4200" dirty="0">
              <a:solidFill>
                <a:srgbClr val="000000"/>
              </a:solidFill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D5956F25-FC2C-844A-FC82-0DA9F2FAF0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CB7ACA42-B261-D446-AE6F-74879ECF73FB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CA956-4DEC-FF7A-EC4F-59AD9BCFC3E1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4CFCD0D2-9E4A-A7E8-AA5A-9F94C858E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9135" y="504914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rgbClr val="000000"/>
                </a:solidFill>
                <a:latin typeface="Arial"/>
                <a:cs typeface="Arial"/>
              </a:rPr>
              <a:t>Color image: RGB 3 channels</a:t>
            </a:r>
            <a:endParaRPr lang="zh-TW" altLang="en-US" sz="5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9001509B-6C24-C3C4-5A52-460B894CBA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535126"/>
              </p:ext>
            </p:extLst>
          </p:nvPr>
        </p:nvGraphicFramePr>
        <p:xfrm>
          <a:off x="9717882" y="4914900"/>
          <a:ext cx="43100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0CF85943-840A-652A-CFD0-03A766286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9568"/>
              </p:ext>
            </p:extLst>
          </p:nvPr>
        </p:nvGraphicFramePr>
        <p:xfrm>
          <a:off x="9963150" y="5224463"/>
          <a:ext cx="43100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15A54CD7-C549-D681-0840-42302FCA7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061592"/>
              </p:ext>
            </p:extLst>
          </p:nvPr>
        </p:nvGraphicFramePr>
        <p:xfrm>
          <a:off x="10272713" y="5526882"/>
          <a:ext cx="4310065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9DF51C-5309-6EC3-A5D0-ADB9BAFEEA77}"/>
              </a:ext>
            </a:extLst>
          </p:cNvPr>
          <p:cNvGraphicFramePr>
            <a:graphicFrameLocks noGrp="1"/>
          </p:cNvGraphicFramePr>
          <p:nvPr/>
        </p:nvGraphicFramePr>
        <p:xfrm>
          <a:off x="6736557" y="2421732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425163C9-4BC8-0B74-A3E7-93AD3B73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163" y="3512345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1</a:t>
            </a:r>
            <a:endParaRPr lang="zh-TW" altLang="en-US" sz="360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8F7564-952D-FFD1-48E8-9FA7DEB39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35248"/>
              </p:ext>
            </p:extLst>
          </p:nvPr>
        </p:nvGraphicFramePr>
        <p:xfrm>
          <a:off x="11244263" y="2095500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C37829-AC83-667D-531B-21C848FD3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6488" y="3452813"/>
            <a:ext cx="2174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2</a:t>
            </a:r>
            <a:endParaRPr lang="zh-TW" altLang="en-US" sz="360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1539BBA-1A06-FE33-A9B5-724B3F453511}"/>
              </a:ext>
            </a:extLst>
          </p:cNvPr>
          <p:cNvGraphicFramePr>
            <a:graphicFrameLocks noGrp="1"/>
          </p:cNvGraphicFramePr>
          <p:nvPr/>
        </p:nvGraphicFramePr>
        <p:xfrm>
          <a:off x="6965157" y="2650332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7BCB328-BE00-1C6B-D24F-97B1C74F9DAA}"/>
              </a:ext>
            </a:extLst>
          </p:cNvPr>
          <p:cNvGraphicFramePr>
            <a:graphicFrameLocks noGrp="1"/>
          </p:cNvGraphicFramePr>
          <p:nvPr/>
        </p:nvGraphicFramePr>
        <p:xfrm>
          <a:off x="7193757" y="2824163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9C200F1-33B4-7236-1D48-94547F2A3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81434"/>
              </p:ext>
            </p:extLst>
          </p:nvPr>
        </p:nvGraphicFramePr>
        <p:xfrm>
          <a:off x="11472863" y="2297905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3F92459-1D1C-01FB-0603-432D67A3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242"/>
              </p:ext>
            </p:extLst>
          </p:nvPr>
        </p:nvGraphicFramePr>
        <p:xfrm>
          <a:off x="11701463" y="2526505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>
            <a:extLst>
              <a:ext uri="{FF2B5EF4-FFF2-40B4-BE49-F238E27FC236}">
                <a16:creationId xmlns:a16="http://schemas.microsoft.com/office/drawing/2014/main" id="{9F713A34-9782-C61B-4877-3998E4C0EADB}"/>
              </a:ext>
            </a:extLst>
          </p:cNvPr>
          <p:cNvSpPr/>
          <p:nvPr/>
        </p:nvSpPr>
        <p:spPr>
          <a:xfrm>
            <a:off x="8729663" y="6569870"/>
            <a:ext cx="762000" cy="1302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03F5CB0-B7E1-BA0A-F635-D1B8634E813F}"/>
              </a:ext>
            </a:extLst>
          </p:cNvPr>
          <p:cNvGrpSpPr>
            <a:grpSpLocks/>
          </p:cNvGrpSpPr>
          <p:nvPr/>
        </p:nvGrpSpPr>
        <p:grpSpPr bwMode="auto">
          <a:xfrm>
            <a:off x="2817020" y="4305300"/>
            <a:ext cx="5891213" cy="5445918"/>
            <a:chOff x="353684" y="3059766"/>
            <a:chExt cx="3927508" cy="3629534"/>
          </a:xfrm>
        </p:grpSpPr>
        <p:pic>
          <p:nvPicPr>
            <p:cNvPr id="14604" name="圖片 3">
              <a:extLst>
                <a:ext uri="{FF2B5EF4-FFF2-40B4-BE49-F238E27FC236}">
                  <a16:creationId xmlns:a16="http://schemas.microsoft.com/office/drawing/2014/main" id="{7BA1157C-D8F2-9D39-83A5-6564320D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05" name="文字方塊 16">
              <a:extLst>
                <a:ext uri="{FF2B5EF4-FFF2-40B4-BE49-F238E27FC236}">
                  <a16:creationId xmlns:a16="http://schemas.microsoft.com/office/drawing/2014/main" id="{7B6D4721-794F-18FF-E7B8-2D035B193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3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3600"/>
                <a:t>Color image</a:t>
              </a:r>
              <a:endParaRPr lang="zh-TW" altLang="en-US" sz="3600"/>
            </a:p>
          </p:txBody>
        </p:sp>
      </p:grpSp>
      <p:pic>
        <p:nvPicPr>
          <p:cNvPr id="2" name="object 3">
            <a:extLst>
              <a:ext uri="{FF2B5EF4-FFF2-40B4-BE49-F238E27FC236}">
                <a16:creationId xmlns:a16="http://schemas.microsoft.com/office/drawing/2014/main" id="{1C29A0A6-DB25-F34E-04BF-6A07431C19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CACC5B82-EBC9-E8AA-668C-B34F1397FF76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C0920-D077-7E8B-BF53-B4BF53F16C7A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0F43735-37BB-0503-0C50-168588F41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407716"/>
              </p:ext>
            </p:extLst>
          </p:nvPr>
        </p:nvGraphicFramePr>
        <p:xfrm>
          <a:off x="4462463" y="1669255"/>
          <a:ext cx="2707482" cy="2620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101" marB="431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101" marB="431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13" name="文字方塊 4">
            <a:extLst>
              <a:ext uri="{FF2B5EF4-FFF2-40B4-BE49-F238E27FC236}">
                <a16:creationId xmlns:a16="http://schemas.microsoft.com/office/drawing/2014/main" id="{12255055-8B48-5350-14C8-E3D93609B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4255293"/>
            <a:ext cx="1869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image</a:t>
            </a:r>
            <a:endParaRPr lang="zh-TW" altLang="en-US" sz="3600"/>
          </a:p>
        </p:txBody>
      </p:sp>
      <p:pic>
        <p:nvPicPr>
          <p:cNvPr id="15414" name="圖片 5">
            <a:extLst>
              <a:ext uri="{FF2B5EF4-FFF2-40B4-BE49-F238E27FC236}">
                <a16:creationId xmlns:a16="http://schemas.microsoft.com/office/drawing/2014/main" id="{3080CD4D-52EA-8510-C050-C4B8FCA48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5" y="1704975"/>
            <a:ext cx="2874168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>
            <a:extLst>
              <a:ext uri="{FF2B5EF4-FFF2-40B4-BE49-F238E27FC236}">
                <a16:creationId xmlns:a16="http://schemas.microsoft.com/office/drawing/2014/main" id="{1EB10C3D-532F-D9E8-A30F-631643093E8F}"/>
              </a:ext>
            </a:extLst>
          </p:cNvPr>
          <p:cNvSpPr/>
          <p:nvPr/>
        </p:nvSpPr>
        <p:spPr>
          <a:xfrm>
            <a:off x="7796213" y="2962275"/>
            <a:ext cx="2821782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5416" name="文字方塊 7">
            <a:extLst>
              <a:ext uri="{FF2B5EF4-FFF2-40B4-BE49-F238E27FC236}">
                <a16:creationId xmlns:a16="http://schemas.microsoft.com/office/drawing/2014/main" id="{10F5461C-6273-FF69-3401-70C3A483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3850481"/>
            <a:ext cx="30075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convolution</a:t>
            </a:r>
            <a:endParaRPr lang="zh-TW" altLang="en-US" sz="360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E6DE73A-30EA-2C90-6849-AB0A69D9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81009"/>
              </p:ext>
            </p:extLst>
          </p:nvPr>
        </p:nvGraphicFramePr>
        <p:xfrm>
          <a:off x="9165432" y="1638300"/>
          <a:ext cx="1445418" cy="1221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1479" marR="81479" marT="40719" marB="4071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1</a:t>
                      </a:r>
                      <a:endParaRPr lang="zh-TW" altLang="en-US" sz="2100" dirty="0"/>
                    </a:p>
                  </a:txBody>
                  <a:tcPr marL="81479" marR="81479" marT="40719" marB="4071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1479" marR="81479" marT="40719" marB="4071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1479" marR="81479" marT="40719" marB="4071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1</a:t>
                      </a:r>
                      <a:endParaRPr lang="zh-TW" altLang="en-US" sz="2100" dirty="0"/>
                    </a:p>
                  </a:txBody>
                  <a:tcPr marL="81479" marR="81479" marT="40719" marB="4071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1479" marR="81479" marT="40719" marB="4071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1479" marR="81479" marT="40719" marB="4071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1</a:t>
                      </a:r>
                      <a:endParaRPr lang="zh-TW" altLang="en-US" sz="2100" dirty="0"/>
                    </a:p>
                  </a:txBody>
                  <a:tcPr marL="81479" marR="81479" marT="40719" marB="4071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1479" marR="81479" marT="40719" marB="4071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9578C6C-E15A-3DB4-D3BB-A25857706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17607"/>
              </p:ext>
            </p:extLst>
          </p:nvPr>
        </p:nvGraphicFramePr>
        <p:xfrm>
          <a:off x="7541420" y="1645443"/>
          <a:ext cx="1421604" cy="1202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1</a:t>
                      </a:r>
                      <a:endParaRPr lang="zh-TW" altLang="en-US" sz="2100" dirty="0"/>
                    </a:p>
                  </a:txBody>
                  <a:tcPr marL="80136" marR="80136" marT="40052" marB="4005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0136" marR="80136" marT="40052" marB="4005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0136" marR="80136" marT="40052" marB="4005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0136" marR="80136" marT="40052" marB="4005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1</a:t>
                      </a:r>
                      <a:endParaRPr lang="zh-TW" altLang="en-US" sz="2100" dirty="0"/>
                    </a:p>
                  </a:txBody>
                  <a:tcPr marL="80136" marR="80136" marT="40052" marB="4005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0136" marR="80136" marT="40052" marB="4005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0136" marR="80136" marT="40052" marB="4005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-1</a:t>
                      </a:r>
                      <a:endParaRPr lang="zh-TW" altLang="en-US" sz="2100" dirty="0"/>
                    </a:p>
                  </a:txBody>
                  <a:tcPr marL="80136" marR="80136" marT="40052" marB="4005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1</a:t>
                      </a:r>
                      <a:endParaRPr lang="zh-TW" altLang="en-US" sz="2100" dirty="0"/>
                    </a:p>
                  </a:txBody>
                  <a:tcPr marL="80136" marR="80136" marT="40052" marB="4005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1">
            <a:extLst>
              <a:ext uri="{FF2B5EF4-FFF2-40B4-BE49-F238E27FC236}">
                <a16:creationId xmlns:a16="http://schemas.microsoft.com/office/drawing/2014/main" id="{BF03DB51-295B-2DAF-7D95-3130570BA414}"/>
              </a:ext>
            </a:extLst>
          </p:cNvPr>
          <p:cNvSpPr/>
          <p:nvPr/>
        </p:nvSpPr>
        <p:spPr>
          <a:xfrm>
            <a:off x="3848101" y="1304925"/>
            <a:ext cx="10634663" cy="3905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33A29BB9-0A4D-0F90-787F-FF64E9D5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133" y="5584030"/>
            <a:ext cx="747713" cy="393620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dk1"/>
              </a:solidFill>
            </a:endParaRPr>
          </a:p>
        </p:txBody>
      </p:sp>
      <p:sp>
        <p:nvSpPr>
          <p:cNvPr id="13" name="矩形 40">
            <a:extLst>
              <a:ext uri="{FF2B5EF4-FFF2-40B4-BE49-F238E27FC236}">
                <a16:creationId xmlns:a16="http://schemas.microsoft.com/office/drawing/2014/main" id="{007F5F8C-345C-5F83-66C6-C916FDFA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525" y="6660355"/>
            <a:ext cx="514350" cy="5143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dk1"/>
              </a:solidFill>
            </a:endParaRPr>
          </a:p>
        </p:txBody>
      </p:sp>
      <p:sp>
        <p:nvSpPr>
          <p:cNvPr id="14" name="矩形 41">
            <a:extLst>
              <a:ext uri="{FF2B5EF4-FFF2-40B4-BE49-F238E27FC236}">
                <a16:creationId xmlns:a16="http://schemas.microsoft.com/office/drawing/2014/main" id="{E616D09A-DBA4-140B-6A0C-CD509D8A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0" y="5803105"/>
            <a:ext cx="514350" cy="5143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dk1"/>
              </a:solidFill>
            </a:endParaRPr>
          </a:p>
        </p:txBody>
      </p:sp>
      <p:graphicFrame>
        <p:nvGraphicFramePr>
          <p:cNvPr id="15457" name="Object 12">
            <a:extLst>
              <a:ext uri="{FF2B5EF4-FFF2-40B4-BE49-F238E27FC236}">
                <a16:creationId xmlns:a16="http://schemas.microsoft.com/office/drawing/2014/main" id="{5E0FC66A-917B-B13F-4884-0131CC33B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879275"/>
              </p:ext>
            </p:extLst>
          </p:nvPr>
        </p:nvGraphicFramePr>
        <p:xfrm>
          <a:off x="10325100" y="5660231"/>
          <a:ext cx="488157" cy="69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505200" imgH="4978400" progId="Equation.3">
                  <p:embed/>
                </p:oleObj>
              </mc:Choice>
              <mc:Fallback>
                <p:oleObj name="方程式" r:id="rId3" imgW="3505200" imgH="4978400" progId="Equation.3">
                  <p:embed/>
                  <p:pic>
                    <p:nvPicPr>
                      <p:cNvPr id="15457" name="Object 12">
                        <a:extLst>
                          <a:ext uri="{FF2B5EF4-FFF2-40B4-BE49-F238E27FC236}">
                            <a16:creationId xmlns:a16="http://schemas.microsoft.com/office/drawing/2014/main" id="{5E0FC66A-917B-B13F-4884-0131CC33B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5100" y="5660231"/>
                        <a:ext cx="488157" cy="69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8" name="Object 12">
            <a:extLst>
              <a:ext uri="{FF2B5EF4-FFF2-40B4-BE49-F238E27FC236}">
                <a16:creationId xmlns:a16="http://schemas.microsoft.com/office/drawing/2014/main" id="{7558E93A-C11D-9855-87B4-1CD5D90D9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44353"/>
              </p:ext>
            </p:extLst>
          </p:nvPr>
        </p:nvGraphicFramePr>
        <p:xfrm>
          <a:off x="10332245" y="6536531"/>
          <a:ext cx="528638" cy="69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797300" imgH="4978400" progId="Equation.3">
                  <p:embed/>
                </p:oleObj>
              </mc:Choice>
              <mc:Fallback>
                <p:oleObj name="方程式" r:id="rId5" imgW="3797300" imgH="4978400" progId="Equation.3">
                  <p:embed/>
                  <p:pic>
                    <p:nvPicPr>
                      <p:cNvPr id="15458" name="Object 12">
                        <a:extLst>
                          <a:ext uri="{FF2B5EF4-FFF2-40B4-BE49-F238E27FC236}">
                            <a16:creationId xmlns:a16="http://schemas.microsoft.com/office/drawing/2014/main" id="{7558E93A-C11D-9855-87B4-1CD5D90D9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245" y="6536531"/>
                        <a:ext cx="528638" cy="69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>
            <a:extLst>
              <a:ext uri="{FF2B5EF4-FFF2-40B4-BE49-F238E27FC236}">
                <a16:creationId xmlns:a16="http://schemas.microsoft.com/office/drawing/2014/main" id="{037CA2F9-1D90-1FF6-7173-D832B7475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76" y="5541168"/>
            <a:ext cx="1119188" cy="401478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dk1"/>
              </a:solidFill>
            </a:endParaRPr>
          </a:p>
        </p:txBody>
      </p:sp>
      <p:sp>
        <p:nvSpPr>
          <p:cNvPr id="18" name="橢圓 45">
            <a:extLst>
              <a:ext uri="{FF2B5EF4-FFF2-40B4-BE49-F238E27FC236}">
                <a16:creationId xmlns:a16="http://schemas.microsoft.com/office/drawing/2014/main" id="{06CCA0EE-E219-A6DB-F2FC-6190BE4B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7301" y="5564981"/>
            <a:ext cx="862013" cy="86201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dk1"/>
              </a:solidFill>
            </a:endParaRPr>
          </a:p>
        </p:txBody>
      </p:sp>
      <p:sp>
        <p:nvSpPr>
          <p:cNvPr id="19" name="橢圓 46">
            <a:extLst>
              <a:ext uri="{FF2B5EF4-FFF2-40B4-BE49-F238E27FC236}">
                <a16:creationId xmlns:a16="http://schemas.microsoft.com/office/drawing/2014/main" id="{6C644A71-3386-573F-F668-7893BC32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395" y="6727030"/>
            <a:ext cx="859631" cy="859632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dk1"/>
              </a:solidFill>
            </a:endParaRPr>
          </a:p>
        </p:txBody>
      </p:sp>
      <p:sp>
        <p:nvSpPr>
          <p:cNvPr id="20" name="橢圓 47">
            <a:extLst>
              <a:ext uri="{FF2B5EF4-FFF2-40B4-BE49-F238E27FC236}">
                <a16:creationId xmlns:a16="http://schemas.microsoft.com/office/drawing/2014/main" id="{E9DB2390-589F-09E8-8D1A-184EAFEA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6345" y="8567738"/>
            <a:ext cx="862013" cy="86201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dk1"/>
              </a:solidFill>
            </a:endParaRPr>
          </a:p>
        </p:txBody>
      </p:sp>
      <p:sp>
        <p:nvSpPr>
          <p:cNvPr id="15463" name="文字方塊 48">
            <a:extLst>
              <a:ext uri="{FF2B5EF4-FFF2-40B4-BE49-F238E27FC236}">
                <a16:creationId xmlns:a16="http://schemas.microsoft.com/office/drawing/2014/main" id="{3739F5B9-DB2C-B6D5-1A1A-AF9DA1DCB46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2653964" y="7401370"/>
            <a:ext cx="11525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/>
              <a:t>……</a:t>
            </a:r>
            <a:endParaRPr lang="zh-TW" altLang="en-US" sz="4200"/>
          </a:p>
        </p:txBody>
      </p:sp>
      <p:sp>
        <p:nvSpPr>
          <p:cNvPr id="22" name="矩形 49">
            <a:extLst>
              <a:ext uri="{FF2B5EF4-FFF2-40B4-BE49-F238E27FC236}">
                <a16:creationId xmlns:a16="http://schemas.microsoft.com/office/drawing/2014/main" id="{99AF5C94-4482-967B-B12B-D22C5C61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813" y="8755855"/>
            <a:ext cx="514350" cy="5143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dk1"/>
              </a:solidFill>
            </a:endParaRPr>
          </a:p>
        </p:txBody>
      </p:sp>
      <p:graphicFrame>
        <p:nvGraphicFramePr>
          <p:cNvPr id="15465" name="Object 12">
            <a:extLst>
              <a:ext uri="{FF2B5EF4-FFF2-40B4-BE49-F238E27FC236}">
                <a16:creationId xmlns:a16="http://schemas.microsoft.com/office/drawing/2014/main" id="{0C7FCD11-AD7F-FF9D-62D3-BD439162CE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348861"/>
              </p:ext>
            </p:extLst>
          </p:nvPr>
        </p:nvGraphicFramePr>
        <p:xfrm>
          <a:off x="10265570" y="8612980"/>
          <a:ext cx="69294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4978400" imgH="5270500" progId="Equation.3">
                  <p:embed/>
                </p:oleObj>
              </mc:Choice>
              <mc:Fallback>
                <p:oleObj name="方程式" r:id="rId7" imgW="4978400" imgH="5270500" progId="Equation.3">
                  <p:embed/>
                  <p:pic>
                    <p:nvPicPr>
                      <p:cNvPr id="15465" name="Object 12">
                        <a:extLst>
                          <a:ext uri="{FF2B5EF4-FFF2-40B4-BE49-F238E27FC236}">
                            <a16:creationId xmlns:a16="http://schemas.microsoft.com/office/drawing/2014/main" id="{0C7FCD11-AD7F-FF9D-62D3-BD439162C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5570" y="8612980"/>
                        <a:ext cx="69294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6" name="文字方塊 51">
            <a:extLst>
              <a:ext uri="{FF2B5EF4-FFF2-40B4-BE49-F238E27FC236}">
                <a16:creationId xmlns:a16="http://schemas.microsoft.com/office/drawing/2014/main" id="{58C089C9-CD09-1A69-B094-FDD6D9E2F71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147698" y="7325170"/>
            <a:ext cx="11525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/>
              <a:t>……</a:t>
            </a:r>
            <a:endParaRPr lang="zh-TW" altLang="en-US" sz="4200"/>
          </a:p>
        </p:txBody>
      </p:sp>
      <p:cxnSp>
        <p:nvCxnSpPr>
          <p:cNvPr id="25" name="直線單箭頭接點 52">
            <a:extLst>
              <a:ext uri="{FF2B5EF4-FFF2-40B4-BE49-F238E27FC236}">
                <a16:creationId xmlns:a16="http://schemas.microsoft.com/office/drawing/2014/main" id="{98B2ED8B-E0EE-2794-71ED-AE22336C99ED}"/>
              </a:ext>
            </a:extLst>
          </p:cNvPr>
          <p:cNvCxnSpPr>
            <a:endCxn id="18" idx="2"/>
          </p:cNvCxnSpPr>
          <p:nvPr/>
        </p:nvCxnSpPr>
        <p:spPr>
          <a:xfrm flipV="1">
            <a:off x="10829925" y="5995987"/>
            <a:ext cx="1857375" cy="19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>
            <a:extLst>
              <a:ext uri="{FF2B5EF4-FFF2-40B4-BE49-F238E27FC236}">
                <a16:creationId xmlns:a16="http://schemas.microsoft.com/office/drawing/2014/main" id="{047B1750-0744-5848-F5CD-C4B2E7B04D93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>
            <a:off x="10820401" y="6060280"/>
            <a:ext cx="1854995" cy="109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>
            <a:extLst>
              <a:ext uri="{FF2B5EF4-FFF2-40B4-BE49-F238E27FC236}">
                <a16:creationId xmlns:a16="http://schemas.microsoft.com/office/drawing/2014/main" id="{D00798B8-32AF-A1F9-F242-8DDBF24B2D07}"/>
              </a:ext>
            </a:extLst>
          </p:cNvPr>
          <p:cNvCxnSpPr>
            <a:stCxn id="14" idx="3"/>
            <a:endCxn id="20" idx="2"/>
          </p:cNvCxnSpPr>
          <p:nvPr/>
        </p:nvCxnSpPr>
        <p:spPr>
          <a:xfrm>
            <a:off x="10820401" y="6060281"/>
            <a:ext cx="1835945" cy="2938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>
            <a:extLst>
              <a:ext uri="{FF2B5EF4-FFF2-40B4-BE49-F238E27FC236}">
                <a16:creationId xmlns:a16="http://schemas.microsoft.com/office/drawing/2014/main" id="{345150B2-3810-3A4F-C17C-978AC43A7317}"/>
              </a:ext>
            </a:extLst>
          </p:cNvPr>
          <p:cNvCxnSpPr>
            <a:endCxn id="18" idx="2"/>
          </p:cNvCxnSpPr>
          <p:nvPr/>
        </p:nvCxnSpPr>
        <p:spPr>
          <a:xfrm flipV="1">
            <a:off x="10877550" y="5995987"/>
            <a:ext cx="1809750" cy="892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>
            <a:extLst>
              <a:ext uri="{FF2B5EF4-FFF2-40B4-BE49-F238E27FC236}">
                <a16:creationId xmlns:a16="http://schemas.microsoft.com/office/drawing/2014/main" id="{3D8526AF-AE96-8907-1880-7023B799483A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10810876" y="6917530"/>
            <a:ext cx="1864520" cy="2381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>
            <a:extLst>
              <a:ext uri="{FF2B5EF4-FFF2-40B4-BE49-F238E27FC236}">
                <a16:creationId xmlns:a16="http://schemas.microsoft.com/office/drawing/2014/main" id="{E7FEE74B-07D7-9E50-F0B9-511A5B87ED2C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>
            <a:off x="10810876" y="6917531"/>
            <a:ext cx="1845470" cy="2081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>
            <a:extLst>
              <a:ext uri="{FF2B5EF4-FFF2-40B4-BE49-F238E27FC236}">
                <a16:creationId xmlns:a16="http://schemas.microsoft.com/office/drawing/2014/main" id="{F518C670-E69C-F28E-3EE6-AD1166E93119}"/>
              </a:ext>
            </a:extLst>
          </p:cNvPr>
          <p:cNvCxnSpPr>
            <a:endCxn id="18" idx="2"/>
          </p:cNvCxnSpPr>
          <p:nvPr/>
        </p:nvCxnSpPr>
        <p:spPr>
          <a:xfrm flipV="1">
            <a:off x="10975182" y="5995987"/>
            <a:ext cx="1712118" cy="2990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>
            <a:extLst>
              <a:ext uri="{FF2B5EF4-FFF2-40B4-BE49-F238E27FC236}">
                <a16:creationId xmlns:a16="http://schemas.microsoft.com/office/drawing/2014/main" id="{E37F4D6A-EE1C-84FF-0373-2DBFB4BD56B6}"/>
              </a:ext>
            </a:extLst>
          </p:cNvPr>
          <p:cNvCxnSpPr>
            <a:endCxn id="19" idx="2"/>
          </p:cNvCxnSpPr>
          <p:nvPr/>
        </p:nvCxnSpPr>
        <p:spPr>
          <a:xfrm flipV="1">
            <a:off x="10958513" y="7155656"/>
            <a:ext cx="1716882" cy="1824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>
            <a:extLst>
              <a:ext uri="{FF2B5EF4-FFF2-40B4-BE49-F238E27FC236}">
                <a16:creationId xmlns:a16="http://schemas.microsoft.com/office/drawing/2014/main" id="{EBA88C8B-E30E-4A68-494C-D6F5FA135A18}"/>
              </a:ext>
            </a:extLst>
          </p:cNvPr>
          <p:cNvCxnSpPr>
            <a:endCxn id="20" idx="2"/>
          </p:cNvCxnSpPr>
          <p:nvPr/>
        </p:nvCxnSpPr>
        <p:spPr>
          <a:xfrm>
            <a:off x="10958513" y="8979693"/>
            <a:ext cx="1697832" cy="19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>
            <a:extLst>
              <a:ext uri="{FF2B5EF4-FFF2-40B4-BE49-F238E27FC236}">
                <a16:creationId xmlns:a16="http://schemas.microsoft.com/office/drawing/2014/main" id="{FFC555E5-A4F0-AC93-55D8-2DB9382D7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517809"/>
              </p:ext>
            </p:extLst>
          </p:nvPr>
        </p:nvGraphicFramePr>
        <p:xfrm>
          <a:off x="7284245" y="6148387"/>
          <a:ext cx="2707482" cy="2619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300" dirty="0">
                        <a:solidFill>
                          <a:srgbClr val="0000FF"/>
                        </a:solidFill>
                      </a:endParaRPr>
                    </a:p>
                  </a:txBody>
                  <a:tcPr marL="86144" marR="86144" marT="43061" marB="430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/>
                        <a:t>0</a:t>
                      </a:r>
                      <a:endParaRPr lang="zh-TW" altLang="en-US" sz="2300" dirty="0"/>
                    </a:p>
                  </a:txBody>
                  <a:tcPr marL="86144" marR="86144" marT="43061" marB="4306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527" name="矩形 68">
            <a:extLst>
              <a:ext uri="{FF2B5EF4-FFF2-40B4-BE49-F238E27FC236}">
                <a16:creationId xmlns:a16="http://schemas.microsoft.com/office/drawing/2014/main" id="{3F3C74B1-95C4-E950-25E7-375F98654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7539"/>
            <a:ext cx="99145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800" b="1" i="1" u="sng" dirty="0"/>
              <a:t>Convolution </a:t>
            </a:r>
            <a:r>
              <a:rPr lang="en-US" altLang="zh-TW" sz="4800" b="1" i="1" u="sng" dirty="0" err="1"/>
              <a:t>v.s</a:t>
            </a:r>
            <a:r>
              <a:rPr lang="en-US" altLang="zh-TW" sz="4800" b="1" i="1" u="sng" dirty="0"/>
              <a:t>. Fully Connected</a:t>
            </a:r>
            <a:endParaRPr lang="zh-TW" altLang="en-US" sz="4800" b="1" i="1" u="sng" dirty="0"/>
          </a:p>
        </p:txBody>
      </p:sp>
      <p:sp>
        <p:nvSpPr>
          <p:cNvPr id="15528" name="文字方塊 69">
            <a:extLst>
              <a:ext uri="{FF2B5EF4-FFF2-40B4-BE49-F238E27FC236}">
                <a16:creationId xmlns:a16="http://schemas.microsoft.com/office/drawing/2014/main" id="{BCDF0170-0D56-3AC4-8BF0-861618EF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6767513"/>
            <a:ext cx="29051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/>
              <a:t>Fully-connected</a:t>
            </a:r>
            <a:endParaRPr lang="zh-TW" altLang="en-US" sz="4200"/>
          </a:p>
        </p:txBody>
      </p:sp>
      <p:sp>
        <p:nvSpPr>
          <p:cNvPr id="37" name="矩形 71">
            <a:extLst>
              <a:ext uri="{FF2B5EF4-FFF2-40B4-BE49-F238E27FC236}">
                <a16:creationId xmlns:a16="http://schemas.microsoft.com/office/drawing/2014/main" id="{397C2C4E-6FD8-D599-9D1E-C922CEA5ECF7}"/>
              </a:ext>
            </a:extLst>
          </p:cNvPr>
          <p:cNvSpPr/>
          <p:nvPr/>
        </p:nvSpPr>
        <p:spPr>
          <a:xfrm>
            <a:off x="12384883" y="5431630"/>
            <a:ext cx="1373981" cy="412432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38" name="矩形 72">
            <a:extLst>
              <a:ext uri="{FF2B5EF4-FFF2-40B4-BE49-F238E27FC236}">
                <a16:creationId xmlns:a16="http://schemas.microsoft.com/office/drawing/2014/main" id="{9DE98B22-18B4-85D5-E76A-D32E644D79A6}"/>
              </a:ext>
            </a:extLst>
          </p:cNvPr>
          <p:cNvSpPr/>
          <p:nvPr/>
        </p:nvSpPr>
        <p:spPr>
          <a:xfrm>
            <a:off x="10787063" y="1585912"/>
            <a:ext cx="3126582" cy="3086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pic>
        <p:nvPicPr>
          <p:cNvPr id="15" name="object 3">
            <a:extLst>
              <a:ext uri="{FF2B5EF4-FFF2-40B4-BE49-F238E27FC236}">
                <a16:creationId xmlns:a16="http://schemas.microsoft.com/office/drawing/2014/main" id="{BE7930E5-D8CA-C57C-1F0B-AB1F0A253A8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79E0B02E-B9CF-11F3-665F-5EECAF4D3733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53565-03D8-9486-7988-A473A6D6B4E4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164663C-33F0-7602-D464-C8835D998FE3}"/>
              </a:ext>
            </a:extLst>
          </p:cNvPr>
          <p:cNvGraphicFramePr>
            <a:graphicFrameLocks/>
          </p:cNvGraphicFramePr>
          <p:nvPr/>
        </p:nvGraphicFramePr>
        <p:xfrm>
          <a:off x="2886075" y="2774157"/>
          <a:ext cx="43100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37" name="文字方塊 4">
            <a:extLst>
              <a:ext uri="{FF2B5EF4-FFF2-40B4-BE49-F238E27FC236}">
                <a16:creationId xmlns:a16="http://schemas.microsoft.com/office/drawing/2014/main" id="{C99BA5A7-83F6-537F-6B77-852DAEBDE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960395"/>
            <a:ext cx="35218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6 x 6 image</a:t>
            </a:r>
            <a:endParaRPr lang="zh-TW" altLang="en-US" sz="36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F879926-D470-1055-25CF-B8E7790FDB94}"/>
              </a:ext>
            </a:extLst>
          </p:cNvPr>
          <p:cNvGraphicFramePr>
            <a:graphicFrameLocks noGrp="1"/>
          </p:cNvGraphicFramePr>
          <p:nvPr/>
        </p:nvGraphicFramePr>
        <p:xfrm>
          <a:off x="2886075" y="228600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41F3836-A60F-4309-FB08-C61E86404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395" y="354808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1</a:t>
            </a:r>
            <a:endParaRPr lang="zh-TW" altLang="en-US" sz="3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3C8840-46FD-0BF7-B639-F61B4241B7C4}"/>
              </a:ext>
            </a:extLst>
          </p:cNvPr>
          <p:cNvSpPr/>
          <p:nvPr/>
        </p:nvSpPr>
        <p:spPr>
          <a:xfrm>
            <a:off x="2886075" y="2774157"/>
            <a:ext cx="2126457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pic>
        <p:nvPicPr>
          <p:cNvPr id="9" name="圖片 31">
            <a:extLst>
              <a:ext uri="{FF2B5EF4-FFF2-40B4-BE49-F238E27FC236}">
                <a16:creationId xmlns:a16="http://schemas.microsoft.com/office/drawing/2014/main" id="{961C6564-DFB7-5EAA-F4AD-C8B4F54E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5563" y="1795463"/>
            <a:ext cx="3359945" cy="3340895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</p:pic>
      <p:cxnSp>
        <p:nvCxnSpPr>
          <p:cNvPr id="10" name="直線單箭頭接點 33">
            <a:extLst>
              <a:ext uri="{FF2B5EF4-FFF2-40B4-BE49-F238E27FC236}">
                <a16:creationId xmlns:a16="http://schemas.microsoft.com/office/drawing/2014/main" id="{926E6369-F241-CC6D-EBFE-92ED05ED4BBE}"/>
              </a:ext>
            </a:extLst>
          </p:cNvPr>
          <p:cNvCxnSpPr/>
          <p:nvPr/>
        </p:nvCxnSpPr>
        <p:spPr>
          <a:xfrm>
            <a:off x="5319713" y="1257301"/>
            <a:ext cx="1290638" cy="854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4">
            <a:extLst>
              <a:ext uri="{FF2B5EF4-FFF2-40B4-BE49-F238E27FC236}">
                <a16:creationId xmlns:a16="http://schemas.microsoft.com/office/drawing/2014/main" id="{F053DBFB-8DC5-4F9A-0C88-B4D4372122F5}"/>
              </a:ext>
            </a:extLst>
          </p:cNvPr>
          <p:cNvCxnSpPr/>
          <p:nvPr/>
        </p:nvCxnSpPr>
        <p:spPr>
          <a:xfrm flipV="1">
            <a:off x="5045870" y="2357438"/>
            <a:ext cx="1564481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37">
            <a:extLst>
              <a:ext uri="{FF2B5EF4-FFF2-40B4-BE49-F238E27FC236}">
                <a16:creationId xmlns:a16="http://schemas.microsoft.com/office/drawing/2014/main" id="{E2739C5E-6775-E43E-FC5A-536D4D50A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3688" y="73820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</a:t>
            </a:r>
            <a:endParaRPr lang="zh-TW" altLang="en-US" sz="3600"/>
          </a:p>
        </p:txBody>
      </p:sp>
      <p:sp>
        <p:nvSpPr>
          <p:cNvPr id="13" name="文字方塊 38">
            <a:extLst>
              <a:ext uri="{FF2B5EF4-FFF2-40B4-BE49-F238E27FC236}">
                <a16:creationId xmlns:a16="http://schemas.microsoft.com/office/drawing/2014/main" id="{10A57102-D388-CC75-EDD4-F279C523D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3688" y="766763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2</a:t>
            </a:r>
            <a:endParaRPr lang="zh-TW" altLang="en-US" sz="3600"/>
          </a:p>
        </p:txBody>
      </p:sp>
      <p:sp>
        <p:nvSpPr>
          <p:cNvPr id="14" name="文字方塊 39">
            <a:extLst>
              <a:ext uri="{FF2B5EF4-FFF2-40B4-BE49-F238E27FC236}">
                <a16:creationId xmlns:a16="http://schemas.microsoft.com/office/drawing/2014/main" id="{F8715024-6847-4D56-2CF2-DB8E51C15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3688" y="1440658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3</a:t>
            </a:r>
            <a:endParaRPr lang="zh-TW" altLang="en-US" sz="3600"/>
          </a:p>
        </p:txBody>
      </p:sp>
      <p:sp>
        <p:nvSpPr>
          <p:cNvPr id="15" name="文字方塊 40">
            <a:extLst>
              <a:ext uri="{FF2B5EF4-FFF2-40B4-BE49-F238E27FC236}">
                <a16:creationId xmlns:a16="http://schemas.microsoft.com/office/drawing/2014/main" id="{14B57AFB-07B8-F2DE-0185-239D3879B14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248901" y="2739391"/>
            <a:ext cx="1231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 b="1"/>
              <a:t>…</a:t>
            </a:r>
            <a:endParaRPr lang="zh-TW" altLang="en-US" sz="4200" b="1"/>
          </a:p>
        </p:txBody>
      </p:sp>
      <p:sp>
        <p:nvSpPr>
          <p:cNvPr id="17" name="文字方塊 42">
            <a:extLst>
              <a:ext uri="{FF2B5EF4-FFF2-40B4-BE49-F238E27FC236}">
                <a16:creationId xmlns:a16="http://schemas.microsoft.com/office/drawing/2014/main" id="{60340A19-642F-44C4-CDE7-4AAF14E6B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0" y="4052888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8</a:t>
            </a:r>
            <a:endParaRPr lang="zh-TW" altLang="en-US" sz="3600"/>
          </a:p>
        </p:txBody>
      </p:sp>
      <p:sp>
        <p:nvSpPr>
          <p:cNvPr id="18" name="文字方塊 43">
            <a:extLst>
              <a:ext uri="{FF2B5EF4-FFF2-40B4-BE49-F238E27FC236}">
                <a16:creationId xmlns:a16="http://schemas.microsoft.com/office/drawing/2014/main" id="{5EEF0A4E-BCEB-445F-9F36-E604650F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0" y="4726783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9</a:t>
            </a:r>
            <a:endParaRPr lang="zh-TW" altLang="en-US" sz="3600"/>
          </a:p>
        </p:txBody>
      </p:sp>
      <p:sp>
        <p:nvSpPr>
          <p:cNvPr id="19" name="文字方塊 44">
            <a:extLst>
              <a:ext uri="{FF2B5EF4-FFF2-40B4-BE49-F238E27FC236}">
                <a16:creationId xmlns:a16="http://schemas.microsoft.com/office/drawing/2014/main" id="{3E3AACCA-C8C7-23E9-DD75-65D81688D4A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456070" y="6005275"/>
            <a:ext cx="809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 b="1"/>
              <a:t>…</a:t>
            </a:r>
            <a:endParaRPr lang="zh-TW" altLang="en-US" sz="4200" b="1"/>
          </a:p>
        </p:txBody>
      </p:sp>
      <p:sp>
        <p:nvSpPr>
          <p:cNvPr id="20" name="文字方塊 45">
            <a:extLst>
              <a:ext uri="{FF2B5EF4-FFF2-40B4-BE49-F238E27FC236}">
                <a16:creationId xmlns:a16="http://schemas.microsoft.com/office/drawing/2014/main" id="{0041AD4F-6EC1-D77A-89BD-165175BF3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75" y="6657976"/>
            <a:ext cx="783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13</a:t>
            </a:r>
            <a:endParaRPr lang="zh-TW" altLang="en-US" sz="3600"/>
          </a:p>
        </p:txBody>
      </p:sp>
      <p:sp>
        <p:nvSpPr>
          <p:cNvPr id="21" name="文字方塊 46">
            <a:extLst>
              <a:ext uri="{FF2B5EF4-FFF2-40B4-BE49-F238E27FC236}">
                <a16:creationId xmlns:a16="http://schemas.microsoft.com/office/drawing/2014/main" id="{78F6F9CE-6CF7-0FCC-CE53-6738F5457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851" y="7353301"/>
            <a:ext cx="78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14</a:t>
            </a:r>
            <a:endParaRPr lang="zh-TW" altLang="en-US" sz="3600"/>
          </a:p>
        </p:txBody>
      </p:sp>
      <p:sp>
        <p:nvSpPr>
          <p:cNvPr id="22" name="文字方塊 47">
            <a:extLst>
              <a:ext uri="{FF2B5EF4-FFF2-40B4-BE49-F238E27FC236}">
                <a16:creationId xmlns:a16="http://schemas.microsoft.com/office/drawing/2014/main" id="{3FBB0B79-1717-0BA1-5A89-042F47FA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850" y="8070058"/>
            <a:ext cx="895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15</a:t>
            </a:r>
            <a:endParaRPr lang="zh-TW" altLang="en-US" sz="3600"/>
          </a:p>
        </p:txBody>
      </p:sp>
      <p:sp>
        <p:nvSpPr>
          <p:cNvPr id="23" name="文字方塊 48">
            <a:extLst>
              <a:ext uri="{FF2B5EF4-FFF2-40B4-BE49-F238E27FC236}">
                <a16:creationId xmlns:a16="http://schemas.microsoft.com/office/drawing/2014/main" id="{25F92435-0A6A-8D35-9899-DC322255B6B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528697" y="9349741"/>
            <a:ext cx="6357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 b="1"/>
              <a:t>…</a:t>
            </a:r>
            <a:endParaRPr lang="zh-TW" altLang="en-US" sz="4200" b="1"/>
          </a:p>
        </p:txBody>
      </p:sp>
      <p:sp>
        <p:nvSpPr>
          <p:cNvPr id="24" name="文字方塊 49">
            <a:extLst>
              <a:ext uri="{FF2B5EF4-FFF2-40B4-BE49-F238E27FC236}">
                <a16:creationId xmlns:a16="http://schemas.microsoft.com/office/drawing/2014/main" id="{F5D2D17E-EDBB-DB4F-A85C-2B3DA31C8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0075" y="7505700"/>
            <a:ext cx="3555207" cy="1754326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Only connect to 9 inputs, not fully connected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5" name="文字方塊 50">
            <a:extLst>
              <a:ext uri="{FF2B5EF4-FFF2-40B4-BE49-F238E27FC236}">
                <a16:creationId xmlns:a16="http://schemas.microsoft.com/office/drawing/2014/main" id="{3670B9D6-748E-349B-7574-7D005A3B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7975" y="2112170"/>
            <a:ext cx="5834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4:</a:t>
            </a:r>
            <a:endParaRPr lang="zh-TW" altLang="en-US" sz="3600"/>
          </a:p>
        </p:txBody>
      </p:sp>
      <p:sp>
        <p:nvSpPr>
          <p:cNvPr id="26" name="文字方塊 51">
            <a:extLst>
              <a:ext uri="{FF2B5EF4-FFF2-40B4-BE49-F238E27FC236}">
                <a16:creationId xmlns:a16="http://schemas.microsoft.com/office/drawing/2014/main" id="{01564490-CCD3-9790-B587-3839B896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838" y="5343526"/>
            <a:ext cx="9596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10:</a:t>
            </a:r>
            <a:endParaRPr lang="zh-TW" altLang="en-US" sz="3600"/>
          </a:p>
        </p:txBody>
      </p:sp>
      <p:sp>
        <p:nvSpPr>
          <p:cNvPr id="27" name="文字方塊 52">
            <a:extLst>
              <a:ext uri="{FF2B5EF4-FFF2-40B4-BE49-F238E27FC236}">
                <a16:creationId xmlns:a16="http://schemas.microsoft.com/office/drawing/2014/main" id="{9CC2B090-24A6-25CC-C94C-2F7E8C2BB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2707" y="8684420"/>
            <a:ext cx="895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16</a:t>
            </a:r>
            <a:endParaRPr lang="zh-TW" altLang="en-US" sz="3600"/>
          </a:p>
        </p:txBody>
      </p:sp>
      <p:sp>
        <p:nvSpPr>
          <p:cNvPr id="28" name="矩形 54">
            <a:extLst>
              <a:ext uri="{FF2B5EF4-FFF2-40B4-BE49-F238E27FC236}">
                <a16:creationId xmlns:a16="http://schemas.microsoft.com/office/drawing/2014/main" id="{50379DBF-E6B3-E5C5-C38E-1F64223F2A72}"/>
              </a:ext>
            </a:extLst>
          </p:cNvPr>
          <p:cNvSpPr/>
          <p:nvPr/>
        </p:nvSpPr>
        <p:spPr>
          <a:xfrm>
            <a:off x="11118058" y="219076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2AB037B3-CCE5-6BFF-E415-F465F758742B}"/>
              </a:ext>
            </a:extLst>
          </p:cNvPr>
          <p:cNvSpPr/>
          <p:nvPr/>
        </p:nvSpPr>
        <p:spPr>
          <a:xfrm>
            <a:off x="11118058" y="921545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0" name="矩形 56">
            <a:extLst>
              <a:ext uri="{FF2B5EF4-FFF2-40B4-BE49-F238E27FC236}">
                <a16:creationId xmlns:a16="http://schemas.microsoft.com/office/drawing/2014/main" id="{3A3A1285-915A-AD0A-DF69-C550CC263DE5}"/>
              </a:ext>
            </a:extLst>
          </p:cNvPr>
          <p:cNvSpPr/>
          <p:nvPr/>
        </p:nvSpPr>
        <p:spPr>
          <a:xfrm>
            <a:off x="11118058" y="1585913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1" name="矩形 57">
            <a:extLst>
              <a:ext uri="{FF2B5EF4-FFF2-40B4-BE49-F238E27FC236}">
                <a16:creationId xmlns:a16="http://schemas.microsoft.com/office/drawing/2014/main" id="{835CA98F-3DE2-8BF4-DEEF-BB675A9447A2}"/>
              </a:ext>
            </a:extLst>
          </p:cNvPr>
          <p:cNvSpPr/>
          <p:nvPr/>
        </p:nvSpPr>
        <p:spPr>
          <a:xfrm>
            <a:off x="11118058" y="2276476"/>
            <a:ext cx="404813" cy="40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2" name="矩形 58">
            <a:extLst>
              <a:ext uri="{FF2B5EF4-FFF2-40B4-BE49-F238E27FC236}">
                <a16:creationId xmlns:a16="http://schemas.microsoft.com/office/drawing/2014/main" id="{C80B1232-6F54-6AB6-62A2-E0623BBE80ED}"/>
              </a:ext>
            </a:extLst>
          </p:cNvPr>
          <p:cNvSpPr/>
          <p:nvPr/>
        </p:nvSpPr>
        <p:spPr>
          <a:xfrm>
            <a:off x="11118058" y="3533776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3" name="矩形 59">
            <a:extLst>
              <a:ext uri="{FF2B5EF4-FFF2-40B4-BE49-F238E27FC236}">
                <a16:creationId xmlns:a16="http://schemas.microsoft.com/office/drawing/2014/main" id="{CC999AB8-C47C-468A-AB45-D535C1BC9B53}"/>
              </a:ext>
            </a:extLst>
          </p:cNvPr>
          <p:cNvSpPr/>
          <p:nvPr/>
        </p:nvSpPr>
        <p:spPr>
          <a:xfrm>
            <a:off x="11118058" y="4238626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34" name="矩形 60">
            <a:extLst>
              <a:ext uri="{FF2B5EF4-FFF2-40B4-BE49-F238E27FC236}">
                <a16:creationId xmlns:a16="http://schemas.microsoft.com/office/drawing/2014/main" id="{471D8BC4-EF6E-848B-18A7-C0115AFF95A8}"/>
              </a:ext>
            </a:extLst>
          </p:cNvPr>
          <p:cNvSpPr/>
          <p:nvPr/>
        </p:nvSpPr>
        <p:spPr>
          <a:xfrm>
            <a:off x="11118058" y="4900613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5" name="矩形 61">
            <a:extLst>
              <a:ext uri="{FF2B5EF4-FFF2-40B4-BE49-F238E27FC236}">
                <a16:creationId xmlns:a16="http://schemas.microsoft.com/office/drawing/2014/main" id="{ADEA757D-0FF4-D4C2-8731-503C988BE49F}"/>
              </a:ext>
            </a:extLst>
          </p:cNvPr>
          <p:cNvSpPr/>
          <p:nvPr/>
        </p:nvSpPr>
        <p:spPr>
          <a:xfrm>
            <a:off x="11118058" y="5593558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6" name="矩形 62">
            <a:extLst>
              <a:ext uri="{FF2B5EF4-FFF2-40B4-BE49-F238E27FC236}">
                <a16:creationId xmlns:a16="http://schemas.microsoft.com/office/drawing/2014/main" id="{E83BEDFC-45AB-684E-6EF4-0CBBD7F3B113}"/>
              </a:ext>
            </a:extLst>
          </p:cNvPr>
          <p:cNvSpPr/>
          <p:nvPr/>
        </p:nvSpPr>
        <p:spPr>
          <a:xfrm>
            <a:off x="11118058" y="6779420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7" name="矩形 63">
            <a:extLst>
              <a:ext uri="{FF2B5EF4-FFF2-40B4-BE49-F238E27FC236}">
                <a16:creationId xmlns:a16="http://schemas.microsoft.com/office/drawing/2014/main" id="{C72A46E5-458F-227E-8052-A051406DB0BD}"/>
              </a:ext>
            </a:extLst>
          </p:cNvPr>
          <p:cNvSpPr/>
          <p:nvPr/>
        </p:nvSpPr>
        <p:spPr>
          <a:xfrm>
            <a:off x="11118058" y="7481888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8" name="矩形 64">
            <a:extLst>
              <a:ext uri="{FF2B5EF4-FFF2-40B4-BE49-F238E27FC236}">
                <a16:creationId xmlns:a16="http://schemas.microsoft.com/office/drawing/2014/main" id="{75B51907-429D-16F4-B00F-CBA4C3C5F581}"/>
              </a:ext>
            </a:extLst>
          </p:cNvPr>
          <p:cNvSpPr/>
          <p:nvPr/>
        </p:nvSpPr>
        <p:spPr>
          <a:xfrm>
            <a:off x="11118058" y="8146258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39" name="矩形 65">
            <a:extLst>
              <a:ext uri="{FF2B5EF4-FFF2-40B4-BE49-F238E27FC236}">
                <a16:creationId xmlns:a16="http://schemas.microsoft.com/office/drawing/2014/main" id="{4609246C-5620-9117-1DDC-B44888448CD7}"/>
              </a:ext>
            </a:extLst>
          </p:cNvPr>
          <p:cNvSpPr/>
          <p:nvPr/>
        </p:nvSpPr>
        <p:spPr>
          <a:xfrm>
            <a:off x="11118058" y="8839201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1</a:t>
            </a:r>
            <a:endParaRPr lang="zh-TW" altLang="en-US" sz="3600" dirty="0"/>
          </a:p>
        </p:txBody>
      </p:sp>
      <p:cxnSp>
        <p:nvCxnSpPr>
          <p:cNvPr id="40" name="直線單箭頭接點 67">
            <a:extLst>
              <a:ext uri="{FF2B5EF4-FFF2-40B4-BE49-F238E27FC236}">
                <a16:creationId xmlns:a16="http://schemas.microsoft.com/office/drawing/2014/main" id="{8CE61C74-29FC-F65E-7BB2-DB6D2A401D1A}"/>
              </a:ext>
            </a:extLst>
          </p:cNvPr>
          <p:cNvCxnSpPr>
            <a:stCxn id="28" idx="3"/>
          </p:cNvCxnSpPr>
          <p:nvPr/>
        </p:nvCxnSpPr>
        <p:spPr>
          <a:xfrm>
            <a:off x="11522870" y="421482"/>
            <a:ext cx="2131218" cy="1914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68">
            <a:extLst>
              <a:ext uri="{FF2B5EF4-FFF2-40B4-BE49-F238E27FC236}">
                <a16:creationId xmlns:a16="http://schemas.microsoft.com/office/drawing/2014/main" id="{F8F00EC6-9F5A-4ED2-A4AF-021EFA774D53}"/>
              </a:ext>
            </a:extLst>
          </p:cNvPr>
          <p:cNvCxnSpPr>
            <a:stCxn id="29" idx="3"/>
          </p:cNvCxnSpPr>
          <p:nvPr/>
        </p:nvCxnSpPr>
        <p:spPr>
          <a:xfrm>
            <a:off x="11522870" y="1123950"/>
            <a:ext cx="2131218" cy="1212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0">
            <a:extLst>
              <a:ext uri="{FF2B5EF4-FFF2-40B4-BE49-F238E27FC236}">
                <a16:creationId xmlns:a16="http://schemas.microsoft.com/office/drawing/2014/main" id="{F5B34328-DF25-47B4-8DE3-21861B2D1722}"/>
              </a:ext>
            </a:extLst>
          </p:cNvPr>
          <p:cNvCxnSpPr>
            <a:stCxn id="30" idx="3"/>
          </p:cNvCxnSpPr>
          <p:nvPr/>
        </p:nvCxnSpPr>
        <p:spPr>
          <a:xfrm>
            <a:off x="11522870" y="1788320"/>
            <a:ext cx="2131218" cy="5476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78">
            <a:extLst>
              <a:ext uri="{FF2B5EF4-FFF2-40B4-BE49-F238E27FC236}">
                <a16:creationId xmlns:a16="http://schemas.microsoft.com/office/drawing/2014/main" id="{25707D7E-BDB1-C0EA-82AE-2203A4DC6BCC}"/>
              </a:ext>
            </a:extLst>
          </p:cNvPr>
          <p:cNvCxnSpPr/>
          <p:nvPr/>
        </p:nvCxnSpPr>
        <p:spPr>
          <a:xfrm flipV="1">
            <a:off x="11551445" y="2395538"/>
            <a:ext cx="2026443" cy="134064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79">
            <a:extLst>
              <a:ext uri="{FF2B5EF4-FFF2-40B4-BE49-F238E27FC236}">
                <a16:creationId xmlns:a16="http://schemas.microsoft.com/office/drawing/2014/main" id="{DE96228F-D97E-9AAD-C0A3-D7DAF40E6A80}"/>
              </a:ext>
            </a:extLst>
          </p:cNvPr>
          <p:cNvCxnSpPr>
            <a:endCxn id="49" idx="2"/>
          </p:cNvCxnSpPr>
          <p:nvPr/>
        </p:nvCxnSpPr>
        <p:spPr>
          <a:xfrm flipV="1">
            <a:off x="11551445" y="2305050"/>
            <a:ext cx="2057400" cy="21240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80">
            <a:extLst>
              <a:ext uri="{FF2B5EF4-FFF2-40B4-BE49-F238E27FC236}">
                <a16:creationId xmlns:a16="http://schemas.microsoft.com/office/drawing/2014/main" id="{3DDB6FF6-8534-9E04-FCE6-3BDB6BB7A1A7}"/>
              </a:ext>
            </a:extLst>
          </p:cNvPr>
          <p:cNvCxnSpPr>
            <a:endCxn id="49" idx="2"/>
          </p:cNvCxnSpPr>
          <p:nvPr/>
        </p:nvCxnSpPr>
        <p:spPr>
          <a:xfrm flipV="1">
            <a:off x="11551445" y="2305051"/>
            <a:ext cx="2057400" cy="27955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81">
            <a:extLst>
              <a:ext uri="{FF2B5EF4-FFF2-40B4-BE49-F238E27FC236}">
                <a16:creationId xmlns:a16="http://schemas.microsoft.com/office/drawing/2014/main" id="{25394897-A34E-76FE-7CD5-35E57278F807}"/>
              </a:ext>
            </a:extLst>
          </p:cNvPr>
          <p:cNvCxnSpPr>
            <a:stCxn id="36" idx="3"/>
          </p:cNvCxnSpPr>
          <p:nvPr/>
        </p:nvCxnSpPr>
        <p:spPr>
          <a:xfrm flipV="1">
            <a:off x="11522870" y="2466975"/>
            <a:ext cx="2026443" cy="45148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82">
            <a:extLst>
              <a:ext uri="{FF2B5EF4-FFF2-40B4-BE49-F238E27FC236}">
                <a16:creationId xmlns:a16="http://schemas.microsoft.com/office/drawing/2014/main" id="{2991D05E-BC53-E83A-2A60-6DAF5C75A9B9}"/>
              </a:ext>
            </a:extLst>
          </p:cNvPr>
          <p:cNvCxnSpPr>
            <a:endCxn id="49" idx="2"/>
          </p:cNvCxnSpPr>
          <p:nvPr/>
        </p:nvCxnSpPr>
        <p:spPr>
          <a:xfrm flipV="1">
            <a:off x="11522870" y="2305051"/>
            <a:ext cx="2085975" cy="53482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83">
            <a:extLst>
              <a:ext uri="{FF2B5EF4-FFF2-40B4-BE49-F238E27FC236}">
                <a16:creationId xmlns:a16="http://schemas.microsoft.com/office/drawing/2014/main" id="{B67738D9-BDFF-B0EC-D3B0-99D64FCE8282}"/>
              </a:ext>
            </a:extLst>
          </p:cNvPr>
          <p:cNvCxnSpPr>
            <a:endCxn id="49" idx="2"/>
          </p:cNvCxnSpPr>
          <p:nvPr/>
        </p:nvCxnSpPr>
        <p:spPr>
          <a:xfrm flipV="1">
            <a:off x="11522870" y="2305050"/>
            <a:ext cx="2085975" cy="60198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108">
            <a:extLst>
              <a:ext uri="{FF2B5EF4-FFF2-40B4-BE49-F238E27FC236}">
                <a16:creationId xmlns:a16="http://schemas.microsoft.com/office/drawing/2014/main" id="{7C509861-C5FB-5BEC-D355-A7BF03B3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8845" y="1766888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50" name="橢圓 116">
            <a:extLst>
              <a:ext uri="{FF2B5EF4-FFF2-40B4-BE49-F238E27FC236}">
                <a16:creationId xmlns:a16="http://schemas.microsoft.com/office/drawing/2014/main" id="{306A5FAF-EBF7-C8CD-8795-68E2A5CC8F7B}"/>
              </a:ext>
            </a:extLst>
          </p:cNvPr>
          <p:cNvSpPr/>
          <p:nvPr/>
        </p:nvSpPr>
        <p:spPr>
          <a:xfrm>
            <a:off x="2955132" y="240507"/>
            <a:ext cx="683418" cy="68341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1" name="橢圓 117">
            <a:extLst>
              <a:ext uri="{FF2B5EF4-FFF2-40B4-BE49-F238E27FC236}">
                <a16:creationId xmlns:a16="http://schemas.microsoft.com/office/drawing/2014/main" id="{6DA366E0-D1DF-A0D1-392B-1AB1038DE474}"/>
              </a:ext>
            </a:extLst>
          </p:cNvPr>
          <p:cNvSpPr/>
          <p:nvPr/>
        </p:nvSpPr>
        <p:spPr>
          <a:xfrm>
            <a:off x="3783807" y="197645"/>
            <a:ext cx="683418" cy="6834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2" name="橢圓 118">
            <a:extLst>
              <a:ext uri="{FF2B5EF4-FFF2-40B4-BE49-F238E27FC236}">
                <a16:creationId xmlns:a16="http://schemas.microsoft.com/office/drawing/2014/main" id="{BF32A0B1-A256-CB88-C140-7D9F7B6C58FE}"/>
              </a:ext>
            </a:extLst>
          </p:cNvPr>
          <p:cNvSpPr/>
          <p:nvPr/>
        </p:nvSpPr>
        <p:spPr>
          <a:xfrm>
            <a:off x="4550570" y="219076"/>
            <a:ext cx="683418" cy="68103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3" name="橢圓 119">
            <a:extLst>
              <a:ext uri="{FF2B5EF4-FFF2-40B4-BE49-F238E27FC236}">
                <a16:creationId xmlns:a16="http://schemas.microsoft.com/office/drawing/2014/main" id="{97C34FB5-5650-2A85-C3FD-30098BB2A925}"/>
              </a:ext>
            </a:extLst>
          </p:cNvPr>
          <p:cNvSpPr/>
          <p:nvPr/>
        </p:nvSpPr>
        <p:spPr>
          <a:xfrm>
            <a:off x="2955132" y="928688"/>
            <a:ext cx="683418" cy="68342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4" name="橢圓 120">
            <a:extLst>
              <a:ext uri="{FF2B5EF4-FFF2-40B4-BE49-F238E27FC236}">
                <a16:creationId xmlns:a16="http://schemas.microsoft.com/office/drawing/2014/main" id="{31E2E0F6-C033-AA88-65A3-887BB2D18987}"/>
              </a:ext>
            </a:extLst>
          </p:cNvPr>
          <p:cNvSpPr/>
          <p:nvPr/>
        </p:nvSpPr>
        <p:spPr>
          <a:xfrm>
            <a:off x="3783807" y="885826"/>
            <a:ext cx="683418" cy="68342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5" name="橢圓 121">
            <a:extLst>
              <a:ext uri="{FF2B5EF4-FFF2-40B4-BE49-F238E27FC236}">
                <a16:creationId xmlns:a16="http://schemas.microsoft.com/office/drawing/2014/main" id="{7DD727DF-4955-266F-426B-DED571446EEA}"/>
              </a:ext>
            </a:extLst>
          </p:cNvPr>
          <p:cNvSpPr/>
          <p:nvPr/>
        </p:nvSpPr>
        <p:spPr>
          <a:xfrm>
            <a:off x="4550570" y="904876"/>
            <a:ext cx="683418" cy="68342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6" name="橢圓 122">
            <a:extLst>
              <a:ext uri="{FF2B5EF4-FFF2-40B4-BE49-F238E27FC236}">
                <a16:creationId xmlns:a16="http://schemas.microsoft.com/office/drawing/2014/main" id="{9117AF8E-AE26-631F-B855-0865E0A7C1CC}"/>
              </a:ext>
            </a:extLst>
          </p:cNvPr>
          <p:cNvSpPr/>
          <p:nvPr/>
        </p:nvSpPr>
        <p:spPr>
          <a:xfrm>
            <a:off x="2974182" y="1612107"/>
            <a:ext cx="683418" cy="68341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7" name="橢圓 123">
            <a:extLst>
              <a:ext uri="{FF2B5EF4-FFF2-40B4-BE49-F238E27FC236}">
                <a16:creationId xmlns:a16="http://schemas.microsoft.com/office/drawing/2014/main" id="{140B76B5-0020-EA88-F308-C422114CB07A}"/>
              </a:ext>
            </a:extLst>
          </p:cNvPr>
          <p:cNvSpPr/>
          <p:nvPr/>
        </p:nvSpPr>
        <p:spPr>
          <a:xfrm>
            <a:off x="3802857" y="1569245"/>
            <a:ext cx="683418" cy="68341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8" name="橢圓 124">
            <a:extLst>
              <a:ext uri="{FF2B5EF4-FFF2-40B4-BE49-F238E27FC236}">
                <a16:creationId xmlns:a16="http://schemas.microsoft.com/office/drawing/2014/main" id="{6D730B99-9504-9AE3-1F1E-5B8A4691CFAE}"/>
              </a:ext>
            </a:extLst>
          </p:cNvPr>
          <p:cNvSpPr/>
          <p:nvPr/>
        </p:nvSpPr>
        <p:spPr>
          <a:xfrm>
            <a:off x="4569620" y="1588295"/>
            <a:ext cx="683418" cy="683418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9" name="文字方塊 66">
            <a:extLst>
              <a:ext uri="{FF2B5EF4-FFF2-40B4-BE49-F238E27FC236}">
                <a16:creationId xmlns:a16="http://schemas.microsoft.com/office/drawing/2014/main" id="{94A9EA96-3F69-42A1-2955-490EEF9315CB}"/>
              </a:ext>
            </a:extLst>
          </p:cNvPr>
          <p:cNvSpPr txBox="1"/>
          <p:nvPr/>
        </p:nvSpPr>
        <p:spPr>
          <a:xfrm>
            <a:off x="2857500" y="7887842"/>
            <a:ext cx="4914900" cy="738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4200" dirty="0">
                <a:solidFill>
                  <a:srgbClr val="000000"/>
                </a:solidFill>
              </a:rPr>
              <a:t>fewer parameters!</a:t>
            </a:r>
            <a:endParaRPr lang="zh-TW" altLang="en-US" sz="4200" dirty="0">
              <a:solidFill>
                <a:srgbClr val="000000"/>
              </a:solidFill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E48A85FB-9D50-663F-435D-34A22ACF3A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87501DC5-41A3-8921-CB8E-84C06D782EE3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B0AA0-36B3-25A5-2361-11AA63255BD7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3990EB4-B0E4-1BD2-F789-EDBF2B43539C}"/>
              </a:ext>
            </a:extLst>
          </p:cNvPr>
          <p:cNvGraphicFramePr>
            <a:graphicFrameLocks/>
          </p:cNvGraphicFramePr>
          <p:nvPr/>
        </p:nvGraphicFramePr>
        <p:xfrm>
          <a:off x="2886075" y="2774157"/>
          <a:ext cx="43100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BC9A772-6E74-9239-2B34-B2F1ECE2CDC4}"/>
              </a:ext>
            </a:extLst>
          </p:cNvPr>
          <p:cNvGraphicFramePr>
            <a:graphicFrameLocks noGrp="1"/>
          </p:cNvGraphicFramePr>
          <p:nvPr/>
        </p:nvGraphicFramePr>
        <p:xfrm>
          <a:off x="2886075" y="228600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79" name="文字方塊 6">
            <a:extLst>
              <a:ext uri="{FF2B5EF4-FFF2-40B4-BE49-F238E27FC236}">
                <a16:creationId xmlns:a16="http://schemas.microsoft.com/office/drawing/2014/main" id="{278AE9DD-94AB-9DFB-0646-7A7810F5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909638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1</a:t>
            </a:r>
            <a:endParaRPr lang="zh-TW" altLang="en-US" sz="360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4ADA3C12-3CFE-CA4D-8259-486F0D6298C3}"/>
              </a:ext>
            </a:extLst>
          </p:cNvPr>
          <p:cNvSpPr/>
          <p:nvPr/>
        </p:nvSpPr>
        <p:spPr>
          <a:xfrm>
            <a:off x="3652838" y="2752726"/>
            <a:ext cx="2126457" cy="20716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7481" name="文字方塊 37">
            <a:extLst>
              <a:ext uri="{FF2B5EF4-FFF2-40B4-BE49-F238E27FC236}">
                <a16:creationId xmlns:a16="http://schemas.microsoft.com/office/drawing/2014/main" id="{E819008B-2311-A012-220D-8F17610C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3688" y="73820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1:</a:t>
            </a:r>
            <a:endParaRPr lang="zh-TW" altLang="en-US" sz="3600"/>
          </a:p>
        </p:txBody>
      </p:sp>
      <p:sp>
        <p:nvSpPr>
          <p:cNvPr id="17482" name="文字方塊 38">
            <a:extLst>
              <a:ext uri="{FF2B5EF4-FFF2-40B4-BE49-F238E27FC236}">
                <a16:creationId xmlns:a16="http://schemas.microsoft.com/office/drawing/2014/main" id="{0817FEB9-374A-3582-10DB-7C545980D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3688" y="766763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2:</a:t>
            </a:r>
            <a:endParaRPr lang="zh-TW" altLang="en-US" sz="3600"/>
          </a:p>
        </p:txBody>
      </p:sp>
      <p:sp>
        <p:nvSpPr>
          <p:cNvPr id="17483" name="文字方塊 39">
            <a:extLst>
              <a:ext uri="{FF2B5EF4-FFF2-40B4-BE49-F238E27FC236}">
                <a16:creationId xmlns:a16="http://schemas.microsoft.com/office/drawing/2014/main" id="{33563591-561C-70E5-DD13-CEDD1EA51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3688" y="1440658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3:</a:t>
            </a:r>
            <a:endParaRPr lang="zh-TW" altLang="en-US" sz="3600"/>
          </a:p>
        </p:txBody>
      </p:sp>
      <p:sp>
        <p:nvSpPr>
          <p:cNvPr id="17484" name="文字方塊 40">
            <a:extLst>
              <a:ext uri="{FF2B5EF4-FFF2-40B4-BE49-F238E27FC236}">
                <a16:creationId xmlns:a16="http://schemas.microsoft.com/office/drawing/2014/main" id="{71A94269-A233-0ECD-5446-F26B8511F53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248901" y="2739391"/>
            <a:ext cx="1231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 b="1"/>
              <a:t>…</a:t>
            </a:r>
            <a:endParaRPr lang="zh-TW" altLang="en-US" sz="4200" b="1"/>
          </a:p>
        </p:txBody>
      </p:sp>
      <p:sp>
        <p:nvSpPr>
          <p:cNvPr id="17485" name="文字方塊 41">
            <a:extLst>
              <a:ext uri="{FF2B5EF4-FFF2-40B4-BE49-F238E27FC236}">
                <a16:creationId xmlns:a16="http://schemas.microsoft.com/office/drawing/2014/main" id="{8D5F70EB-1889-5F32-FA12-70923ABC4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0" y="3359945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7:</a:t>
            </a:r>
            <a:endParaRPr lang="zh-TW" altLang="en-US" sz="3600"/>
          </a:p>
        </p:txBody>
      </p:sp>
      <p:sp>
        <p:nvSpPr>
          <p:cNvPr id="17486" name="文字方塊 42">
            <a:extLst>
              <a:ext uri="{FF2B5EF4-FFF2-40B4-BE49-F238E27FC236}">
                <a16:creationId xmlns:a16="http://schemas.microsoft.com/office/drawing/2014/main" id="{FD653F27-10B7-8CD0-1D61-D689A167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0" y="4052888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8:</a:t>
            </a:r>
            <a:endParaRPr lang="zh-TW" altLang="en-US" sz="3600"/>
          </a:p>
        </p:txBody>
      </p:sp>
      <p:sp>
        <p:nvSpPr>
          <p:cNvPr id="17487" name="文字方塊 43">
            <a:extLst>
              <a:ext uri="{FF2B5EF4-FFF2-40B4-BE49-F238E27FC236}">
                <a16:creationId xmlns:a16="http://schemas.microsoft.com/office/drawing/2014/main" id="{E89D0FE4-EE88-8510-225A-C1F90A73B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0" y="4726783"/>
            <a:ext cx="58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9:</a:t>
            </a:r>
            <a:endParaRPr lang="zh-TW" altLang="en-US" sz="3600"/>
          </a:p>
        </p:txBody>
      </p:sp>
      <p:sp>
        <p:nvSpPr>
          <p:cNvPr id="17488" name="文字方塊 44">
            <a:extLst>
              <a:ext uri="{FF2B5EF4-FFF2-40B4-BE49-F238E27FC236}">
                <a16:creationId xmlns:a16="http://schemas.microsoft.com/office/drawing/2014/main" id="{1D977373-EDB6-A623-AE3A-F4C9AC105EA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456070" y="6005275"/>
            <a:ext cx="809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 b="1"/>
              <a:t>…</a:t>
            </a:r>
            <a:endParaRPr lang="zh-TW" altLang="en-US" sz="4200" b="1"/>
          </a:p>
        </p:txBody>
      </p:sp>
      <p:sp>
        <p:nvSpPr>
          <p:cNvPr id="17489" name="文字方塊 45">
            <a:extLst>
              <a:ext uri="{FF2B5EF4-FFF2-40B4-BE49-F238E27FC236}">
                <a16:creationId xmlns:a16="http://schemas.microsoft.com/office/drawing/2014/main" id="{A19ACDA8-A0A5-516C-9637-6760A3C81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75" y="6657976"/>
            <a:ext cx="783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13:</a:t>
            </a:r>
            <a:endParaRPr lang="zh-TW" altLang="en-US" sz="3600"/>
          </a:p>
        </p:txBody>
      </p:sp>
      <p:sp>
        <p:nvSpPr>
          <p:cNvPr id="17490" name="文字方塊 46">
            <a:extLst>
              <a:ext uri="{FF2B5EF4-FFF2-40B4-BE49-F238E27FC236}">
                <a16:creationId xmlns:a16="http://schemas.microsoft.com/office/drawing/2014/main" id="{F0380C93-C814-275F-5828-27A4BBC5E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851" y="7353301"/>
            <a:ext cx="78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14:</a:t>
            </a:r>
            <a:endParaRPr lang="zh-TW" altLang="en-US" sz="3600"/>
          </a:p>
        </p:txBody>
      </p:sp>
      <p:sp>
        <p:nvSpPr>
          <p:cNvPr id="17491" name="文字方塊 47">
            <a:extLst>
              <a:ext uri="{FF2B5EF4-FFF2-40B4-BE49-F238E27FC236}">
                <a16:creationId xmlns:a16="http://schemas.microsoft.com/office/drawing/2014/main" id="{BFC5E90F-311A-A6A0-CFEB-2DE996CD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850" y="8070058"/>
            <a:ext cx="895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15:</a:t>
            </a:r>
            <a:endParaRPr lang="zh-TW" altLang="en-US" sz="3600"/>
          </a:p>
        </p:txBody>
      </p:sp>
      <p:sp>
        <p:nvSpPr>
          <p:cNvPr id="17492" name="文字方塊 48">
            <a:extLst>
              <a:ext uri="{FF2B5EF4-FFF2-40B4-BE49-F238E27FC236}">
                <a16:creationId xmlns:a16="http://schemas.microsoft.com/office/drawing/2014/main" id="{CC1F0CB3-4B0D-B71D-D058-29C78833587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528697" y="9349741"/>
            <a:ext cx="6357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 b="1"/>
              <a:t>…</a:t>
            </a:r>
            <a:endParaRPr lang="zh-TW" altLang="en-US" sz="4200" b="1"/>
          </a:p>
        </p:txBody>
      </p:sp>
      <p:sp>
        <p:nvSpPr>
          <p:cNvPr id="17493" name="文字方塊 50">
            <a:extLst>
              <a:ext uri="{FF2B5EF4-FFF2-40B4-BE49-F238E27FC236}">
                <a16:creationId xmlns:a16="http://schemas.microsoft.com/office/drawing/2014/main" id="{F3025BB4-A11E-341A-0A91-3548C36B2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7975" y="2112170"/>
            <a:ext cx="5834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4:</a:t>
            </a:r>
            <a:endParaRPr lang="zh-TW" altLang="en-US" sz="3600"/>
          </a:p>
        </p:txBody>
      </p:sp>
      <p:sp>
        <p:nvSpPr>
          <p:cNvPr id="17494" name="文字方塊 51">
            <a:extLst>
              <a:ext uri="{FF2B5EF4-FFF2-40B4-BE49-F238E27FC236}">
                <a16:creationId xmlns:a16="http://schemas.microsoft.com/office/drawing/2014/main" id="{E9D56438-D024-52A0-03F3-C9EBB304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838" y="5343526"/>
            <a:ext cx="9596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10:</a:t>
            </a:r>
            <a:endParaRPr lang="zh-TW" altLang="en-US" sz="3600"/>
          </a:p>
        </p:txBody>
      </p:sp>
      <p:sp>
        <p:nvSpPr>
          <p:cNvPr id="17495" name="文字方塊 52">
            <a:extLst>
              <a:ext uri="{FF2B5EF4-FFF2-40B4-BE49-F238E27FC236}">
                <a16:creationId xmlns:a16="http://schemas.microsoft.com/office/drawing/2014/main" id="{14BBD2E8-2B71-268C-BB76-AD8B8D21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2707" y="8684420"/>
            <a:ext cx="895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16:</a:t>
            </a:r>
            <a:endParaRPr lang="zh-TW" altLang="en-US" sz="3600"/>
          </a:p>
        </p:txBody>
      </p:sp>
      <p:sp>
        <p:nvSpPr>
          <p:cNvPr id="23" name="矩形 54">
            <a:extLst>
              <a:ext uri="{FF2B5EF4-FFF2-40B4-BE49-F238E27FC236}">
                <a16:creationId xmlns:a16="http://schemas.microsoft.com/office/drawing/2014/main" id="{708F3551-28BF-79F9-BF1C-8F2B845EB0FE}"/>
              </a:ext>
            </a:extLst>
          </p:cNvPr>
          <p:cNvSpPr/>
          <p:nvPr/>
        </p:nvSpPr>
        <p:spPr>
          <a:xfrm>
            <a:off x="11118058" y="219076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24" name="矩形 55">
            <a:extLst>
              <a:ext uri="{FF2B5EF4-FFF2-40B4-BE49-F238E27FC236}">
                <a16:creationId xmlns:a16="http://schemas.microsoft.com/office/drawing/2014/main" id="{EB6ED746-9B86-35C7-29A0-16B2756E7B84}"/>
              </a:ext>
            </a:extLst>
          </p:cNvPr>
          <p:cNvSpPr/>
          <p:nvPr/>
        </p:nvSpPr>
        <p:spPr>
          <a:xfrm>
            <a:off x="11118058" y="921545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5" name="矩形 56">
            <a:extLst>
              <a:ext uri="{FF2B5EF4-FFF2-40B4-BE49-F238E27FC236}">
                <a16:creationId xmlns:a16="http://schemas.microsoft.com/office/drawing/2014/main" id="{6B757BF8-E918-44CF-F032-97C255B5056B}"/>
              </a:ext>
            </a:extLst>
          </p:cNvPr>
          <p:cNvSpPr/>
          <p:nvPr/>
        </p:nvSpPr>
        <p:spPr>
          <a:xfrm>
            <a:off x="11118058" y="1585913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6" name="矩形 57">
            <a:extLst>
              <a:ext uri="{FF2B5EF4-FFF2-40B4-BE49-F238E27FC236}">
                <a16:creationId xmlns:a16="http://schemas.microsoft.com/office/drawing/2014/main" id="{AE9C29A8-8803-1F18-F214-1CB602FD327E}"/>
              </a:ext>
            </a:extLst>
          </p:cNvPr>
          <p:cNvSpPr/>
          <p:nvPr/>
        </p:nvSpPr>
        <p:spPr>
          <a:xfrm>
            <a:off x="11118058" y="2276476"/>
            <a:ext cx="404813" cy="407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7" name="矩形 58">
            <a:extLst>
              <a:ext uri="{FF2B5EF4-FFF2-40B4-BE49-F238E27FC236}">
                <a16:creationId xmlns:a16="http://schemas.microsoft.com/office/drawing/2014/main" id="{D698D9D7-C894-91C3-29FA-22A9FF2E31D5}"/>
              </a:ext>
            </a:extLst>
          </p:cNvPr>
          <p:cNvSpPr/>
          <p:nvPr/>
        </p:nvSpPr>
        <p:spPr>
          <a:xfrm>
            <a:off x="11118058" y="3533776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8" name="矩形 59">
            <a:extLst>
              <a:ext uri="{FF2B5EF4-FFF2-40B4-BE49-F238E27FC236}">
                <a16:creationId xmlns:a16="http://schemas.microsoft.com/office/drawing/2014/main" id="{36BD9754-AA4B-B9EA-A597-F9845F84704C}"/>
              </a:ext>
            </a:extLst>
          </p:cNvPr>
          <p:cNvSpPr/>
          <p:nvPr/>
        </p:nvSpPr>
        <p:spPr>
          <a:xfrm>
            <a:off x="11118058" y="4238626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29" name="矩形 60">
            <a:extLst>
              <a:ext uri="{FF2B5EF4-FFF2-40B4-BE49-F238E27FC236}">
                <a16:creationId xmlns:a16="http://schemas.microsoft.com/office/drawing/2014/main" id="{FAC1400C-D1DE-D260-8004-DEFC20DB0EE2}"/>
              </a:ext>
            </a:extLst>
          </p:cNvPr>
          <p:cNvSpPr/>
          <p:nvPr/>
        </p:nvSpPr>
        <p:spPr>
          <a:xfrm>
            <a:off x="11118058" y="4900613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0" name="矩形 61">
            <a:extLst>
              <a:ext uri="{FF2B5EF4-FFF2-40B4-BE49-F238E27FC236}">
                <a16:creationId xmlns:a16="http://schemas.microsoft.com/office/drawing/2014/main" id="{859E2AD5-4707-0F6F-78E8-1C3D82A9A756}"/>
              </a:ext>
            </a:extLst>
          </p:cNvPr>
          <p:cNvSpPr/>
          <p:nvPr/>
        </p:nvSpPr>
        <p:spPr>
          <a:xfrm>
            <a:off x="11118058" y="5593558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1" name="矩形 62">
            <a:extLst>
              <a:ext uri="{FF2B5EF4-FFF2-40B4-BE49-F238E27FC236}">
                <a16:creationId xmlns:a16="http://schemas.microsoft.com/office/drawing/2014/main" id="{E51F49C6-15C5-7E64-85BE-2D1EEC050EC1}"/>
              </a:ext>
            </a:extLst>
          </p:cNvPr>
          <p:cNvSpPr/>
          <p:nvPr/>
        </p:nvSpPr>
        <p:spPr>
          <a:xfrm>
            <a:off x="11118058" y="6779420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2" name="矩形 63">
            <a:extLst>
              <a:ext uri="{FF2B5EF4-FFF2-40B4-BE49-F238E27FC236}">
                <a16:creationId xmlns:a16="http://schemas.microsoft.com/office/drawing/2014/main" id="{EF16D2FA-7576-C59F-0B1C-F027B79B8644}"/>
              </a:ext>
            </a:extLst>
          </p:cNvPr>
          <p:cNvSpPr/>
          <p:nvPr/>
        </p:nvSpPr>
        <p:spPr>
          <a:xfrm>
            <a:off x="11118058" y="7481888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33" name="矩形 64">
            <a:extLst>
              <a:ext uri="{FF2B5EF4-FFF2-40B4-BE49-F238E27FC236}">
                <a16:creationId xmlns:a16="http://schemas.microsoft.com/office/drawing/2014/main" id="{75950B55-3D3A-A2BC-57D1-665D72523413}"/>
              </a:ext>
            </a:extLst>
          </p:cNvPr>
          <p:cNvSpPr/>
          <p:nvPr/>
        </p:nvSpPr>
        <p:spPr>
          <a:xfrm>
            <a:off x="11118058" y="8146258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34" name="矩形 65">
            <a:extLst>
              <a:ext uri="{FF2B5EF4-FFF2-40B4-BE49-F238E27FC236}">
                <a16:creationId xmlns:a16="http://schemas.microsoft.com/office/drawing/2014/main" id="{7DF07A71-1AB3-A071-3894-4194CDFBBBF1}"/>
              </a:ext>
            </a:extLst>
          </p:cNvPr>
          <p:cNvSpPr/>
          <p:nvPr/>
        </p:nvSpPr>
        <p:spPr>
          <a:xfrm>
            <a:off x="11118058" y="8839201"/>
            <a:ext cx="40481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/>
              <a:t>1</a:t>
            </a:r>
            <a:endParaRPr lang="zh-TW" altLang="en-US" sz="3600" dirty="0"/>
          </a:p>
        </p:txBody>
      </p:sp>
      <p:cxnSp>
        <p:nvCxnSpPr>
          <p:cNvPr id="35" name="直線單箭頭接點 67">
            <a:extLst>
              <a:ext uri="{FF2B5EF4-FFF2-40B4-BE49-F238E27FC236}">
                <a16:creationId xmlns:a16="http://schemas.microsoft.com/office/drawing/2014/main" id="{AC992618-7070-D63E-DB1A-AD76E33C9765}"/>
              </a:ext>
            </a:extLst>
          </p:cNvPr>
          <p:cNvCxnSpPr>
            <a:stCxn id="23" idx="3"/>
          </p:cNvCxnSpPr>
          <p:nvPr/>
        </p:nvCxnSpPr>
        <p:spPr>
          <a:xfrm>
            <a:off x="11522870" y="421482"/>
            <a:ext cx="2131218" cy="1914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68">
            <a:extLst>
              <a:ext uri="{FF2B5EF4-FFF2-40B4-BE49-F238E27FC236}">
                <a16:creationId xmlns:a16="http://schemas.microsoft.com/office/drawing/2014/main" id="{A7D4ECB3-9634-83B7-7331-E76F27058D9D}"/>
              </a:ext>
            </a:extLst>
          </p:cNvPr>
          <p:cNvCxnSpPr>
            <a:stCxn id="24" idx="3"/>
          </p:cNvCxnSpPr>
          <p:nvPr/>
        </p:nvCxnSpPr>
        <p:spPr>
          <a:xfrm>
            <a:off x="11522870" y="1123950"/>
            <a:ext cx="2131218" cy="1212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70">
            <a:extLst>
              <a:ext uri="{FF2B5EF4-FFF2-40B4-BE49-F238E27FC236}">
                <a16:creationId xmlns:a16="http://schemas.microsoft.com/office/drawing/2014/main" id="{BB2A1C38-453D-9765-E81A-87204AF396E8}"/>
              </a:ext>
            </a:extLst>
          </p:cNvPr>
          <p:cNvCxnSpPr>
            <a:stCxn id="25" idx="3"/>
          </p:cNvCxnSpPr>
          <p:nvPr/>
        </p:nvCxnSpPr>
        <p:spPr>
          <a:xfrm>
            <a:off x="11522870" y="1788320"/>
            <a:ext cx="2131218" cy="5476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78">
            <a:extLst>
              <a:ext uri="{FF2B5EF4-FFF2-40B4-BE49-F238E27FC236}">
                <a16:creationId xmlns:a16="http://schemas.microsoft.com/office/drawing/2014/main" id="{2263965E-E636-D7B3-D291-FFB8DC1A56A6}"/>
              </a:ext>
            </a:extLst>
          </p:cNvPr>
          <p:cNvCxnSpPr/>
          <p:nvPr/>
        </p:nvCxnSpPr>
        <p:spPr>
          <a:xfrm flipV="1">
            <a:off x="11551445" y="2395538"/>
            <a:ext cx="2026443" cy="134064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9">
            <a:extLst>
              <a:ext uri="{FF2B5EF4-FFF2-40B4-BE49-F238E27FC236}">
                <a16:creationId xmlns:a16="http://schemas.microsoft.com/office/drawing/2014/main" id="{DD225CDA-0D78-8FE6-6E46-24486B256A6F}"/>
              </a:ext>
            </a:extLst>
          </p:cNvPr>
          <p:cNvCxnSpPr>
            <a:endCxn id="44" idx="2"/>
          </p:cNvCxnSpPr>
          <p:nvPr/>
        </p:nvCxnSpPr>
        <p:spPr>
          <a:xfrm flipV="1">
            <a:off x="11551445" y="2305050"/>
            <a:ext cx="2057400" cy="21240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80">
            <a:extLst>
              <a:ext uri="{FF2B5EF4-FFF2-40B4-BE49-F238E27FC236}">
                <a16:creationId xmlns:a16="http://schemas.microsoft.com/office/drawing/2014/main" id="{6012B01D-062C-BF44-A20C-4940424CD25B}"/>
              </a:ext>
            </a:extLst>
          </p:cNvPr>
          <p:cNvCxnSpPr>
            <a:endCxn id="44" idx="2"/>
          </p:cNvCxnSpPr>
          <p:nvPr/>
        </p:nvCxnSpPr>
        <p:spPr>
          <a:xfrm flipV="1">
            <a:off x="11551445" y="2305051"/>
            <a:ext cx="2057400" cy="27955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81">
            <a:extLst>
              <a:ext uri="{FF2B5EF4-FFF2-40B4-BE49-F238E27FC236}">
                <a16:creationId xmlns:a16="http://schemas.microsoft.com/office/drawing/2014/main" id="{A4B4FC5D-6CA4-E059-F34D-57261881A9A0}"/>
              </a:ext>
            </a:extLst>
          </p:cNvPr>
          <p:cNvCxnSpPr>
            <a:stCxn id="31" idx="3"/>
          </p:cNvCxnSpPr>
          <p:nvPr/>
        </p:nvCxnSpPr>
        <p:spPr>
          <a:xfrm flipV="1">
            <a:off x="11522870" y="2466975"/>
            <a:ext cx="2026443" cy="45148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82">
            <a:extLst>
              <a:ext uri="{FF2B5EF4-FFF2-40B4-BE49-F238E27FC236}">
                <a16:creationId xmlns:a16="http://schemas.microsoft.com/office/drawing/2014/main" id="{3D799D33-42C1-F171-4E1A-EA37467641B0}"/>
              </a:ext>
            </a:extLst>
          </p:cNvPr>
          <p:cNvCxnSpPr>
            <a:endCxn id="44" idx="2"/>
          </p:cNvCxnSpPr>
          <p:nvPr/>
        </p:nvCxnSpPr>
        <p:spPr>
          <a:xfrm flipV="1">
            <a:off x="11522870" y="2305051"/>
            <a:ext cx="2085975" cy="53482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83">
            <a:extLst>
              <a:ext uri="{FF2B5EF4-FFF2-40B4-BE49-F238E27FC236}">
                <a16:creationId xmlns:a16="http://schemas.microsoft.com/office/drawing/2014/main" id="{389EBAA3-F540-7B2D-795E-40F1E2E49482}"/>
              </a:ext>
            </a:extLst>
          </p:cNvPr>
          <p:cNvCxnSpPr>
            <a:endCxn id="44" idx="2"/>
          </p:cNvCxnSpPr>
          <p:nvPr/>
        </p:nvCxnSpPr>
        <p:spPr>
          <a:xfrm flipV="1">
            <a:off x="11522870" y="2305050"/>
            <a:ext cx="2085975" cy="60198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108">
            <a:extLst>
              <a:ext uri="{FF2B5EF4-FFF2-40B4-BE49-F238E27FC236}">
                <a16:creationId xmlns:a16="http://schemas.microsoft.com/office/drawing/2014/main" id="{33C3B08C-97D2-1DA5-C76B-DE54F788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8845" y="1766888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45" name="橢圓 109">
            <a:extLst>
              <a:ext uri="{FF2B5EF4-FFF2-40B4-BE49-F238E27FC236}">
                <a16:creationId xmlns:a16="http://schemas.microsoft.com/office/drawing/2014/main" id="{520E190D-6C93-722D-F8F0-269C76AB1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888" y="4460083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46" name="橢圓 116">
            <a:extLst>
              <a:ext uri="{FF2B5EF4-FFF2-40B4-BE49-F238E27FC236}">
                <a16:creationId xmlns:a16="http://schemas.microsoft.com/office/drawing/2014/main" id="{5EE71461-CFB8-2BC3-F158-521401EB4B6A}"/>
              </a:ext>
            </a:extLst>
          </p:cNvPr>
          <p:cNvSpPr/>
          <p:nvPr/>
        </p:nvSpPr>
        <p:spPr>
          <a:xfrm>
            <a:off x="2955132" y="240507"/>
            <a:ext cx="683418" cy="68341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7" name="橢圓 117">
            <a:extLst>
              <a:ext uri="{FF2B5EF4-FFF2-40B4-BE49-F238E27FC236}">
                <a16:creationId xmlns:a16="http://schemas.microsoft.com/office/drawing/2014/main" id="{17C5453C-82F2-CBEE-0649-49C76045E284}"/>
              </a:ext>
            </a:extLst>
          </p:cNvPr>
          <p:cNvSpPr/>
          <p:nvPr/>
        </p:nvSpPr>
        <p:spPr>
          <a:xfrm>
            <a:off x="3783807" y="197645"/>
            <a:ext cx="683418" cy="6834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8" name="橢圓 118">
            <a:extLst>
              <a:ext uri="{FF2B5EF4-FFF2-40B4-BE49-F238E27FC236}">
                <a16:creationId xmlns:a16="http://schemas.microsoft.com/office/drawing/2014/main" id="{809D8DA4-2115-CD7F-CB14-3A7131120937}"/>
              </a:ext>
            </a:extLst>
          </p:cNvPr>
          <p:cNvSpPr/>
          <p:nvPr/>
        </p:nvSpPr>
        <p:spPr>
          <a:xfrm>
            <a:off x="4550570" y="219076"/>
            <a:ext cx="683418" cy="68103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9" name="橢圓 119">
            <a:extLst>
              <a:ext uri="{FF2B5EF4-FFF2-40B4-BE49-F238E27FC236}">
                <a16:creationId xmlns:a16="http://schemas.microsoft.com/office/drawing/2014/main" id="{549F9002-6788-0B5E-47A4-C43527049326}"/>
              </a:ext>
            </a:extLst>
          </p:cNvPr>
          <p:cNvSpPr/>
          <p:nvPr/>
        </p:nvSpPr>
        <p:spPr>
          <a:xfrm>
            <a:off x="2955132" y="928688"/>
            <a:ext cx="683418" cy="68342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0" name="橢圓 120">
            <a:extLst>
              <a:ext uri="{FF2B5EF4-FFF2-40B4-BE49-F238E27FC236}">
                <a16:creationId xmlns:a16="http://schemas.microsoft.com/office/drawing/2014/main" id="{FC5E1B03-F9AD-7ED3-2663-0D7E78C190DE}"/>
              </a:ext>
            </a:extLst>
          </p:cNvPr>
          <p:cNvSpPr/>
          <p:nvPr/>
        </p:nvSpPr>
        <p:spPr>
          <a:xfrm>
            <a:off x="3783807" y="885826"/>
            <a:ext cx="683418" cy="68342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1" name="橢圓 121">
            <a:extLst>
              <a:ext uri="{FF2B5EF4-FFF2-40B4-BE49-F238E27FC236}">
                <a16:creationId xmlns:a16="http://schemas.microsoft.com/office/drawing/2014/main" id="{4B8D2917-02CE-282E-2C91-5CD19C5228AE}"/>
              </a:ext>
            </a:extLst>
          </p:cNvPr>
          <p:cNvSpPr/>
          <p:nvPr/>
        </p:nvSpPr>
        <p:spPr>
          <a:xfrm>
            <a:off x="4550570" y="904876"/>
            <a:ext cx="683418" cy="68342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2" name="橢圓 122">
            <a:extLst>
              <a:ext uri="{FF2B5EF4-FFF2-40B4-BE49-F238E27FC236}">
                <a16:creationId xmlns:a16="http://schemas.microsoft.com/office/drawing/2014/main" id="{7FE2F249-9E0D-451B-CE48-AC4484CC9D95}"/>
              </a:ext>
            </a:extLst>
          </p:cNvPr>
          <p:cNvSpPr/>
          <p:nvPr/>
        </p:nvSpPr>
        <p:spPr>
          <a:xfrm>
            <a:off x="2974182" y="1612107"/>
            <a:ext cx="683418" cy="68341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3" name="橢圓 123">
            <a:extLst>
              <a:ext uri="{FF2B5EF4-FFF2-40B4-BE49-F238E27FC236}">
                <a16:creationId xmlns:a16="http://schemas.microsoft.com/office/drawing/2014/main" id="{F944D034-DB3F-EC6A-C9E8-AC0D8E1313B0}"/>
              </a:ext>
            </a:extLst>
          </p:cNvPr>
          <p:cNvSpPr/>
          <p:nvPr/>
        </p:nvSpPr>
        <p:spPr>
          <a:xfrm>
            <a:off x="3802857" y="1569245"/>
            <a:ext cx="683418" cy="68341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4" name="橢圓 124">
            <a:extLst>
              <a:ext uri="{FF2B5EF4-FFF2-40B4-BE49-F238E27FC236}">
                <a16:creationId xmlns:a16="http://schemas.microsoft.com/office/drawing/2014/main" id="{D596691E-F1C7-EB99-B0AD-5F5BC3810FC5}"/>
              </a:ext>
            </a:extLst>
          </p:cNvPr>
          <p:cNvSpPr/>
          <p:nvPr/>
        </p:nvSpPr>
        <p:spPr>
          <a:xfrm>
            <a:off x="4569620" y="1588295"/>
            <a:ext cx="683418" cy="683418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55" name="文字方塊 66">
            <a:extLst>
              <a:ext uri="{FF2B5EF4-FFF2-40B4-BE49-F238E27FC236}">
                <a16:creationId xmlns:a16="http://schemas.microsoft.com/office/drawing/2014/main" id="{D13F8E71-2E93-E214-5E70-34C0F416F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8650" y="8641558"/>
            <a:ext cx="3943350" cy="646331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Shared weights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cxnSp>
        <p:nvCxnSpPr>
          <p:cNvPr id="56" name="直線單箭頭接點 71">
            <a:extLst>
              <a:ext uri="{FF2B5EF4-FFF2-40B4-BE49-F238E27FC236}">
                <a16:creationId xmlns:a16="http://schemas.microsoft.com/office/drawing/2014/main" id="{0918A17E-E41A-98C2-B04C-D1090B1B017A}"/>
              </a:ext>
            </a:extLst>
          </p:cNvPr>
          <p:cNvCxnSpPr>
            <a:stCxn id="24" idx="3"/>
            <a:endCxn id="45" idx="2"/>
          </p:cNvCxnSpPr>
          <p:nvPr/>
        </p:nvCxnSpPr>
        <p:spPr>
          <a:xfrm>
            <a:off x="11522870" y="1123950"/>
            <a:ext cx="2055018" cy="3876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72">
            <a:extLst>
              <a:ext uri="{FF2B5EF4-FFF2-40B4-BE49-F238E27FC236}">
                <a16:creationId xmlns:a16="http://schemas.microsoft.com/office/drawing/2014/main" id="{D46FAAC1-C1EC-29A4-ED94-6DB196ADE06C}"/>
              </a:ext>
            </a:extLst>
          </p:cNvPr>
          <p:cNvCxnSpPr>
            <a:stCxn id="25" idx="3"/>
            <a:endCxn id="45" idx="2"/>
          </p:cNvCxnSpPr>
          <p:nvPr/>
        </p:nvCxnSpPr>
        <p:spPr>
          <a:xfrm>
            <a:off x="11522870" y="1788320"/>
            <a:ext cx="2055018" cy="3212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73">
            <a:extLst>
              <a:ext uri="{FF2B5EF4-FFF2-40B4-BE49-F238E27FC236}">
                <a16:creationId xmlns:a16="http://schemas.microsoft.com/office/drawing/2014/main" id="{DD297F5F-36B6-9A7F-F6A0-8BEFD1D4A407}"/>
              </a:ext>
            </a:extLst>
          </p:cNvPr>
          <p:cNvCxnSpPr>
            <a:stCxn id="26" idx="3"/>
            <a:endCxn id="45" idx="2"/>
          </p:cNvCxnSpPr>
          <p:nvPr/>
        </p:nvCxnSpPr>
        <p:spPr>
          <a:xfrm>
            <a:off x="11522870" y="2481263"/>
            <a:ext cx="2055018" cy="25193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74">
            <a:extLst>
              <a:ext uri="{FF2B5EF4-FFF2-40B4-BE49-F238E27FC236}">
                <a16:creationId xmlns:a16="http://schemas.microsoft.com/office/drawing/2014/main" id="{AE178641-516B-D7B8-D379-C6D31232E312}"/>
              </a:ext>
            </a:extLst>
          </p:cNvPr>
          <p:cNvCxnSpPr>
            <a:endCxn id="45" idx="2"/>
          </p:cNvCxnSpPr>
          <p:nvPr/>
        </p:nvCxnSpPr>
        <p:spPr>
          <a:xfrm>
            <a:off x="11565733" y="4471988"/>
            <a:ext cx="2012156" cy="528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75">
            <a:extLst>
              <a:ext uri="{FF2B5EF4-FFF2-40B4-BE49-F238E27FC236}">
                <a16:creationId xmlns:a16="http://schemas.microsoft.com/office/drawing/2014/main" id="{66870E31-F43E-6D34-8533-B4A5A8490CFB}"/>
              </a:ext>
            </a:extLst>
          </p:cNvPr>
          <p:cNvCxnSpPr>
            <a:endCxn id="45" idx="2"/>
          </p:cNvCxnSpPr>
          <p:nvPr/>
        </p:nvCxnSpPr>
        <p:spPr>
          <a:xfrm flipV="1">
            <a:off x="11546683" y="5000626"/>
            <a:ext cx="2031206" cy="18812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76">
            <a:extLst>
              <a:ext uri="{FF2B5EF4-FFF2-40B4-BE49-F238E27FC236}">
                <a16:creationId xmlns:a16="http://schemas.microsoft.com/office/drawing/2014/main" id="{E761DF97-598B-BA45-4301-DF83C7F28203}"/>
              </a:ext>
            </a:extLst>
          </p:cNvPr>
          <p:cNvCxnSpPr>
            <a:endCxn id="45" idx="2"/>
          </p:cNvCxnSpPr>
          <p:nvPr/>
        </p:nvCxnSpPr>
        <p:spPr>
          <a:xfrm flipV="1">
            <a:off x="11546683" y="5000626"/>
            <a:ext cx="2031206" cy="8548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77">
            <a:extLst>
              <a:ext uri="{FF2B5EF4-FFF2-40B4-BE49-F238E27FC236}">
                <a16:creationId xmlns:a16="http://schemas.microsoft.com/office/drawing/2014/main" id="{B0DDAF6A-53BE-2177-9EF3-3E93770686E3}"/>
              </a:ext>
            </a:extLst>
          </p:cNvPr>
          <p:cNvCxnSpPr>
            <a:stCxn id="32" idx="3"/>
          </p:cNvCxnSpPr>
          <p:nvPr/>
        </p:nvCxnSpPr>
        <p:spPr>
          <a:xfrm flipV="1">
            <a:off x="11522870" y="5041108"/>
            <a:ext cx="2005013" cy="26431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84">
            <a:extLst>
              <a:ext uri="{FF2B5EF4-FFF2-40B4-BE49-F238E27FC236}">
                <a16:creationId xmlns:a16="http://schemas.microsoft.com/office/drawing/2014/main" id="{9463503F-C76C-58D1-D600-1123CE95680A}"/>
              </a:ext>
            </a:extLst>
          </p:cNvPr>
          <p:cNvCxnSpPr>
            <a:stCxn id="33" idx="3"/>
          </p:cNvCxnSpPr>
          <p:nvPr/>
        </p:nvCxnSpPr>
        <p:spPr>
          <a:xfrm flipV="1">
            <a:off x="11522870" y="4991101"/>
            <a:ext cx="2038350" cy="33575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85">
            <a:extLst>
              <a:ext uri="{FF2B5EF4-FFF2-40B4-BE49-F238E27FC236}">
                <a16:creationId xmlns:a16="http://schemas.microsoft.com/office/drawing/2014/main" id="{34985789-0F5F-6647-E580-E3D856D12482}"/>
              </a:ext>
            </a:extLst>
          </p:cNvPr>
          <p:cNvCxnSpPr>
            <a:stCxn id="34" idx="3"/>
          </p:cNvCxnSpPr>
          <p:nvPr/>
        </p:nvCxnSpPr>
        <p:spPr>
          <a:xfrm flipV="1">
            <a:off x="11522870" y="5083970"/>
            <a:ext cx="2014538" cy="39576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38" name="文字方塊 87">
            <a:extLst>
              <a:ext uri="{FF2B5EF4-FFF2-40B4-BE49-F238E27FC236}">
                <a16:creationId xmlns:a16="http://schemas.microsoft.com/office/drawing/2014/main" id="{0B37DFE2-1BF0-342C-8014-6A9E81219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960395"/>
            <a:ext cx="35218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6 x 6 image</a:t>
            </a:r>
            <a:endParaRPr lang="zh-TW" altLang="en-US" sz="3600"/>
          </a:p>
        </p:txBody>
      </p:sp>
      <p:pic>
        <p:nvPicPr>
          <p:cNvPr id="66" name="圖片 86">
            <a:extLst>
              <a:ext uri="{FF2B5EF4-FFF2-40B4-BE49-F238E27FC236}">
                <a16:creationId xmlns:a16="http://schemas.microsoft.com/office/drawing/2014/main" id="{5F2EC72A-F0EF-7803-E197-119CFA63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38" y="1824038"/>
            <a:ext cx="3345657" cy="3364707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</p:pic>
      <p:cxnSp>
        <p:nvCxnSpPr>
          <p:cNvPr id="67" name="直線單箭頭接點 34">
            <a:extLst>
              <a:ext uri="{FF2B5EF4-FFF2-40B4-BE49-F238E27FC236}">
                <a16:creationId xmlns:a16="http://schemas.microsoft.com/office/drawing/2014/main" id="{1B2D7969-ECBD-5E8C-9C51-F9FD37168C46}"/>
              </a:ext>
            </a:extLst>
          </p:cNvPr>
          <p:cNvCxnSpPr/>
          <p:nvPr/>
        </p:nvCxnSpPr>
        <p:spPr>
          <a:xfrm flipV="1">
            <a:off x="5779295" y="2336007"/>
            <a:ext cx="1416843" cy="1400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33">
            <a:extLst>
              <a:ext uri="{FF2B5EF4-FFF2-40B4-BE49-F238E27FC236}">
                <a16:creationId xmlns:a16="http://schemas.microsoft.com/office/drawing/2014/main" id="{922F1DD6-C47F-F284-8A4D-F2FB20F87AF2}"/>
              </a:ext>
            </a:extLst>
          </p:cNvPr>
          <p:cNvCxnSpPr/>
          <p:nvPr/>
        </p:nvCxnSpPr>
        <p:spPr>
          <a:xfrm>
            <a:off x="5319713" y="1257300"/>
            <a:ext cx="1876425" cy="1028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91">
            <a:extLst>
              <a:ext uri="{FF2B5EF4-FFF2-40B4-BE49-F238E27FC236}">
                <a16:creationId xmlns:a16="http://schemas.microsoft.com/office/drawing/2014/main" id="{012168E2-62F4-1C81-830C-0137243736F3}"/>
              </a:ext>
            </a:extLst>
          </p:cNvPr>
          <p:cNvSpPr txBox="1"/>
          <p:nvPr/>
        </p:nvSpPr>
        <p:spPr>
          <a:xfrm>
            <a:off x="3200400" y="7886701"/>
            <a:ext cx="5224572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Fewer parameters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70" name="文字方塊 92">
            <a:extLst>
              <a:ext uri="{FF2B5EF4-FFF2-40B4-BE49-F238E27FC236}">
                <a16:creationId xmlns:a16="http://schemas.microsoft.com/office/drawing/2014/main" id="{54263C08-7B08-0B41-4FE5-6F0817296BFE}"/>
              </a:ext>
            </a:extLst>
          </p:cNvPr>
          <p:cNvSpPr txBox="1"/>
          <p:nvPr/>
        </p:nvSpPr>
        <p:spPr>
          <a:xfrm>
            <a:off x="3230217" y="8906939"/>
            <a:ext cx="5227983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Even fewer parameters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CBDD6117-2445-CAB5-22BA-C3E473169B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5D3C84CE-1158-D09D-9E5A-43366CF0896D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6CF7B-66F8-8865-AAB4-A4E91B054F98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48B67A2C-6839-5089-DE43-2AF558592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0940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whole CNN</a:t>
            </a:r>
            <a:endParaRPr lang="zh-TW" altLang="en-US" sz="54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435" name="群組 3">
            <a:extLst>
              <a:ext uri="{FF2B5EF4-FFF2-40B4-BE49-F238E27FC236}">
                <a16:creationId xmlns:a16="http://schemas.microsoft.com/office/drawing/2014/main" id="{42DE81AD-203A-808A-8161-8A7E7D8672F6}"/>
              </a:ext>
            </a:extLst>
          </p:cNvPr>
          <p:cNvGrpSpPr>
            <a:grpSpLocks/>
          </p:cNvGrpSpPr>
          <p:nvPr/>
        </p:nvGrpSpPr>
        <p:grpSpPr bwMode="auto">
          <a:xfrm>
            <a:off x="3409951" y="3238499"/>
            <a:ext cx="4360070" cy="4800600"/>
            <a:chOff x="-1626455" y="3999117"/>
            <a:chExt cx="2906568" cy="3201477"/>
          </a:xfrm>
        </p:grpSpPr>
        <p:pic>
          <p:nvPicPr>
            <p:cNvPr id="18463" name="圖片 4">
              <a:extLst>
                <a:ext uri="{FF2B5EF4-FFF2-40B4-BE49-F238E27FC236}">
                  <a16:creationId xmlns:a16="http://schemas.microsoft.com/office/drawing/2014/main" id="{4ADD009B-43DB-CD9E-6D84-E668A34E7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0F5E3BC8-2CF6-4AB2-8323-7F8E4C3E1DF7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67733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3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3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3000" dirty="0">
                  <a:solidFill>
                    <a:srgbClr val="000000"/>
                  </a:solidFill>
                </a:rPr>
                <a:t> network</a:t>
              </a:r>
              <a:endParaRPr lang="zh-TW" altLang="en-US" sz="3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8436" name="Picture 2" descr="http://s.hswstatic.com/gif/whiskers-sam.jpg">
            <a:extLst>
              <a:ext uri="{FF2B5EF4-FFF2-40B4-BE49-F238E27FC236}">
                <a16:creationId xmlns:a16="http://schemas.microsoft.com/office/drawing/2014/main" id="{97E1E916-5A01-E478-BE11-4B02A900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407" y="114300"/>
            <a:ext cx="2657475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文字方塊 8">
            <a:extLst>
              <a:ext uri="{FF2B5EF4-FFF2-40B4-BE49-F238E27FC236}">
                <a16:creationId xmlns:a16="http://schemas.microsoft.com/office/drawing/2014/main" id="{61410DA0-6A7F-45CA-FA52-BFCE61FC1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908" y="2386012"/>
            <a:ext cx="30694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cat dog ……</a:t>
            </a:r>
            <a:endParaRPr lang="zh-TW" altLang="en-US" sz="360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15D155AC-01FF-7D25-9995-82B713F87232}"/>
              </a:ext>
            </a:extLst>
          </p:cNvPr>
          <p:cNvSpPr/>
          <p:nvPr/>
        </p:nvSpPr>
        <p:spPr>
          <a:xfrm>
            <a:off x="10160885" y="2720425"/>
            <a:ext cx="2605086" cy="83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chemeClr val="tx1"/>
                </a:solidFill>
              </a:rPr>
              <a:t>Convolution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65A52730-AD96-3955-48F0-56C0D78EB7B8}"/>
              </a:ext>
            </a:extLst>
          </p:cNvPr>
          <p:cNvSpPr/>
          <p:nvPr/>
        </p:nvSpPr>
        <p:spPr>
          <a:xfrm>
            <a:off x="10160885" y="4370443"/>
            <a:ext cx="2605086" cy="83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Max Pooling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F21969BA-31A8-9499-B6EF-731C35CA2C28}"/>
              </a:ext>
            </a:extLst>
          </p:cNvPr>
          <p:cNvSpPr/>
          <p:nvPr/>
        </p:nvSpPr>
        <p:spPr>
          <a:xfrm>
            <a:off x="10160885" y="5972762"/>
            <a:ext cx="2605086" cy="83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Convolution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8DDE96EE-B3B7-4A8D-42A1-BABA81FDF027}"/>
              </a:ext>
            </a:extLst>
          </p:cNvPr>
          <p:cNvSpPr/>
          <p:nvPr/>
        </p:nvSpPr>
        <p:spPr>
          <a:xfrm>
            <a:off x="10160885" y="7522640"/>
            <a:ext cx="2605086" cy="83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Max Pooling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C4CED2E9-7F5A-231C-BDB4-31C7DD9DC422}"/>
              </a:ext>
            </a:extLst>
          </p:cNvPr>
          <p:cNvSpPr txBox="1"/>
          <p:nvPr/>
        </p:nvSpPr>
        <p:spPr>
          <a:xfrm>
            <a:off x="7272328" y="8909667"/>
            <a:ext cx="2335487" cy="5539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Flattened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6A9A8AEC-749F-3C4D-97AA-27EBB1C679C6}"/>
              </a:ext>
            </a:extLst>
          </p:cNvPr>
          <p:cNvSpPr/>
          <p:nvPr/>
        </p:nvSpPr>
        <p:spPr>
          <a:xfrm>
            <a:off x="11089482" y="2002630"/>
            <a:ext cx="819150" cy="664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8D9A1F35-B8D4-9755-4B0C-1E1F0AE36D77}"/>
              </a:ext>
            </a:extLst>
          </p:cNvPr>
          <p:cNvSpPr/>
          <p:nvPr/>
        </p:nvSpPr>
        <p:spPr>
          <a:xfrm>
            <a:off x="11089482" y="3669505"/>
            <a:ext cx="819150" cy="664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47520ABA-428F-CA78-850D-8C97F0C8F966}"/>
              </a:ext>
            </a:extLst>
          </p:cNvPr>
          <p:cNvSpPr/>
          <p:nvPr/>
        </p:nvSpPr>
        <p:spPr>
          <a:xfrm>
            <a:off x="11089482" y="5307805"/>
            <a:ext cx="819150" cy="6619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49AAACA3-618B-4F66-8774-5CB14CBF8962}"/>
              </a:ext>
            </a:extLst>
          </p:cNvPr>
          <p:cNvSpPr/>
          <p:nvPr/>
        </p:nvSpPr>
        <p:spPr>
          <a:xfrm>
            <a:off x="11089482" y="6860380"/>
            <a:ext cx="819150" cy="6619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F4803ABF-2B6C-CE7F-A0A4-2EED23979E0E}"/>
              </a:ext>
            </a:extLst>
          </p:cNvPr>
          <p:cNvSpPr/>
          <p:nvPr/>
        </p:nvSpPr>
        <p:spPr>
          <a:xfrm rot="10800000">
            <a:off x="9608345" y="8455818"/>
            <a:ext cx="2066925" cy="112871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B8B32FF7-0196-1E14-3C09-E5D266541586}"/>
              </a:ext>
            </a:extLst>
          </p:cNvPr>
          <p:cNvSpPr/>
          <p:nvPr/>
        </p:nvSpPr>
        <p:spPr>
          <a:xfrm rot="16200000">
            <a:off x="5517356" y="7836694"/>
            <a:ext cx="1452563" cy="185737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tx1"/>
              </a:solidFill>
            </a:endParaRPr>
          </a:p>
        </p:txBody>
      </p:sp>
      <p:sp>
        <p:nvSpPr>
          <p:cNvPr id="18459" name="文字方塊 20">
            <a:extLst>
              <a:ext uri="{FF2B5EF4-FFF2-40B4-BE49-F238E27FC236}">
                <a16:creationId xmlns:a16="http://schemas.microsoft.com/office/drawing/2014/main" id="{B4FC3752-9BF4-48B0-ECEC-FEFFE388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3108" y="4948237"/>
            <a:ext cx="25360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Can repeat many times</a:t>
            </a:r>
            <a:endParaRPr lang="zh-TW" altLang="en-US" sz="3600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29A5388C-EA4C-9B6C-7E6F-1E844051E4F0}"/>
              </a:ext>
            </a:extLst>
          </p:cNvPr>
          <p:cNvSpPr/>
          <p:nvPr/>
        </p:nvSpPr>
        <p:spPr>
          <a:xfrm flipH="1">
            <a:off x="12825413" y="2536030"/>
            <a:ext cx="502445" cy="6072188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BCC8454E-44C5-FD36-E000-96DEB619478B}"/>
              </a:ext>
            </a:extLst>
          </p:cNvPr>
          <p:cNvSpPr/>
          <p:nvPr/>
        </p:nvSpPr>
        <p:spPr>
          <a:xfrm>
            <a:off x="10039351" y="4291012"/>
            <a:ext cx="2786063" cy="1045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77D6E68A-9FC2-7A14-BFFC-75D056749236}"/>
              </a:ext>
            </a:extLst>
          </p:cNvPr>
          <p:cNvSpPr/>
          <p:nvPr/>
        </p:nvSpPr>
        <p:spPr>
          <a:xfrm>
            <a:off x="10039351" y="7446168"/>
            <a:ext cx="2786063" cy="1045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1965DF30-7E92-A489-F6B7-CEAE71D3F78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573C8655-DE7A-1FF6-7A95-C1FAFCE63C25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D5A94-51EB-0257-48AA-11CBE1DA4AC7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6BE6ED76-3816-93E0-C2A1-94E8BFE69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861" y="579297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Max Pooling</a:t>
            </a:r>
            <a:endParaRPr lang="zh-TW" altLang="en-US" sz="54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橢圓 11">
            <a:extLst>
              <a:ext uri="{FF2B5EF4-FFF2-40B4-BE49-F238E27FC236}">
                <a16:creationId xmlns:a16="http://schemas.microsoft.com/office/drawing/2014/main" id="{BE7174AF-2F78-74E8-C40A-6749E8295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4569620"/>
            <a:ext cx="1078707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6" name="橢圓 12">
            <a:extLst>
              <a:ext uri="{FF2B5EF4-FFF2-40B4-BE49-F238E27FC236}">
                <a16:creationId xmlns:a16="http://schemas.microsoft.com/office/drawing/2014/main" id="{517E88CD-302C-C2A9-EA6E-D90C5CE25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56962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7" name="橢圓 13">
            <a:extLst>
              <a:ext uri="{FF2B5EF4-FFF2-40B4-BE49-F238E27FC236}">
                <a16:creationId xmlns:a16="http://schemas.microsoft.com/office/drawing/2014/main" id="{6AA2DABB-D8C7-6940-A84F-AE9F7D8F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533" y="456962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8" name="橢圓 14">
            <a:extLst>
              <a:ext uri="{FF2B5EF4-FFF2-40B4-BE49-F238E27FC236}">
                <a16:creationId xmlns:a16="http://schemas.microsoft.com/office/drawing/2014/main" id="{65C88163-D07B-1CA9-1A5D-39005511A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95" y="456962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9" name="橢圓 15">
            <a:extLst>
              <a:ext uri="{FF2B5EF4-FFF2-40B4-BE49-F238E27FC236}">
                <a16:creationId xmlns:a16="http://schemas.microsoft.com/office/drawing/2014/main" id="{5B474550-EC37-BF09-1900-DA9B5C36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5769770"/>
            <a:ext cx="1078707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0" name="橢圓 16">
            <a:extLst>
              <a:ext uri="{FF2B5EF4-FFF2-40B4-BE49-F238E27FC236}">
                <a16:creationId xmlns:a16="http://schemas.microsoft.com/office/drawing/2014/main" id="{B45B39BE-BC77-5770-57FC-3880A3F2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576977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1" name="橢圓 17">
            <a:extLst>
              <a:ext uri="{FF2B5EF4-FFF2-40B4-BE49-F238E27FC236}">
                <a16:creationId xmlns:a16="http://schemas.microsoft.com/office/drawing/2014/main" id="{AD3E27DC-E9FE-4E05-B4CA-90F7C20D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533" y="576977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2" name="橢圓 18">
            <a:extLst>
              <a:ext uri="{FF2B5EF4-FFF2-40B4-BE49-F238E27FC236}">
                <a16:creationId xmlns:a16="http://schemas.microsoft.com/office/drawing/2014/main" id="{08671BA1-AAB3-E1A5-8D50-341C2553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95" y="576977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3" name="橢圓 19">
            <a:extLst>
              <a:ext uri="{FF2B5EF4-FFF2-40B4-BE49-F238E27FC236}">
                <a16:creationId xmlns:a16="http://schemas.microsoft.com/office/drawing/2014/main" id="{C4AAF38F-3145-17E7-FF27-E02AC04B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7058025"/>
            <a:ext cx="1078707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4" name="橢圓 20">
            <a:extLst>
              <a:ext uri="{FF2B5EF4-FFF2-40B4-BE49-F238E27FC236}">
                <a16:creationId xmlns:a16="http://schemas.microsoft.com/office/drawing/2014/main" id="{7F080F31-05A4-A9DF-EEA1-AC75893C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7058025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5" name="橢圓 21">
            <a:extLst>
              <a:ext uri="{FF2B5EF4-FFF2-40B4-BE49-F238E27FC236}">
                <a16:creationId xmlns:a16="http://schemas.microsoft.com/office/drawing/2014/main" id="{F86C8D13-3E77-7A41-D52C-26EC574D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533" y="7058025"/>
            <a:ext cx="1078706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6" name="橢圓 22">
            <a:extLst>
              <a:ext uri="{FF2B5EF4-FFF2-40B4-BE49-F238E27FC236}">
                <a16:creationId xmlns:a16="http://schemas.microsoft.com/office/drawing/2014/main" id="{71FABB5C-484D-AFC9-5711-60F67F31F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95" y="7058025"/>
            <a:ext cx="1078706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7" name="橢圓 23">
            <a:extLst>
              <a:ext uri="{FF2B5EF4-FFF2-40B4-BE49-F238E27FC236}">
                <a16:creationId xmlns:a16="http://schemas.microsoft.com/office/drawing/2014/main" id="{6351EFC7-DC4A-F3D4-2F66-2B27ADA81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8258175"/>
            <a:ext cx="1078707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8" name="橢圓 24">
            <a:extLst>
              <a:ext uri="{FF2B5EF4-FFF2-40B4-BE49-F238E27FC236}">
                <a16:creationId xmlns:a16="http://schemas.microsoft.com/office/drawing/2014/main" id="{92EB4637-0121-F677-0DD4-81B090CA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8258175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9" name="橢圓 25">
            <a:extLst>
              <a:ext uri="{FF2B5EF4-FFF2-40B4-BE49-F238E27FC236}">
                <a16:creationId xmlns:a16="http://schemas.microsoft.com/office/drawing/2014/main" id="{11D09983-CD6B-90FB-9D49-263D35E0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533" y="8258175"/>
            <a:ext cx="1078706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0" name="橢圓 26">
            <a:extLst>
              <a:ext uri="{FF2B5EF4-FFF2-40B4-BE49-F238E27FC236}">
                <a16:creationId xmlns:a16="http://schemas.microsoft.com/office/drawing/2014/main" id="{157BB060-E677-647B-7F0A-7CB368B9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95" y="8258175"/>
            <a:ext cx="1078706" cy="107870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graphicFrame>
        <p:nvGraphicFramePr>
          <p:cNvPr id="21" name="表格 34">
            <a:extLst>
              <a:ext uri="{FF2B5EF4-FFF2-40B4-BE49-F238E27FC236}">
                <a16:creationId xmlns:a16="http://schemas.microsoft.com/office/drawing/2014/main" id="{EC03FBE8-041C-F075-8442-00BAE84E6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94013"/>
              </p:ext>
            </p:extLst>
          </p:nvPr>
        </p:nvGraphicFramePr>
        <p:xfrm>
          <a:off x="10853738" y="2069307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>
            <a:extLst>
              <a:ext uri="{FF2B5EF4-FFF2-40B4-BE49-F238E27FC236}">
                <a16:creationId xmlns:a16="http://schemas.microsoft.com/office/drawing/2014/main" id="{297E0874-802D-2ED5-553E-D9A74A183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7350" y="2771775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2</a:t>
            </a:r>
            <a:endParaRPr lang="zh-TW" altLang="en-US" sz="3600"/>
          </a:p>
        </p:txBody>
      </p:sp>
      <p:sp>
        <p:nvSpPr>
          <p:cNvPr id="23" name="橢圓 41">
            <a:extLst>
              <a:ext uri="{FF2B5EF4-FFF2-40B4-BE49-F238E27FC236}">
                <a16:creationId xmlns:a16="http://schemas.microsoft.com/office/drawing/2014/main" id="{10BD0834-ACDD-199A-4C80-559269F6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188" y="4674395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4" name="橢圓 42">
            <a:extLst>
              <a:ext uri="{FF2B5EF4-FFF2-40B4-BE49-F238E27FC236}">
                <a16:creationId xmlns:a16="http://schemas.microsoft.com/office/drawing/2014/main" id="{7B6D2E82-5156-2936-83A5-7530C687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1" y="4674395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5" name="橢圓 43">
            <a:extLst>
              <a:ext uri="{FF2B5EF4-FFF2-40B4-BE49-F238E27FC236}">
                <a16:creationId xmlns:a16="http://schemas.microsoft.com/office/drawing/2014/main" id="{97C55CA0-C052-3513-AB9F-888DD55B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695" y="4674395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6" name="橢圓 44">
            <a:extLst>
              <a:ext uri="{FF2B5EF4-FFF2-40B4-BE49-F238E27FC236}">
                <a16:creationId xmlns:a16="http://schemas.microsoft.com/office/drawing/2014/main" id="{83325C01-2E00-3C5E-6EE2-646385758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758" y="4674395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7" name="橢圓 45">
            <a:extLst>
              <a:ext uri="{FF2B5EF4-FFF2-40B4-BE49-F238E27FC236}">
                <a16:creationId xmlns:a16="http://schemas.microsoft.com/office/drawing/2014/main" id="{6F157E20-AB03-5F5F-2E10-80AD03A43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188" y="5874545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8" name="橢圓 46">
            <a:extLst>
              <a:ext uri="{FF2B5EF4-FFF2-40B4-BE49-F238E27FC236}">
                <a16:creationId xmlns:a16="http://schemas.microsoft.com/office/drawing/2014/main" id="{B37BADD4-16BC-C745-4FF4-CE8F55E0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1" y="5874545"/>
            <a:ext cx="1081088" cy="10787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9" name="橢圓 47">
            <a:extLst>
              <a:ext uri="{FF2B5EF4-FFF2-40B4-BE49-F238E27FC236}">
                <a16:creationId xmlns:a16="http://schemas.microsoft.com/office/drawing/2014/main" id="{8C867BCA-318D-6A48-C38D-38679EA8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695" y="5874545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0" name="橢圓 48">
            <a:extLst>
              <a:ext uri="{FF2B5EF4-FFF2-40B4-BE49-F238E27FC236}">
                <a16:creationId xmlns:a16="http://schemas.microsoft.com/office/drawing/2014/main" id="{CC3D2BF9-0553-5991-5EAA-F91BF608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758" y="5874545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1" name="橢圓 49">
            <a:extLst>
              <a:ext uri="{FF2B5EF4-FFF2-40B4-BE49-F238E27FC236}">
                <a16:creationId xmlns:a16="http://schemas.microsoft.com/office/drawing/2014/main" id="{A9D609D6-590D-EDBE-C811-E5517D7C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188" y="716042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2" name="橢圓 50">
            <a:extLst>
              <a:ext uri="{FF2B5EF4-FFF2-40B4-BE49-F238E27FC236}">
                <a16:creationId xmlns:a16="http://schemas.microsoft.com/office/drawing/2014/main" id="{6C03E29F-BD36-6678-6FC2-792EB72A1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1" y="716042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3" name="橢圓 51">
            <a:extLst>
              <a:ext uri="{FF2B5EF4-FFF2-40B4-BE49-F238E27FC236}">
                <a16:creationId xmlns:a16="http://schemas.microsoft.com/office/drawing/2014/main" id="{5CCCC517-CFC2-7396-5987-4F58FF91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695" y="716042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-2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4" name="橢圓 52">
            <a:extLst>
              <a:ext uri="{FF2B5EF4-FFF2-40B4-BE49-F238E27FC236}">
                <a16:creationId xmlns:a16="http://schemas.microsoft.com/office/drawing/2014/main" id="{302514A0-EC7D-D097-2196-841EFA0E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758" y="716042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5" name="橢圓 53">
            <a:extLst>
              <a:ext uri="{FF2B5EF4-FFF2-40B4-BE49-F238E27FC236}">
                <a16:creationId xmlns:a16="http://schemas.microsoft.com/office/drawing/2014/main" id="{9672E89A-6D6B-8383-132A-D48B0AD8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188" y="836057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6" name="橢圓 54">
            <a:extLst>
              <a:ext uri="{FF2B5EF4-FFF2-40B4-BE49-F238E27FC236}">
                <a16:creationId xmlns:a16="http://schemas.microsoft.com/office/drawing/2014/main" id="{1692847E-AF46-FDDE-5938-63B938498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1" y="836057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7" name="橢圓 55">
            <a:extLst>
              <a:ext uri="{FF2B5EF4-FFF2-40B4-BE49-F238E27FC236}">
                <a16:creationId xmlns:a16="http://schemas.microsoft.com/office/drawing/2014/main" id="{3587E450-37B6-F316-D735-68C1CF23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695" y="836057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-4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38" name="橢圓 56">
            <a:extLst>
              <a:ext uri="{FF2B5EF4-FFF2-40B4-BE49-F238E27FC236}">
                <a16:creationId xmlns:a16="http://schemas.microsoft.com/office/drawing/2014/main" id="{C1D28A40-3D26-8693-D61B-B51F135E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758" y="8360570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graphicFrame>
        <p:nvGraphicFramePr>
          <p:cNvPr id="39" name="表格 57">
            <a:extLst>
              <a:ext uri="{FF2B5EF4-FFF2-40B4-BE49-F238E27FC236}">
                <a16:creationId xmlns:a16="http://schemas.microsoft.com/office/drawing/2014/main" id="{923893C6-A406-0827-5A6E-9E2EDA93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4785"/>
              </p:ext>
            </p:extLst>
          </p:nvPr>
        </p:nvGraphicFramePr>
        <p:xfrm>
          <a:off x="4845845" y="2069307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>
            <a:extLst>
              <a:ext uri="{FF2B5EF4-FFF2-40B4-BE49-F238E27FC236}">
                <a16:creationId xmlns:a16="http://schemas.microsoft.com/office/drawing/2014/main" id="{27F7998D-DBF8-68B6-C461-2F5FC907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9482" y="2750345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1</a:t>
            </a:r>
            <a:endParaRPr lang="zh-TW" altLang="en-US" sz="3600"/>
          </a:p>
        </p:txBody>
      </p:sp>
      <p:sp>
        <p:nvSpPr>
          <p:cNvPr id="41" name="矩形 2">
            <a:extLst>
              <a:ext uri="{FF2B5EF4-FFF2-40B4-BE49-F238E27FC236}">
                <a16:creationId xmlns:a16="http://schemas.microsoft.com/office/drawing/2014/main" id="{9173195A-B59B-461C-72DF-390768D48669}"/>
              </a:ext>
            </a:extLst>
          </p:cNvPr>
          <p:cNvSpPr/>
          <p:nvPr/>
        </p:nvSpPr>
        <p:spPr>
          <a:xfrm>
            <a:off x="3629025" y="4569620"/>
            <a:ext cx="2343150" cy="2281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925AB0AF-BC6C-3AE2-F6EA-C09BCDDD489C}"/>
              </a:ext>
            </a:extLst>
          </p:cNvPr>
          <p:cNvSpPr/>
          <p:nvPr/>
        </p:nvSpPr>
        <p:spPr>
          <a:xfrm>
            <a:off x="6155532" y="4569620"/>
            <a:ext cx="2340768" cy="2281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3" name="矩形 68">
            <a:extLst>
              <a:ext uri="{FF2B5EF4-FFF2-40B4-BE49-F238E27FC236}">
                <a16:creationId xmlns:a16="http://schemas.microsoft.com/office/drawing/2014/main" id="{DC2744A9-4557-A727-6A94-2477A76A9D3C}"/>
              </a:ext>
            </a:extLst>
          </p:cNvPr>
          <p:cNvSpPr/>
          <p:nvPr/>
        </p:nvSpPr>
        <p:spPr>
          <a:xfrm>
            <a:off x="3629025" y="7053263"/>
            <a:ext cx="2343150" cy="2281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4" name="矩形 69">
            <a:extLst>
              <a:ext uri="{FF2B5EF4-FFF2-40B4-BE49-F238E27FC236}">
                <a16:creationId xmlns:a16="http://schemas.microsoft.com/office/drawing/2014/main" id="{C3ADD22F-7087-8B23-517A-01BCBA783B98}"/>
              </a:ext>
            </a:extLst>
          </p:cNvPr>
          <p:cNvSpPr/>
          <p:nvPr/>
        </p:nvSpPr>
        <p:spPr>
          <a:xfrm>
            <a:off x="6155532" y="7053263"/>
            <a:ext cx="2340768" cy="2281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5" name="矩形 70">
            <a:extLst>
              <a:ext uri="{FF2B5EF4-FFF2-40B4-BE49-F238E27FC236}">
                <a16:creationId xmlns:a16="http://schemas.microsoft.com/office/drawing/2014/main" id="{D5EF4713-1E4D-3D65-1E85-CF557A262518}"/>
              </a:ext>
            </a:extLst>
          </p:cNvPr>
          <p:cNvSpPr/>
          <p:nvPr/>
        </p:nvSpPr>
        <p:spPr>
          <a:xfrm>
            <a:off x="9882188" y="4631532"/>
            <a:ext cx="2343150" cy="22788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6" name="矩形 71">
            <a:extLst>
              <a:ext uri="{FF2B5EF4-FFF2-40B4-BE49-F238E27FC236}">
                <a16:creationId xmlns:a16="http://schemas.microsoft.com/office/drawing/2014/main" id="{53A964EE-B49D-8399-7652-90467D4DDD64}"/>
              </a:ext>
            </a:extLst>
          </p:cNvPr>
          <p:cNvSpPr/>
          <p:nvPr/>
        </p:nvSpPr>
        <p:spPr>
          <a:xfrm>
            <a:off x="12408695" y="4631532"/>
            <a:ext cx="2340768" cy="22788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7" name="矩形 72">
            <a:extLst>
              <a:ext uri="{FF2B5EF4-FFF2-40B4-BE49-F238E27FC236}">
                <a16:creationId xmlns:a16="http://schemas.microsoft.com/office/drawing/2014/main" id="{76F1D424-25A9-7217-23B1-BE109B001B7A}"/>
              </a:ext>
            </a:extLst>
          </p:cNvPr>
          <p:cNvSpPr/>
          <p:nvPr/>
        </p:nvSpPr>
        <p:spPr>
          <a:xfrm>
            <a:off x="9882188" y="7115175"/>
            <a:ext cx="2343150" cy="227885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48" name="矩形 73">
            <a:extLst>
              <a:ext uri="{FF2B5EF4-FFF2-40B4-BE49-F238E27FC236}">
                <a16:creationId xmlns:a16="http://schemas.microsoft.com/office/drawing/2014/main" id="{67682141-AA30-DEC6-6916-E85608D1011B}"/>
              </a:ext>
            </a:extLst>
          </p:cNvPr>
          <p:cNvSpPr/>
          <p:nvPr/>
        </p:nvSpPr>
        <p:spPr>
          <a:xfrm>
            <a:off x="12408695" y="7115175"/>
            <a:ext cx="2340768" cy="227885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776DD138-8545-66FA-5EF7-E9E8AB869F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B7161705-BAFA-115B-9182-152012BC76FE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16097-C4E5-FDB5-9EA4-D08B537A9527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FA25F59C-84A1-09FA-F82D-923CAF3D1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45858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Pooling</a:t>
            </a:r>
            <a:endParaRPr lang="zh-TW" altLang="en-US" sz="54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483" name="內容版面配置區 2">
            <a:extLst>
              <a:ext uri="{FF2B5EF4-FFF2-40B4-BE49-F238E27FC236}">
                <a16:creationId xmlns:a16="http://schemas.microsoft.com/office/drawing/2014/main" id="{A3F31168-8A4F-15B4-50EB-7C41A6678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28975" y="2305050"/>
            <a:ext cx="11830050" cy="646331"/>
          </a:xfrm>
        </p:spPr>
        <p:txBody>
          <a:bodyPr/>
          <a:lstStyle/>
          <a:p>
            <a:r>
              <a:rPr lang="en-US" altLang="zh-TW" sz="4200">
                <a:ea typeface="ＭＳ Ｐゴシック" panose="020B0600070205080204" pitchFamily="34" charset="-128"/>
              </a:rPr>
              <a:t>Subsampling pixels will not change the object</a:t>
            </a:r>
            <a:endParaRPr lang="zh-TW" altLang="en-US" sz="4200">
              <a:ea typeface="ＭＳ Ｐゴシック" panose="020B0600070205080204" pitchFamily="34" charset="-128"/>
            </a:endParaRPr>
          </a:p>
        </p:txBody>
      </p:sp>
      <p:pic>
        <p:nvPicPr>
          <p:cNvPr id="6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E7D4BE5D-6726-0323-7CEE-B9816B84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3952875"/>
            <a:ext cx="500300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A1164F97-F433-20E6-C12B-4C97EB45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357" y="4717257"/>
            <a:ext cx="263604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>
            <a:extLst>
              <a:ext uri="{FF2B5EF4-FFF2-40B4-BE49-F238E27FC236}">
                <a16:creationId xmlns:a16="http://schemas.microsoft.com/office/drawing/2014/main" id="{5F13488C-BBF8-8EE4-AB19-1041540150D8}"/>
              </a:ext>
            </a:extLst>
          </p:cNvPr>
          <p:cNvSpPr/>
          <p:nvPr/>
        </p:nvSpPr>
        <p:spPr>
          <a:xfrm>
            <a:off x="8882063" y="5007770"/>
            <a:ext cx="2790825" cy="1204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EF2BF6EA-BAAF-FC89-BEE6-D1FE7045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2520" y="6203157"/>
            <a:ext cx="3114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>
                <a:solidFill>
                  <a:srgbClr val="FF0000"/>
                </a:solidFill>
              </a:rPr>
              <a:t>Subsampling</a:t>
            </a:r>
            <a:endParaRPr lang="zh-TW" altLang="en-US" sz="3600">
              <a:solidFill>
                <a:srgbClr val="FF0000"/>
              </a:solidFill>
            </a:endParaRPr>
          </a:p>
        </p:txBody>
      </p:sp>
      <p:sp>
        <p:nvSpPr>
          <p:cNvPr id="10" name="文字方塊 6">
            <a:extLst>
              <a:ext uri="{FF2B5EF4-FFF2-40B4-BE49-F238E27FC236}">
                <a16:creationId xmlns:a16="http://schemas.microsoft.com/office/drawing/2014/main" id="{3A082692-2295-00EF-95C6-FC2001EE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3178969"/>
            <a:ext cx="22431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/>
              <a:t>bird</a:t>
            </a:r>
            <a:endParaRPr lang="zh-TW" altLang="en-US" sz="4200"/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112AA880-03BC-6960-404F-C1A61A91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0" y="3917157"/>
            <a:ext cx="22407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/>
              <a:t>bird</a:t>
            </a:r>
            <a:endParaRPr lang="zh-TW" altLang="en-US" sz="4200"/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EBE2DCC5-E431-4E10-B468-2EDA3A3B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7800975"/>
            <a:ext cx="11544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We can subsample the pixels to make image smaller</a:t>
            </a:r>
            <a:endParaRPr lang="zh-TW" altLang="en-US" sz="36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7C5A4D-786F-E98E-F4A2-A060E35E9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8824913"/>
            <a:ext cx="10901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fewer parameters to characterize the image</a:t>
            </a:r>
            <a:endParaRPr lang="zh-TW" altLang="en-US" sz="3600"/>
          </a:p>
        </p:txBody>
      </p:sp>
      <p:sp>
        <p:nvSpPr>
          <p:cNvPr id="14" name="向右箭號 11">
            <a:extLst>
              <a:ext uri="{FF2B5EF4-FFF2-40B4-BE49-F238E27FC236}">
                <a16:creationId xmlns:a16="http://schemas.microsoft.com/office/drawing/2014/main" id="{85E4FD34-FA2C-16EB-3097-2CFF2D461175}"/>
              </a:ext>
            </a:extLst>
          </p:cNvPr>
          <p:cNvSpPr/>
          <p:nvPr/>
        </p:nvSpPr>
        <p:spPr>
          <a:xfrm>
            <a:off x="3719513" y="8901112"/>
            <a:ext cx="1381125" cy="723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381D800-44F2-3CFB-866A-B8981C73FAF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2008BC7-A4C1-A97E-E7F3-5EF2969CA7FA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D4A3B-9D42-D276-1A02-A59E4609B647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55F9091-BD4D-E52E-3F61-0CAE75D12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5709"/>
            <a:ext cx="12496800" cy="2492990"/>
          </a:xfrm>
        </p:spPr>
        <p:txBody>
          <a:bodyPr/>
          <a:lstStyle/>
          <a:p>
            <a:r>
              <a:rPr lang="en-US" altLang="en-US" sz="5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CNN compresses a fully connected network in two 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6725-AD6E-8EA1-D3CC-DBE04D6E4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3924300"/>
            <a:ext cx="12687300" cy="2031325"/>
          </a:xfrm>
        </p:spPr>
        <p:txBody>
          <a:bodyPr/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Reducing number of connections</a:t>
            </a:r>
          </a:p>
          <a:p>
            <a:r>
              <a:rPr lang="en-US" altLang="en-US" sz="4400" dirty="0">
                <a:ea typeface="ＭＳ Ｐゴシック" panose="020B0600070205080204" pitchFamily="34" charset="-128"/>
              </a:rPr>
              <a:t>Shared weights on the edges</a:t>
            </a:r>
          </a:p>
          <a:p>
            <a:r>
              <a:rPr lang="en-US" altLang="en-US" sz="4400" dirty="0">
                <a:ea typeface="ＭＳ Ｐゴシック" panose="020B0600070205080204" pitchFamily="34" charset="-128"/>
              </a:rPr>
              <a:t>Max pooling further reduces the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l" rtl="0"/>
            <a:r>
              <a:rPr lang="en" sz="5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Convolutional neural networks</a:t>
            </a:r>
            <a:endParaRPr sz="5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4" name="Google Shape;5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0" y="3300370"/>
            <a:ext cx="18202548" cy="560078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6"/>
          <p:cNvSpPr txBox="1"/>
          <p:nvPr/>
        </p:nvSpPr>
        <p:spPr>
          <a:xfrm>
            <a:off x="5867400" y="8808350"/>
            <a:ext cx="12016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" sz="2000" dirty="0"/>
              <a:t>By Aphex34 - Own work, CC BY-SA 4.0,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https://commons.wikimedia.org/w/index.php?curid=45679374</a:t>
            </a:r>
            <a:r>
              <a:rPr lang="en" sz="2000" dirty="0"/>
              <a:t> </a:t>
            </a:r>
            <a:endParaRPr sz="2000" dirty="0"/>
          </a:p>
          <a:p>
            <a:endParaRPr sz="2000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76C8F77B-7EA9-EA4F-416E-CE0B5CBE4D7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07877C62-EAFF-AC3E-F7A8-FBEEF3351746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29C94-7354-60C8-12F3-672AA7B8C3F0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>
            <a:extLst>
              <a:ext uri="{FF2B5EF4-FFF2-40B4-BE49-F238E27FC236}">
                <a16:creationId xmlns:a16="http://schemas.microsoft.com/office/drawing/2014/main" id="{79B2FC60-EC92-5A30-3B9C-20A60AFFE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8975" y="547688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Max Pooling</a:t>
            </a:r>
            <a:endParaRPr lang="zh-TW" altLang="en-US" sz="54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F18DDD2E-D96D-053C-5EC2-1A6CE733FF5D}"/>
              </a:ext>
            </a:extLst>
          </p:cNvPr>
          <p:cNvGraphicFramePr>
            <a:graphicFrameLocks/>
          </p:cNvGraphicFramePr>
          <p:nvPr/>
        </p:nvGraphicFramePr>
        <p:xfrm>
          <a:off x="2793207" y="3755232"/>
          <a:ext cx="431244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208" marR="137208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208" marR="137208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2" name="文字方塊 4">
            <a:extLst>
              <a:ext uri="{FF2B5EF4-FFF2-40B4-BE49-F238E27FC236}">
                <a16:creationId xmlns:a16="http://schemas.microsoft.com/office/drawing/2014/main" id="{A640671F-4133-C829-F56E-7C05D6DC1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495" y="8239126"/>
            <a:ext cx="3521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6 x 6 image</a:t>
            </a:r>
            <a:endParaRPr lang="zh-TW" altLang="en-US" sz="3600"/>
          </a:p>
        </p:txBody>
      </p:sp>
      <p:sp>
        <p:nvSpPr>
          <p:cNvPr id="7" name="橢圓 5">
            <a:extLst>
              <a:ext uri="{FF2B5EF4-FFF2-40B4-BE49-F238E27FC236}">
                <a16:creationId xmlns:a16="http://schemas.microsoft.com/office/drawing/2014/main" id="{F3A2FCEF-BF60-F781-6D12-858C75E3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858" y="4629151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8" name="橢圓 6">
            <a:extLst>
              <a:ext uri="{FF2B5EF4-FFF2-40B4-BE49-F238E27FC236}">
                <a16:creationId xmlns:a16="http://schemas.microsoft.com/office/drawing/2014/main" id="{E9F2501C-E7EC-6260-D948-9FD1C6DD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2183" y="4629151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9" name="橢圓 7">
            <a:extLst>
              <a:ext uri="{FF2B5EF4-FFF2-40B4-BE49-F238E27FC236}">
                <a16:creationId xmlns:a16="http://schemas.microsoft.com/office/drawing/2014/main" id="{F11EDBCC-B17D-FB9D-0686-7AA34403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2183" y="6293645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0" name="橢圓 8">
            <a:extLst>
              <a:ext uri="{FF2B5EF4-FFF2-40B4-BE49-F238E27FC236}">
                <a16:creationId xmlns:a16="http://schemas.microsoft.com/office/drawing/2014/main" id="{3D97304A-0E5D-544E-62F9-8B8BF4F7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858" y="6293645"/>
            <a:ext cx="1078706" cy="1078706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1" name="橢圓 9">
            <a:extLst>
              <a:ext uri="{FF2B5EF4-FFF2-40B4-BE49-F238E27FC236}">
                <a16:creationId xmlns:a16="http://schemas.microsoft.com/office/drawing/2014/main" id="{E1E96C42-42E6-3D4C-26C8-27A141F15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226" y="4955383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2" name="橢圓 10">
            <a:extLst>
              <a:ext uri="{FF2B5EF4-FFF2-40B4-BE49-F238E27FC236}">
                <a16:creationId xmlns:a16="http://schemas.microsoft.com/office/drawing/2014/main" id="{52C20EAE-4F01-B186-2C1C-61980B4F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938" y="4922045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3" name="橢圓 11">
            <a:extLst>
              <a:ext uri="{FF2B5EF4-FFF2-40B4-BE49-F238E27FC236}">
                <a16:creationId xmlns:a16="http://schemas.microsoft.com/office/drawing/2014/main" id="{0E902923-5287-5881-C73A-1603A191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938" y="6529388"/>
            <a:ext cx="1081088" cy="1078707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4" name="橢圓 12">
            <a:extLst>
              <a:ext uri="{FF2B5EF4-FFF2-40B4-BE49-F238E27FC236}">
                <a16:creationId xmlns:a16="http://schemas.microsoft.com/office/drawing/2014/main" id="{F880FB5C-D91B-31FE-7308-1A943034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9658" y="6531770"/>
            <a:ext cx="1081088" cy="108108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0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22591" name="文字方塊 13">
            <a:extLst>
              <a:ext uri="{FF2B5EF4-FFF2-40B4-BE49-F238E27FC236}">
                <a16:creationId xmlns:a16="http://schemas.microsoft.com/office/drawing/2014/main" id="{E69E7CD5-0C2D-CAA4-D011-C90FB2FF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5301" y="7779545"/>
            <a:ext cx="3519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2 x 2 image</a:t>
            </a:r>
            <a:endParaRPr lang="zh-TW" altLang="en-US" sz="3600"/>
          </a:p>
        </p:txBody>
      </p:sp>
      <p:sp>
        <p:nvSpPr>
          <p:cNvPr id="16" name="文字方塊 14">
            <a:extLst>
              <a:ext uri="{FF2B5EF4-FFF2-40B4-BE49-F238E27FC236}">
                <a16:creationId xmlns:a16="http://schemas.microsoft.com/office/drawing/2014/main" id="{FF9A7288-C6DD-C67D-F197-09BE1B31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1970" y="8305328"/>
            <a:ext cx="34004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 dirty="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 dirty="0">
                <a:solidFill>
                  <a:srgbClr val="0000FF"/>
                </a:solidFill>
              </a:rPr>
              <a:t>is a channel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sp>
        <p:nvSpPr>
          <p:cNvPr id="17" name="向右箭號 15">
            <a:extLst>
              <a:ext uri="{FF2B5EF4-FFF2-40B4-BE49-F238E27FC236}">
                <a16:creationId xmlns:a16="http://schemas.microsoft.com/office/drawing/2014/main" id="{0076AD7F-5733-4148-09A6-EAA2C04B9E34}"/>
              </a:ext>
            </a:extLst>
          </p:cNvPr>
          <p:cNvSpPr/>
          <p:nvPr/>
        </p:nvSpPr>
        <p:spPr>
          <a:xfrm>
            <a:off x="7015163" y="4093370"/>
            <a:ext cx="1288257" cy="12715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D21C72-E036-51C3-E746-15D2AE0A2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1970" y="2936082"/>
            <a:ext cx="34194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/>
              <a:t>New image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/>
              <a:t>but smaller</a:t>
            </a:r>
            <a:endParaRPr lang="zh-TW" altLang="en-US" sz="4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292659-6775-0DB1-8D80-C97EAD3A8438}"/>
              </a:ext>
            </a:extLst>
          </p:cNvPr>
          <p:cNvSpPr/>
          <p:nvPr/>
        </p:nvSpPr>
        <p:spPr>
          <a:xfrm>
            <a:off x="8308183" y="3914775"/>
            <a:ext cx="2062163" cy="1602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4200" dirty="0">
                <a:solidFill>
                  <a:srgbClr val="000000"/>
                </a:solidFill>
              </a:rPr>
              <a:t>Conv</a:t>
            </a:r>
            <a:endParaRPr lang="zh-TW" altLang="en-US" sz="4200" dirty="0">
              <a:solidFill>
                <a:srgbClr val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435FE3-0E7D-AE82-E10B-AC1300B54D2A}"/>
              </a:ext>
            </a:extLst>
          </p:cNvPr>
          <p:cNvSpPr/>
          <p:nvPr/>
        </p:nvSpPr>
        <p:spPr>
          <a:xfrm>
            <a:off x="8303420" y="6281738"/>
            <a:ext cx="2066925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4200" dirty="0">
                <a:solidFill>
                  <a:srgbClr val="000000"/>
                </a:solidFill>
              </a:rPr>
              <a:t>Max</a:t>
            </a:r>
          </a:p>
          <a:p>
            <a:pPr algn="ctr" eaLnBrk="1" hangingPunct="1">
              <a:defRPr/>
            </a:pPr>
            <a:r>
              <a:rPr lang="en-US" altLang="zh-TW" sz="4200" dirty="0">
                <a:solidFill>
                  <a:srgbClr val="000000"/>
                </a:solidFill>
              </a:rPr>
              <a:t>Pooling</a:t>
            </a:r>
            <a:endParaRPr lang="zh-TW" altLang="en-US" sz="4200" dirty="0">
              <a:solidFill>
                <a:srgbClr val="000000"/>
              </a:solidFill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3A87D7EE-5A34-2EDE-0DE8-DC310262DF57}"/>
              </a:ext>
            </a:extLst>
          </p:cNvPr>
          <p:cNvSpPr/>
          <p:nvPr/>
        </p:nvSpPr>
        <p:spPr>
          <a:xfrm>
            <a:off x="10353675" y="6434138"/>
            <a:ext cx="1288257" cy="1269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16A331B0-3276-2BE0-5974-59AD239A958A}"/>
              </a:ext>
            </a:extLst>
          </p:cNvPr>
          <p:cNvSpPr/>
          <p:nvPr/>
        </p:nvSpPr>
        <p:spPr>
          <a:xfrm rot="5400000">
            <a:off x="8967788" y="5276851"/>
            <a:ext cx="738188" cy="12715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DF1B2E08-AAB9-24F8-1C0E-9B843CF1EB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6B040EAF-44E0-036B-2B0F-D9C9CAEE679A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68DA7-9EC2-BB37-B9BC-052392D7DA1D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2CFDF650-7031-68BF-08AD-1C3893311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834" y="563265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whole CNN</a:t>
            </a:r>
            <a:endParaRPr lang="zh-TW" altLang="en-US" sz="54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3555" name="Picture 2" descr="http://s.hswstatic.com/gif/whiskers-sam.jpg">
            <a:extLst>
              <a:ext uri="{FF2B5EF4-FFF2-40B4-BE49-F238E27FC236}">
                <a16:creationId xmlns:a16="http://schemas.microsoft.com/office/drawing/2014/main" id="{85A707CC-3C7F-29B2-3D7D-401AA26A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407" y="288133"/>
            <a:ext cx="2657475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2C3FFAD4-3418-FB94-500C-10D11036444D}"/>
              </a:ext>
            </a:extLst>
          </p:cNvPr>
          <p:cNvSpPr/>
          <p:nvPr/>
        </p:nvSpPr>
        <p:spPr>
          <a:xfrm>
            <a:off x="10160885" y="2894258"/>
            <a:ext cx="2605086" cy="83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Convolution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038CC08C-F951-38A8-2EA5-43574E6199BF}"/>
              </a:ext>
            </a:extLst>
          </p:cNvPr>
          <p:cNvSpPr/>
          <p:nvPr/>
        </p:nvSpPr>
        <p:spPr>
          <a:xfrm>
            <a:off x="10160885" y="4544276"/>
            <a:ext cx="2605086" cy="83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Max Pooling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AFBC272F-0E38-C6E8-E02C-81597B5AE197}"/>
              </a:ext>
            </a:extLst>
          </p:cNvPr>
          <p:cNvSpPr/>
          <p:nvPr/>
        </p:nvSpPr>
        <p:spPr>
          <a:xfrm>
            <a:off x="10160885" y="6146595"/>
            <a:ext cx="2605086" cy="83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Convolution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CA65F31-4B0B-9B04-5521-6FF73798166A}"/>
              </a:ext>
            </a:extLst>
          </p:cNvPr>
          <p:cNvSpPr/>
          <p:nvPr/>
        </p:nvSpPr>
        <p:spPr>
          <a:xfrm>
            <a:off x="10160885" y="7696473"/>
            <a:ext cx="2605086" cy="83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Max Pooling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40ED65FD-1929-CD1E-F47B-5015FFB37655}"/>
              </a:ext>
            </a:extLst>
          </p:cNvPr>
          <p:cNvSpPr/>
          <p:nvPr/>
        </p:nvSpPr>
        <p:spPr>
          <a:xfrm>
            <a:off x="11089482" y="2176463"/>
            <a:ext cx="819150" cy="664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0B3F13CD-4258-FF1D-E990-66FA802F52C4}"/>
              </a:ext>
            </a:extLst>
          </p:cNvPr>
          <p:cNvSpPr/>
          <p:nvPr/>
        </p:nvSpPr>
        <p:spPr>
          <a:xfrm>
            <a:off x="11089482" y="3843338"/>
            <a:ext cx="819150" cy="664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75A5AF08-F92A-6ECD-A86E-BFAD0023FECB}"/>
              </a:ext>
            </a:extLst>
          </p:cNvPr>
          <p:cNvSpPr/>
          <p:nvPr/>
        </p:nvSpPr>
        <p:spPr>
          <a:xfrm>
            <a:off x="11089482" y="5481638"/>
            <a:ext cx="819150" cy="6619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D3E93B83-7E5C-8D66-FE31-C253EF4977BA}"/>
              </a:ext>
            </a:extLst>
          </p:cNvPr>
          <p:cNvSpPr/>
          <p:nvPr/>
        </p:nvSpPr>
        <p:spPr>
          <a:xfrm>
            <a:off x="11089482" y="7034213"/>
            <a:ext cx="819150" cy="6619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3572" name="文字方塊 20">
            <a:extLst>
              <a:ext uri="{FF2B5EF4-FFF2-40B4-BE49-F238E27FC236}">
                <a16:creationId xmlns:a16="http://schemas.microsoft.com/office/drawing/2014/main" id="{926CE890-6D24-7AF8-BC1A-2CB48CF36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3108" y="5122070"/>
            <a:ext cx="25360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Can repeat many times</a:t>
            </a:r>
            <a:endParaRPr lang="zh-TW" altLang="en-US" sz="3600"/>
          </a:p>
        </p:txBody>
      </p:sp>
      <p:sp>
        <p:nvSpPr>
          <p:cNvPr id="15" name="左大括弧 22">
            <a:extLst>
              <a:ext uri="{FF2B5EF4-FFF2-40B4-BE49-F238E27FC236}">
                <a16:creationId xmlns:a16="http://schemas.microsoft.com/office/drawing/2014/main" id="{138D6BBE-904C-FA15-0821-5E22E3741DF1}"/>
              </a:ext>
            </a:extLst>
          </p:cNvPr>
          <p:cNvSpPr/>
          <p:nvPr/>
        </p:nvSpPr>
        <p:spPr>
          <a:xfrm flipH="1">
            <a:off x="12825413" y="2709863"/>
            <a:ext cx="502445" cy="6072188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82E6158A-ECFD-7F54-B0E8-9382253DA98A}"/>
              </a:ext>
            </a:extLst>
          </p:cNvPr>
          <p:cNvSpPr/>
          <p:nvPr/>
        </p:nvSpPr>
        <p:spPr>
          <a:xfrm>
            <a:off x="10070308" y="2771775"/>
            <a:ext cx="2786063" cy="2850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D63EF834-0756-1C22-8D19-A0DB71C91568}"/>
              </a:ext>
            </a:extLst>
          </p:cNvPr>
          <p:cNvSpPr txBox="1"/>
          <p:nvPr/>
        </p:nvSpPr>
        <p:spPr>
          <a:xfrm>
            <a:off x="4358185" y="5352970"/>
            <a:ext cx="3145775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600" dirty="0"/>
              <a:t>A new image</a:t>
            </a:r>
            <a:endParaRPr lang="zh-TW" altLang="en-US" sz="3600" dirty="0"/>
          </a:p>
        </p:txBody>
      </p:sp>
      <p:sp>
        <p:nvSpPr>
          <p:cNvPr id="18" name="文字方塊 26">
            <a:extLst>
              <a:ext uri="{FF2B5EF4-FFF2-40B4-BE49-F238E27FC236}">
                <a16:creationId xmlns:a16="http://schemas.microsoft.com/office/drawing/2014/main" id="{80E0976F-32F6-A8B3-0A9C-519A03E9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7815263"/>
            <a:ext cx="64341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/>
              <a:t>The number of channels is the number of filters</a:t>
            </a:r>
            <a:endParaRPr lang="zh-TW" altLang="en-US" sz="4200"/>
          </a:p>
        </p:txBody>
      </p:sp>
      <p:sp>
        <p:nvSpPr>
          <p:cNvPr id="19" name="文字方塊 27">
            <a:extLst>
              <a:ext uri="{FF2B5EF4-FFF2-40B4-BE49-F238E27FC236}">
                <a16:creationId xmlns:a16="http://schemas.microsoft.com/office/drawing/2014/main" id="{10B29DEE-C14A-7EAB-45DE-EFC059324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6376988"/>
            <a:ext cx="637460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/>
              <a:t>Smaller than the original image</a:t>
            </a:r>
            <a:endParaRPr lang="zh-TW" altLang="en-US" sz="4200"/>
          </a:p>
        </p:txBody>
      </p:sp>
      <p:cxnSp>
        <p:nvCxnSpPr>
          <p:cNvPr id="20" name="直線單箭頭接點 6">
            <a:extLst>
              <a:ext uri="{FF2B5EF4-FFF2-40B4-BE49-F238E27FC236}">
                <a16:creationId xmlns:a16="http://schemas.microsoft.com/office/drawing/2014/main" id="{A52F6F49-8FF9-E6C2-FDFA-54237F8BEC5C}"/>
              </a:ext>
            </a:extLst>
          </p:cNvPr>
          <p:cNvCxnSpPr/>
          <p:nvPr/>
        </p:nvCxnSpPr>
        <p:spPr>
          <a:xfrm flipH="1">
            <a:off x="7589045" y="5812632"/>
            <a:ext cx="34051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>
            <a:extLst>
              <a:ext uri="{FF2B5EF4-FFF2-40B4-BE49-F238E27FC236}">
                <a16:creationId xmlns:a16="http://schemas.microsoft.com/office/drawing/2014/main" id="{775F7BED-7152-AF42-8A98-D4E830105770}"/>
              </a:ext>
            </a:extLst>
          </p:cNvPr>
          <p:cNvSpPr/>
          <p:nvPr/>
        </p:nvSpPr>
        <p:spPr>
          <a:xfrm>
            <a:off x="10070308" y="6003133"/>
            <a:ext cx="2786063" cy="28503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grpSp>
        <p:nvGrpSpPr>
          <p:cNvPr id="22" name="群組 7">
            <a:extLst>
              <a:ext uri="{FF2B5EF4-FFF2-40B4-BE49-F238E27FC236}">
                <a16:creationId xmlns:a16="http://schemas.microsoft.com/office/drawing/2014/main" id="{D08B2C95-EAEE-940F-DC27-DBE376E3EF67}"/>
              </a:ext>
            </a:extLst>
          </p:cNvPr>
          <p:cNvGrpSpPr>
            <a:grpSpLocks/>
          </p:cNvGrpSpPr>
          <p:nvPr/>
        </p:nvGrpSpPr>
        <p:grpSpPr bwMode="auto">
          <a:xfrm>
            <a:off x="4629151" y="2416970"/>
            <a:ext cx="2921795" cy="2657475"/>
            <a:chOff x="1561968" y="1612084"/>
            <a:chExt cx="1947915" cy="1771562"/>
          </a:xfrm>
        </p:grpSpPr>
        <p:sp>
          <p:nvSpPr>
            <p:cNvPr id="23" name="橢圓 29">
              <a:extLst>
                <a:ext uri="{FF2B5EF4-FFF2-40B4-BE49-F238E27FC236}">
                  <a16:creationId xmlns:a16="http://schemas.microsoft.com/office/drawing/2014/main" id="{028B41CF-C8C3-FA87-45B6-931F3227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chemeClr val="dk1"/>
                  </a:solidFill>
                </a:rPr>
                <a:t>3</a:t>
              </a:r>
              <a:endParaRPr lang="zh-TW" alt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24" name="橢圓 30">
              <a:extLst>
                <a:ext uri="{FF2B5EF4-FFF2-40B4-BE49-F238E27FC236}">
                  <a16:creationId xmlns:a16="http://schemas.microsoft.com/office/drawing/2014/main" id="{4EFE371B-305E-1E82-A0B7-05BB75055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chemeClr val="dk1"/>
                  </a:solidFill>
                </a:rPr>
                <a:t>0</a:t>
              </a:r>
              <a:endParaRPr lang="zh-TW" alt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25" name="橢圓 31">
              <a:extLst>
                <a:ext uri="{FF2B5EF4-FFF2-40B4-BE49-F238E27FC236}">
                  <a16:creationId xmlns:a16="http://schemas.microsoft.com/office/drawing/2014/main" id="{7495BDDE-856F-A2AC-2BCE-EB584BC7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chemeClr val="dk1"/>
                  </a:solidFill>
                </a:rPr>
                <a:t>1</a:t>
              </a:r>
              <a:endParaRPr lang="zh-TW" alt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26" name="橢圓 32">
              <a:extLst>
                <a:ext uri="{FF2B5EF4-FFF2-40B4-BE49-F238E27FC236}">
                  <a16:creationId xmlns:a16="http://schemas.microsoft.com/office/drawing/2014/main" id="{BF0127D5-DCD4-6B8D-AC28-1CE4860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chemeClr val="dk1"/>
                  </a:solidFill>
                </a:rPr>
                <a:t>3</a:t>
              </a:r>
              <a:endParaRPr lang="zh-TW" alt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27" name="橢圓 33">
              <a:extLst>
                <a:ext uri="{FF2B5EF4-FFF2-40B4-BE49-F238E27FC236}">
                  <a16:creationId xmlns:a16="http://schemas.microsoft.com/office/drawing/2014/main" id="{2D782F09-1CFA-52DF-60D8-6217BDAC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chemeClr val="dk1"/>
                  </a:solidFill>
                </a:rPr>
                <a:t>-1</a:t>
              </a:r>
              <a:endParaRPr lang="zh-TW" alt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28" name="橢圓 34">
              <a:extLst>
                <a:ext uri="{FF2B5EF4-FFF2-40B4-BE49-F238E27FC236}">
                  <a16:creationId xmlns:a16="http://schemas.microsoft.com/office/drawing/2014/main" id="{EAD55EE0-395E-45CD-5E59-42E66A01A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chemeClr val="dk1"/>
                  </a:solidFill>
                </a:rPr>
                <a:t>1</a:t>
              </a:r>
              <a:endParaRPr lang="zh-TW" alt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29" name="橢圓 35">
              <a:extLst>
                <a:ext uri="{FF2B5EF4-FFF2-40B4-BE49-F238E27FC236}">
                  <a16:creationId xmlns:a16="http://schemas.microsoft.com/office/drawing/2014/main" id="{EA217800-C42F-9963-A49C-E130EFFE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chemeClr val="dk1"/>
                  </a:solidFill>
                </a:rPr>
                <a:t>3</a:t>
              </a:r>
              <a:endParaRPr lang="zh-TW" alt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30" name="橢圓 36">
              <a:extLst>
                <a:ext uri="{FF2B5EF4-FFF2-40B4-BE49-F238E27FC236}">
                  <a16:creationId xmlns:a16="http://schemas.microsoft.com/office/drawing/2014/main" id="{0E6BEDA0-8D31-149C-21F0-175F02041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chemeClr val="dk1"/>
                  </a:solidFill>
                </a:rPr>
                <a:t>0</a:t>
              </a:r>
              <a:endParaRPr lang="zh-TW" altLang="en-US" sz="36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2" name="object 3">
            <a:extLst>
              <a:ext uri="{FF2B5EF4-FFF2-40B4-BE49-F238E27FC236}">
                <a16:creationId xmlns:a16="http://schemas.microsoft.com/office/drawing/2014/main" id="{12EDD46B-A16F-9D9F-B80D-0F775E37A3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98D33A0B-8B7D-6F81-FC11-7B15EE93C73B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A2A06-F11A-66F6-90B7-58D61CA371F5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57F64E62-8791-13BC-BB48-C7C9A42DB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486" y="406870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whole CNN</a:t>
            </a:r>
            <a:endParaRPr lang="zh-TW" altLang="en-US" sz="54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4579" name="群組 3">
            <a:extLst>
              <a:ext uri="{FF2B5EF4-FFF2-40B4-BE49-F238E27FC236}">
                <a16:creationId xmlns:a16="http://schemas.microsoft.com/office/drawing/2014/main" id="{F0ED8617-B36B-C0CB-F2E8-E1570ED1FD4B}"/>
              </a:ext>
            </a:extLst>
          </p:cNvPr>
          <p:cNvGrpSpPr>
            <a:grpSpLocks/>
          </p:cNvGrpSpPr>
          <p:nvPr/>
        </p:nvGrpSpPr>
        <p:grpSpPr bwMode="auto">
          <a:xfrm>
            <a:off x="3409951" y="2933699"/>
            <a:ext cx="4360070" cy="4800600"/>
            <a:chOff x="-1626455" y="3999117"/>
            <a:chExt cx="2906568" cy="3201477"/>
          </a:xfrm>
        </p:grpSpPr>
        <p:pic>
          <p:nvPicPr>
            <p:cNvPr id="24610" name="圖片 4">
              <a:extLst>
                <a:ext uri="{FF2B5EF4-FFF2-40B4-BE49-F238E27FC236}">
                  <a16:creationId xmlns:a16="http://schemas.microsoft.com/office/drawing/2014/main" id="{8BDBEC43-6C48-4C11-F8B9-5DE54CD03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58BA26C-F293-EB6F-8331-4CA7596EB472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67733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3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3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4580" name="Picture 2" descr="http://s.hswstatic.com/gif/whiskers-sam.jpg">
            <a:extLst>
              <a:ext uri="{FF2B5EF4-FFF2-40B4-BE49-F238E27FC236}">
                <a16:creationId xmlns:a16="http://schemas.microsoft.com/office/drawing/2014/main" id="{AB64F2E7-CEAB-D2E9-E83F-639F411FE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936" y="342900"/>
            <a:ext cx="1800225" cy="12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文字方塊 8">
            <a:extLst>
              <a:ext uri="{FF2B5EF4-FFF2-40B4-BE49-F238E27FC236}">
                <a16:creationId xmlns:a16="http://schemas.microsoft.com/office/drawing/2014/main" id="{92273745-3E26-A6AC-4DB8-0CBF31345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908" y="2081212"/>
            <a:ext cx="30694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cat dog ……</a:t>
            </a:r>
            <a:endParaRPr lang="zh-TW" altLang="en-US" sz="360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FB523A4-5512-375A-2AF7-52D615E8216C}"/>
              </a:ext>
            </a:extLst>
          </p:cNvPr>
          <p:cNvSpPr/>
          <p:nvPr/>
        </p:nvSpPr>
        <p:spPr>
          <a:xfrm>
            <a:off x="10160885" y="2415625"/>
            <a:ext cx="2605086" cy="83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Convolution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5E74F36A-0BBC-7270-381A-9AFF7F388BEE}"/>
              </a:ext>
            </a:extLst>
          </p:cNvPr>
          <p:cNvSpPr/>
          <p:nvPr/>
        </p:nvSpPr>
        <p:spPr>
          <a:xfrm>
            <a:off x="10160885" y="4065643"/>
            <a:ext cx="2605086" cy="83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Max Pooling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9C59181F-C77D-887B-FC3C-40593F3E8D6B}"/>
              </a:ext>
            </a:extLst>
          </p:cNvPr>
          <p:cNvSpPr/>
          <p:nvPr/>
        </p:nvSpPr>
        <p:spPr>
          <a:xfrm>
            <a:off x="10160885" y="5667962"/>
            <a:ext cx="2605086" cy="834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Convolution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7AB53BA4-A5D5-998A-9EF5-A95279A23BA9}"/>
              </a:ext>
            </a:extLst>
          </p:cNvPr>
          <p:cNvSpPr/>
          <p:nvPr/>
        </p:nvSpPr>
        <p:spPr>
          <a:xfrm>
            <a:off x="10160885" y="7217840"/>
            <a:ext cx="2605086" cy="8347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000" dirty="0">
                <a:solidFill>
                  <a:srgbClr val="000000"/>
                </a:solidFill>
              </a:rPr>
              <a:t>Max Pooling</a:t>
            </a:r>
            <a:endParaRPr lang="zh-TW" altLang="en-US" sz="3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44C9B892-B79C-AB45-CE21-031A0D21CC54}"/>
              </a:ext>
            </a:extLst>
          </p:cNvPr>
          <p:cNvSpPr txBox="1"/>
          <p:nvPr/>
        </p:nvSpPr>
        <p:spPr>
          <a:xfrm>
            <a:off x="7272328" y="8604867"/>
            <a:ext cx="233548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Flattened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2FFD1D5D-B12F-EF5C-0DE5-180025E98461}"/>
              </a:ext>
            </a:extLst>
          </p:cNvPr>
          <p:cNvSpPr/>
          <p:nvPr/>
        </p:nvSpPr>
        <p:spPr>
          <a:xfrm>
            <a:off x="11089482" y="1697830"/>
            <a:ext cx="819150" cy="664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2DB73E56-8434-7F62-408D-00CB188858BB}"/>
              </a:ext>
            </a:extLst>
          </p:cNvPr>
          <p:cNvSpPr/>
          <p:nvPr/>
        </p:nvSpPr>
        <p:spPr>
          <a:xfrm>
            <a:off x="11089482" y="3364705"/>
            <a:ext cx="819150" cy="6643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50B6BF9E-E404-73D8-AE3A-F38EEB539D43}"/>
              </a:ext>
            </a:extLst>
          </p:cNvPr>
          <p:cNvSpPr/>
          <p:nvPr/>
        </p:nvSpPr>
        <p:spPr>
          <a:xfrm>
            <a:off x="11089482" y="5003005"/>
            <a:ext cx="819150" cy="6619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DA2B8021-9C48-E4DE-5844-A2D34611B472}"/>
              </a:ext>
            </a:extLst>
          </p:cNvPr>
          <p:cNvSpPr/>
          <p:nvPr/>
        </p:nvSpPr>
        <p:spPr>
          <a:xfrm>
            <a:off x="11089482" y="6555580"/>
            <a:ext cx="819150" cy="6619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9E20C5BD-5BC6-6874-FCE6-33FB32E0F135}"/>
              </a:ext>
            </a:extLst>
          </p:cNvPr>
          <p:cNvSpPr/>
          <p:nvPr/>
        </p:nvSpPr>
        <p:spPr>
          <a:xfrm rot="10800000">
            <a:off x="9608345" y="8151018"/>
            <a:ext cx="2066925" cy="112871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D7D4FA25-8BE9-B005-22C1-DCC9B2F3873C}"/>
              </a:ext>
            </a:extLst>
          </p:cNvPr>
          <p:cNvSpPr/>
          <p:nvPr/>
        </p:nvSpPr>
        <p:spPr>
          <a:xfrm rot="16200000">
            <a:off x="5517356" y="7531894"/>
            <a:ext cx="1452563" cy="185737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>
              <a:solidFill>
                <a:schemeClr val="tx1"/>
              </a:solidFill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95EBBAA6-922C-FFB2-6BEA-410A84BCBDDE}"/>
              </a:ext>
            </a:extLst>
          </p:cNvPr>
          <p:cNvSpPr/>
          <p:nvPr/>
        </p:nvSpPr>
        <p:spPr>
          <a:xfrm>
            <a:off x="3228975" y="3364705"/>
            <a:ext cx="6553200" cy="6107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2" name="文字方塊 24">
            <a:extLst>
              <a:ext uri="{FF2B5EF4-FFF2-40B4-BE49-F238E27FC236}">
                <a16:creationId xmlns:a16="http://schemas.microsoft.com/office/drawing/2014/main" id="{C44ED974-FF48-1D7B-0C1C-3215B1D1EDC5}"/>
              </a:ext>
            </a:extLst>
          </p:cNvPr>
          <p:cNvSpPr txBox="1"/>
          <p:nvPr/>
        </p:nvSpPr>
        <p:spPr>
          <a:xfrm>
            <a:off x="12344401" y="5007768"/>
            <a:ext cx="3145775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600" dirty="0"/>
              <a:t>A new image</a:t>
            </a:r>
            <a:endParaRPr lang="zh-TW" altLang="en-US" sz="3600" dirty="0"/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7095DD70-9D33-C730-F1B8-6C198904FC1D}"/>
              </a:ext>
            </a:extLst>
          </p:cNvPr>
          <p:cNvSpPr txBox="1"/>
          <p:nvPr/>
        </p:nvSpPr>
        <p:spPr>
          <a:xfrm>
            <a:off x="12001501" y="8436768"/>
            <a:ext cx="3145775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600" dirty="0"/>
              <a:t>A new image</a:t>
            </a:r>
            <a:endParaRPr lang="zh-TW" altLang="en-US" sz="3600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F075F7D9-EE6B-A6E8-5535-11B5DE33389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113D5730-5D80-FE66-882C-CF4597294B0B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7CFD4-FD16-A599-F487-EB2743B2DC1A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BCFDE7DD-E890-E693-FDE9-EC80488F9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503132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Flattening</a:t>
            </a:r>
            <a:endParaRPr lang="zh-TW" altLang="en-US" sz="54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5603" name="群組 13">
            <a:extLst>
              <a:ext uri="{FF2B5EF4-FFF2-40B4-BE49-F238E27FC236}">
                <a16:creationId xmlns:a16="http://schemas.microsoft.com/office/drawing/2014/main" id="{04EB949A-E1D8-C6AF-B80A-E1CEDA808F51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3709988"/>
            <a:ext cx="2914650" cy="3074195"/>
            <a:chOff x="758373" y="2759289"/>
            <a:chExt cx="1943214" cy="2049364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C5130FE-1BFB-6F5C-0C49-F16B6235D668}"/>
                </a:ext>
              </a:extLst>
            </p:cNvPr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/>
                <a:t>3</a:t>
              </a:r>
              <a:endParaRPr lang="zh-TW" altLang="en-US" sz="36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74CB6D7-B8B1-7F69-8B2C-A69AAB578655}"/>
                </a:ext>
              </a:extLst>
            </p:cNvPr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/>
                <a:t>0</a:t>
              </a:r>
              <a:endParaRPr lang="zh-TW" altLang="en-US" sz="36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0C3D602-55F0-DCA9-7599-5E3B34DBF539}"/>
                </a:ext>
              </a:extLst>
            </p:cNvPr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/>
                <a:t>1</a:t>
              </a:r>
              <a:endParaRPr lang="zh-TW" altLang="en-US" sz="36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6B845E79-B358-9DB2-0164-9669B2972C8D}"/>
                </a:ext>
              </a:extLst>
            </p:cNvPr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/>
                <a:t>3</a:t>
              </a:r>
              <a:endParaRPr lang="zh-TW" altLang="en-US" sz="36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47A439B-A06F-D810-7667-F7357732F59F}"/>
                </a:ext>
              </a:extLst>
            </p:cNvPr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rgbClr val="000000"/>
                  </a:solidFill>
                </a:rPr>
                <a:t>-1</a:t>
              </a:r>
              <a:endParaRPr lang="zh-TW" altLang="en-US" sz="36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08489079-A34B-9C4C-ED19-3755E0ECCD61}"/>
                </a:ext>
              </a:extLst>
            </p:cNvPr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rgbClr val="000000"/>
                  </a:solidFill>
                </a:rPr>
                <a:t>1</a:t>
              </a:r>
              <a:endParaRPr lang="zh-TW" altLang="en-US" sz="36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49A664A-E1E2-A30E-92CF-A3BE0722E1C2}"/>
                </a:ext>
              </a:extLst>
            </p:cNvPr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rgbClr val="000000"/>
                  </a:solidFill>
                </a:rPr>
                <a:t>3</a:t>
              </a:r>
              <a:endParaRPr lang="zh-TW" altLang="en-US" sz="36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E8D04A5-5483-ACAD-5494-BA2649257142}"/>
                </a:ext>
              </a:extLst>
            </p:cNvPr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3600" dirty="0">
                  <a:solidFill>
                    <a:srgbClr val="000000"/>
                  </a:solidFill>
                </a:rPr>
                <a:t>0</a:t>
              </a:r>
              <a:endParaRPr lang="zh-TW" altLang="en-US" sz="3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CB61862F-BEF4-9494-3943-AC6DA9608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5829301"/>
            <a:ext cx="2286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Flattened</a:t>
            </a:r>
            <a:endParaRPr lang="zh-TW" altLang="en-US" sz="3600"/>
          </a:p>
        </p:txBody>
      </p:sp>
      <p:sp>
        <p:nvSpPr>
          <p:cNvPr id="15" name="橢圓 20">
            <a:extLst>
              <a:ext uri="{FF2B5EF4-FFF2-40B4-BE49-F238E27FC236}">
                <a16:creationId xmlns:a16="http://schemas.microsoft.com/office/drawing/2014/main" id="{8B7B5143-98CC-BCD7-7DC7-AE02B22B01E8}"/>
              </a:ext>
            </a:extLst>
          </p:cNvPr>
          <p:cNvSpPr/>
          <p:nvPr/>
        </p:nvSpPr>
        <p:spPr>
          <a:xfrm>
            <a:off x="8604000" y="292328"/>
            <a:ext cx="1080000" cy="10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3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16" name="橢圓 21">
            <a:extLst>
              <a:ext uri="{FF2B5EF4-FFF2-40B4-BE49-F238E27FC236}">
                <a16:creationId xmlns:a16="http://schemas.microsoft.com/office/drawing/2014/main" id="{CC3C0CE4-074D-619F-4445-9C2B5895FF80}"/>
              </a:ext>
            </a:extLst>
          </p:cNvPr>
          <p:cNvSpPr/>
          <p:nvPr/>
        </p:nvSpPr>
        <p:spPr>
          <a:xfrm>
            <a:off x="8604000" y="1626576"/>
            <a:ext cx="1080000" cy="10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0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17" name="橢圓 22">
            <a:extLst>
              <a:ext uri="{FF2B5EF4-FFF2-40B4-BE49-F238E27FC236}">
                <a16:creationId xmlns:a16="http://schemas.microsoft.com/office/drawing/2014/main" id="{0C222E38-741A-91DD-E0CF-D1D74B1CDAF0}"/>
              </a:ext>
            </a:extLst>
          </p:cNvPr>
          <p:cNvSpPr/>
          <p:nvPr/>
        </p:nvSpPr>
        <p:spPr>
          <a:xfrm>
            <a:off x="8604000" y="2884926"/>
            <a:ext cx="1080000" cy="10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1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18" name="橢圓 23">
            <a:extLst>
              <a:ext uri="{FF2B5EF4-FFF2-40B4-BE49-F238E27FC236}">
                <a16:creationId xmlns:a16="http://schemas.microsoft.com/office/drawing/2014/main" id="{CB182ADC-59DB-057E-A60A-9CBF283AD390}"/>
              </a:ext>
            </a:extLst>
          </p:cNvPr>
          <p:cNvSpPr/>
          <p:nvPr/>
        </p:nvSpPr>
        <p:spPr>
          <a:xfrm>
            <a:off x="8604000" y="4167330"/>
            <a:ext cx="1080000" cy="10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3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19" name="橢圓 24">
            <a:extLst>
              <a:ext uri="{FF2B5EF4-FFF2-40B4-BE49-F238E27FC236}">
                <a16:creationId xmlns:a16="http://schemas.microsoft.com/office/drawing/2014/main" id="{DC5E9560-8D44-5F0F-8A5D-8FF62B01B17B}"/>
              </a:ext>
            </a:extLst>
          </p:cNvPr>
          <p:cNvSpPr/>
          <p:nvPr/>
        </p:nvSpPr>
        <p:spPr>
          <a:xfrm>
            <a:off x="8604000" y="5422601"/>
            <a:ext cx="1080000" cy="10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-1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20" name="橢圓 25">
            <a:extLst>
              <a:ext uri="{FF2B5EF4-FFF2-40B4-BE49-F238E27FC236}">
                <a16:creationId xmlns:a16="http://schemas.microsoft.com/office/drawing/2014/main" id="{DC5FDFC0-2BF8-DF3C-16E1-8BAE39931E37}"/>
              </a:ext>
            </a:extLst>
          </p:cNvPr>
          <p:cNvSpPr/>
          <p:nvPr/>
        </p:nvSpPr>
        <p:spPr>
          <a:xfrm>
            <a:off x="8604000" y="6604134"/>
            <a:ext cx="1080000" cy="10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1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21" name="橢圓 26">
            <a:extLst>
              <a:ext uri="{FF2B5EF4-FFF2-40B4-BE49-F238E27FC236}">
                <a16:creationId xmlns:a16="http://schemas.microsoft.com/office/drawing/2014/main" id="{64A14F9A-69A0-9252-E1FC-C77F17C56801}"/>
              </a:ext>
            </a:extLst>
          </p:cNvPr>
          <p:cNvSpPr/>
          <p:nvPr/>
        </p:nvSpPr>
        <p:spPr>
          <a:xfrm>
            <a:off x="8604000" y="7806869"/>
            <a:ext cx="1080000" cy="10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0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22" name="橢圓 27">
            <a:extLst>
              <a:ext uri="{FF2B5EF4-FFF2-40B4-BE49-F238E27FC236}">
                <a16:creationId xmlns:a16="http://schemas.microsoft.com/office/drawing/2014/main" id="{668B5725-833D-9654-B357-2FB57C92B2A1}"/>
              </a:ext>
            </a:extLst>
          </p:cNvPr>
          <p:cNvSpPr/>
          <p:nvPr/>
        </p:nvSpPr>
        <p:spPr>
          <a:xfrm>
            <a:off x="8604000" y="9043914"/>
            <a:ext cx="921000" cy="8255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3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23" name="向右箭號 4">
            <a:extLst>
              <a:ext uri="{FF2B5EF4-FFF2-40B4-BE49-F238E27FC236}">
                <a16:creationId xmlns:a16="http://schemas.microsoft.com/office/drawing/2014/main" id="{D2D1A961-417B-FA51-177C-FC4704D09DC9}"/>
              </a:ext>
            </a:extLst>
          </p:cNvPr>
          <p:cNvSpPr/>
          <p:nvPr/>
        </p:nvSpPr>
        <p:spPr>
          <a:xfrm>
            <a:off x="9767888" y="4786313"/>
            <a:ext cx="835820" cy="1092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24" name="向右箭號 32">
            <a:extLst>
              <a:ext uri="{FF2B5EF4-FFF2-40B4-BE49-F238E27FC236}">
                <a16:creationId xmlns:a16="http://schemas.microsoft.com/office/drawing/2014/main" id="{20652A2A-EAD5-E93A-6200-F0D7572BB248}"/>
              </a:ext>
            </a:extLst>
          </p:cNvPr>
          <p:cNvSpPr/>
          <p:nvPr/>
        </p:nvSpPr>
        <p:spPr>
          <a:xfrm>
            <a:off x="13496926" y="5129213"/>
            <a:ext cx="835820" cy="1092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grpSp>
        <p:nvGrpSpPr>
          <p:cNvPr id="25" name="群組 28">
            <a:extLst>
              <a:ext uri="{FF2B5EF4-FFF2-40B4-BE49-F238E27FC236}">
                <a16:creationId xmlns:a16="http://schemas.microsoft.com/office/drawing/2014/main" id="{8B7E6428-8A9D-BCE4-BE0C-4A9AEA5B7F8F}"/>
              </a:ext>
            </a:extLst>
          </p:cNvPr>
          <p:cNvGrpSpPr>
            <a:grpSpLocks/>
          </p:cNvGrpSpPr>
          <p:nvPr/>
        </p:nvGrpSpPr>
        <p:grpSpPr bwMode="auto">
          <a:xfrm>
            <a:off x="10689432" y="4086226"/>
            <a:ext cx="4800600" cy="3713762"/>
            <a:chOff x="-2630921" y="4440114"/>
            <a:chExt cx="3201477" cy="2475687"/>
          </a:xfrm>
        </p:grpSpPr>
        <p:pic>
          <p:nvPicPr>
            <p:cNvPr id="25633" name="圖片 29">
              <a:extLst>
                <a:ext uri="{FF2B5EF4-FFF2-40B4-BE49-F238E27FC236}">
                  <a16:creationId xmlns:a16="http://schemas.microsoft.com/office/drawing/2014/main" id="{2DE2CDE6-0582-53C0-F307-21369110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>
              <a:extLst>
                <a:ext uri="{FF2B5EF4-FFF2-40B4-BE49-F238E27FC236}">
                  <a16:creationId xmlns:a16="http://schemas.microsoft.com/office/drawing/2014/main" id="{5F792378-BCD5-6885-5AF0-B832E4948AC1}"/>
                </a:ext>
              </a:extLst>
            </p:cNvPr>
            <p:cNvSpPr txBox="1"/>
            <p:nvPr/>
          </p:nvSpPr>
          <p:spPr>
            <a:xfrm>
              <a:off x="-2630921" y="6238735"/>
              <a:ext cx="2906568" cy="677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3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3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>
            <a:extLst>
              <a:ext uri="{FF2B5EF4-FFF2-40B4-BE49-F238E27FC236}">
                <a16:creationId xmlns:a16="http://schemas.microsoft.com/office/drawing/2014/main" id="{8717CD0F-864C-790C-BA22-95952D5BB80B}"/>
              </a:ext>
            </a:extLst>
          </p:cNvPr>
          <p:cNvSpPr/>
          <p:nvPr/>
        </p:nvSpPr>
        <p:spPr>
          <a:xfrm>
            <a:off x="5774533" y="4802982"/>
            <a:ext cx="2747963" cy="10929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B0C9EBDD-22CE-CDDA-925D-D413AF237A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C56D6F9-D459-8808-B67B-8D15CB57F52D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D7FAC-B58D-6437-A3C2-6D06605699FE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1"/>
          <p:cNvSpPr txBox="1"/>
          <p:nvPr/>
        </p:nvSpPr>
        <p:spPr>
          <a:xfrm>
            <a:off x="440100" y="1217900"/>
            <a:ext cx="34008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ctr"/>
            <a:r>
              <a:rPr lang="en" sz="4800"/>
              <a:t>AlexNet</a:t>
            </a:r>
            <a:endParaRPr sz="4800"/>
          </a:p>
        </p:txBody>
      </p:sp>
      <p:sp>
        <p:nvSpPr>
          <p:cNvPr id="564" name="Google Shape;564;p61"/>
          <p:cNvSpPr txBox="1"/>
          <p:nvPr/>
        </p:nvSpPr>
        <p:spPr>
          <a:xfrm>
            <a:off x="440100" y="6638600"/>
            <a:ext cx="34008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ctr"/>
            <a:r>
              <a:rPr lang="en" sz="4800"/>
              <a:t>VGG</a:t>
            </a:r>
            <a:endParaRPr sz="4800"/>
          </a:p>
        </p:txBody>
      </p:sp>
      <p:pic>
        <p:nvPicPr>
          <p:cNvPr id="565" name="Google Shape;56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701" y="304801"/>
            <a:ext cx="11322899" cy="377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201" y="5979000"/>
            <a:ext cx="14937798" cy="2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2CDE1754-40D7-FB0D-A6B3-09257E376E7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B65322DA-52B9-07FA-14E3-88031BA9844E}"/>
              </a:ext>
            </a:extLst>
          </p:cNvPr>
          <p:cNvSpPr/>
          <p:nvPr/>
        </p:nvSpPr>
        <p:spPr>
          <a:xfrm>
            <a:off x="0" y="955314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ED533-8F3A-FA5D-18C7-494A047AE6E0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-152402"/>
            <a:ext cx="10959950" cy="37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2"/>
          <p:cNvPicPr preferRelativeResize="0"/>
          <p:nvPr/>
        </p:nvPicPr>
        <p:blipFill rotWithShape="1">
          <a:blip r:embed="rId4">
            <a:alphaModFix/>
          </a:blip>
          <a:srcRect l="64570"/>
          <a:stretch/>
        </p:blipFill>
        <p:spPr>
          <a:xfrm rot="-5400000">
            <a:off x="10478801" y="-2052855"/>
            <a:ext cx="1983498" cy="1286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600" y="5971384"/>
            <a:ext cx="8077200" cy="3439316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62"/>
          <p:cNvSpPr txBox="1"/>
          <p:nvPr/>
        </p:nvSpPr>
        <p:spPr>
          <a:xfrm>
            <a:off x="440100" y="867500"/>
            <a:ext cx="36714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ctr"/>
            <a:r>
              <a:rPr lang="en" sz="4800"/>
              <a:t>Inception / GoogLeNet</a:t>
            </a:r>
            <a:endParaRPr sz="4800"/>
          </a:p>
        </p:txBody>
      </p:sp>
      <p:sp>
        <p:nvSpPr>
          <p:cNvPr id="575" name="Google Shape;575;p62"/>
          <p:cNvSpPr txBox="1"/>
          <p:nvPr/>
        </p:nvSpPr>
        <p:spPr>
          <a:xfrm>
            <a:off x="440100" y="3895400"/>
            <a:ext cx="34008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ctr"/>
            <a:r>
              <a:rPr lang="en" sz="4800"/>
              <a:t>ResNet</a:t>
            </a:r>
            <a:endParaRPr sz="4800"/>
          </a:p>
        </p:txBody>
      </p:sp>
      <p:sp>
        <p:nvSpPr>
          <p:cNvPr id="576" name="Google Shape;576;p62"/>
          <p:cNvSpPr txBox="1"/>
          <p:nvPr/>
        </p:nvSpPr>
        <p:spPr>
          <a:xfrm>
            <a:off x="440100" y="7409926"/>
            <a:ext cx="34008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ctr"/>
            <a:r>
              <a:rPr lang="en" sz="4800"/>
              <a:t>DenseNet</a:t>
            </a:r>
            <a:endParaRPr sz="480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1DC2B0CA-80A0-9055-4FEC-4CC59440C8D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12BC66EE-4ECC-1B63-1CD1-629D0F0832E9}"/>
              </a:ext>
            </a:extLst>
          </p:cNvPr>
          <p:cNvSpPr/>
          <p:nvPr/>
        </p:nvSpPr>
        <p:spPr>
          <a:xfrm>
            <a:off x="0" y="955314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34FCF-999C-5EF2-1517-50ECC05DB098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3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l" rtl="0"/>
            <a:r>
              <a:rPr lang="en" sz="4400" dirty="0">
                <a:solidFill>
                  <a:schemeClr val="tx1"/>
                </a:solidFill>
              </a:rPr>
              <a:t>Large-scale CNNs with pre-trained weights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582" name="Google Shape;582;p63"/>
          <p:cNvSpPr txBox="1">
            <a:spLocks noGrp="1"/>
          </p:cNvSpPr>
          <p:nvPr>
            <p:ph type="body" idx="1"/>
          </p:nvPr>
        </p:nvSpPr>
        <p:spPr>
          <a:xfrm>
            <a:off x="623400" y="6510000"/>
            <a:ext cx="14220600" cy="3777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l" rtl="0"/>
            <a:r>
              <a:rPr lang="en"/>
              <a:t>For many applications, an existing CNN can be re-used</a:t>
            </a:r>
            <a:br>
              <a:rPr lang="en"/>
            </a:br>
            <a:r>
              <a:rPr lang="en"/>
              <a:t>instead of training a new model from scratch</a:t>
            </a:r>
            <a:endParaRPr/>
          </a:p>
          <a:p>
            <a:pPr lvl="1" algn="l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extract features from suitable layer</a:t>
            </a:r>
            <a:r>
              <a:rPr lang="en"/>
              <a:t> or </a:t>
            </a:r>
            <a:r>
              <a:rPr lang="en">
                <a:solidFill>
                  <a:srgbClr val="0000FF"/>
                </a:solidFill>
              </a:rPr>
              <a:t>fine-tune the top layers with new data</a:t>
            </a:r>
            <a:endParaRPr>
              <a:solidFill>
                <a:srgbClr val="0000FF"/>
              </a:solidFill>
            </a:endParaRPr>
          </a:p>
          <a:p>
            <a:pPr algn="l" rtl="0">
              <a:spcBef>
                <a:spcPts val="2000"/>
              </a:spcBef>
            </a:pPr>
            <a:r>
              <a:rPr lang="en"/>
              <a:t>Keras contains several models trained with ImageNet:</a:t>
            </a:r>
            <a:endParaRPr/>
          </a:p>
          <a:p>
            <a:pPr lvl="1" algn="l" rtl="0">
              <a:spcBef>
                <a:spcPts val="0"/>
              </a:spcBef>
            </a:pPr>
            <a:r>
              <a:rPr lang="en"/>
              <a:t>Xception, VGG16, VGG19, ResNet50, InceptionV3,</a:t>
            </a:r>
            <a:br>
              <a:rPr lang="en"/>
            </a:br>
            <a:r>
              <a:rPr lang="en"/>
              <a:t>InceptionResNetV2, MobileNet, DenseNet, NASNet</a:t>
            </a:r>
            <a:endParaRPr/>
          </a:p>
          <a:p>
            <a:pPr marL="0" indent="0" algn="l" rtl="0">
              <a:spcAft>
                <a:spcPts val="2000"/>
              </a:spcAft>
              <a:buNone/>
            </a:pPr>
            <a:endParaRPr/>
          </a:p>
        </p:txBody>
      </p:sp>
      <p:pic>
        <p:nvPicPr>
          <p:cNvPr id="583" name="Google Shape;5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60" y="2035451"/>
            <a:ext cx="13148864" cy="432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4" name="Google Shape;584;p63"/>
          <p:cNvCxnSpPr/>
          <p:nvPr/>
        </p:nvCxnSpPr>
        <p:spPr>
          <a:xfrm>
            <a:off x="14536400" y="5258750"/>
            <a:ext cx="1230600" cy="2730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5" name="Google Shape;585;p63"/>
          <p:cNvSpPr txBox="1"/>
          <p:nvPr/>
        </p:nvSpPr>
        <p:spPr>
          <a:xfrm>
            <a:off x="14173200" y="7858800"/>
            <a:ext cx="315995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0000"/>
                </a:solidFill>
              </a:rPr>
              <a:t>extracted features</a:t>
            </a:r>
            <a:endParaRPr sz="3600" b="1" dirty="0">
              <a:solidFill>
                <a:srgbClr val="FF0000"/>
              </a:solidFill>
            </a:endParaRPr>
          </a:p>
        </p:txBody>
      </p:sp>
      <p:cxnSp>
        <p:nvCxnSpPr>
          <p:cNvPr id="586" name="Google Shape;586;p63"/>
          <p:cNvCxnSpPr/>
          <p:nvPr/>
        </p:nvCxnSpPr>
        <p:spPr>
          <a:xfrm flipH="1">
            <a:off x="13670950" y="1643850"/>
            <a:ext cx="1942200" cy="1192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63"/>
          <p:cNvCxnSpPr/>
          <p:nvPr/>
        </p:nvCxnSpPr>
        <p:spPr>
          <a:xfrm flipH="1">
            <a:off x="14516800" y="1816900"/>
            <a:ext cx="1404000" cy="1211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63"/>
          <p:cNvSpPr txBox="1"/>
          <p:nvPr/>
        </p:nvSpPr>
        <p:spPr>
          <a:xfrm>
            <a:off x="15413600" y="737650"/>
            <a:ext cx="22512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ctr"/>
            <a:r>
              <a:rPr lang="en" sz="3600" b="1">
                <a:solidFill>
                  <a:srgbClr val="0000FF"/>
                </a:solidFill>
              </a:rPr>
              <a:t>re-initialize and train</a:t>
            </a:r>
            <a:endParaRPr sz="3600" b="1">
              <a:solidFill>
                <a:srgbClr val="0000FF"/>
              </a:solidFill>
            </a:endParaRPr>
          </a:p>
        </p:txBody>
      </p:sp>
      <p:sp>
        <p:nvSpPr>
          <p:cNvPr id="589" name="Google Shape;589;p63"/>
          <p:cNvSpPr/>
          <p:nvPr/>
        </p:nvSpPr>
        <p:spPr>
          <a:xfrm>
            <a:off x="14997850" y="3872900"/>
            <a:ext cx="415800" cy="8748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solidFill>
                <a:srgbClr val="0000FF"/>
              </a:solidFill>
            </a:endParaRPr>
          </a:p>
        </p:txBody>
      </p:sp>
      <p:cxnSp>
        <p:nvCxnSpPr>
          <p:cNvPr id="590" name="Google Shape;590;p63"/>
          <p:cNvCxnSpPr>
            <a:stCxn id="588" idx="2"/>
            <a:endCxn id="589" idx="0"/>
          </p:cNvCxnSpPr>
          <p:nvPr/>
        </p:nvCxnSpPr>
        <p:spPr>
          <a:xfrm flipH="1">
            <a:off x="15206000" y="2006650"/>
            <a:ext cx="1333200" cy="1866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object 3">
            <a:extLst>
              <a:ext uri="{FF2B5EF4-FFF2-40B4-BE49-F238E27FC236}">
                <a16:creationId xmlns:a16="http://schemas.microsoft.com/office/drawing/2014/main" id="{37BC5C09-1148-217E-2745-55FF16532CA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EF797593-ABCA-2296-2230-A06B7CA59DCE}"/>
              </a:ext>
            </a:extLst>
          </p:cNvPr>
          <p:cNvSpPr/>
          <p:nvPr/>
        </p:nvSpPr>
        <p:spPr>
          <a:xfrm>
            <a:off x="0" y="955314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F439A-5BD3-E073-7EDC-402FF903FAA6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l" rtl="0"/>
            <a:r>
              <a:rPr lang="en" sz="5400" dirty="0">
                <a:solidFill>
                  <a:schemeClr val="tx1"/>
                </a:solidFill>
              </a:rPr>
              <a:t>Some selected applications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596" name="Google Shape;596;p6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6143600" cy="7980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l" rtl="0"/>
            <a:r>
              <a:rPr lang="en" dirty="0"/>
              <a:t>Object detection: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https://pjreddie.com/darknet/yolo/</a:t>
            </a:r>
            <a:r>
              <a:rPr lang="en" dirty="0"/>
              <a:t> </a:t>
            </a:r>
            <a:endParaRPr dirty="0"/>
          </a:p>
          <a:p>
            <a:pPr algn="l" rtl="0"/>
            <a:r>
              <a:rPr lang="en" dirty="0"/>
              <a:t>Semantic segmentation: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https://www.youtube.com/watch?v=qWl9idsCuLQ</a:t>
            </a:r>
            <a:r>
              <a:rPr lang="en" dirty="0"/>
              <a:t> </a:t>
            </a:r>
            <a:endParaRPr dirty="0"/>
          </a:p>
          <a:p>
            <a:pPr algn="l" rtl="0"/>
            <a:r>
              <a:rPr lang="en" dirty="0"/>
              <a:t>Self-driving cars: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https://www.youtube.com/watch?v=mCj_C1NOVxw</a:t>
            </a:r>
            <a:r>
              <a:rPr lang="en" dirty="0"/>
              <a:t> </a:t>
            </a:r>
            <a:endParaRPr dirty="0"/>
          </a:p>
          <a:p>
            <a:pPr algn="l" rtl="0"/>
            <a:r>
              <a:rPr lang="en" dirty="0"/>
              <a:t>Human pose estimation: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https://www.youtube.com/watch?v=pW6nZXeWlGM</a:t>
            </a:r>
            <a:r>
              <a:rPr lang="en" dirty="0"/>
              <a:t> </a:t>
            </a:r>
            <a:br>
              <a:rPr lang="en" dirty="0"/>
            </a:br>
            <a:endParaRPr dirty="0"/>
          </a:p>
          <a:p>
            <a:pPr algn="l" rtl="0"/>
            <a:r>
              <a:rPr lang="en" dirty="0"/>
              <a:t>Video recognition: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https://valossa.com/</a:t>
            </a:r>
            <a:r>
              <a:rPr lang="en" dirty="0"/>
              <a:t> </a:t>
            </a:r>
            <a:endParaRPr dirty="0"/>
          </a:p>
          <a:p>
            <a:pPr algn="l" rtl="0"/>
            <a:r>
              <a:rPr lang="en" dirty="0"/>
              <a:t>Digital pathology: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https://www.aiforia.com/</a:t>
            </a:r>
            <a:r>
              <a:rPr lang="en" dirty="0"/>
              <a:t> </a:t>
            </a:r>
            <a:endParaRPr sz="2800" dirty="0"/>
          </a:p>
          <a:p>
            <a:pPr marL="0" indent="0" algn="l" rtl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D354-B527-3B98-C8E1-96B68F658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90700"/>
            <a:ext cx="16078200" cy="1661993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We know it is good to learn a small model.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From this fully connected model, do we really need all the edges? 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Can some of these be shared?</a:t>
            </a:r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9FF8296E-E29F-4454-50C5-E9433C8BF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29233"/>
            <a:ext cx="100584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513;p56">
            <a:extLst>
              <a:ext uri="{FF2B5EF4-FFF2-40B4-BE49-F238E27FC236}">
                <a16:creationId xmlns:a16="http://schemas.microsoft.com/office/drawing/2014/main" id="{E60514D3-708E-14CB-74AE-25BB21802F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11211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algn="l" rtl="0"/>
            <a:r>
              <a:rPr lang="en-US" sz="5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Smaller Network: CNN</a:t>
            </a:r>
            <a:endParaRPr sz="5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C32C55A-692C-2444-06A0-47AD8E8C16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4A0A412-10B7-9F87-C85D-ECAE6725F9F5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717E2-697D-C5F9-E1E4-ADEE6A25FFA4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98D43ADB-FD38-0006-B26B-333336817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47688"/>
            <a:ext cx="14449425" cy="830997"/>
          </a:xfrm>
        </p:spPr>
        <p:txBody>
          <a:bodyPr/>
          <a:lstStyle/>
          <a:p>
            <a:r>
              <a:rPr lang="en-US" altLang="zh-TW" sz="5400" dirty="0">
                <a:solidFill>
                  <a:srgbClr val="000000"/>
                </a:solidFill>
                <a:latin typeface="Arial"/>
                <a:cs typeface="Arial"/>
              </a:rPr>
              <a:t>Consider learning an image:</a:t>
            </a:r>
            <a:endParaRPr lang="zh-TW" altLang="en-US" sz="5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7DEB590B-1983-0599-241A-BFB3FD1CA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323124"/>
            <a:ext cx="11830050" cy="553998"/>
          </a:xfrm>
        </p:spPr>
        <p:txBody>
          <a:bodyPr/>
          <a:lstStyle/>
          <a:p>
            <a:r>
              <a:rPr lang="en-US" altLang="zh-TW" sz="3600" dirty="0">
                <a:ea typeface="ＭＳ Ｐゴシック" panose="020B0600070205080204" pitchFamily="34" charset="-128"/>
              </a:rPr>
              <a:t>Some patterns are much smaller than the whole image</a:t>
            </a:r>
            <a:endParaRPr lang="zh-TW" altLang="en-US" sz="3600" dirty="0">
              <a:ea typeface="ＭＳ Ｐゴシック" panose="020B0600070205080204" pitchFamily="34" charset="-128"/>
            </a:endParaRPr>
          </a:p>
        </p:txBody>
      </p:sp>
      <p:pic>
        <p:nvPicPr>
          <p:cNvPr id="5124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7F70B72E-E5C1-4CF6-CBE7-E36ABEE7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4990271"/>
            <a:ext cx="372903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F8D9BBC0-A1A6-5015-6DCD-ED3F525930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9363" y="-216694"/>
            <a:ext cx="457200" cy="45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700"/>
          </a:p>
        </p:txBody>
      </p:sp>
      <p:pic>
        <p:nvPicPr>
          <p:cNvPr id="8" name="圖片 15">
            <a:extLst>
              <a:ext uri="{FF2B5EF4-FFF2-40B4-BE49-F238E27FC236}">
                <a16:creationId xmlns:a16="http://schemas.microsoft.com/office/drawing/2014/main" id="{E449BB45-5F9F-45E9-443E-C7707347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45" y="5059329"/>
            <a:ext cx="1945481" cy="170973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>
            <a:extLst>
              <a:ext uri="{FF2B5EF4-FFF2-40B4-BE49-F238E27FC236}">
                <a16:creationId xmlns:a16="http://schemas.microsoft.com/office/drawing/2014/main" id="{3389D457-6CB3-8263-5658-3ECC93B21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270" y="4935504"/>
            <a:ext cx="3226593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圖說文字 42">
            <a:extLst>
              <a:ext uri="{FF2B5EF4-FFF2-40B4-BE49-F238E27FC236}">
                <a16:creationId xmlns:a16="http://schemas.microsoft.com/office/drawing/2014/main" id="{619BB861-A946-3085-FD5E-46B6C87E6293}"/>
              </a:ext>
            </a:extLst>
          </p:cNvPr>
          <p:cNvSpPr/>
          <p:nvPr/>
        </p:nvSpPr>
        <p:spPr>
          <a:xfrm>
            <a:off x="11544301" y="6752397"/>
            <a:ext cx="3633788" cy="902495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3600">
                <a:solidFill>
                  <a:srgbClr val="000000"/>
                </a:solidFill>
              </a:rPr>
              <a:t>“</a:t>
            </a:r>
            <a:r>
              <a:rPr lang="en-US" altLang="zh-TW" sz="3600">
                <a:solidFill>
                  <a:srgbClr val="FF0000"/>
                </a:solidFill>
              </a:rPr>
              <a:t>beak</a:t>
            </a:r>
            <a:r>
              <a:rPr lang="en-US" altLang="zh-TW" sz="3600">
                <a:solidFill>
                  <a:srgbClr val="000000"/>
                </a:solidFill>
              </a:rPr>
              <a:t>”</a:t>
            </a:r>
            <a:r>
              <a:rPr lang="zh-TW" altLang="en-US" sz="3600">
                <a:solidFill>
                  <a:srgbClr val="000000"/>
                </a:solidFill>
              </a:rPr>
              <a:t> </a:t>
            </a:r>
            <a:r>
              <a:rPr lang="en-US" altLang="zh-TW" sz="3600">
                <a:solidFill>
                  <a:srgbClr val="000000"/>
                </a:solidFill>
              </a:rPr>
              <a:t>detector</a:t>
            </a:r>
            <a:endParaRPr lang="zh-TW" altLang="en-US" sz="3600">
              <a:solidFill>
                <a:srgbClr val="000000"/>
              </a:solidFill>
            </a:endParaRPr>
          </a:p>
        </p:txBody>
      </p:sp>
      <p:sp>
        <p:nvSpPr>
          <p:cNvPr id="12" name="矩形 43">
            <a:extLst>
              <a:ext uri="{FF2B5EF4-FFF2-40B4-BE49-F238E27FC236}">
                <a16:creationId xmlns:a16="http://schemas.microsoft.com/office/drawing/2014/main" id="{8ED8D2B1-2201-77BA-87BD-64C5F4706EDC}"/>
              </a:ext>
            </a:extLst>
          </p:cNvPr>
          <p:cNvSpPr/>
          <p:nvPr/>
        </p:nvSpPr>
        <p:spPr>
          <a:xfrm>
            <a:off x="4495800" y="5059328"/>
            <a:ext cx="609600" cy="569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cxnSp>
        <p:nvCxnSpPr>
          <p:cNvPr id="13" name="直線單箭頭接點 45">
            <a:extLst>
              <a:ext uri="{FF2B5EF4-FFF2-40B4-BE49-F238E27FC236}">
                <a16:creationId xmlns:a16="http://schemas.microsoft.com/office/drawing/2014/main" id="{0D581926-8EBE-07E7-9416-4F04EE689B68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5105401" y="5342696"/>
            <a:ext cx="3321845" cy="571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48">
            <a:extLst>
              <a:ext uri="{FF2B5EF4-FFF2-40B4-BE49-F238E27FC236}">
                <a16:creationId xmlns:a16="http://schemas.microsoft.com/office/drawing/2014/main" id="{715B7BB5-C4E4-2D5A-3942-FCCCC1B2B353}"/>
              </a:ext>
            </a:extLst>
          </p:cNvPr>
          <p:cNvSpPr txBox="1"/>
          <p:nvPr/>
        </p:nvSpPr>
        <p:spPr>
          <a:xfrm>
            <a:off x="3972553" y="3390900"/>
            <a:ext cx="110871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600" dirty="0">
                <a:solidFill>
                  <a:schemeClr val="tx1"/>
                </a:solidFill>
              </a:rPr>
              <a:t>Can represent a small region with fewer parameters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78F50F0-C346-600A-2222-ECAA55B377C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7271659E-9BE7-B23C-FACE-9EFE705C96BC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4CF19-8158-85BA-B4BA-832E725ECF93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A36F4567-FADC-3866-14E5-6DD397F4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45" y="6715125"/>
            <a:ext cx="3729038" cy="26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標題 1">
            <a:extLst>
              <a:ext uri="{FF2B5EF4-FFF2-40B4-BE49-F238E27FC236}">
                <a16:creationId xmlns:a16="http://schemas.microsoft.com/office/drawing/2014/main" id="{D2389009-288F-4C43-485F-184ABD2BF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17" y="547688"/>
            <a:ext cx="15239984" cy="2462213"/>
          </a:xfrm>
        </p:spPr>
        <p:txBody>
          <a:bodyPr/>
          <a:lstStyle/>
          <a:p>
            <a:r>
              <a:rPr lang="en-US" altLang="zh-TW" sz="4000" dirty="0">
                <a:solidFill>
                  <a:srgbClr val="000000"/>
                </a:solidFill>
                <a:latin typeface="Arial"/>
                <a:cs typeface="Arial"/>
              </a:rPr>
              <a:t>Same pattern appears in different places:</a:t>
            </a:r>
            <a:br>
              <a:rPr lang="en-US" altLang="zh-TW" sz="40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4000" dirty="0">
                <a:solidFill>
                  <a:srgbClr val="000000"/>
                </a:solidFill>
                <a:latin typeface="Arial"/>
                <a:cs typeface="Arial"/>
              </a:rPr>
              <a:t>They can be compressed!</a:t>
            </a:r>
            <a:br>
              <a:rPr lang="en-US" altLang="zh-TW" sz="40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4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about training a lot of such “small” detectors</a:t>
            </a:r>
            <a:br>
              <a:rPr lang="en-US" altLang="zh-TW" sz="40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zh-TW" sz="4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and each detector must “move around”.</a:t>
            </a:r>
            <a:endParaRPr lang="zh-TW" altLang="en-US" sz="4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54A1E841-2807-6CA4-E8A2-CFFDC089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45" y="3867150"/>
            <a:ext cx="372903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AE7E1560-301A-5EA1-C718-28B9E23980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9363" y="-216694"/>
            <a:ext cx="457200" cy="45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7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FA41000-E5E9-29C9-8467-AF369AB41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1" y="4302920"/>
            <a:ext cx="322659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朵形圖說文字 9">
            <a:extLst>
              <a:ext uri="{FF2B5EF4-FFF2-40B4-BE49-F238E27FC236}">
                <a16:creationId xmlns:a16="http://schemas.microsoft.com/office/drawing/2014/main" id="{5D768D93-B37D-F489-B406-4C2241BD2AFF}"/>
              </a:ext>
            </a:extLst>
          </p:cNvPr>
          <p:cNvSpPr/>
          <p:nvPr/>
        </p:nvSpPr>
        <p:spPr>
          <a:xfrm>
            <a:off x="9898858" y="3638550"/>
            <a:ext cx="4955381" cy="142875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3600"/>
              <a:t>“upper-left beak”</a:t>
            </a:r>
            <a:r>
              <a:rPr lang="zh-TW" altLang="en-US" sz="3600"/>
              <a:t> </a:t>
            </a:r>
            <a:r>
              <a:rPr lang="en-US" altLang="zh-TW" sz="3600"/>
              <a:t>detector</a:t>
            </a:r>
            <a:endParaRPr lang="zh-TW" altLang="en-US" sz="3600"/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525E46AE-4823-E427-4190-85935FC30746}"/>
              </a:ext>
            </a:extLst>
          </p:cNvPr>
          <p:cNvSpPr/>
          <p:nvPr/>
        </p:nvSpPr>
        <p:spPr>
          <a:xfrm>
            <a:off x="4219575" y="3943351"/>
            <a:ext cx="609600" cy="569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9E78F351-B7EF-97BA-A6DC-B0DAB67EA9E8}"/>
              </a:ext>
            </a:extLst>
          </p:cNvPr>
          <p:cNvSpPr/>
          <p:nvPr/>
        </p:nvSpPr>
        <p:spPr>
          <a:xfrm>
            <a:off x="4991100" y="7491413"/>
            <a:ext cx="609600" cy="569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pic>
        <p:nvPicPr>
          <p:cNvPr id="13" name="圖片 4">
            <a:extLst>
              <a:ext uri="{FF2B5EF4-FFF2-40B4-BE49-F238E27FC236}">
                <a16:creationId xmlns:a16="http://schemas.microsoft.com/office/drawing/2014/main" id="{8CC3C014-85F0-0503-3968-4A0B42AE0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6979445"/>
            <a:ext cx="3443288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雲朵形圖說文字 30">
            <a:extLst>
              <a:ext uri="{FF2B5EF4-FFF2-40B4-BE49-F238E27FC236}">
                <a16:creationId xmlns:a16="http://schemas.microsoft.com/office/drawing/2014/main" id="{F86B1CB3-4B54-C73E-8172-4BA54A07C29A}"/>
              </a:ext>
            </a:extLst>
          </p:cNvPr>
          <p:cNvSpPr/>
          <p:nvPr/>
        </p:nvSpPr>
        <p:spPr>
          <a:xfrm>
            <a:off x="10970307" y="7810500"/>
            <a:ext cx="4955493" cy="1427559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“middle beak”</a:t>
            </a:r>
            <a:r>
              <a:rPr lang="zh-TW" altLang="en-US" sz="3600" dirty="0">
                <a:solidFill>
                  <a:srgbClr val="000000"/>
                </a:solidFill>
              </a:rPr>
              <a:t> </a:t>
            </a:r>
            <a:r>
              <a:rPr lang="en-US" altLang="zh-TW" sz="3600" dirty="0">
                <a:solidFill>
                  <a:srgbClr val="000000"/>
                </a:solidFill>
              </a:rPr>
              <a:t>detector</a:t>
            </a:r>
            <a:endParaRPr lang="zh-TW" altLang="en-US" sz="3600" dirty="0">
              <a:solidFill>
                <a:srgbClr val="000000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78BAE0A1-CB2F-F025-D414-20B68F1C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00" y="6057900"/>
            <a:ext cx="548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They can be compressed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 to the same parameters.</a:t>
            </a:r>
            <a:endParaRPr lang="zh-TW" altLang="en-US" sz="3600"/>
          </a:p>
        </p:txBody>
      </p:sp>
      <p:cxnSp>
        <p:nvCxnSpPr>
          <p:cNvPr id="17" name="直線單箭頭接點 7">
            <a:extLst>
              <a:ext uri="{FF2B5EF4-FFF2-40B4-BE49-F238E27FC236}">
                <a16:creationId xmlns:a16="http://schemas.microsoft.com/office/drawing/2014/main" id="{084B7336-8025-079B-32E3-23DCA47D917C}"/>
              </a:ext>
            </a:extLst>
          </p:cNvPr>
          <p:cNvCxnSpPr/>
          <p:nvPr/>
        </p:nvCxnSpPr>
        <p:spPr>
          <a:xfrm>
            <a:off x="8953500" y="5653088"/>
            <a:ext cx="0" cy="20097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ject 3">
            <a:extLst>
              <a:ext uri="{FF2B5EF4-FFF2-40B4-BE49-F238E27FC236}">
                <a16:creationId xmlns:a16="http://schemas.microsoft.com/office/drawing/2014/main" id="{D0002FDC-06E8-3EBE-2952-54F8915169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F5C874C1-D483-DB76-D41B-3CDE2813DC1A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131B8-4A02-DBE6-4C72-4895C57E63C9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C34AED7-88E9-2E04-D0D1-7ACBED262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3718"/>
            <a:ext cx="9532620" cy="830997"/>
          </a:xfrm>
        </p:spPr>
        <p:txBody>
          <a:bodyPr/>
          <a:lstStyle/>
          <a:p>
            <a:r>
              <a:rPr lang="en-US" altLang="en-US" sz="5400" dirty="0">
                <a:solidFill>
                  <a:srgbClr val="000000"/>
                </a:solidFill>
                <a:latin typeface="Arial"/>
                <a:cs typeface="Arial"/>
              </a:rPr>
              <a:t>A convolutional layer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7AFF403E-4D50-037C-09DB-F682F350B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686300"/>
            <a:ext cx="57721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4">
            <a:extLst>
              <a:ext uri="{FF2B5EF4-FFF2-40B4-BE49-F238E27FC236}">
                <a16:creationId xmlns:a16="http://schemas.microsoft.com/office/drawing/2014/main" id="{73C2D7C5-B314-A9CA-67F2-A394C7D99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8229601"/>
            <a:ext cx="1146596" cy="5078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700"/>
              <a:t>A filter</a:t>
            </a:r>
          </a:p>
        </p:txBody>
      </p:sp>
      <p:sp>
        <p:nvSpPr>
          <p:cNvPr id="7173" name="TextBox 5">
            <a:extLst>
              <a:ext uri="{FF2B5EF4-FFF2-40B4-BE49-F238E27FC236}">
                <a16:creationId xmlns:a16="http://schemas.microsoft.com/office/drawing/2014/main" id="{A3C2F94E-5E7D-EDA4-4450-1C42EAEAF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71700"/>
            <a:ext cx="127269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A CNN is a neural network with some convolutional layers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(and some other layers).  A convolutional layer has a number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of filters that does convolutional operation. </a:t>
            </a:r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7258AE78-E91B-F30C-02A1-0E93BF2DA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43501"/>
            <a:ext cx="2319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700"/>
              <a:t>Beak detector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5633DC-4513-3028-DE3F-43F4F538DF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9700" y="5715000"/>
            <a:ext cx="0" cy="4572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2" name="object 3">
            <a:extLst>
              <a:ext uri="{FF2B5EF4-FFF2-40B4-BE49-F238E27FC236}">
                <a16:creationId xmlns:a16="http://schemas.microsoft.com/office/drawing/2014/main" id="{6B40C938-7F3C-15C8-10A9-D7E4B2742E7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59CFE1A6-99C4-330C-04BE-C3D3986BAD51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DD830-DDB1-49A3-3FCB-F920F73EF83E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2BA99BB4-D65D-E0B2-E3DF-5E6DE16DE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640496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rgbClr val="000000"/>
                </a:solidFill>
                <a:latin typeface="Arial"/>
                <a:cs typeface="Arial"/>
              </a:rPr>
              <a:t>Convolution</a:t>
            </a:r>
            <a:endParaRPr lang="zh-TW" altLang="en-US" sz="5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447DEBD3-6CA2-4AAF-134B-638B76E09E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64757" y="3598070"/>
          <a:ext cx="43100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7D215C0C-C606-A981-338A-2E1CEDE52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45" y="8084345"/>
            <a:ext cx="3519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6 x 6 image</a:t>
            </a:r>
            <a:endParaRPr lang="zh-TW" altLang="en-US" sz="360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F4331A3D-02E7-8A2F-F271-C09A3019C6EB}"/>
              </a:ext>
            </a:extLst>
          </p:cNvPr>
          <p:cNvGraphicFramePr>
            <a:graphicFrameLocks noGrp="1"/>
          </p:cNvGraphicFramePr>
          <p:nvPr/>
        </p:nvGraphicFramePr>
        <p:xfrm>
          <a:off x="10175082" y="3102770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D26B8A9F-F3A9-420A-76F3-37CC3E98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2988" y="3631408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1</a:t>
            </a:r>
            <a:endParaRPr lang="zh-TW" altLang="en-US" sz="360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D9615A64-0DDB-D59E-6949-05AB31CEF5D3}"/>
              </a:ext>
            </a:extLst>
          </p:cNvPr>
          <p:cNvGraphicFramePr>
            <a:graphicFrameLocks noGrp="1"/>
          </p:cNvGraphicFramePr>
          <p:nvPr/>
        </p:nvGraphicFramePr>
        <p:xfrm>
          <a:off x="10175082" y="5541170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>
            <a:extLst>
              <a:ext uri="{FF2B5EF4-FFF2-40B4-BE49-F238E27FC236}">
                <a16:creationId xmlns:a16="http://schemas.microsoft.com/office/drawing/2014/main" id="{A8BB0A1D-2A9D-68A6-48C5-9C21A69D7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2988" y="6048376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2</a:t>
            </a:r>
            <a:endParaRPr lang="zh-TW" altLang="en-US" sz="3600"/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4944769F-92B0-C5D7-6891-4BED8E9D6DE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068733" y="7251309"/>
            <a:ext cx="64633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200" b="1" dirty="0"/>
              <a:t>……</a:t>
            </a:r>
            <a:endParaRPr lang="zh-TW" altLang="en-US" sz="4200" b="1" dirty="0"/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F067FC4A-39C4-DAD7-318A-D39773E84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1507332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 b="1">
                <a:solidFill>
                  <a:srgbClr val="FF0000"/>
                </a:solidFill>
              </a:rPr>
              <a:t>These are the network parameters to be learned.</a:t>
            </a:r>
            <a:endParaRPr lang="zh-TW" altLang="en-US" sz="3600" b="1">
              <a:solidFill>
                <a:srgbClr val="FF0000"/>
              </a:solidFill>
            </a:endParaRPr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0F505CB8-58CF-1067-AC51-122311D7A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0" y="8289044"/>
            <a:ext cx="533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 dirty="0"/>
              <a:t>Each filter detects a small pattern (3 x 3). </a:t>
            </a:r>
            <a:endParaRPr lang="zh-TW" altLang="en-US" sz="3600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E49F3AC-3EC6-5991-F956-38EBD7D7CB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96EDE36-4E70-3F72-3FBA-7AC347BACC2B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F004F-7775-8F2C-C8A1-62FBC4BDD05E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33553289-B972-64BA-E7D7-05C9FB954A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64757" y="3598070"/>
          <a:ext cx="43100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70" name="文字方塊 4">
            <a:extLst>
              <a:ext uri="{FF2B5EF4-FFF2-40B4-BE49-F238E27FC236}">
                <a16:creationId xmlns:a16="http://schemas.microsoft.com/office/drawing/2014/main" id="{E2B0374F-8F0A-1271-C41E-7BBBE8224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45" y="8084345"/>
            <a:ext cx="3519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6 x 6 image</a:t>
            </a:r>
            <a:endParaRPr lang="zh-TW" altLang="en-US" sz="360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23064A1-75E0-3AB5-4367-4549E9086F86}"/>
              </a:ext>
            </a:extLst>
          </p:cNvPr>
          <p:cNvGraphicFramePr>
            <a:graphicFrameLocks noGrp="1"/>
          </p:cNvGraphicFramePr>
          <p:nvPr/>
        </p:nvGraphicFramePr>
        <p:xfrm>
          <a:off x="10632282" y="716757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89" name="文字方塊 6">
            <a:extLst>
              <a:ext uri="{FF2B5EF4-FFF2-40B4-BE49-F238E27FC236}">
                <a16:creationId xmlns:a16="http://schemas.microsoft.com/office/drawing/2014/main" id="{FA490480-E724-56C3-2074-7305DB4FB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920" y="1400176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1</a:t>
            </a:r>
            <a:endParaRPr lang="zh-TW" altLang="en-US" sz="3600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68D5A76F-54F2-4EEF-BA32-EC51C5934206}"/>
              </a:ext>
            </a:extLst>
          </p:cNvPr>
          <p:cNvSpPr/>
          <p:nvPr/>
        </p:nvSpPr>
        <p:spPr>
          <a:xfrm>
            <a:off x="3764757" y="3598070"/>
            <a:ext cx="2124075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C42F8F12-DB9D-DFB2-C950-435DF497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20" y="418147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C898BC46-6E84-2C8E-DDC6-2D2FB91D2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418147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-1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36BA712C-8B48-B8BC-5D57-61BCD848602C}"/>
              </a:ext>
            </a:extLst>
          </p:cNvPr>
          <p:cNvSpPr/>
          <p:nvPr/>
        </p:nvSpPr>
        <p:spPr>
          <a:xfrm>
            <a:off x="4512470" y="3598070"/>
            <a:ext cx="2126456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3" name="矩形 33">
            <a:extLst>
              <a:ext uri="{FF2B5EF4-FFF2-40B4-BE49-F238E27FC236}">
                <a16:creationId xmlns:a16="http://schemas.microsoft.com/office/drawing/2014/main" id="{D476A5D9-4CD2-A6FD-15DE-D11B52EC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220" y="2597945"/>
            <a:ext cx="18389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s</a:t>
            </a:r>
            <a:r>
              <a:rPr lang="zh-TW" altLang="en-US" sz="3600"/>
              <a:t>tride</a:t>
            </a:r>
            <a:r>
              <a:rPr lang="en-US" altLang="zh-TW" sz="3600"/>
              <a:t>=1</a:t>
            </a:r>
            <a:endParaRPr lang="zh-TW" altLang="en-US" sz="3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C3BDC2-D030-99E9-B738-C5C3941628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29600" y="4686300"/>
            <a:ext cx="10287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A29474-3E60-88AB-FE27-39DB0CD3A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3657600"/>
            <a:ext cx="13388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700"/>
              <a:t>Dot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700"/>
              <a:t>product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C684384F-C5E6-9CF9-C8E3-C1B7F87C62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7975570-64EA-5729-2A59-693F54671902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09718-C4A5-B483-1778-EFBDB703CD0D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E4DCDDD8-42BC-2BD8-2081-619313A50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640496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rgbClr val="000000"/>
                </a:solidFill>
                <a:latin typeface="Arial"/>
                <a:cs typeface="Arial"/>
              </a:rPr>
              <a:t>Convolution</a:t>
            </a:r>
            <a:endParaRPr lang="zh-TW" altLang="en-US" sz="5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D7D89662-C8AA-6A41-0D38-698D5B577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61126"/>
            <a:ext cx="11830050" cy="830997"/>
          </a:xfrm>
        </p:spPr>
        <p:txBody>
          <a:bodyPr/>
          <a:lstStyle/>
          <a:p>
            <a:r>
              <a:rPr lang="en-US" altLang="zh-TW" sz="5400" dirty="0">
                <a:solidFill>
                  <a:srgbClr val="000000"/>
                </a:solidFill>
                <a:latin typeface="Arial"/>
                <a:cs typeface="Arial"/>
              </a:rPr>
              <a:t>Convolution</a:t>
            </a:r>
            <a:endParaRPr lang="zh-TW" altLang="en-US" sz="5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41BE2F0-486C-DF5F-10A6-64CB965CB8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64757" y="3598070"/>
          <a:ext cx="431006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marL="137132" marR="137132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</a:t>
                      </a:r>
                      <a:endParaRPr lang="zh-TW" altLang="en-US" sz="3600" dirty="0"/>
                    </a:p>
                  </a:txBody>
                  <a:tcPr marL="137132" marR="137132" marT="6858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94" name="文字方塊 4">
            <a:extLst>
              <a:ext uri="{FF2B5EF4-FFF2-40B4-BE49-F238E27FC236}">
                <a16:creationId xmlns:a16="http://schemas.microsoft.com/office/drawing/2014/main" id="{4850AF1E-3F46-FBA6-7A0E-CCAA6F03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45" y="8084345"/>
            <a:ext cx="3519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6 x 6 image</a:t>
            </a:r>
            <a:endParaRPr lang="zh-TW" altLang="en-US" sz="360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F79561DA-EE3D-5800-7058-69DECF7838CB}"/>
              </a:ext>
            </a:extLst>
          </p:cNvPr>
          <p:cNvGraphicFramePr>
            <a:graphicFrameLocks noGrp="1"/>
          </p:cNvGraphicFramePr>
          <p:nvPr/>
        </p:nvGraphicFramePr>
        <p:xfrm>
          <a:off x="10632282" y="716757"/>
          <a:ext cx="243363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-1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</a:t>
                      </a:r>
                      <a:endParaRPr lang="zh-TW" altLang="en-US" sz="3600" dirty="0"/>
                    </a:p>
                  </a:txBody>
                  <a:tcPr marL="137183" marR="137183" marT="68580" marB="685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13" name="文字方塊 6">
            <a:extLst>
              <a:ext uri="{FF2B5EF4-FFF2-40B4-BE49-F238E27FC236}">
                <a16:creationId xmlns:a16="http://schemas.microsoft.com/office/drawing/2014/main" id="{8CF9FE43-E340-729B-15EF-C9E49CCAA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920" y="1400176"/>
            <a:ext cx="2171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Filter 1</a:t>
            </a:r>
            <a:endParaRPr lang="zh-TW" altLang="en-US" sz="3600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C9ECDB9A-E260-B91C-BC99-1B952B600B5F}"/>
              </a:ext>
            </a:extLst>
          </p:cNvPr>
          <p:cNvSpPr/>
          <p:nvPr/>
        </p:nvSpPr>
        <p:spPr>
          <a:xfrm>
            <a:off x="3764757" y="3598070"/>
            <a:ext cx="2124075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74967526-5CF6-4639-4A1C-02751A9A4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20" y="418147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85222590-BF9A-5BA1-75E3-C0E7961C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283" y="4181476"/>
            <a:ext cx="1078706" cy="108108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3600" dirty="0">
                <a:solidFill>
                  <a:schemeClr val="dk1"/>
                </a:solidFill>
              </a:rPr>
              <a:t>-3</a:t>
            </a:r>
            <a:endParaRPr lang="zh-TW" altLang="en-US" sz="3600" dirty="0">
              <a:solidFill>
                <a:schemeClr val="dk1"/>
              </a:solidFill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9870EDC0-35C8-56DE-30CD-220F46A8A0D1}"/>
              </a:ext>
            </a:extLst>
          </p:cNvPr>
          <p:cNvSpPr/>
          <p:nvPr/>
        </p:nvSpPr>
        <p:spPr>
          <a:xfrm>
            <a:off x="5231607" y="3598070"/>
            <a:ext cx="2124075" cy="207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2700"/>
          </a:p>
        </p:txBody>
      </p:sp>
      <p:sp>
        <p:nvSpPr>
          <p:cNvPr id="10318" name="矩形 33">
            <a:extLst>
              <a:ext uri="{FF2B5EF4-FFF2-40B4-BE49-F238E27FC236}">
                <a16:creationId xmlns:a16="http://schemas.microsoft.com/office/drawing/2014/main" id="{93AD83EE-E7E8-1923-B05B-9D271486F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220" y="2597945"/>
            <a:ext cx="22236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600"/>
              <a:t>If s</a:t>
            </a:r>
            <a:r>
              <a:rPr lang="zh-TW" altLang="en-US" sz="3600"/>
              <a:t>tride</a:t>
            </a:r>
            <a:r>
              <a:rPr lang="en-US" altLang="zh-TW" sz="3600"/>
              <a:t>=2</a:t>
            </a:r>
            <a:endParaRPr lang="zh-TW" altLang="en-US" sz="360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8C12F26-D455-6154-F09C-B27F630A0D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5CAEE3C7-8F9E-D02E-CAEF-D2CDD0740B83}"/>
              </a:ext>
            </a:extLst>
          </p:cNvPr>
          <p:cNvSpPr/>
          <p:nvPr/>
        </p:nvSpPr>
        <p:spPr>
          <a:xfrm>
            <a:off x="0" y="963335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4241B-8242-06EC-70B6-9340627F8C6C}"/>
              </a:ext>
            </a:extLst>
          </p:cNvPr>
          <p:cNvSpPr txBox="1"/>
          <p:nvPr/>
        </p:nvSpPr>
        <p:spPr>
          <a:xfrm>
            <a:off x="762000" y="978122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6962</TotalTime>
  <Words>1806</Words>
  <Application>Microsoft Office PowerPoint</Application>
  <PresentationFormat>Custom</PresentationFormat>
  <Paragraphs>977</Paragraphs>
  <Slides>27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Tahoma</vt:lpstr>
      <vt:lpstr>Verdana</vt:lpstr>
      <vt:lpstr>Office Theme</vt:lpstr>
      <vt:lpstr>方程式</vt:lpstr>
      <vt:lpstr>PowerPoint Presentation</vt:lpstr>
      <vt:lpstr>Convolutional neural networks</vt:lpstr>
      <vt:lpstr>Smaller Network: CNN</vt:lpstr>
      <vt:lpstr>Consider learning an image:</vt:lpstr>
      <vt:lpstr>Same pattern appears in different places: They can be compressed! What about training a lot of such “small” detectors and each detector must “move around”.</vt:lpstr>
      <vt:lpstr>A convolutional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PowerPoint Presentation</vt:lpstr>
      <vt:lpstr>PowerPoint Presentation</vt:lpstr>
      <vt:lpstr>PowerPoint Presentation</vt:lpstr>
      <vt:lpstr>The whole CNN</vt:lpstr>
      <vt:lpstr>Max Pooling</vt:lpstr>
      <vt:lpstr>Why Pooling</vt:lpstr>
      <vt:lpstr>A CNN compresses a fully connected network in two ways:</vt:lpstr>
      <vt:lpstr>Max Pooling</vt:lpstr>
      <vt:lpstr>The whole CNN</vt:lpstr>
      <vt:lpstr>The whole CNN</vt:lpstr>
      <vt:lpstr>Flattening</vt:lpstr>
      <vt:lpstr>PowerPoint Presentation</vt:lpstr>
      <vt:lpstr>PowerPoint Presentation</vt:lpstr>
      <vt:lpstr>Large-scale CNNs with pre-trained weights</vt:lpstr>
      <vt:lpstr>Some selected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</dc:title>
  <dc:creator>hrishi rich</dc:creator>
  <cp:keywords>DAFhvYvNYAM,BAFIWJfPMe4</cp:keywords>
  <cp:lastModifiedBy>Dr.Avinash Kumar Singh</cp:lastModifiedBy>
  <cp:revision>97</cp:revision>
  <dcterms:created xsi:type="dcterms:W3CDTF">2023-05-02T09:52:57Z</dcterms:created>
  <dcterms:modified xsi:type="dcterms:W3CDTF">2023-06-13T08:25:58Z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2023-05-02T00:00:00Z</vt:filetime>
  </property>
</Properties>
</file>