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64" r:id="rId3"/>
    <p:sldId id="265" r:id="rId4"/>
    <p:sldId id="269" r:id="rId5"/>
    <p:sldId id="270" r:id="rId6"/>
    <p:sldId id="271" r:id="rId7"/>
    <p:sldId id="276" r:id="rId8"/>
    <p:sldId id="277" r:id="rId9"/>
    <p:sldId id="278" r:id="rId10"/>
    <p:sldId id="279" r:id="rId11"/>
    <p:sldId id="272" r:id="rId12"/>
    <p:sldId id="273" r:id="rId13"/>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874"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D2D09A4D-7912-4DA8-8E78-B3906B4E9CB8}" type="datetimeFigureOut">
              <a:rPr lang="en-US" smtClean="0"/>
              <a:t>6/29/2023</a:t>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BD195DC3-54D0-40D9-B596-CB6FEB19462E}" type="slidenum">
              <a:rPr lang="en-US" smtClean="0"/>
              <a:t>‹#›</a:t>
            </a:fld>
            <a:endParaRPr lang="en-US"/>
          </a:p>
        </p:txBody>
      </p:sp>
    </p:spTree>
    <p:extLst>
      <p:ext uri="{BB962C8B-B14F-4D97-AF65-F5344CB8AC3E}">
        <p14:creationId xmlns:p14="http://schemas.microsoft.com/office/powerpoint/2010/main" val="1167926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50" b="0" i="0">
                <a:solidFill>
                  <a:schemeClr val="bg1"/>
                </a:solidFill>
                <a:latin typeface="Tahoma"/>
                <a:cs typeface="Tahoma"/>
              </a:defRPr>
            </a:lvl1pPr>
          </a:lstStyle>
          <a:p>
            <a:pPr marL="12700">
              <a:lnSpc>
                <a:spcPct val="100000"/>
              </a:lnSpc>
              <a:spcBef>
                <a:spcPts val="145"/>
              </a:spcBef>
            </a:pPr>
            <a:r>
              <a:rPr spc="455" dirty="0"/>
              <a:t>WWW</a:t>
            </a:r>
            <a:r>
              <a:rPr spc="-135" dirty="0"/>
              <a:t>.</a:t>
            </a:r>
            <a:r>
              <a:rPr spc="-315" dirty="0"/>
              <a:t> </a:t>
            </a:r>
            <a:r>
              <a:rPr spc="90" dirty="0"/>
              <a:t>I</a:t>
            </a:r>
            <a:r>
              <a:rPr spc="430" dirty="0"/>
              <a:t>N</a:t>
            </a:r>
            <a:r>
              <a:rPr spc="210" dirty="0"/>
              <a:t>T</a:t>
            </a:r>
            <a:r>
              <a:rPr spc="380" dirty="0"/>
              <a:t>E</a:t>
            </a:r>
            <a:r>
              <a:rPr spc="395" dirty="0"/>
              <a:t>R</a:t>
            </a:r>
            <a:r>
              <a:rPr spc="430" dirty="0"/>
              <a:t>N</a:t>
            </a:r>
            <a:r>
              <a:rPr spc="325" dirty="0"/>
              <a:t>S</a:t>
            </a:r>
            <a:r>
              <a:rPr spc="415" dirty="0"/>
              <a:t>H</a:t>
            </a:r>
            <a:r>
              <a:rPr spc="90" dirty="0"/>
              <a:t>I</a:t>
            </a:r>
            <a:r>
              <a:rPr spc="425" dirty="0"/>
              <a:t>P</a:t>
            </a:r>
            <a:r>
              <a:rPr spc="325" dirty="0"/>
              <a:t>S</a:t>
            </a:r>
            <a:r>
              <a:rPr spc="210" dirty="0"/>
              <a:t>T</a:t>
            </a:r>
            <a:r>
              <a:rPr spc="405" dirty="0"/>
              <a:t>U</a:t>
            </a:r>
            <a:r>
              <a:rPr spc="385" dirty="0"/>
              <a:t>D</a:t>
            </a:r>
            <a:r>
              <a:rPr spc="90" dirty="0"/>
              <a:t>I</a:t>
            </a:r>
            <a:r>
              <a:rPr spc="395" dirty="0"/>
              <a:t>O</a:t>
            </a:r>
            <a:r>
              <a:rPr spc="-135" dirty="0"/>
              <a:t>.</a:t>
            </a:r>
            <a:r>
              <a:rPr spc="-315" dirty="0"/>
              <a:t> </a:t>
            </a:r>
            <a:r>
              <a:rPr spc="380" dirty="0"/>
              <a:t>C</a:t>
            </a:r>
            <a:r>
              <a:rPr spc="395" dirty="0"/>
              <a:t>O</a:t>
            </a:r>
            <a:r>
              <a:rPr spc="285" dirty="0"/>
              <a:t>M</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rgbClr val="F17729"/>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650" b="0" i="0">
                <a:solidFill>
                  <a:schemeClr val="bg1"/>
                </a:solidFill>
                <a:latin typeface="Tahoma"/>
                <a:cs typeface="Tahoma"/>
              </a:defRPr>
            </a:lvl1pPr>
          </a:lstStyle>
          <a:p>
            <a:pPr marL="12700">
              <a:lnSpc>
                <a:spcPct val="100000"/>
              </a:lnSpc>
              <a:spcBef>
                <a:spcPts val="145"/>
              </a:spcBef>
            </a:pPr>
            <a:r>
              <a:rPr spc="455" dirty="0"/>
              <a:t>WWW</a:t>
            </a:r>
            <a:r>
              <a:rPr spc="-135" dirty="0"/>
              <a:t>.</a:t>
            </a:r>
            <a:r>
              <a:rPr spc="-315" dirty="0"/>
              <a:t> </a:t>
            </a:r>
            <a:r>
              <a:rPr spc="90" dirty="0"/>
              <a:t>I</a:t>
            </a:r>
            <a:r>
              <a:rPr spc="430" dirty="0"/>
              <a:t>N</a:t>
            </a:r>
            <a:r>
              <a:rPr spc="210" dirty="0"/>
              <a:t>T</a:t>
            </a:r>
            <a:r>
              <a:rPr spc="380" dirty="0"/>
              <a:t>E</a:t>
            </a:r>
            <a:r>
              <a:rPr spc="395" dirty="0"/>
              <a:t>R</a:t>
            </a:r>
            <a:r>
              <a:rPr spc="430" dirty="0"/>
              <a:t>N</a:t>
            </a:r>
            <a:r>
              <a:rPr spc="325" dirty="0"/>
              <a:t>S</a:t>
            </a:r>
            <a:r>
              <a:rPr spc="415" dirty="0"/>
              <a:t>H</a:t>
            </a:r>
            <a:r>
              <a:rPr spc="90" dirty="0"/>
              <a:t>I</a:t>
            </a:r>
            <a:r>
              <a:rPr spc="425" dirty="0"/>
              <a:t>P</a:t>
            </a:r>
            <a:r>
              <a:rPr spc="325" dirty="0"/>
              <a:t>S</a:t>
            </a:r>
            <a:r>
              <a:rPr spc="210" dirty="0"/>
              <a:t>T</a:t>
            </a:r>
            <a:r>
              <a:rPr spc="405" dirty="0"/>
              <a:t>U</a:t>
            </a:r>
            <a:r>
              <a:rPr spc="385" dirty="0"/>
              <a:t>D</a:t>
            </a:r>
            <a:r>
              <a:rPr spc="90" dirty="0"/>
              <a:t>I</a:t>
            </a:r>
            <a:r>
              <a:rPr spc="395" dirty="0"/>
              <a:t>O</a:t>
            </a:r>
            <a:r>
              <a:rPr spc="-135" dirty="0"/>
              <a:t>.</a:t>
            </a:r>
            <a:r>
              <a:rPr spc="-315" dirty="0"/>
              <a:t> </a:t>
            </a:r>
            <a:r>
              <a:rPr spc="380" dirty="0"/>
              <a:t>C</a:t>
            </a:r>
            <a:r>
              <a:rPr spc="395" dirty="0"/>
              <a:t>O</a:t>
            </a:r>
            <a:r>
              <a:rPr spc="285" dirty="0"/>
              <a:t>M</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rgbClr val="F17729"/>
                </a:solidFill>
                <a:latin typeface="Verdana"/>
                <a:cs typeface="Verdan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50" b="0" i="0">
                <a:solidFill>
                  <a:schemeClr val="bg1"/>
                </a:solidFill>
                <a:latin typeface="Tahoma"/>
                <a:cs typeface="Tahoma"/>
              </a:defRPr>
            </a:lvl1pPr>
          </a:lstStyle>
          <a:p>
            <a:pPr marL="12700">
              <a:lnSpc>
                <a:spcPct val="100000"/>
              </a:lnSpc>
              <a:spcBef>
                <a:spcPts val="145"/>
              </a:spcBef>
            </a:pPr>
            <a:r>
              <a:rPr spc="455" dirty="0"/>
              <a:t>WWW</a:t>
            </a:r>
            <a:r>
              <a:rPr spc="-135" dirty="0"/>
              <a:t>.</a:t>
            </a:r>
            <a:r>
              <a:rPr spc="-315" dirty="0"/>
              <a:t> </a:t>
            </a:r>
            <a:r>
              <a:rPr spc="90" dirty="0"/>
              <a:t>I</a:t>
            </a:r>
            <a:r>
              <a:rPr spc="430" dirty="0"/>
              <a:t>N</a:t>
            </a:r>
            <a:r>
              <a:rPr spc="210" dirty="0"/>
              <a:t>T</a:t>
            </a:r>
            <a:r>
              <a:rPr spc="380" dirty="0"/>
              <a:t>E</a:t>
            </a:r>
            <a:r>
              <a:rPr spc="395" dirty="0"/>
              <a:t>R</a:t>
            </a:r>
            <a:r>
              <a:rPr spc="430" dirty="0"/>
              <a:t>N</a:t>
            </a:r>
            <a:r>
              <a:rPr spc="325" dirty="0"/>
              <a:t>S</a:t>
            </a:r>
            <a:r>
              <a:rPr spc="415" dirty="0"/>
              <a:t>H</a:t>
            </a:r>
            <a:r>
              <a:rPr spc="90" dirty="0"/>
              <a:t>I</a:t>
            </a:r>
            <a:r>
              <a:rPr spc="425" dirty="0"/>
              <a:t>P</a:t>
            </a:r>
            <a:r>
              <a:rPr spc="325" dirty="0"/>
              <a:t>S</a:t>
            </a:r>
            <a:r>
              <a:rPr spc="210" dirty="0"/>
              <a:t>T</a:t>
            </a:r>
            <a:r>
              <a:rPr spc="405" dirty="0"/>
              <a:t>U</a:t>
            </a:r>
            <a:r>
              <a:rPr spc="385" dirty="0"/>
              <a:t>D</a:t>
            </a:r>
            <a:r>
              <a:rPr spc="90" dirty="0"/>
              <a:t>I</a:t>
            </a:r>
            <a:r>
              <a:rPr spc="395" dirty="0"/>
              <a:t>O</a:t>
            </a:r>
            <a:r>
              <a:rPr spc="-135" dirty="0"/>
              <a:t>.</a:t>
            </a:r>
            <a:r>
              <a:rPr spc="-315" dirty="0"/>
              <a:t> </a:t>
            </a:r>
            <a:r>
              <a:rPr spc="380" dirty="0"/>
              <a:t>C</a:t>
            </a:r>
            <a:r>
              <a:rPr spc="395" dirty="0"/>
              <a:t>O</a:t>
            </a:r>
            <a:r>
              <a:rPr spc="285" dirty="0"/>
              <a:t>M</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rgbClr val="F17729"/>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defRPr sz="1650" b="0" i="0">
                <a:solidFill>
                  <a:schemeClr val="bg1"/>
                </a:solidFill>
                <a:latin typeface="Tahoma"/>
                <a:cs typeface="Tahoma"/>
              </a:defRPr>
            </a:lvl1pPr>
          </a:lstStyle>
          <a:p>
            <a:pPr marL="12700">
              <a:lnSpc>
                <a:spcPct val="100000"/>
              </a:lnSpc>
              <a:spcBef>
                <a:spcPts val="145"/>
              </a:spcBef>
            </a:pPr>
            <a:r>
              <a:rPr spc="455" dirty="0"/>
              <a:t>WWW</a:t>
            </a:r>
            <a:r>
              <a:rPr spc="-135" dirty="0"/>
              <a:t>.</a:t>
            </a:r>
            <a:r>
              <a:rPr spc="-315" dirty="0"/>
              <a:t> </a:t>
            </a:r>
            <a:r>
              <a:rPr spc="90" dirty="0"/>
              <a:t>I</a:t>
            </a:r>
            <a:r>
              <a:rPr spc="430" dirty="0"/>
              <a:t>N</a:t>
            </a:r>
            <a:r>
              <a:rPr spc="210" dirty="0"/>
              <a:t>T</a:t>
            </a:r>
            <a:r>
              <a:rPr spc="380" dirty="0"/>
              <a:t>E</a:t>
            </a:r>
            <a:r>
              <a:rPr spc="395" dirty="0"/>
              <a:t>R</a:t>
            </a:r>
            <a:r>
              <a:rPr spc="430" dirty="0"/>
              <a:t>N</a:t>
            </a:r>
            <a:r>
              <a:rPr spc="325" dirty="0"/>
              <a:t>S</a:t>
            </a:r>
            <a:r>
              <a:rPr spc="415" dirty="0"/>
              <a:t>H</a:t>
            </a:r>
            <a:r>
              <a:rPr spc="90" dirty="0"/>
              <a:t>I</a:t>
            </a:r>
            <a:r>
              <a:rPr spc="425" dirty="0"/>
              <a:t>P</a:t>
            </a:r>
            <a:r>
              <a:rPr spc="325" dirty="0"/>
              <a:t>S</a:t>
            </a:r>
            <a:r>
              <a:rPr spc="210" dirty="0"/>
              <a:t>T</a:t>
            </a:r>
            <a:r>
              <a:rPr spc="405" dirty="0"/>
              <a:t>U</a:t>
            </a:r>
            <a:r>
              <a:rPr spc="385" dirty="0"/>
              <a:t>D</a:t>
            </a:r>
            <a:r>
              <a:rPr spc="90" dirty="0"/>
              <a:t>I</a:t>
            </a:r>
            <a:r>
              <a:rPr spc="395" dirty="0"/>
              <a:t>O</a:t>
            </a:r>
            <a:r>
              <a:rPr spc="-135" dirty="0"/>
              <a:t>.</a:t>
            </a:r>
            <a:r>
              <a:rPr spc="-315" dirty="0"/>
              <a:t> </a:t>
            </a:r>
            <a:r>
              <a:rPr spc="380" dirty="0"/>
              <a:t>C</a:t>
            </a:r>
            <a:r>
              <a:rPr spc="395" dirty="0"/>
              <a:t>O</a:t>
            </a:r>
            <a:r>
              <a:rPr spc="285" dirty="0"/>
              <a:t>M</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50" b="0" i="0">
                <a:solidFill>
                  <a:schemeClr val="bg1"/>
                </a:solidFill>
                <a:latin typeface="Tahoma"/>
                <a:cs typeface="Tahoma"/>
              </a:defRPr>
            </a:lvl1pPr>
          </a:lstStyle>
          <a:p>
            <a:pPr marL="12700">
              <a:lnSpc>
                <a:spcPct val="100000"/>
              </a:lnSpc>
              <a:spcBef>
                <a:spcPts val="145"/>
              </a:spcBef>
            </a:pPr>
            <a:r>
              <a:rPr spc="455" dirty="0"/>
              <a:t>WWW</a:t>
            </a:r>
            <a:r>
              <a:rPr spc="-135" dirty="0"/>
              <a:t>.</a:t>
            </a:r>
            <a:r>
              <a:rPr spc="-315" dirty="0"/>
              <a:t> </a:t>
            </a:r>
            <a:r>
              <a:rPr spc="90" dirty="0"/>
              <a:t>I</a:t>
            </a:r>
            <a:r>
              <a:rPr spc="430" dirty="0"/>
              <a:t>N</a:t>
            </a:r>
            <a:r>
              <a:rPr spc="210" dirty="0"/>
              <a:t>T</a:t>
            </a:r>
            <a:r>
              <a:rPr spc="380" dirty="0"/>
              <a:t>E</a:t>
            </a:r>
            <a:r>
              <a:rPr spc="395" dirty="0"/>
              <a:t>R</a:t>
            </a:r>
            <a:r>
              <a:rPr spc="430" dirty="0"/>
              <a:t>N</a:t>
            </a:r>
            <a:r>
              <a:rPr spc="325" dirty="0"/>
              <a:t>S</a:t>
            </a:r>
            <a:r>
              <a:rPr spc="415" dirty="0"/>
              <a:t>H</a:t>
            </a:r>
            <a:r>
              <a:rPr spc="90" dirty="0"/>
              <a:t>I</a:t>
            </a:r>
            <a:r>
              <a:rPr spc="425" dirty="0"/>
              <a:t>P</a:t>
            </a:r>
            <a:r>
              <a:rPr spc="325" dirty="0"/>
              <a:t>S</a:t>
            </a:r>
            <a:r>
              <a:rPr spc="210" dirty="0"/>
              <a:t>T</a:t>
            </a:r>
            <a:r>
              <a:rPr spc="405" dirty="0"/>
              <a:t>U</a:t>
            </a:r>
            <a:r>
              <a:rPr spc="385" dirty="0"/>
              <a:t>D</a:t>
            </a:r>
            <a:r>
              <a:rPr spc="90" dirty="0"/>
              <a:t>I</a:t>
            </a:r>
            <a:r>
              <a:rPr spc="395" dirty="0"/>
              <a:t>O</a:t>
            </a:r>
            <a:r>
              <a:rPr spc="-135" dirty="0"/>
              <a:t>.</a:t>
            </a:r>
            <a:r>
              <a:rPr spc="-315" dirty="0"/>
              <a:t> </a:t>
            </a:r>
            <a:r>
              <a:rPr spc="380" dirty="0"/>
              <a:t>C</a:t>
            </a:r>
            <a:r>
              <a:rPr spc="395" dirty="0"/>
              <a:t>O</a:t>
            </a:r>
            <a:r>
              <a:rPr spc="285" dirty="0"/>
              <a:t>M</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16000" y="3828658"/>
            <a:ext cx="9532620" cy="1129029"/>
          </a:xfrm>
          <a:prstGeom prst="rect">
            <a:avLst/>
          </a:prstGeom>
        </p:spPr>
        <p:txBody>
          <a:bodyPr wrap="square" lIns="0" tIns="0" rIns="0" bIns="0">
            <a:spAutoFit/>
          </a:bodyPr>
          <a:lstStyle>
            <a:lvl1pPr>
              <a:defRPr sz="7200" b="1" i="0">
                <a:solidFill>
                  <a:srgbClr val="F17729"/>
                </a:solidFill>
                <a:latin typeface="Verdana"/>
                <a:cs typeface="Verdana"/>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69578" y="9708291"/>
            <a:ext cx="4053840" cy="282575"/>
          </a:xfrm>
          <a:prstGeom prst="rect">
            <a:avLst/>
          </a:prstGeom>
        </p:spPr>
        <p:txBody>
          <a:bodyPr wrap="square" lIns="0" tIns="0" rIns="0" bIns="0">
            <a:spAutoFit/>
          </a:bodyPr>
          <a:lstStyle>
            <a:lvl1pPr>
              <a:defRPr sz="1650" b="0" i="0">
                <a:solidFill>
                  <a:schemeClr val="bg1"/>
                </a:solidFill>
                <a:latin typeface="Tahoma"/>
                <a:cs typeface="Tahoma"/>
              </a:defRPr>
            </a:lvl1pPr>
          </a:lstStyle>
          <a:p>
            <a:pPr marL="12700">
              <a:lnSpc>
                <a:spcPct val="100000"/>
              </a:lnSpc>
              <a:spcBef>
                <a:spcPts val="145"/>
              </a:spcBef>
            </a:pPr>
            <a:r>
              <a:rPr spc="455" dirty="0"/>
              <a:t>WWW</a:t>
            </a:r>
            <a:r>
              <a:rPr spc="-135" dirty="0"/>
              <a:t>.</a:t>
            </a:r>
            <a:r>
              <a:rPr spc="-315" dirty="0"/>
              <a:t> </a:t>
            </a:r>
            <a:r>
              <a:rPr spc="90" dirty="0"/>
              <a:t>I</a:t>
            </a:r>
            <a:r>
              <a:rPr spc="430" dirty="0"/>
              <a:t>N</a:t>
            </a:r>
            <a:r>
              <a:rPr spc="210" dirty="0"/>
              <a:t>T</a:t>
            </a:r>
            <a:r>
              <a:rPr spc="380" dirty="0"/>
              <a:t>E</a:t>
            </a:r>
            <a:r>
              <a:rPr spc="395" dirty="0"/>
              <a:t>R</a:t>
            </a:r>
            <a:r>
              <a:rPr spc="430" dirty="0"/>
              <a:t>N</a:t>
            </a:r>
            <a:r>
              <a:rPr spc="325" dirty="0"/>
              <a:t>S</a:t>
            </a:r>
            <a:r>
              <a:rPr spc="415" dirty="0"/>
              <a:t>H</a:t>
            </a:r>
            <a:r>
              <a:rPr spc="90" dirty="0"/>
              <a:t>I</a:t>
            </a:r>
            <a:r>
              <a:rPr spc="425" dirty="0"/>
              <a:t>P</a:t>
            </a:r>
            <a:r>
              <a:rPr spc="325" dirty="0"/>
              <a:t>S</a:t>
            </a:r>
            <a:r>
              <a:rPr spc="210" dirty="0"/>
              <a:t>T</a:t>
            </a:r>
            <a:r>
              <a:rPr spc="405" dirty="0"/>
              <a:t>U</a:t>
            </a:r>
            <a:r>
              <a:rPr spc="385" dirty="0"/>
              <a:t>D</a:t>
            </a:r>
            <a:r>
              <a:rPr spc="90" dirty="0"/>
              <a:t>I</a:t>
            </a:r>
            <a:r>
              <a:rPr spc="395" dirty="0"/>
              <a:t>O</a:t>
            </a:r>
            <a:r>
              <a:rPr spc="-135" dirty="0"/>
              <a:t>.</a:t>
            </a:r>
            <a:r>
              <a:rPr spc="-315" dirty="0"/>
              <a:t> </a:t>
            </a:r>
            <a:r>
              <a:rPr spc="380" dirty="0"/>
              <a:t>C</a:t>
            </a:r>
            <a:r>
              <a:rPr spc="395" dirty="0"/>
              <a:t>O</a:t>
            </a:r>
            <a:r>
              <a:rPr spc="285" dirty="0"/>
              <a:t>M</a:t>
            </a: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6/29/2023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028700" y="5104499"/>
            <a:ext cx="5448935" cy="38100"/>
            <a:chOff x="1028700" y="5104499"/>
            <a:chExt cx="5448935" cy="38100"/>
          </a:xfrm>
        </p:grpSpPr>
        <p:sp>
          <p:nvSpPr>
            <p:cNvPr id="3" name="object 3"/>
            <p:cNvSpPr/>
            <p:nvPr/>
          </p:nvSpPr>
          <p:spPr>
            <a:xfrm>
              <a:off x="1028687" y="5104510"/>
              <a:ext cx="5372735" cy="38100"/>
            </a:xfrm>
            <a:custGeom>
              <a:avLst/>
              <a:gdLst/>
              <a:ahLst/>
              <a:cxnLst/>
              <a:rect l="l" t="t" r="r" b="b"/>
              <a:pathLst>
                <a:path w="5372735" h="38100">
                  <a:moveTo>
                    <a:pt x="38112" y="0"/>
                  </a:moveTo>
                  <a:lnTo>
                    <a:pt x="0" y="0"/>
                  </a:lnTo>
                  <a:lnTo>
                    <a:pt x="0" y="38100"/>
                  </a:lnTo>
                  <a:lnTo>
                    <a:pt x="38112" y="38100"/>
                  </a:lnTo>
                  <a:lnTo>
                    <a:pt x="38112" y="0"/>
                  </a:lnTo>
                  <a:close/>
                </a:path>
                <a:path w="5372735" h="38100">
                  <a:moveTo>
                    <a:pt x="114312" y="0"/>
                  </a:moveTo>
                  <a:lnTo>
                    <a:pt x="76212" y="0"/>
                  </a:lnTo>
                  <a:lnTo>
                    <a:pt x="76212" y="38100"/>
                  </a:lnTo>
                  <a:lnTo>
                    <a:pt x="114312" y="38100"/>
                  </a:lnTo>
                  <a:lnTo>
                    <a:pt x="114312" y="0"/>
                  </a:lnTo>
                  <a:close/>
                </a:path>
                <a:path w="5372735" h="38100">
                  <a:moveTo>
                    <a:pt x="190512" y="0"/>
                  </a:moveTo>
                  <a:lnTo>
                    <a:pt x="152412" y="0"/>
                  </a:lnTo>
                  <a:lnTo>
                    <a:pt x="152412" y="38100"/>
                  </a:lnTo>
                  <a:lnTo>
                    <a:pt x="190512" y="38100"/>
                  </a:lnTo>
                  <a:lnTo>
                    <a:pt x="190512" y="0"/>
                  </a:lnTo>
                  <a:close/>
                </a:path>
                <a:path w="5372735" h="38100">
                  <a:moveTo>
                    <a:pt x="266725" y="0"/>
                  </a:moveTo>
                  <a:lnTo>
                    <a:pt x="228612" y="0"/>
                  </a:lnTo>
                  <a:lnTo>
                    <a:pt x="228612" y="38100"/>
                  </a:lnTo>
                  <a:lnTo>
                    <a:pt x="266725" y="38100"/>
                  </a:lnTo>
                  <a:lnTo>
                    <a:pt x="266725" y="0"/>
                  </a:lnTo>
                  <a:close/>
                </a:path>
                <a:path w="5372735" h="38100">
                  <a:moveTo>
                    <a:pt x="342925" y="0"/>
                  </a:moveTo>
                  <a:lnTo>
                    <a:pt x="304825" y="0"/>
                  </a:lnTo>
                  <a:lnTo>
                    <a:pt x="304825" y="38100"/>
                  </a:lnTo>
                  <a:lnTo>
                    <a:pt x="342925" y="38100"/>
                  </a:lnTo>
                  <a:lnTo>
                    <a:pt x="342925" y="0"/>
                  </a:lnTo>
                  <a:close/>
                </a:path>
                <a:path w="5372735" h="38100">
                  <a:moveTo>
                    <a:pt x="419125" y="0"/>
                  </a:moveTo>
                  <a:lnTo>
                    <a:pt x="381025" y="0"/>
                  </a:lnTo>
                  <a:lnTo>
                    <a:pt x="381025" y="38100"/>
                  </a:lnTo>
                  <a:lnTo>
                    <a:pt x="419125" y="38100"/>
                  </a:lnTo>
                  <a:lnTo>
                    <a:pt x="419125" y="0"/>
                  </a:lnTo>
                  <a:close/>
                </a:path>
                <a:path w="5372735" h="38100">
                  <a:moveTo>
                    <a:pt x="495338" y="0"/>
                  </a:moveTo>
                  <a:lnTo>
                    <a:pt x="457225" y="0"/>
                  </a:lnTo>
                  <a:lnTo>
                    <a:pt x="457225" y="38100"/>
                  </a:lnTo>
                  <a:lnTo>
                    <a:pt x="495338" y="38100"/>
                  </a:lnTo>
                  <a:lnTo>
                    <a:pt x="495338" y="0"/>
                  </a:lnTo>
                  <a:close/>
                </a:path>
                <a:path w="5372735" h="38100">
                  <a:moveTo>
                    <a:pt x="571538" y="0"/>
                  </a:moveTo>
                  <a:lnTo>
                    <a:pt x="533438" y="0"/>
                  </a:lnTo>
                  <a:lnTo>
                    <a:pt x="533438" y="38100"/>
                  </a:lnTo>
                  <a:lnTo>
                    <a:pt x="571538" y="38100"/>
                  </a:lnTo>
                  <a:lnTo>
                    <a:pt x="571538" y="0"/>
                  </a:lnTo>
                  <a:close/>
                </a:path>
                <a:path w="5372735" h="38100">
                  <a:moveTo>
                    <a:pt x="647738" y="0"/>
                  </a:moveTo>
                  <a:lnTo>
                    <a:pt x="609638" y="0"/>
                  </a:lnTo>
                  <a:lnTo>
                    <a:pt x="609638" y="38100"/>
                  </a:lnTo>
                  <a:lnTo>
                    <a:pt x="647738" y="38100"/>
                  </a:lnTo>
                  <a:lnTo>
                    <a:pt x="647738" y="0"/>
                  </a:lnTo>
                  <a:close/>
                </a:path>
                <a:path w="5372735" h="38100">
                  <a:moveTo>
                    <a:pt x="723950" y="0"/>
                  </a:moveTo>
                  <a:lnTo>
                    <a:pt x="685838" y="0"/>
                  </a:lnTo>
                  <a:lnTo>
                    <a:pt x="685838" y="38100"/>
                  </a:lnTo>
                  <a:lnTo>
                    <a:pt x="723950" y="38100"/>
                  </a:lnTo>
                  <a:lnTo>
                    <a:pt x="723950" y="0"/>
                  </a:lnTo>
                  <a:close/>
                </a:path>
                <a:path w="5372735" h="38100">
                  <a:moveTo>
                    <a:pt x="800150" y="0"/>
                  </a:moveTo>
                  <a:lnTo>
                    <a:pt x="762050" y="0"/>
                  </a:lnTo>
                  <a:lnTo>
                    <a:pt x="762050" y="38100"/>
                  </a:lnTo>
                  <a:lnTo>
                    <a:pt x="800150" y="38100"/>
                  </a:lnTo>
                  <a:lnTo>
                    <a:pt x="800150" y="0"/>
                  </a:lnTo>
                  <a:close/>
                </a:path>
                <a:path w="5372735" h="38100">
                  <a:moveTo>
                    <a:pt x="876350" y="0"/>
                  </a:moveTo>
                  <a:lnTo>
                    <a:pt x="838250" y="0"/>
                  </a:lnTo>
                  <a:lnTo>
                    <a:pt x="838250" y="38100"/>
                  </a:lnTo>
                  <a:lnTo>
                    <a:pt x="876350" y="38100"/>
                  </a:lnTo>
                  <a:lnTo>
                    <a:pt x="876350" y="0"/>
                  </a:lnTo>
                  <a:close/>
                </a:path>
                <a:path w="5372735" h="38100">
                  <a:moveTo>
                    <a:pt x="952563" y="0"/>
                  </a:moveTo>
                  <a:lnTo>
                    <a:pt x="914450" y="0"/>
                  </a:lnTo>
                  <a:lnTo>
                    <a:pt x="914450" y="38100"/>
                  </a:lnTo>
                  <a:lnTo>
                    <a:pt x="952563" y="38100"/>
                  </a:lnTo>
                  <a:lnTo>
                    <a:pt x="952563" y="0"/>
                  </a:lnTo>
                  <a:close/>
                </a:path>
                <a:path w="5372735" h="38100">
                  <a:moveTo>
                    <a:pt x="1028763" y="0"/>
                  </a:moveTo>
                  <a:lnTo>
                    <a:pt x="990663" y="0"/>
                  </a:lnTo>
                  <a:lnTo>
                    <a:pt x="990663" y="38100"/>
                  </a:lnTo>
                  <a:lnTo>
                    <a:pt x="1028763" y="38100"/>
                  </a:lnTo>
                  <a:lnTo>
                    <a:pt x="1028763" y="0"/>
                  </a:lnTo>
                  <a:close/>
                </a:path>
                <a:path w="5372735" h="38100">
                  <a:moveTo>
                    <a:pt x="1104963" y="0"/>
                  </a:moveTo>
                  <a:lnTo>
                    <a:pt x="1066863" y="0"/>
                  </a:lnTo>
                  <a:lnTo>
                    <a:pt x="1066863" y="38100"/>
                  </a:lnTo>
                  <a:lnTo>
                    <a:pt x="1104963" y="38100"/>
                  </a:lnTo>
                  <a:lnTo>
                    <a:pt x="1104963" y="0"/>
                  </a:lnTo>
                  <a:close/>
                </a:path>
                <a:path w="5372735" h="38100">
                  <a:moveTo>
                    <a:pt x="1181176" y="0"/>
                  </a:moveTo>
                  <a:lnTo>
                    <a:pt x="1143063" y="0"/>
                  </a:lnTo>
                  <a:lnTo>
                    <a:pt x="1143063" y="38100"/>
                  </a:lnTo>
                  <a:lnTo>
                    <a:pt x="1181176" y="38100"/>
                  </a:lnTo>
                  <a:lnTo>
                    <a:pt x="1181176" y="0"/>
                  </a:lnTo>
                  <a:close/>
                </a:path>
                <a:path w="5372735" h="38100">
                  <a:moveTo>
                    <a:pt x="1257376" y="0"/>
                  </a:moveTo>
                  <a:lnTo>
                    <a:pt x="1219276" y="0"/>
                  </a:lnTo>
                  <a:lnTo>
                    <a:pt x="1219276" y="38100"/>
                  </a:lnTo>
                  <a:lnTo>
                    <a:pt x="1257376" y="38100"/>
                  </a:lnTo>
                  <a:lnTo>
                    <a:pt x="1257376" y="0"/>
                  </a:lnTo>
                  <a:close/>
                </a:path>
                <a:path w="5372735" h="38100">
                  <a:moveTo>
                    <a:pt x="1333576" y="0"/>
                  </a:moveTo>
                  <a:lnTo>
                    <a:pt x="1295476" y="0"/>
                  </a:lnTo>
                  <a:lnTo>
                    <a:pt x="1295476" y="38100"/>
                  </a:lnTo>
                  <a:lnTo>
                    <a:pt x="1333576" y="38100"/>
                  </a:lnTo>
                  <a:lnTo>
                    <a:pt x="1333576" y="0"/>
                  </a:lnTo>
                  <a:close/>
                </a:path>
                <a:path w="5372735" h="38100">
                  <a:moveTo>
                    <a:pt x="1409788" y="0"/>
                  </a:moveTo>
                  <a:lnTo>
                    <a:pt x="1371676" y="0"/>
                  </a:lnTo>
                  <a:lnTo>
                    <a:pt x="1371676" y="38100"/>
                  </a:lnTo>
                  <a:lnTo>
                    <a:pt x="1409788" y="38100"/>
                  </a:lnTo>
                  <a:lnTo>
                    <a:pt x="1409788" y="0"/>
                  </a:lnTo>
                  <a:close/>
                </a:path>
                <a:path w="5372735" h="38100">
                  <a:moveTo>
                    <a:pt x="1485988" y="0"/>
                  </a:moveTo>
                  <a:lnTo>
                    <a:pt x="1447888" y="0"/>
                  </a:lnTo>
                  <a:lnTo>
                    <a:pt x="1447888" y="38100"/>
                  </a:lnTo>
                  <a:lnTo>
                    <a:pt x="1485988" y="38100"/>
                  </a:lnTo>
                  <a:lnTo>
                    <a:pt x="1485988" y="0"/>
                  </a:lnTo>
                  <a:close/>
                </a:path>
                <a:path w="5372735" h="38100">
                  <a:moveTo>
                    <a:pt x="1562188" y="0"/>
                  </a:moveTo>
                  <a:lnTo>
                    <a:pt x="1524088" y="0"/>
                  </a:lnTo>
                  <a:lnTo>
                    <a:pt x="1524088" y="38100"/>
                  </a:lnTo>
                  <a:lnTo>
                    <a:pt x="1562188" y="38100"/>
                  </a:lnTo>
                  <a:lnTo>
                    <a:pt x="1562188" y="0"/>
                  </a:lnTo>
                  <a:close/>
                </a:path>
                <a:path w="5372735" h="38100">
                  <a:moveTo>
                    <a:pt x="1638401" y="0"/>
                  </a:moveTo>
                  <a:lnTo>
                    <a:pt x="1600288" y="0"/>
                  </a:lnTo>
                  <a:lnTo>
                    <a:pt x="1600288" y="38100"/>
                  </a:lnTo>
                  <a:lnTo>
                    <a:pt x="1638401" y="38100"/>
                  </a:lnTo>
                  <a:lnTo>
                    <a:pt x="1638401" y="0"/>
                  </a:lnTo>
                  <a:close/>
                </a:path>
                <a:path w="5372735" h="38100">
                  <a:moveTo>
                    <a:pt x="1714601" y="0"/>
                  </a:moveTo>
                  <a:lnTo>
                    <a:pt x="1676501" y="0"/>
                  </a:lnTo>
                  <a:lnTo>
                    <a:pt x="1676501" y="38100"/>
                  </a:lnTo>
                  <a:lnTo>
                    <a:pt x="1714601" y="38100"/>
                  </a:lnTo>
                  <a:lnTo>
                    <a:pt x="1714601" y="0"/>
                  </a:lnTo>
                  <a:close/>
                </a:path>
                <a:path w="5372735" h="38100">
                  <a:moveTo>
                    <a:pt x="1790801" y="0"/>
                  </a:moveTo>
                  <a:lnTo>
                    <a:pt x="1752701" y="0"/>
                  </a:lnTo>
                  <a:lnTo>
                    <a:pt x="1752701" y="38100"/>
                  </a:lnTo>
                  <a:lnTo>
                    <a:pt x="1790801" y="38100"/>
                  </a:lnTo>
                  <a:lnTo>
                    <a:pt x="1790801" y="0"/>
                  </a:lnTo>
                  <a:close/>
                </a:path>
                <a:path w="5372735" h="38100">
                  <a:moveTo>
                    <a:pt x="1867001" y="0"/>
                  </a:moveTo>
                  <a:lnTo>
                    <a:pt x="1828901" y="0"/>
                  </a:lnTo>
                  <a:lnTo>
                    <a:pt x="1828901" y="38100"/>
                  </a:lnTo>
                  <a:lnTo>
                    <a:pt x="1867001" y="38100"/>
                  </a:lnTo>
                  <a:lnTo>
                    <a:pt x="1867001" y="0"/>
                  </a:lnTo>
                  <a:close/>
                </a:path>
                <a:path w="5372735" h="38100">
                  <a:moveTo>
                    <a:pt x="1943214" y="0"/>
                  </a:moveTo>
                  <a:lnTo>
                    <a:pt x="1905114" y="0"/>
                  </a:lnTo>
                  <a:lnTo>
                    <a:pt x="1905114" y="38100"/>
                  </a:lnTo>
                  <a:lnTo>
                    <a:pt x="1943214" y="38100"/>
                  </a:lnTo>
                  <a:lnTo>
                    <a:pt x="1943214" y="0"/>
                  </a:lnTo>
                  <a:close/>
                </a:path>
                <a:path w="5372735" h="38100">
                  <a:moveTo>
                    <a:pt x="2019414" y="0"/>
                  </a:moveTo>
                  <a:lnTo>
                    <a:pt x="1981314" y="0"/>
                  </a:lnTo>
                  <a:lnTo>
                    <a:pt x="1981314" y="38100"/>
                  </a:lnTo>
                  <a:lnTo>
                    <a:pt x="2019414" y="38100"/>
                  </a:lnTo>
                  <a:lnTo>
                    <a:pt x="2019414" y="0"/>
                  </a:lnTo>
                  <a:close/>
                </a:path>
                <a:path w="5372735" h="38100">
                  <a:moveTo>
                    <a:pt x="2095614" y="0"/>
                  </a:moveTo>
                  <a:lnTo>
                    <a:pt x="2057514" y="0"/>
                  </a:lnTo>
                  <a:lnTo>
                    <a:pt x="2057514" y="38100"/>
                  </a:lnTo>
                  <a:lnTo>
                    <a:pt x="2095614" y="38100"/>
                  </a:lnTo>
                  <a:lnTo>
                    <a:pt x="2095614" y="0"/>
                  </a:lnTo>
                  <a:close/>
                </a:path>
                <a:path w="5372735" h="38100">
                  <a:moveTo>
                    <a:pt x="2171827" y="0"/>
                  </a:moveTo>
                  <a:lnTo>
                    <a:pt x="2133727" y="0"/>
                  </a:lnTo>
                  <a:lnTo>
                    <a:pt x="2133727" y="38100"/>
                  </a:lnTo>
                  <a:lnTo>
                    <a:pt x="2171827" y="38100"/>
                  </a:lnTo>
                  <a:lnTo>
                    <a:pt x="2171827" y="0"/>
                  </a:lnTo>
                  <a:close/>
                </a:path>
                <a:path w="5372735" h="38100">
                  <a:moveTo>
                    <a:pt x="2248027" y="0"/>
                  </a:moveTo>
                  <a:lnTo>
                    <a:pt x="2209927" y="0"/>
                  </a:lnTo>
                  <a:lnTo>
                    <a:pt x="2209927" y="38100"/>
                  </a:lnTo>
                  <a:lnTo>
                    <a:pt x="2248027" y="38100"/>
                  </a:lnTo>
                  <a:lnTo>
                    <a:pt x="2248027" y="0"/>
                  </a:lnTo>
                  <a:close/>
                </a:path>
                <a:path w="5372735" h="38100">
                  <a:moveTo>
                    <a:pt x="2324227" y="0"/>
                  </a:moveTo>
                  <a:lnTo>
                    <a:pt x="2286127" y="0"/>
                  </a:lnTo>
                  <a:lnTo>
                    <a:pt x="2286127" y="38100"/>
                  </a:lnTo>
                  <a:lnTo>
                    <a:pt x="2324227" y="38100"/>
                  </a:lnTo>
                  <a:lnTo>
                    <a:pt x="2324227" y="0"/>
                  </a:lnTo>
                  <a:close/>
                </a:path>
                <a:path w="5372735" h="38100">
                  <a:moveTo>
                    <a:pt x="2400439" y="0"/>
                  </a:moveTo>
                  <a:lnTo>
                    <a:pt x="2362339" y="0"/>
                  </a:lnTo>
                  <a:lnTo>
                    <a:pt x="2362339" y="38100"/>
                  </a:lnTo>
                  <a:lnTo>
                    <a:pt x="2400439" y="38100"/>
                  </a:lnTo>
                  <a:lnTo>
                    <a:pt x="2400439" y="0"/>
                  </a:lnTo>
                  <a:close/>
                </a:path>
                <a:path w="5372735" h="38100">
                  <a:moveTo>
                    <a:pt x="2476639" y="0"/>
                  </a:moveTo>
                  <a:lnTo>
                    <a:pt x="2438539" y="0"/>
                  </a:lnTo>
                  <a:lnTo>
                    <a:pt x="2438539" y="38100"/>
                  </a:lnTo>
                  <a:lnTo>
                    <a:pt x="2476639" y="38100"/>
                  </a:lnTo>
                  <a:lnTo>
                    <a:pt x="2476639" y="0"/>
                  </a:lnTo>
                  <a:close/>
                </a:path>
                <a:path w="5372735" h="38100">
                  <a:moveTo>
                    <a:pt x="2552839" y="0"/>
                  </a:moveTo>
                  <a:lnTo>
                    <a:pt x="2514739" y="0"/>
                  </a:lnTo>
                  <a:lnTo>
                    <a:pt x="2514739" y="38100"/>
                  </a:lnTo>
                  <a:lnTo>
                    <a:pt x="2552839" y="38100"/>
                  </a:lnTo>
                  <a:lnTo>
                    <a:pt x="2552839" y="0"/>
                  </a:lnTo>
                  <a:close/>
                </a:path>
                <a:path w="5372735" h="38100">
                  <a:moveTo>
                    <a:pt x="2629052" y="0"/>
                  </a:moveTo>
                  <a:lnTo>
                    <a:pt x="2590952" y="0"/>
                  </a:lnTo>
                  <a:lnTo>
                    <a:pt x="2590952" y="38100"/>
                  </a:lnTo>
                  <a:lnTo>
                    <a:pt x="2629052" y="38100"/>
                  </a:lnTo>
                  <a:lnTo>
                    <a:pt x="2629052" y="0"/>
                  </a:lnTo>
                  <a:close/>
                </a:path>
                <a:path w="5372735" h="38100">
                  <a:moveTo>
                    <a:pt x="2705252" y="0"/>
                  </a:moveTo>
                  <a:lnTo>
                    <a:pt x="2667152" y="0"/>
                  </a:lnTo>
                  <a:lnTo>
                    <a:pt x="2667152" y="38100"/>
                  </a:lnTo>
                  <a:lnTo>
                    <a:pt x="2705252" y="38100"/>
                  </a:lnTo>
                  <a:lnTo>
                    <a:pt x="2705252" y="0"/>
                  </a:lnTo>
                  <a:close/>
                </a:path>
                <a:path w="5372735" h="38100">
                  <a:moveTo>
                    <a:pt x="2781452" y="0"/>
                  </a:moveTo>
                  <a:lnTo>
                    <a:pt x="2743352" y="0"/>
                  </a:lnTo>
                  <a:lnTo>
                    <a:pt x="2743352" y="38100"/>
                  </a:lnTo>
                  <a:lnTo>
                    <a:pt x="2781452" y="38100"/>
                  </a:lnTo>
                  <a:lnTo>
                    <a:pt x="2781452" y="0"/>
                  </a:lnTo>
                  <a:close/>
                </a:path>
                <a:path w="5372735" h="38100">
                  <a:moveTo>
                    <a:pt x="2857665" y="0"/>
                  </a:moveTo>
                  <a:lnTo>
                    <a:pt x="2819565" y="0"/>
                  </a:lnTo>
                  <a:lnTo>
                    <a:pt x="2819565" y="38100"/>
                  </a:lnTo>
                  <a:lnTo>
                    <a:pt x="2857665" y="38100"/>
                  </a:lnTo>
                  <a:lnTo>
                    <a:pt x="2857665" y="0"/>
                  </a:lnTo>
                  <a:close/>
                </a:path>
                <a:path w="5372735" h="38100">
                  <a:moveTo>
                    <a:pt x="2933865" y="0"/>
                  </a:moveTo>
                  <a:lnTo>
                    <a:pt x="2895765" y="0"/>
                  </a:lnTo>
                  <a:lnTo>
                    <a:pt x="2895765" y="38100"/>
                  </a:lnTo>
                  <a:lnTo>
                    <a:pt x="2933865" y="38100"/>
                  </a:lnTo>
                  <a:lnTo>
                    <a:pt x="2933865" y="0"/>
                  </a:lnTo>
                  <a:close/>
                </a:path>
                <a:path w="5372735" h="38100">
                  <a:moveTo>
                    <a:pt x="3010065" y="0"/>
                  </a:moveTo>
                  <a:lnTo>
                    <a:pt x="2971965" y="0"/>
                  </a:lnTo>
                  <a:lnTo>
                    <a:pt x="2971965" y="38100"/>
                  </a:lnTo>
                  <a:lnTo>
                    <a:pt x="3010065" y="38100"/>
                  </a:lnTo>
                  <a:lnTo>
                    <a:pt x="3010065" y="0"/>
                  </a:lnTo>
                  <a:close/>
                </a:path>
                <a:path w="5372735" h="38100">
                  <a:moveTo>
                    <a:pt x="3086277" y="0"/>
                  </a:moveTo>
                  <a:lnTo>
                    <a:pt x="3048177" y="0"/>
                  </a:lnTo>
                  <a:lnTo>
                    <a:pt x="3048177" y="38100"/>
                  </a:lnTo>
                  <a:lnTo>
                    <a:pt x="3086277" y="38100"/>
                  </a:lnTo>
                  <a:lnTo>
                    <a:pt x="3086277" y="0"/>
                  </a:lnTo>
                  <a:close/>
                </a:path>
                <a:path w="5372735" h="38100">
                  <a:moveTo>
                    <a:pt x="3162477" y="0"/>
                  </a:moveTo>
                  <a:lnTo>
                    <a:pt x="3124377" y="0"/>
                  </a:lnTo>
                  <a:lnTo>
                    <a:pt x="3124377" y="38100"/>
                  </a:lnTo>
                  <a:lnTo>
                    <a:pt x="3162477" y="38100"/>
                  </a:lnTo>
                  <a:lnTo>
                    <a:pt x="3162477" y="0"/>
                  </a:lnTo>
                  <a:close/>
                </a:path>
                <a:path w="5372735" h="38100">
                  <a:moveTo>
                    <a:pt x="3238677" y="0"/>
                  </a:moveTo>
                  <a:lnTo>
                    <a:pt x="3200577" y="0"/>
                  </a:lnTo>
                  <a:lnTo>
                    <a:pt x="3200577" y="38100"/>
                  </a:lnTo>
                  <a:lnTo>
                    <a:pt x="3238677" y="38100"/>
                  </a:lnTo>
                  <a:lnTo>
                    <a:pt x="3238677" y="0"/>
                  </a:lnTo>
                  <a:close/>
                </a:path>
                <a:path w="5372735" h="38100">
                  <a:moveTo>
                    <a:pt x="3314890" y="0"/>
                  </a:moveTo>
                  <a:lnTo>
                    <a:pt x="3276790" y="0"/>
                  </a:lnTo>
                  <a:lnTo>
                    <a:pt x="3276790" y="38100"/>
                  </a:lnTo>
                  <a:lnTo>
                    <a:pt x="3314890" y="38100"/>
                  </a:lnTo>
                  <a:lnTo>
                    <a:pt x="3314890" y="0"/>
                  </a:lnTo>
                  <a:close/>
                </a:path>
                <a:path w="5372735" h="38100">
                  <a:moveTo>
                    <a:pt x="3391090" y="0"/>
                  </a:moveTo>
                  <a:lnTo>
                    <a:pt x="3352990" y="0"/>
                  </a:lnTo>
                  <a:lnTo>
                    <a:pt x="3352990" y="38100"/>
                  </a:lnTo>
                  <a:lnTo>
                    <a:pt x="3391090" y="38100"/>
                  </a:lnTo>
                  <a:lnTo>
                    <a:pt x="3391090" y="0"/>
                  </a:lnTo>
                  <a:close/>
                </a:path>
                <a:path w="5372735" h="38100">
                  <a:moveTo>
                    <a:pt x="3467290" y="0"/>
                  </a:moveTo>
                  <a:lnTo>
                    <a:pt x="3429190" y="0"/>
                  </a:lnTo>
                  <a:lnTo>
                    <a:pt x="3429190" y="38100"/>
                  </a:lnTo>
                  <a:lnTo>
                    <a:pt x="3467290" y="38100"/>
                  </a:lnTo>
                  <a:lnTo>
                    <a:pt x="3467290" y="0"/>
                  </a:lnTo>
                  <a:close/>
                </a:path>
                <a:path w="5372735" h="38100">
                  <a:moveTo>
                    <a:pt x="3543503" y="0"/>
                  </a:moveTo>
                  <a:lnTo>
                    <a:pt x="3505390" y="0"/>
                  </a:lnTo>
                  <a:lnTo>
                    <a:pt x="3505390" y="38100"/>
                  </a:lnTo>
                  <a:lnTo>
                    <a:pt x="3543503" y="38100"/>
                  </a:lnTo>
                  <a:lnTo>
                    <a:pt x="3543503" y="0"/>
                  </a:lnTo>
                  <a:close/>
                </a:path>
                <a:path w="5372735" h="38100">
                  <a:moveTo>
                    <a:pt x="3619703" y="0"/>
                  </a:moveTo>
                  <a:lnTo>
                    <a:pt x="3581603" y="0"/>
                  </a:lnTo>
                  <a:lnTo>
                    <a:pt x="3581603" y="38100"/>
                  </a:lnTo>
                  <a:lnTo>
                    <a:pt x="3619703" y="38100"/>
                  </a:lnTo>
                  <a:lnTo>
                    <a:pt x="3619703" y="0"/>
                  </a:lnTo>
                  <a:close/>
                </a:path>
                <a:path w="5372735" h="38100">
                  <a:moveTo>
                    <a:pt x="3695903" y="0"/>
                  </a:moveTo>
                  <a:lnTo>
                    <a:pt x="3657803" y="0"/>
                  </a:lnTo>
                  <a:lnTo>
                    <a:pt x="3657803" y="38100"/>
                  </a:lnTo>
                  <a:lnTo>
                    <a:pt x="3695903" y="38100"/>
                  </a:lnTo>
                  <a:lnTo>
                    <a:pt x="3695903" y="0"/>
                  </a:lnTo>
                  <a:close/>
                </a:path>
                <a:path w="5372735" h="38100">
                  <a:moveTo>
                    <a:pt x="3772116" y="0"/>
                  </a:moveTo>
                  <a:lnTo>
                    <a:pt x="3734003" y="0"/>
                  </a:lnTo>
                  <a:lnTo>
                    <a:pt x="3734003" y="38100"/>
                  </a:lnTo>
                  <a:lnTo>
                    <a:pt x="3772116" y="38100"/>
                  </a:lnTo>
                  <a:lnTo>
                    <a:pt x="3772116" y="0"/>
                  </a:lnTo>
                  <a:close/>
                </a:path>
                <a:path w="5372735" h="38100">
                  <a:moveTo>
                    <a:pt x="3848316" y="0"/>
                  </a:moveTo>
                  <a:lnTo>
                    <a:pt x="3810216" y="0"/>
                  </a:lnTo>
                  <a:lnTo>
                    <a:pt x="3810216" y="38100"/>
                  </a:lnTo>
                  <a:lnTo>
                    <a:pt x="3848316" y="38100"/>
                  </a:lnTo>
                  <a:lnTo>
                    <a:pt x="3848316" y="0"/>
                  </a:lnTo>
                  <a:close/>
                </a:path>
                <a:path w="5372735" h="38100">
                  <a:moveTo>
                    <a:pt x="3924516" y="0"/>
                  </a:moveTo>
                  <a:lnTo>
                    <a:pt x="3886416" y="0"/>
                  </a:lnTo>
                  <a:lnTo>
                    <a:pt x="3886416" y="38100"/>
                  </a:lnTo>
                  <a:lnTo>
                    <a:pt x="3924516" y="38100"/>
                  </a:lnTo>
                  <a:lnTo>
                    <a:pt x="3924516" y="0"/>
                  </a:lnTo>
                  <a:close/>
                </a:path>
                <a:path w="5372735" h="38100">
                  <a:moveTo>
                    <a:pt x="4000728" y="0"/>
                  </a:moveTo>
                  <a:lnTo>
                    <a:pt x="3962616" y="0"/>
                  </a:lnTo>
                  <a:lnTo>
                    <a:pt x="3962616" y="38100"/>
                  </a:lnTo>
                  <a:lnTo>
                    <a:pt x="4000728" y="38100"/>
                  </a:lnTo>
                  <a:lnTo>
                    <a:pt x="4000728" y="0"/>
                  </a:lnTo>
                  <a:close/>
                </a:path>
                <a:path w="5372735" h="38100">
                  <a:moveTo>
                    <a:pt x="4076928" y="0"/>
                  </a:moveTo>
                  <a:lnTo>
                    <a:pt x="4038828" y="0"/>
                  </a:lnTo>
                  <a:lnTo>
                    <a:pt x="4038828" y="38100"/>
                  </a:lnTo>
                  <a:lnTo>
                    <a:pt x="4076928" y="38100"/>
                  </a:lnTo>
                  <a:lnTo>
                    <a:pt x="4076928" y="0"/>
                  </a:lnTo>
                  <a:close/>
                </a:path>
                <a:path w="5372735" h="38100">
                  <a:moveTo>
                    <a:pt x="4153128" y="0"/>
                  </a:moveTo>
                  <a:lnTo>
                    <a:pt x="4115028" y="0"/>
                  </a:lnTo>
                  <a:lnTo>
                    <a:pt x="4115028" y="38100"/>
                  </a:lnTo>
                  <a:lnTo>
                    <a:pt x="4153128" y="38100"/>
                  </a:lnTo>
                  <a:lnTo>
                    <a:pt x="4153128" y="0"/>
                  </a:lnTo>
                  <a:close/>
                </a:path>
                <a:path w="5372735" h="38100">
                  <a:moveTo>
                    <a:pt x="4229341" y="0"/>
                  </a:moveTo>
                  <a:lnTo>
                    <a:pt x="4191228" y="0"/>
                  </a:lnTo>
                  <a:lnTo>
                    <a:pt x="4191228" y="38100"/>
                  </a:lnTo>
                  <a:lnTo>
                    <a:pt x="4229341" y="38100"/>
                  </a:lnTo>
                  <a:lnTo>
                    <a:pt x="4229341" y="0"/>
                  </a:lnTo>
                  <a:close/>
                </a:path>
                <a:path w="5372735" h="38100">
                  <a:moveTo>
                    <a:pt x="4305541" y="0"/>
                  </a:moveTo>
                  <a:lnTo>
                    <a:pt x="4267441" y="0"/>
                  </a:lnTo>
                  <a:lnTo>
                    <a:pt x="4267441" y="38100"/>
                  </a:lnTo>
                  <a:lnTo>
                    <a:pt x="4305541" y="38100"/>
                  </a:lnTo>
                  <a:lnTo>
                    <a:pt x="4305541" y="0"/>
                  </a:lnTo>
                  <a:close/>
                </a:path>
                <a:path w="5372735" h="38100">
                  <a:moveTo>
                    <a:pt x="4381741" y="0"/>
                  </a:moveTo>
                  <a:lnTo>
                    <a:pt x="4343641" y="0"/>
                  </a:lnTo>
                  <a:lnTo>
                    <a:pt x="4343641" y="38100"/>
                  </a:lnTo>
                  <a:lnTo>
                    <a:pt x="4381741" y="38100"/>
                  </a:lnTo>
                  <a:lnTo>
                    <a:pt x="4381741" y="0"/>
                  </a:lnTo>
                  <a:close/>
                </a:path>
                <a:path w="5372735" h="38100">
                  <a:moveTo>
                    <a:pt x="4457954" y="0"/>
                  </a:moveTo>
                  <a:lnTo>
                    <a:pt x="4419841" y="0"/>
                  </a:lnTo>
                  <a:lnTo>
                    <a:pt x="4419841" y="38100"/>
                  </a:lnTo>
                  <a:lnTo>
                    <a:pt x="4457954" y="38100"/>
                  </a:lnTo>
                  <a:lnTo>
                    <a:pt x="4457954" y="0"/>
                  </a:lnTo>
                  <a:close/>
                </a:path>
                <a:path w="5372735" h="38100">
                  <a:moveTo>
                    <a:pt x="4534154" y="0"/>
                  </a:moveTo>
                  <a:lnTo>
                    <a:pt x="4496054" y="0"/>
                  </a:lnTo>
                  <a:lnTo>
                    <a:pt x="4496054" y="38100"/>
                  </a:lnTo>
                  <a:lnTo>
                    <a:pt x="4534154" y="38100"/>
                  </a:lnTo>
                  <a:lnTo>
                    <a:pt x="4534154" y="0"/>
                  </a:lnTo>
                  <a:close/>
                </a:path>
                <a:path w="5372735" h="38100">
                  <a:moveTo>
                    <a:pt x="4610354" y="0"/>
                  </a:moveTo>
                  <a:lnTo>
                    <a:pt x="4572254" y="0"/>
                  </a:lnTo>
                  <a:lnTo>
                    <a:pt x="4572254" y="38100"/>
                  </a:lnTo>
                  <a:lnTo>
                    <a:pt x="4610354" y="38100"/>
                  </a:lnTo>
                  <a:lnTo>
                    <a:pt x="4610354" y="0"/>
                  </a:lnTo>
                  <a:close/>
                </a:path>
                <a:path w="5372735" h="38100">
                  <a:moveTo>
                    <a:pt x="4686566" y="0"/>
                  </a:moveTo>
                  <a:lnTo>
                    <a:pt x="4648454" y="0"/>
                  </a:lnTo>
                  <a:lnTo>
                    <a:pt x="4648454" y="38100"/>
                  </a:lnTo>
                  <a:lnTo>
                    <a:pt x="4686566" y="38100"/>
                  </a:lnTo>
                  <a:lnTo>
                    <a:pt x="4686566" y="0"/>
                  </a:lnTo>
                  <a:close/>
                </a:path>
                <a:path w="5372735" h="38100">
                  <a:moveTo>
                    <a:pt x="4762766" y="0"/>
                  </a:moveTo>
                  <a:lnTo>
                    <a:pt x="4724666" y="0"/>
                  </a:lnTo>
                  <a:lnTo>
                    <a:pt x="4724666" y="38100"/>
                  </a:lnTo>
                  <a:lnTo>
                    <a:pt x="4762766" y="38100"/>
                  </a:lnTo>
                  <a:lnTo>
                    <a:pt x="4762766" y="0"/>
                  </a:lnTo>
                  <a:close/>
                </a:path>
                <a:path w="5372735" h="38100">
                  <a:moveTo>
                    <a:pt x="4838966" y="0"/>
                  </a:moveTo>
                  <a:lnTo>
                    <a:pt x="4800866" y="0"/>
                  </a:lnTo>
                  <a:lnTo>
                    <a:pt x="4800866" y="38100"/>
                  </a:lnTo>
                  <a:lnTo>
                    <a:pt x="4838966" y="38100"/>
                  </a:lnTo>
                  <a:lnTo>
                    <a:pt x="4838966" y="0"/>
                  </a:lnTo>
                  <a:close/>
                </a:path>
                <a:path w="5372735" h="38100">
                  <a:moveTo>
                    <a:pt x="4915179" y="0"/>
                  </a:moveTo>
                  <a:lnTo>
                    <a:pt x="4877066" y="0"/>
                  </a:lnTo>
                  <a:lnTo>
                    <a:pt x="4877066" y="38100"/>
                  </a:lnTo>
                  <a:lnTo>
                    <a:pt x="4915179" y="38100"/>
                  </a:lnTo>
                  <a:lnTo>
                    <a:pt x="4915179" y="0"/>
                  </a:lnTo>
                  <a:close/>
                </a:path>
                <a:path w="5372735" h="38100">
                  <a:moveTo>
                    <a:pt x="4991379" y="0"/>
                  </a:moveTo>
                  <a:lnTo>
                    <a:pt x="4953279" y="0"/>
                  </a:lnTo>
                  <a:lnTo>
                    <a:pt x="4953279" y="38100"/>
                  </a:lnTo>
                  <a:lnTo>
                    <a:pt x="4991379" y="38100"/>
                  </a:lnTo>
                  <a:lnTo>
                    <a:pt x="4991379" y="0"/>
                  </a:lnTo>
                  <a:close/>
                </a:path>
                <a:path w="5372735" h="38100">
                  <a:moveTo>
                    <a:pt x="5067579" y="0"/>
                  </a:moveTo>
                  <a:lnTo>
                    <a:pt x="5029479" y="0"/>
                  </a:lnTo>
                  <a:lnTo>
                    <a:pt x="5029479" y="38100"/>
                  </a:lnTo>
                  <a:lnTo>
                    <a:pt x="5067579" y="38100"/>
                  </a:lnTo>
                  <a:lnTo>
                    <a:pt x="5067579" y="0"/>
                  </a:lnTo>
                  <a:close/>
                </a:path>
                <a:path w="5372735" h="38100">
                  <a:moveTo>
                    <a:pt x="5143779" y="0"/>
                  </a:moveTo>
                  <a:lnTo>
                    <a:pt x="5105679" y="0"/>
                  </a:lnTo>
                  <a:lnTo>
                    <a:pt x="5105679" y="38100"/>
                  </a:lnTo>
                  <a:lnTo>
                    <a:pt x="5143779" y="38100"/>
                  </a:lnTo>
                  <a:lnTo>
                    <a:pt x="5143779" y="0"/>
                  </a:lnTo>
                  <a:close/>
                </a:path>
                <a:path w="5372735" h="38100">
                  <a:moveTo>
                    <a:pt x="5219992" y="0"/>
                  </a:moveTo>
                  <a:lnTo>
                    <a:pt x="5181892" y="0"/>
                  </a:lnTo>
                  <a:lnTo>
                    <a:pt x="5181892" y="38100"/>
                  </a:lnTo>
                  <a:lnTo>
                    <a:pt x="5219992" y="38100"/>
                  </a:lnTo>
                  <a:lnTo>
                    <a:pt x="5219992" y="0"/>
                  </a:lnTo>
                  <a:close/>
                </a:path>
                <a:path w="5372735" h="38100">
                  <a:moveTo>
                    <a:pt x="5296192" y="0"/>
                  </a:moveTo>
                  <a:lnTo>
                    <a:pt x="5258092" y="0"/>
                  </a:lnTo>
                  <a:lnTo>
                    <a:pt x="5258092" y="38100"/>
                  </a:lnTo>
                  <a:lnTo>
                    <a:pt x="5296192" y="38100"/>
                  </a:lnTo>
                  <a:lnTo>
                    <a:pt x="5296192" y="0"/>
                  </a:lnTo>
                  <a:close/>
                </a:path>
                <a:path w="5372735" h="38100">
                  <a:moveTo>
                    <a:pt x="5372392" y="0"/>
                  </a:moveTo>
                  <a:lnTo>
                    <a:pt x="5334292" y="0"/>
                  </a:lnTo>
                  <a:lnTo>
                    <a:pt x="5334292" y="38100"/>
                  </a:lnTo>
                  <a:lnTo>
                    <a:pt x="5372392" y="38100"/>
                  </a:lnTo>
                  <a:lnTo>
                    <a:pt x="5372392" y="0"/>
                  </a:lnTo>
                  <a:close/>
                </a:path>
              </a:pathLst>
            </a:custGeom>
            <a:solidFill>
              <a:srgbClr val="000000"/>
            </a:solidFill>
          </p:spPr>
          <p:txBody>
            <a:bodyPr wrap="square" lIns="0" tIns="0" rIns="0" bIns="0" rtlCol="0"/>
            <a:lstStyle/>
            <a:p>
              <a:endParaRPr/>
            </a:p>
          </p:txBody>
        </p:sp>
        <p:sp>
          <p:nvSpPr>
            <p:cNvPr id="4" name="object 4"/>
            <p:cNvSpPr/>
            <p:nvPr/>
          </p:nvSpPr>
          <p:spPr>
            <a:xfrm>
              <a:off x="6362979" y="5104510"/>
              <a:ext cx="114935" cy="38100"/>
            </a:xfrm>
            <a:custGeom>
              <a:avLst/>
              <a:gdLst/>
              <a:ahLst/>
              <a:cxnLst/>
              <a:rect l="l" t="t" r="r" b="b"/>
              <a:pathLst>
                <a:path w="114935" h="38100">
                  <a:moveTo>
                    <a:pt x="38100" y="0"/>
                  </a:moveTo>
                  <a:lnTo>
                    <a:pt x="0" y="0"/>
                  </a:lnTo>
                  <a:lnTo>
                    <a:pt x="0" y="38100"/>
                  </a:lnTo>
                  <a:lnTo>
                    <a:pt x="38100" y="38100"/>
                  </a:lnTo>
                  <a:lnTo>
                    <a:pt x="38100" y="0"/>
                  </a:lnTo>
                  <a:close/>
                </a:path>
                <a:path w="114935" h="38100">
                  <a:moveTo>
                    <a:pt x="114312" y="0"/>
                  </a:moveTo>
                  <a:lnTo>
                    <a:pt x="76212" y="0"/>
                  </a:lnTo>
                  <a:lnTo>
                    <a:pt x="76212" y="38100"/>
                  </a:lnTo>
                  <a:lnTo>
                    <a:pt x="114312" y="38100"/>
                  </a:lnTo>
                  <a:lnTo>
                    <a:pt x="114312" y="0"/>
                  </a:lnTo>
                  <a:close/>
                </a:path>
              </a:pathLst>
            </a:custGeom>
            <a:solidFill>
              <a:srgbClr val="000000"/>
            </a:solidFill>
          </p:spPr>
          <p:txBody>
            <a:bodyPr wrap="square" lIns="0" tIns="0" rIns="0" bIns="0" rtlCol="0"/>
            <a:lstStyle/>
            <a:p>
              <a:endParaRPr/>
            </a:p>
          </p:txBody>
        </p:sp>
      </p:grpSp>
      <p:sp>
        <p:nvSpPr>
          <p:cNvPr id="5" name="object 5"/>
          <p:cNvSpPr txBox="1"/>
          <p:nvPr/>
        </p:nvSpPr>
        <p:spPr>
          <a:xfrm>
            <a:off x="1016297" y="3321507"/>
            <a:ext cx="4487545" cy="755976"/>
          </a:xfrm>
          <a:prstGeom prst="rect">
            <a:avLst/>
          </a:prstGeom>
        </p:spPr>
        <p:txBody>
          <a:bodyPr vert="horz" wrap="square" lIns="0" tIns="17145" rIns="0" bIns="0" rtlCol="0">
            <a:spAutoFit/>
          </a:bodyPr>
          <a:lstStyle/>
          <a:p>
            <a:pPr marL="12700">
              <a:lnSpc>
                <a:spcPct val="100000"/>
              </a:lnSpc>
              <a:spcBef>
                <a:spcPts val="135"/>
              </a:spcBef>
            </a:pPr>
            <a:r>
              <a:rPr sz="4800" spc="-145" dirty="0">
                <a:latin typeface="Tahoma"/>
                <a:cs typeface="Tahoma"/>
              </a:rPr>
              <a:t>Welcome</a:t>
            </a:r>
            <a:r>
              <a:rPr sz="4800" spc="-204" dirty="0">
                <a:latin typeface="Tahoma"/>
                <a:cs typeface="Tahoma"/>
              </a:rPr>
              <a:t> </a:t>
            </a:r>
            <a:r>
              <a:rPr sz="4800" spc="-250" dirty="0">
                <a:latin typeface="Tahoma"/>
                <a:cs typeface="Tahoma"/>
              </a:rPr>
              <a:t>to</a:t>
            </a:r>
            <a:endParaRPr sz="4800" dirty="0">
              <a:latin typeface="Tahoma"/>
              <a:cs typeface="Tahoma"/>
            </a:endParaRPr>
          </a:p>
        </p:txBody>
      </p:sp>
      <p:pic>
        <p:nvPicPr>
          <p:cNvPr id="6" name="object 6"/>
          <p:cNvPicPr/>
          <p:nvPr/>
        </p:nvPicPr>
        <p:blipFill>
          <a:blip r:embed="rId2" cstate="print"/>
          <a:stretch>
            <a:fillRect/>
          </a:stretch>
        </p:blipFill>
        <p:spPr>
          <a:xfrm>
            <a:off x="8861433" y="0"/>
            <a:ext cx="9426565" cy="10287000"/>
          </a:xfrm>
          <a:prstGeom prst="rect">
            <a:avLst/>
          </a:prstGeom>
        </p:spPr>
      </p:pic>
      <p:grpSp>
        <p:nvGrpSpPr>
          <p:cNvPr id="9" name="object 9"/>
          <p:cNvGrpSpPr/>
          <p:nvPr/>
        </p:nvGrpSpPr>
        <p:grpSpPr>
          <a:xfrm>
            <a:off x="0" y="551603"/>
            <a:ext cx="18288000" cy="9735820"/>
            <a:chOff x="0" y="551603"/>
            <a:chExt cx="18288000" cy="9735820"/>
          </a:xfrm>
        </p:grpSpPr>
        <p:pic>
          <p:nvPicPr>
            <p:cNvPr id="10" name="object 10"/>
            <p:cNvPicPr/>
            <p:nvPr/>
          </p:nvPicPr>
          <p:blipFill>
            <a:blip r:embed="rId3" cstate="print"/>
            <a:stretch>
              <a:fillRect/>
            </a:stretch>
          </p:blipFill>
          <p:spPr>
            <a:xfrm>
              <a:off x="15775688" y="551603"/>
              <a:ext cx="2238374" cy="676274"/>
            </a:xfrm>
            <a:prstGeom prst="rect">
              <a:avLst/>
            </a:prstGeom>
          </p:spPr>
        </p:pic>
        <p:sp>
          <p:nvSpPr>
            <p:cNvPr id="11" name="object 11"/>
            <p:cNvSpPr/>
            <p:nvPr/>
          </p:nvSpPr>
          <p:spPr>
            <a:xfrm>
              <a:off x="0" y="9461701"/>
              <a:ext cx="18288000" cy="825500"/>
            </a:xfrm>
            <a:custGeom>
              <a:avLst/>
              <a:gdLst/>
              <a:ahLst/>
              <a:cxnLst/>
              <a:rect l="l" t="t" r="r" b="b"/>
              <a:pathLst>
                <a:path w="18288000" h="825500">
                  <a:moveTo>
                    <a:pt x="18287999" y="825298"/>
                  </a:moveTo>
                  <a:lnTo>
                    <a:pt x="0" y="825298"/>
                  </a:lnTo>
                  <a:lnTo>
                    <a:pt x="0" y="0"/>
                  </a:lnTo>
                  <a:lnTo>
                    <a:pt x="18287999" y="0"/>
                  </a:lnTo>
                  <a:lnTo>
                    <a:pt x="18287999" y="825298"/>
                  </a:lnTo>
                  <a:close/>
                </a:path>
              </a:pathLst>
            </a:custGeom>
            <a:solidFill>
              <a:srgbClr val="000000"/>
            </a:solidFill>
          </p:spPr>
          <p:txBody>
            <a:bodyPr wrap="square" lIns="0" tIns="0" rIns="0" bIns="0" rtlCol="0"/>
            <a:lstStyle/>
            <a:p>
              <a:endParaRPr/>
            </a:p>
          </p:txBody>
        </p:sp>
      </p:grpSp>
      <p:sp>
        <p:nvSpPr>
          <p:cNvPr id="13" name="TextBox 12">
            <a:extLst>
              <a:ext uri="{FF2B5EF4-FFF2-40B4-BE49-F238E27FC236}">
                <a16:creationId xmlns:a16="http://schemas.microsoft.com/office/drawing/2014/main" id="{2AAF907B-4459-B969-4E8C-3896D07C754E}"/>
              </a:ext>
            </a:extLst>
          </p:cNvPr>
          <p:cNvSpPr txBox="1"/>
          <p:nvPr/>
        </p:nvSpPr>
        <p:spPr>
          <a:xfrm>
            <a:off x="898834" y="3930166"/>
            <a:ext cx="12001513" cy="1200329"/>
          </a:xfrm>
          <a:prstGeom prst="rect">
            <a:avLst/>
          </a:prstGeom>
          <a:noFill/>
        </p:spPr>
        <p:txBody>
          <a:bodyPr wrap="square" rtlCol="0">
            <a:spAutoFit/>
          </a:bodyPr>
          <a:lstStyle/>
          <a:p>
            <a:r>
              <a:rPr lang="en-IN" sz="7200" b="1" dirty="0">
                <a:solidFill>
                  <a:schemeClr val="accent6">
                    <a:lumMod val="75000"/>
                  </a:schemeClr>
                </a:solidFill>
                <a:latin typeface="Arial" panose="020B0604020202020204" pitchFamily="34" charset="0"/>
                <a:cs typeface="Arial" panose="020B0604020202020204" pitchFamily="34" charset="0"/>
              </a:rPr>
              <a:t>INTERNSHIP STUDIO</a:t>
            </a:r>
          </a:p>
        </p:txBody>
      </p:sp>
      <p:sp>
        <p:nvSpPr>
          <p:cNvPr id="15" name="TextBox 14">
            <a:extLst>
              <a:ext uri="{FF2B5EF4-FFF2-40B4-BE49-F238E27FC236}">
                <a16:creationId xmlns:a16="http://schemas.microsoft.com/office/drawing/2014/main" id="{377F5B25-2A4B-BDFD-C272-15AE6884D766}"/>
              </a:ext>
            </a:extLst>
          </p:cNvPr>
          <p:cNvSpPr txBox="1"/>
          <p:nvPr/>
        </p:nvSpPr>
        <p:spPr>
          <a:xfrm>
            <a:off x="898834" y="9689785"/>
            <a:ext cx="9144000" cy="369332"/>
          </a:xfrm>
          <a:prstGeom prst="rect">
            <a:avLst/>
          </a:prstGeom>
          <a:noFill/>
        </p:spPr>
        <p:txBody>
          <a:bodyPr wrap="square">
            <a:spAutoFit/>
          </a:bodyPr>
          <a:lstStyle/>
          <a:p>
            <a:r>
              <a:rPr lang="en-IN" dirty="0">
                <a:solidFill>
                  <a:schemeClr val="bg1"/>
                </a:solidFill>
              </a:rPr>
              <a:t>WWW.INTERNSHIPSTUDIO.COM</a:t>
            </a:r>
          </a:p>
        </p:txBody>
      </p:sp>
      <p:sp>
        <p:nvSpPr>
          <p:cNvPr id="7" name="TextBox 6">
            <a:extLst>
              <a:ext uri="{FF2B5EF4-FFF2-40B4-BE49-F238E27FC236}">
                <a16:creationId xmlns:a16="http://schemas.microsoft.com/office/drawing/2014/main" id="{69538E53-305C-EFF8-9FAD-488D2E8BFA7B}"/>
              </a:ext>
            </a:extLst>
          </p:cNvPr>
          <p:cNvSpPr txBox="1"/>
          <p:nvPr/>
        </p:nvSpPr>
        <p:spPr>
          <a:xfrm>
            <a:off x="898833" y="5488681"/>
            <a:ext cx="8282631" cy="1361911"/>
          </a:xfrm>
          <a:prstGeom prst="rect">
            <a:avLst/>
          </a:prstGeom>
          <a:noFill/>
        </p:spPr>
        <p:txBody>
          <a:bodyPr wrap="square" rtlCol="0">
            <a:spAutoFit/>
          </a:bodyPr>
          <a:lstStyle/>
          <a:p>
            <a:r>
              <a:rPr lang="en-US" sz="3250" dirty="0">
                <a:latin typeface="Arial" panose="020B0604020202020204" pitchFamily="34" charset="0"/>
                <a:cs typeface="Arial" panose="020B0604020202020204" pitchFamily="34" charset="0"/>
              </a:rPr>
              <a:t>Module 06 | Lesson 01</a:t>
            </a:r>
          </a:p>
          <a:p>
            <a:r>
              <a:rPr lang="en-US" sz="5000" b="1" dirty="0">
                <a:latin typeface="Arial" panose="020B0604020202020204" pitchFamily="34" charset="0"/>
                <a:cs typeface="Arial" panose="020B0604020202020204" pitchFamily="34" charset="0"/>
              </a:rPr>
              <a:t>Introduction to NLP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310316" y="475367"/>
            <a:ext cx="15406650" cy="825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lang="en-US" sz="5400" kern="0" dirty="0">
                <a:solidFill>
                  <a:srgbClr val="000000"/>
                </a:solidFill>
              </a:rPr>
              <a:t>Important Terminologies</a:t>
            </a:r>
            <a:endParaRPr kumimoji="0" lang="en-US" sz="5400" b="1" i="0" u="none" strike="noStrike" kern="0" cap="none" spc="0" normalizeH="0" baseline="0" noProof="0" dirty="0">
              <a:ln>
                <a:noFill/>
              </a:ln>
              <a:solidFill>
                <a:srgbClr val="000000"/>
              </a:solidFill>
              <a:effectLst/>
              <a:uLnTx/>
              <a:uFillTx/>
              <a:latin typeface="Arial"/>
              <a:cs typeface="Arial"/>
              <a:sym typeface="Arial"/>
            </a:endParaRPr>
          </a:p>
        </p:txBody>
      </p:sp>
      <p:graphicFrame>
        <p:nvGraphicFramePr>
          <p:cNvPr id="6" name="Group 79">
            <a:extLst>
              <a:ext uri="{FF2B5EF4-FFF2-40B4-BE49-F238E27FC236}">
                <a16:creationId xmlns:a16="http://schemas.microsoft.com/office/drawing/2014/main" id="{11D63B8C-BB7F-D850-DCCF-4C4453DDF0FE}"/>
              </a:ext>
            </a:extLst>
          </p:cNvPr>
          <p:cNvGraphicFramePr>
            <a:graphicFrameLocks noGrp="1"/>
          </p:cNvGraphicFramePr>
          <p:nvPr>
            <p:extLst>
              <p:ext uri="{D42A27DB-BD31-4B8C-83A1-F6EECF244321}">
                <p14:modId xmlns:p14="http://schemas.microsoft.com/office/powerpoint/2010/main" val="1122702403"/>
              </p:ext>
            </p:extLst>
          </p:nvPr>
        </p:nvGraphicFramePr>
        <p:xfrm>
          <a:off x="914400" y="1742734"/>
          <a:ext cx="14401800" cy="7224363"/>
        </p:xfrm>
        <a:graphic>
          <a:graphicData uri="http://schemas.openxmlformats.org/drawingml/2006/table">
            <a:tbl>
              <a:tblPr/>
              <a:tblGrid>
                <a:gridCol w="4800600">
                  <a:extLst>
                    <a:ext uri="{9D8B030D-6E8A-4147-A177-3AD203B41FA5}">
                      <a16:colId xmlns:a16="http://schemas.microsoft.com/office/drawing/2014/main" val="1936886010"/>
                    </a:ext>
                  </a:extLst>
                </a:gridCol>
                <a:gridCol w="4800600">
                  <a:extLst>
                    <a:ext uri="{9D8B030D-6E8A-4147-A177-3AD203B41FA5}">
                      <a16:colId xmlns:a16="http://schemas.microsoft.com/office/drawing/2014/main" val="3505502518"/>
                    </a:ext>
                  </a:extLst>
                </a:gridCol>
                <a:gridCol w="4800600">
                  <a:extLst>
                    <a:ext uri="{9D8B030D-6E8A-4147-A177-3AD203B41FA5}">
                      <a16:colId xmlns:a16="http://schemas.microsoft.com/office/drawing/2014/main" val="4239186843"/>
                    </a:ext>
                  </a:extLst>
                </a:gridCol>
              </a:tblGrid>
              <a:tr h="372777">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altLang="en-US" sz="2000" b="1" i="0" u="none" strike="noStrike" cap="none" normalizeH="0" baseline="0">
                          <a:ln>
                            <a:noFill/>
                          </a:ln>
                          <a:solidFill>
                            <a:srgbClr val="212165"/>
                          </a:solidFill>
                          <a:effectLst/>
                          <a:latin typeface="Arial" panose="020B0604020202020204" pitchFamily="34" charset="0"/>
                        </a:rPr>
                        <a:t>Discipline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altLang="en-US" sz="2000" b="1" i="0" u="none" strike="noStrike" cap="none" normalizeH="0" baseline="0">
                          <a:ln>
                            <a:noFill/>
                          </a:ln>
                          <a:solidFill>
                            <a:srgbClr val="212165"/>
                          </a:solidFill>
                          <a:effectLst/>
                          <a:latin typeface="Arial" panose="020B0604020202020204" pitchFamily="34" charset="0"/>
                        </a:rPr>
                        <a:t>Typical Problems</a:t>
                      </a:r>
                      <a:endParaRPr kumimoji="0" lang="en-US" altLang="en-US" sz="2000" b="0" i="0" u="none" strike="noStrike" cap="none" normalizeH="0" baseline="0">
                        <a:ln>
                          <a:noFill/>
                        </a:ln>
                        <a:solidFill>
                          <a:srgbClr val="212165"/>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altLang="en-US" sz="2000" b="1" i="0" u="none" strike="noStrike" cap="none" normalizeH="0" baseline="0">
                          <a:ln>
                            <a:noFill/>
                          </a:ln>
                          <a:solidFill>
                            <a:srgbClr val="212165"/>
                          </a:solidFill>
                          <a:effectLst/>
                          <a:latin typeface="Arial" panose="020B0604020202020204" pitchFamily="34" charset="0"/>
                        </a:rPr>
                        <a:t>Tools</a:t>
                      </a:r>
                      <a:endParaRPr kumimoji="0" lang="en-US" altLang="en-US" sz="2000" b="0" i="0" u="none" strike="noStrike" cap="none" normalizeH="0" baseline="0">
                        <a:ln>
                          <a:noFill/>
                        </a:ln>
                        <a:solidFill>
                          <a:srgbClr val="212165"/>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24452443"/>
                  </a:ext>
                </a:extLst>
              </a:tr>
              <a:tr h="150419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altLang="en-US" sz="2000" b="0" i="0" u="none" strike="noStrike" cap="none" normalizeH="0" baseline="0">
                          <a:ln>
                            <a:noFill/>
                          </a:ln>
                          <a:solidFill>
                            <a:srgbClr val="212165"/>
                          </a:solidFill>
                          <a:effectLst/>
                          <a:latin typeface="Arial" panose="020B0604020202020204" pitchFamily="34" charset="0"/>
                        </a:rPr>
                        <a:t>Linguists</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en-US" altLang="en-US" sz="2000" b="0" i="0" u="none" strike="noStrike" cap="none" normalizeH="0" baseline="0">
                        <a:ln>
                          <a:noFill/>
                        </a:ln>
                        <a:solidFill>
                          <a:srgbClr val="212165"/>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altLang="en-US" sz="2000" b="0" i="0" u="none" strike="noStrike" cap="none" normalizeH="0" baseline="0">
                          <a:ln>
                            <a:noFill/>
                          </a:ln>
                          <a:solidFill>
                            <a:srgbClr val="212165"/>
                          </a:solidFill>
                          <a:effectLst/>
                          <a:latin typeface="Arial" panose="020B0604020202020204" pitchFamily="34" charset="0"/>
                        </a:rPr>
                        <a:t>How do words form phrases and sentences? What constrains the possible meanings for a sentence?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altLang="en-US" sz="2000" b="0" i="0" u="none" strike="noStrike" cap="none" normalizeH="0" baseline="0">
                          <a:ln>
                            <a:noFill/>
                          </a:ln>
                          <a:solidFill>
                            <a:srgbClr val="212165"/>
                          </a:solidFill>
                          <a:effectLst/>
                          <a:latin typeface="Arial" panose="020B0604020202020204" pitchFamily="34" charset="0"/>
                        </a:rPr>
                        <a:t>Intuitions about well-formedness and meaning; mathematical models of structure and meaning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08082805"/>
                  </a:ext>
                </a:extLst>
              </a:tr>
              <a:tr h="1500102">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altLang="en-US" sz="2000" b="0" i="0" u="none" strike="noStrike" cap="none" normalizeH="0" baseline="0">
                          <a:ln>
                            <a:noFill/>
                          </a:ln>
                          <a:solidFill>
                            <a:srgbClr val="212165"/>
                          </a:solidFill>
                          <a:effectLst/>
                          <a:latin typeface="Arial" panose="020B0604020202020204" pitchFamily="34" charset="0"/>
                        </a:rPr>
                        <a:t>Psycholinguists</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en-US" altLang="en-US" sz="2000" b="0" i="0" u="none" strike="noStrike" cap="none" normalizeH="0" baseline="0">
                        <a:ln>
                          <a:noFill/>
                        </a:ln>
                        <a:solidFill>
                          <a:srgbClr val="212165"/>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altLang="en-US" sz="2000" b="0" i="0" u="none" strike="noStrike" cap="none" normalizeH="0" baseline="0">
                          <a:ln>
                            <a:noFill/>
                          </a:ln>
                          <a:solidFill>
                            <a:srgbClr val="212165"/>
                          </a:solidFill>
                          <a:effectLst/>
                          <a:latin typeface="Arial" panose="020B0604020202020204" pitchFamily="34" charset="0"/>
                        </a:rPr>
                        <a:t>How do people identify the structure of sentences? How are word and text meanings identified?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altLang="en-US" sz="2000" b="0" i="0" u="none" strike="noStrike" cap="none" normalizeH="0" baseline="0" dirty="0">
                          <a:ln>
                            <a:noFill/>
                          </a:ln>
                          <a:solidFill>
                            <a:srgbClr val="212165"/>
                          </a:solidFill>
                          <a:effectLst/>
                          <a:latin typeface="Arial" panose="020B0604020202020204" pitchFamily="34" charset="0"/>
                        </a:rPr>
                        <a:t>Experimental techniques based on measuring human performance; statistical analysis of observations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61572388"/>
                  </a:ext>
                </a:extLst>
              </a:tr>
              <a:tr h="1477622">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altLang="en-US" sz="2000" b="0" i="0" u="none" strike="noStrike" cap="none" normalizeH="0" baseline="0">
                          <a:ln>
                            <a:noFill/>
                          </a:ln>
                          <a:solidFill>
                            <a:srgbClr val="212165"/>
                          </a:solidFill>
                          <a:effectLst/>
                          <a:latin typeface="Arial" panose="020B0604020202020204" pitchFamily="34" charset="0"/>
                        </a:rPr>
                        <a:t>Philosophers</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en-US" altLang="en-US" sz="2000" b="0" i="0" u="none" strike="noStrike" cap="none" normalizeH="0" baseline="0">
                        <a:ln>
                          <a:noFill/>
                        </a:ln>
                        <a:solidFill>
                          <a:srgbClr val="212165"/>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altLang="en-US" sz="2000" b="0" i="0" u="none" strike="noStrike" cap="none" normalizeH="0" baseline="0">
                          <a:ln>
                            <a:noFill/>
                          </a:ln>
                          <a:solidFill>
                            <a:srgbClr val="212165"/>
                          </a:solidFill>
                          <a:effectLst/>
                          <a:latin typeface="Arial" panose="020B0604020202020204" pitchFamily="34" charset="0"/>
                        </a:rPr>
                        <a:t>What is meaning, and how do words and sentences acquire it? How do words identify objects in the world?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altLang="en-US" sz="2000" b="0" i="0" u="none" strike="noStrike" cap="none" normalizeH="0" baseline="0">
                          <a:ln>
                            <a:noFill/>
                          </a:ln>
                          <a:solidFill>
                            <a:srgbClr val="212165"/>
                          </a:solidFill>
                          <a:effectLst/>
                          <a:latin typeface="Arial" panose="020B0604020202020204" pitchFamily="34" charset="0"/>
                        </a:rPr>
                        <a:t>Natural language argumentation using intuition about counter-examples; mathematical models (for example, logic and model theory)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74787214"/>
                  </a:ext>
                </a:extLst>
              </a:tr>
              <a:tr h="2346209">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altLang="en-US" sz="2000" b="0" i="0" u="none" strike="noStrike" cap="none" normalizeH="0" baseline="0">
                          <a:ln>
                            <a:noFill/>
                          </a:ln>
                          <a:solidFill>
                            <a:srgbClr val="212165"/>
                          </a:solidFill>
                          <a:effectLst/>
                          <a:latin typeface="Arial" panose="020B0604020202020204" pitchFamily="34" charset="0"/>
                        </a:rPr>
                        <a:t>Computational Linguists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altLang="en-US" sz="2000" b="0" i="0" u="none" strike="noStrike" cap="none" normalizeH="0" baseline="0">
                          <a:ln>
                            <a:noFill/>
                          </a:ln>
                          <a:solidFill>
                            <a:srgbClr val="212165"/>
                          </a:solidFill>
                          <a:effectLst/>
                          <a:latin typeface="Arial" panose="020B0604020202020204" pitchFamily="34" charset="0"/>
                        </a:rPr>
                        <a:t>How is the structure of sentences identified? How can knowledge and reasoning be modeled? How can language be used to accomplish specific tasks?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altLang="en-US" sz="2000" b="0" i="0" u="none" strike="noStrike" cap="none" normalizeH="0" baseline="0" dirty="0">
                          <a:ln>
                            <a:noFill/>
                          </a:ln>
                          <a:solidFill>
                            <a:srgbClr val="212165"/>
                          </a:solidFill>
                          <a:effectLst/>
                          <a:latin typeface="Arial" panose="020B0604020202020204" pitchFamily="34" charset="0"/>
                        </a:rPr>
                        <a:t>Algorithms, data structures; formal models of representation and reasoning; AI techniques (search and representation methods)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92894036"/>
                  </a:ext>
                </a:extLst>
              </a:tr>
            </a:tbl>
          </a:graphicData>
        </a:graphic>
      </p:graphicFrame>
    </p:spTree>
    <p:extLst>
      <p:ext uri="{BB962C8B-B14F-4D97-AF65-F5344CB8AC3E}">
        <p14:creationId xmlns:p14="http://schemas.microsoft.com/office/powerpoint/2010/main" val="2956085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310316" y="1499897"/>
            <a:ext cx="15406650" cy="825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lang="en-US" sz="5400" kern="0" dirty="0">
                <a:solidFill>
                  <a:srgbClr val="000000"/>
                </a:solidFill>
              </a:rPr>
              <a:t>Benefits of natural language processing</a:t>
            </a:r>
            <a:endParaRPr kumimoji="0" lang="en-US" sz="5400" b="1" i="0" u="none" strike="noStrike" kern="0" cap="none" spc="0" normalizeH="0" baseline="0" noProof="0" dirty="0">
              <a:ln>
                <a:noFill/>
              </a:ln>
              <a:solidFill>
                <a:srgbClr val="000000"/>
              </a:solidFill>
              <a:effectLst/>
              <a:uLnTx/>
              <a:uFillTx/>
              <a:latin typeface="Arial"/>
              <a:cs typeface="Arial"/>
              <a:sym typeface="Arial"/>
            </a:endParaRPr>
          </a:p>
        </p:txBody>
      </p:sp>
      <p:sp>
        <p:nvSpPr>
          <p:cNvPr id="12" name="Google Shape;406;p46">
            <a:extLst>
              <a:ext uri="{FF2B5EF4-FFF2-40B4-BE49-F238E27FC236}">
                <a16:creationId xmlns:a16="http://schemas.microsoft.com/office/drawing/2014/main" id="{541D811F-0619-E0E6-CEFC-3F232219E65B}"/>
              </a:ext>
            </a:extLst>
          </p:cNvPr>
          <p:cNvSpPr txBox="1">
            <a:spLocks/>
          </p:cNvSpPr>
          <p:nvPr/>
        </p:nvSpPr>
        <p:spPr>
          <a:xfrm>
            <a:off x="457200" y="2875049"/>
            <a:ext cx="15406650" cy="219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1pPr>
            <a:lvl2pPr marL="914400" marR="0" lvl="1"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ctr"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571500" lvl="0" indent="-571500" algn="just">
              <a:spcAft>
                <a:spcPts val="1600"/>
              </a:spcAft>
              <a:buClr>
                <a:srgbClr val="595959"/>
              </a:buClr>
              <a:buFont typeface="Wingdings" panose="05000000000000000000" pitchFamily="2" charset="2"/>
              <a:buChar char="ü"/>
              <a:defRPr/>
            </a:pPr>
            <a:r>
              <a:rPr lang="en-US" sz="2400" kern="0" dirty="0">
                <a:solidFill>
                  <a:srgbClr val="595959"/>
                </a:solidFill>
              </a:rPr>
              <a:t>NLP improves the way humans and computers communicate with each other. The most direct way to manipulate a computer is through code -- the computer's language. By enabling computers to understand human language, interacting with computers becomes much more intuitive for humans.</a:t>
            </a:r>
          </a:p>
          <a:p>
            <a:pPr marL="571500" lvl="0" indent="-571500" algn="just">
              <a:spcAft>
                <a:spcPts val="1600"/>
              </a:spcAft>
              <a:buClr>
                <a:srgbClr val="595959"/>
              </a:buClr>
              <a:buFont typeface="Wingdings" panose="05000000000000000000" pitchFamily="2" charset="2"/>
              <a:buChar char="ü"/>
              <a:defRPr/>
            </a:pPr>
            <a:r>
              <a:rPr lang="en-US" sz="2400" kern="0" dirty="0">
                <a:solidFill>
                  <a:srgbClr val="595959"/>
                </a:solidFill>
              </a:rPr>
              <a:t>improved accuracy and efficiency of documentation;</a:t>
            </a:r>
          </a:p>
          <a:p>
            <a:pPr marL="571500" lvl="0" indent="-571500" algn="just">
              <a:spcAft>
                <a:spcPts val="1600"/>
              </a:spcAft>
              <a:buClr>
                <a:srgbClr val="595959"/>
              </a:buClr>
              <a:buFont typeface="Wingdings" panose="05000000000000000000" pitchFamily="2" charset="2"/>
              <a:buChar char="ü"/>
              <a:defRPr/>
            </a:pPr>
            <a:r>
              <a:rPr lang="en-US" sz="2400" kern="0" dirty="0">
                <a:solidFill>
                  <a:srgbClr val="595959"/>
                </a:solidFill>
              </a:rPr>
              <a:t>ability to automatically make a readable summary of a larger, more complex original text;</a:t>
            </a:r>
          </a:p>
          <a:p>
            <a:pPr marL="571500" lvl="0" indent="-571500" algn="just">
              <a:spcAft>
                <a:spcPts val="1600"/>
              </a:spcAft>
              <a:buClr>
                <a:srgbClr val="595959"/>
              </a:buClr>
              <a:buFont typeface="Wingdings" panose="05000000000000000000" pitchFamily="2" charset="2"/>
              <a:buChar char="ü"/>
              <a:defRPr/>
            </a:pPr>
            <a:r>
              <a:rPr lang="en-US" sz="2400" kern="0" dirty="0">
                <a:solidFill>
                  <a:srgbClr val="595959"/>
                </a:solidFill>
              </a:rPr>
              <a:t>useful for personal assistants such as Alexa, by enabling it to understand spoken word;</a:t>
            </a:r>
          </a:p>
          <a:p>
            <a:pPr marL="571500" lvl="0" indent="-571500" algn="just">
              <a:spcAft>
                <a:spcPts val="1600"/>
              </a:spcAft>
              <a:buClr>
                <a:srgbClr val="595959"/>
              </a:buClr>
              <a:buFont typeface="Wingdings" panose="05000000000000000000" pitchFamily="2" charset="2"/>
              <a:buChar char="ü"/>
              <a:defRPr/>
            </a:pPr>
            <a:r>
              <a:rPr lang="en-US" sz="2400" kern="0" dirty="0">
                <a:solidFill>
                  <a:srgbClr val="595959"/>
                </a:solidFill>
              </a:rPr>
              <a:t>enables an organization to use chatbots for customer support;</a:t>
            </a:r>
          </a:p>
          <a:p>
            <a:pPr marL="571500" lvl="0" indent="-571500" algn="just">
              <a:spcAft>
                <a:spcPts val="1600"/>
              </a:spcAft>
              <a:buClr>
                <a:srgbClr val="595959"/>
              </a:buClr>
              <a:buFont typeface="Wingdings" panose="05000000000000000000" pitchFamily="2" charset="2"/>
              <a:buChar char="ü"/>
              <a:defRPr/>
            </a:pPr>
            <a:r>
              <a:rPr lang="en-US" sz="2400" kern="0" dirty="0">
                <a:solidFill>
                  <a:srgbClr val="595959"/>
                </a:solidFill>
              </a:rPr>
              <a:t>easier to perform sentiment analysis; and</a:t>
            </a:r>
          </a:p>
          <a:p>
            <a:pPr marL="571500" lvl="0" indent="-571500" algn="just">
              <a:spcAft>
                <a:spcPts val="1600"/>
              </a:spcAft>
              <a:buClr>
                <a:srgbClr val="595959"/>
              </a:buClr>
              <a:buFont typeface="Wingdings" panose="05000000000000000000" pitchFamily="2" charset="2"/>
              <a:buChar char="ü"/>
              <a:defRPr/>
            </a:pPr>
            <a:r>
              <a:rPr lang="en-US" sz="2400" kern="0" dirty="0">
                <a:solidFill>
                  <a:srgbClr val="595959"/>
                </a:solidFill>
              </a:rPr>
              <a:t>provides advanced insights from analytics that were previously unreachable due to data volume.</a:t>
            </a:r>
          </a:p>
        </p:txBody>
      </p:sp>
    </p:spTree>
    <p:extLst>
      <p:ext uri="{BB962C8B-B14F-4D97-AF65-F5344CB8AC3E}">
        <p14:creationId xmlns:p14="http://schemas.microsoft.com/office/powerpoint/2010/main" val="1652505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310316" y="635586"/>
            <a:ext cx="15406650" cy="825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lang="en-US" sz="5400" kern="0" dirty="0">
                <a:solidFill>
                  <a:srgbClr val="000000"/>
                </a:solidFill>
              </a:rPr>
              <a:t>Challenges of natural language processing</a:t>
            </a:r>
            <a:endParaRPr kumimoji="0" lang="en-US" sz="5400" b="1" i="0" u="none" strike="noStrike" kern="0" cap="none" spc="0" normalizeH="0" baseline="0" noProof="0" dirty="0">
              <a:ln>
                <a:noFill/>
              </a:ln>
              <a:solidFill>
                <a:srgbClr val="000000"/>
              </a:solidFill>
              <a:effectLst/>
              <a:uLnTx/>
              <a:uFillTx/>
              <a:latin typeface="Arial"/>
              <a:cs typeface="Arial"/>
              <a:sym typeface="Arial"/>
            </a:endParaRPr>
          </a:p>
        </p:txBody>
      </p:sp>
      <p:sp>
        <p:nvSpPr>
          <p:cNvPr id="12" name="Google Shape;406;p46">
            <a:extLst>
              <a:ext uri="{FF2B5EF4-FFF2-40B4-BE49-F238E27FC236}">
                <a16:creationId xmlns:a16="http://schemas.microsoft.com/office/drawing/2014/main" id="{541D811F-0619-E0E6-CEFC-3F232219E65B}"/>
              </a:ext>
            </a:extLst>
          </p:cNvPr>
          <p:cNvSpPr txBox="1">
            <a:spLocks/>
          </p:cNvSpPr>
          <p:nvPr/>
        </p:nvSpPr>
        <p:spPr>
          <a:xfrm>
            <a:off x="310316" y="1689170"/>
            <a:ext cx="15406650" cy="219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1pPr>
            <a:lvl2pPr marL="914400" marR="0" lvl="1"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ctr"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lvl="0" indent="0" algn="just">
              <a:spcAft>
                <a:spcPts val="1600"/>
              </a:spcAft>
              <a:buClr>
                <a:srgbClr val="595959"/>
              </a:buClr>
              <a:buNone/>
              <a:defRPr/>
            </a:pPr>
            <a:r>
              <a:rPr lang="en-US" sz="2400" kern="0" dirty="0">
                <a:solidFill>
                  <a:srgbClr val="595959"/>
                </a:solidFill>
              </a:rPr>
              <a:t>There are a number of challenges of natural language processing and most of them boil down to the fact that natural language is ever-evolving and always somewhat ambiguous. They include:</a:t>
            </a:r>
          </a:p>
          <a:p>
            <a:pPr marL="0" lvl="0" indent="0" algn="just">
              <a:spcAft>
                <a:spcPts val="1600"/>
              </a:spcAft>
              <a:buClr>
                <a:srgbClr val="595959"/>
              </a:buClr>
              <a:buNone/>
              <a:defRPr/>
            </a:pPr>
            <a:endParaRPr lang="en-US" sz="2400" kern="0" dirty="0">
              <a:solidFill>
                <a:srgbClr val="595959"/>
              </a:solidFill>
            </a:endParaRPr>
          </a:p>
          <a:p>
            <a:pPr marL="571500" lvl="0" indent="-571500" algn="just">
              <a:spcAft>
                <a:spcPts val="1600"/>
              </a:spcAft>
              <a:buClr>
                <a:srgbClr val="595959"/>
              </a:buClr>
              <a:buFont typeface="Wingdings" panose="05000000000000000000" pitchFamily="2" charset="2"/>
              <a:buChar char="ü"/>
              <a:defRPr/>
            </a:pPr>
            <a:r>
              <a:rPr lang="en-US" sz="4400" b="1" kern="0" dirty="0">
                <a:solidFill>
                  <a:srgbClr val="595959"/>
                </a:solidFill>
              </a:rPr>
              <a:t>Precision.</a:t>
            </a:r>
            <a:r>
              <a:rPr lang="en-US" sz="4400" kern="0" dirty="0">
                <a:solidFill>
                  <a:srgbClr val="595959"/>
                </a:solidFill>
              </a:rPr>
              <a:t> </a:t>
            </a:r>
          </a:p>
          <a:p>
            <a:pPr marL="571500" lvl="0" indent="-571500" algn="just">
              <a:spcAft>
                <a:spcPts val="1600"/>
              </a:spcAft>
              <a:buClr>
                <a:srgbClr val="595959"/>
              </a:buClr>
              <a:buFont typeface="Wingdings" panose="05000000000000000000" pitchFamily="2" charset="2"/>
              <a:buChar char="ü"/>
              <a:defRPr/>
            </a:pPr>
            <a:r>
              <a:rPr lang="en-US" sz="4400" b="1" kern="0" dirty="0">
                <a:solidFill>
                  <a:srgbClr val="595959"/>
                </a:solidFill>
              </a:rPr>
              <a:t>Tone of voice and inflection. </a:t>
            </a:r>
          </a:p>
          <a:p>
            <a:pPr marL="571500" lvl="0" indent="-571500" algn="just">
              <a:spcAft>
                <a:spcPts val="1600"/>
              </a:spcAft>
              <a:buClr>
                <a:srgbClr val="595959"/>
              </a:buClr>
              <a:buFont typeface="Wingdings" panose="05000000000000000000" pitchFamily="2" charset="2"/>
              <a:buChar char="ü"/>
              <a:defRPr/>
            </a:pPr>
            <a:r>
              <a:rPr lang="en-US" sz="4400" b="1" kern="0" dirty="0">
                <a:solidFill>
                  <a:srgbClr val="595959"/>
                </a:solidFill>
              </a:rPr>
              <a:t>Evolving use of language. </a:t>
            </a:r>
            <a:endParaRPr lang="en-US" sz="4400" kern="0" dirty="0">
              <a:solidFill>
                <a:srgbClr val="595959"/>
              </a:solidFill>
            </a:endParaRPr>
          </a:p>
        </p:txBody>
      </p:sp>
    </p:spTree>
    <p:extLst>
      <p:ext uri="{BB962C8B-B14F-4D97-AF65-F5344CB8AC3E}">
        <p14:creationId xmlns:p14="http://schemas.microsoft.com/office/powerpoint/2010/main" val="2353296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4107675" y="1714500"/>
            <a:ext cx="10072650"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What is natural language processing?</a:t>
            </a:r>
          </a:p>
        </p:txBody>
      </p:sp>
      <p:sp>
        <p:nvSpPr>
          <p:cNvPr id="12" name="Google Shape;406;p46">
            <a:extLst>
              <a:ext uri="{FF2B5EF4-FFF2-40B4-BE49-F238E27FC236}">
                <a16:creationId xmlns:a16="http://schemas.microsoft.com/office/drawing/2014/main" id="{541D811F-0619-E0E6-CEFC-3F232219E65B}"/>
              </a:ext>
            </a:extLst>
          </p:cNvPr>
          <p:cNvSpPr txBox="1">
            <a:spLocks/>
          </p:cNvSpPr>
          <p:nvPr/>
        </p:nvSpPr>
        <p:spPr>
          <a:xfrm>
            <a:off x="1128750" y="4381500"/>
            <a:ext cx="15406650" cy="219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1pPr>
            <a:lvl2pPr marL="914400" marR="0" lvl="1"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ctr"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lvl="0" indent="0" algn="just">
              <a:spcAft>
                <a:spcPts val="1600"/>
              </a:spcAft>
              <a:buClr>
                <a:srgbClr val="595959"/>
              </a:buClr>
              <a:buNone/>
              <a:defRPr/>
            </a:pPr>
            <a:r>
              <a:rPr lang="en-US" sz="3600" kern="0" dirty="0">
                <a:solidFill>
                  <a:srgbClr val="595959"/>
                </a:solidFill>
              </a:rPr>
              <a:t>Natural language processing (NLP) is the ability of a computer program to understand human language as it is spoken and written -- referred to as natural language. It is a component of artificial intelligence (AI).</a:t>
            </a:r>
          </a:p>
          <a:p>
            <a:pPr marL="0" lvl="0" indent="0" algn="just">
              <a:spcAft>
                <a:spcPts val="1600"/>
              </a:spcAft>
              <a:buClr>
                <a:srgbClr val="595959"/>
              </a:buClr>
              <a:buNone/>
              <a:defRPr/>
            </a:pPr>
            <a:r>
              <a:rPr lang="en-US" sz="3600" kern="0" dirty="0">
                <a:solidFill>
                  <a:srgbClr val="595959"/>
                </a:solidFill>
              </a:rPr>
              <a:t>NLP has existed for more than 50 years and has roots in the field of linguistics. It has a variety of real-world applications in a number of fields, including medical research, search engines and business intelligence.</a:t>
            </a:r>
          </a:p>
          <a:p>
            <a:pPr marL="0" lvl="0" indent="0" algn="just">
              <a:spcAft>
                <a:spcPts val="1600"/>
              </a:spcAft>
              <a:buClr>
                <a:srgbClr val="595959"/>
              </a:buClr>
              <a:buNone/>
              <a:defRPr/>
            </a:pPr>
            <a:endParaRPr kumimoji="0" lang="en-US" sz="3600" b="0" i="0" u="none" strike="noStrike" kern="0" cap="none" spc="0" normalizeH="0" baseline="0" noProof="0" dirty="0">
              <a:ln>
                <a:noFill/>
              </a:ln>
              <a:solidFill>
                <a:srgbClr val="595959"/>
              </a:solidFill>
              <a:effectLst/>
              <a:uLnTx/>
              <a:uFillTx/>
              <a:latin typeface="Arial"/>
              <a:cs typeface="Arial"/>
              <a:sym typeface="Arial"/>
            </a:endParaRPr>
          </a:p>
          <a:p>
            <a:pPr marL="0" lvl="0" indent="0" algn="just">
              <a:spcAft>
                <a:spcPts val="1600"/>
              </a:spcAft>
              <a:buClr>
                <a:srgbClr val="595959"/>
              </a:buClr>
              <a:buNone/>
              <a:defRPr/>
            </a:pPr>
            <a:endParaRPr kumimoji="0" lang="en-US" sz="3600" b="0" i="0" u="none" strike="noStrike" kern="0" cap="none" spc="0" normalizeH="0" baseline="0" noProof="0" dirty="0">
              <a:ln>
                <a:noFill/>
              </a:ln>
              <a:solidFill>
                <a:srgbClr val="595959"/>
              </a:solidFill>
              <a:effectLst/>
              <a:uLnTx/>
              <a:uFillTx/>
              <a:latin typeface="Arial"/>
              <a:cs typeface="Arial"/>
              <a:sym typeface="Arial"/>
            </a:endParaRPr>
          </a:p>
        </p:txBody>
      </p:sp>
    </p:spTree>
    <p:extLst>
      <p:ext uri="{BB962C8B-B14F-4D97-AF65-F5344CB8AC3E}">
        <p14:creationId xmlns:p14="http://schemas.microsoft.com/office/powerpoint/2010/main" val="58283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342185" y="842099"/>
            <a:ext cx="15406650"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Why is natural language processing important?</a:t>
            </a:r>
          </a:p>
        </p:txBody>
      </p:sp>
      <p:sp>
        <p:nvSpPr>
          <p:cNvPr id="12" name="Google Shape;406;p46">
            <a:extLst>
              <a:ext uri="{FF2B5EF4-FFF2-40B4-BE49-F238E27FC236}">
                <a16:creationId xmlns:a16="http://schemas.microsoft.com/office/drawing/2014/main" id="{541D811F-0619-E0E6-CEFC-3F232219E65B}"/>
              </a:ext>
            </a:extLst>
          </p:cNvPr>
          <p:cNvSpPr txBox="1">
            <a:spLocks/>
          </p:cNvSpPr>
          <p:nvPr/>
        </p:nvSpPr>
        <p:spPr>
          <a:xfrm>
            <a:off x="457200" y="2875049"/>
            <a:ext cx="15406650" cy="219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1pPr>
            <a:lvl2pPr marL="914400" marR="0" lvl="1"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ctr"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571500" lvl="0" indent="-571500" algn="just">
              <a:spcAft>
                <a:spcPts val="1600"/>
              </a:spcAft>
              <a:buClr>
                <a:srgbClr val="595959"/>
              </a:buClr>
              <a:buFont typeface="Wingdings" panose="05000000000000000000" pitchFamily="2" charset="2"/>
              <a:buChar char="ü"/>
              <a:defRPr/>
            </a:pPr>
            <a:r>
              <a:rPr lang="en-US" sz="3600" kern="0" dirty="0">
                <a:solidFill>
                  <a:srgbClr val="595959"/>
                </a:solidFill>
              </a:rPr>
              <a:t>Understand language analysis &amp; generation</a:t>
            </a:r>
          </a:p>
          <a:p>
            <a:pPr marL="571500" lvl="0" indent="-571500" algn="just">
              <a:spcAft>
                <a:spcPts val="1600"/>
              </a:spcAft>
              <a:buClr>
                <a:srgbClr val="595959"/>
              </a:buClr>
              <a:buFont typeface="Wingdings" panose="05000000000000000000" pitchFamily="2" charset="2"/>
              <a:buChar char="ü"/>
              <a:defRPr/>
            </a:pPr>
            <a:r>
              <a:rPr lang="en-US" sz="3600" kern="0" dirty="0">
                <a:solidFill>
                  <a:srgbClr val="595959"/>
                </a:solidFill>
              </a:rPr>
              <a:t>Communication</a:t>
            </a:r>
          </a:p>
          <a:p>
            <a:pPr marL="571500" lvl="0" indent="-571500" algn="just">
              <a:spcAft>
                <a:spcPts val="1600"/>
              </a:spcAft>
              <a:buClr>
                <a:srgbClr val="595959"/>
              </a:buClr>
              <a:buFont typeface="Wingdings" panose="05000000000000000000" pitchFamily="2" charset="2"/>
              <a:buChar char="ü"/>
              <a:defRPr/>
            </a:pPr>
            <a:r>
              <a:rPr lang="en-US" sz="3600" kern="0" dirty="0">
                <a:solidFill>
                  <a:srgbClr val="595959"/>
                </a:solidFill>
              </a:rPr>
              <a:t>Language is a window to the mind</a:t>
            </a:r>
          </a:p>
          <a:p>
            <a:pPr marL="571500" lvl="0" indent="-571500" algn="just">
              <a:spcAft>
                <a:spcPts val="1600"/>
              </a:spcAft>
              <a:buClr>
                <a:srgbClr val="595959"/>
              </a:buClr>
              <a:buFont typeface="Wingdings" panose="05000000000000000000" pitchFamily="2" charset="2"/>
              <a:buChar char="ü"/>
              <a:defRPr/>
            </a:pPr>
            <a:r>
              <a:rPr lang="en-US" sz="3600" kern="0" dirty="0">
                <a:solidFill>
                  <a:srgbClr val="595959"/>
                </a:solidFill>
              </a:rPr>
              <a:t>Data is in linguistic form</a:t>
            </a:r>
          </a:p>
          <a:p>
            <a:pPr marL="571500" lvl="0" indent="-571500" algn="just">
              <a:spcAft>
                <a:spcPts val="1600"/>
              </a:spcAft>
              <a:buClr>
                <a:srgbClr val="595959"/>
              </a:buClr>
              <a:buFont typeface="Wingdings" panose="05000000000000000000" pitchFamily="2" charset="2"/>
              <a:buChar char="ü"/>
              <a:defRPr/>
            </a:pPr>
            <a:r>
              <a:rPr lang="en-US" sz="3600" kern="0" dirty="0">
                <a:solidFill>
                  <a:srgbClr val="595959"/>
                </a:solidFill>
              </a:rPr>
              <a:t>Data can be in Structured (table form), Semi structured (XML form), Unstructured (sentence form).</a:t>
            </a:r>
          </a:p>
        </p:txBody>
      </p:sp>
    </p:spTree>
    <p:extLst>
      <p:ext uri="{BB962C8B-B14F-4D97-AF65-F5344CB8AC3E}">
        <p14:creationId xmlns:p14="http://schemas.microsoft.com/office/powerpoint/2010/main" val="3553403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310316" y="1499897"/>
            <a:ext cx="15406650" cy="825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lang="en-US" sz="5400" kern="0" dirty="0">
                <a:solidFill>
                  <a:srgbClr val="000000"/>
                </a:solidFill>
              </a:rPr>
              <a:t>What is natural language processing used for?</a:t>
            </a:r>
            <a:endParaRPr kumimoji="0" lang="en-US" sz="5400" b="1" i="0" u="none" strike="noStrike" kern="0" cap="none" spc="0" normalizeH="0" baseline="0" noProof="0" dirty="0">
              <a:ln>
                <a:noFill/>
              </a:ln>
              <a:solidFill>
                <a:srgbClr val="000000"/>
              </a:solidFill>
              <a:effectLst/>
              <a:uLnTx/>
              <a:uFillTx/>
              <a:latin typeface="Arial"/>
              <a:cs typeface="Arial"/>
              <a:sym typeface="Arial"/>
            </a:endParaRPr>
          </a:p>
        </p:txBody>
      </p:sp>
      <p:sp>
        <p:nvSpPr>
          <p:cNvPr id="12" name="Google Shape;406;p46">
            <a:extLst>
              <a:ext uri="{FF2B5EF4-FFF2-40B4-BE49-F238E27FC236}">
                <a16:creationId xmlns:a16="http://schemas.microsoft.com/office/drawing/2014/main" id="{541D811F-0619-E0E6-CEFC-3F232219E65B}"/>
              </a:ext>
            </a:extLst>
          </p:cNvPr>
          <p:cNvSpPr txBox="1">
            <a:spLocks/>
          </p:cNvSpPr>
          <p:nvPr/>
        </p:nvSpPr>
        <p:spPr>
          <a:xfrm>
            <a:off x="457200" y="2875049"/>
            <a:ext cx="15406650" cy="219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1pPr>
            <a:lvl2pPr marL="914400" marR="0" lvl="1"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ctr"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571500" lvl="0" indent="-571500" algn="just">
              <a:spcAft>
                <a:spcPts val="1600"/>
              </a:spcAft>
              <a:buClr>
                <a:srgbClr val="595959"/>
              </a:buClr>
              <a:buFont typeface="Wingdings" panose="05000000000000000000" pitchFamily="2" charset="2"/>
              <a:buChar char="ü"/>
              <a:defRPr/>
            </a:pPr>
            <a:r>
              <a:rPr lang="en-US" sz="3600" kern="0" dirty="0">
                <a:solidFill>
                  <a:srgbClr val="595959"/>
                </a:solidFill>
              </a:rPr>
              <a:t>Text classification</a:t>
            </a:r>
          </a:p>
          <a:p>
            <a:pPr marL="571500" lvl="0" indent="-571500" algn="just">
              <a:spcAft>
                <a:spcPts val="1600"/>
              </a:spcAft>
              <a:buClr>
                <a:srgbClr val="595959"/>
              </a:buClr>
              <a:buFont typeface="Wingdings" panose="05000000000000000000" pitchFamily="2" charset="2"/>
              <a:buChar char="ü"/>
              <a:defRPr/>
            </a:pPr>
            <a:r>
              <a:rPr lang="en-US" sz="3600" kern="0" dirty="0">
                <a:solidFill>
                  <a:srgbClr val="595959"/>
                </a:solidFill>
              </a:rPr>
              <a:t>Text extraction.</a:t>
            </a:r>
          </a:p>
          <a:p>
            <a:pPr marL="571500" lvl="0" indent="-571500" algn="just">
              <a:spcAft>
                <a:spcPts val="1600"/>
              </a:spcAft>
              <a:buClr>
                <a:srgbClr val="595959"/>
              </a:buClr>
              <a:buFont typeface="Wingdings" panose="05000000000000000000" pitchFamily="2" charset="2"/>
              <a:buChar char="ü"/>
              <a:defRPr/>
            </a:pPr>
            <a:r>
              <a:rPr lang="en-US" sz="3600" kern="0" dirty="0">
                <a:solidFill>
                  <a:srgbClr val="595959"/>
                </a:solidFill>
              </a:rPr>
              <a:t>Machine translation</a:t>
            </a:r>
          </a:p>
          <a:p>
            <a:pPr marL="571500" lvl="0" indent="-571500" algn="just">
              <a:spcAft>
                <a:spcPts val="1600"/>
              </a:spcAft>
              <a:buClr>
                <a:srgbClr val="595959"/>
              </a:buClr>
              <a:buFont typeface="Wingdings" panose="05000000000000000000" pitchFamily="2" charset="2"/>
              <a:buChar char="ü"/>
              <a:defRPr/>
            </a:pPr>
            <a:r>
              <a:rPr lang="en-US" sz="3600" kern="0" dirty="0">
                <a:solidFill>
                  <a:srgbClr val="595959"/>
                </a:solidFill>
              </a:rPr>
              <a:t>Natural language generation</a:t>
            </a:r>
          </a:p>
          <a:p>
            <a:pPr marL="571500" lvl="0" indent="-571500" algn="just">
              <a:spcAft>
                <a:spcPts val="1600"/>
              </a:spcAft>
              <a:buClr>
                <a:srgbClr val="595959"/>
              </a:buClr>
              <a:buFont typeface="Wingdings" panose="05000000000000000000" pitchFamily="2" charset="2"/>
              <a:buChar char="ü"/>
              <a:defRPr/>
            </a:pPr>
            <a:endParaRPr lang="en-US" sz="3600" kern="0" dirty="0">
              <a:solidFill>
                <a:srgbClr val="595959"/>
              </a:solidFill>
            </a:endParaRPr>
          </a:p>
        </p:txBody>
      </p:sp>
    </p:spTree>
    <p:extLst>
      <p:ext uri="{BB962C8B-B14F-4D97-AF65-F5344CB8AC3E}">
        <p14:creationId xmlns:p14="http://schemas.microsoft.com/office/powerpoint/2010/main" val="220484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295076" y="419100"/>
            <a:ext cx="15406650" cy="825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lang="en-US" sz="5400" kern="0" dirty="0">
                <a:solidFill>
                  <a:srgbClr val="000000"/>
                </a:solidFill>
              </a:rPr>
              <a:t>Applications of</a:t>
            </a:r>
            <a:r>
              <a:rPr kumimoji="0" lang="en-US" sz="5400" b="1" i="0" u="none" strike="noStrike" kern="0" cap="none" spc="0" normalizeH="0" baseline="0" noProof="0" dirty="0">
                <a:ln>
                  <a:noFill/>
                </a:ln>
                <a:solidFill>
                  <a:srgbClr val="000000"/>
                </a:solidFill>
                <a:effectLst/>
                <a:uLnTx/>
                <a:uFillTx/>
                <a:latin typeface="Arial"/>
                <a:cs typeface="Arial"/>
                <a:sym typeface="Arial"/>
              </a:rPr>
              <a:t> natural language processing</a:t>
            </a:r>
          </a:p>
        </p:txBody>
      </p:sp>
      <p:sp>
        <p:nvSpPr>
          <p:cNvPr id="12" name="Google Shape;406;p46">
            <a:extLst>
              <a:ext uri="{FF2B5EF4-FFF2-40B4-BE49-F238E27FC236}">
                <a16:creationId xmlns:a16="http://schemas.microsoft.com/office/drawing/2014/main" id="{541D811F-0619-E0E6-CEFC-3F232219E65B}"/>
              </a:ext>
            </a:extLst>
          </p:cNvPr>
          <p:cNvSpPr txBox="1">
            <a:spLocks/>
          </p:cNvSpPr>
          <p:nvPr/>
        </p:nvSpPr>
        <p:spPr>
          <a:xfrm>
            <a:off x="533400" y="1714500"/>
            <a:ext cx="16992600" cy="219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1pPr>
            <a:lvl2pPr marL="914400" marR="0" lvl="1"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ctr"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lvl="0" indent="0" algn="just">
              <a:spcAft>
                <a:spcPts val="1600"/>
              </a:spcAft>
              <a:buClr>
                <a:srgbClr val="595959"/>
              </a:buClr>
              <a:buNone/>
              <a:defRPr/>
            </a:pPr>
            <a:r>
              <a:rPr lang="en-US" sz="1200" kern="0" dirty="0">
                <a:solidFill>
                  <a:srgbClr val="595959"/>
                </a:solidFill>
              </a:rPr>
              <a:t> </a:t>
            </a:r>
            <a:r>
              <a:rPr lang="en-US" kern="0" dirty="0">
                <a:solidFill>
                  <a:srgbClr val="595959"/>
                </a:solidFill>
              </a:rPr>
              <a:t>functions listed above are used in a variety of real-world applications, including:</a:t>
            </a:r>
          </a:p>
          <a:p>
            <a:pPr marL="571500" lvl="0" indent="-571500" algn="just">
              <a:spcAft>
                <a:spcPts val="1600"/>
              </a:spcAft>
              <a:buClr>
                <a:srgbClr val="595959"/>
              </a:buClr>
              <a:buFont typeface="Wingdings" panose="05000000000000000000" pitchFamily="2" charset="2"/>
              <a:buChar char="ü"/>
              <a:defRPr/>
            </a:pPr>
            <a:r>
              <a:rPr lang="en-US" kern="0" dirty="0">
                <a:solidFill>
                  <a:srgbClr val="595959"/>
                </a:solidFill>
              </a:rPr>
              <a:t>customer feedback analysis -- where AI analyzes social media reviews;</a:t>
            </a:r>
          </a:p>
          <a:p>
            <a:pPr marL="571500" lvl="0" indent="-571500" algn="just">
              <a:spcAft>
                <a:spcPts val="1600"/>
              </a:spcAft>
              <a:buClr>
                <a:srgbClr val="595959"/>
              </a:buClr>
              <a:buFont typeface="Wingdings" panose="05000000000000000000" pitchFamily="2" charset="2"/>
              <a:buChar char="ü"/>
              <a:defRPr/>
            </a:pPr>
            <a:r>
              <a:rPr lang="en-US" kern="0" dirty="0">
                <a:solidFill>
                  <a:srgbClr val="595959"/>
                </a:solidFill>
              </a:rPr>
              <a:t>customer service automation -- where voice assistants on the other end of a customer service phone line are able to use speech recognition to understand what the customer is saying, so that it can direct the call correctly;</a:t>
            </a:r>
          </a:p>
          <a:p>
            <a:pPr marL="571500" lvl="0" indent="-571500" algn="just">
              <a:spcAft>
                <a:spcPts val="1600"/>
              </a:spcAft>
              <a:buClr>
                <a:srgbClr val="595959"/>
              </a:buClr>
              <a:buFont typeface="Wingdings" panose="05000000000000000000" pitchFamily="2" charset="2"/>
              <a:buChar char="ü"/>
              <a:defRPr/>
            </a:pPr>
            <a:r>
              <a:rPr lang="en-US" kern="0" dirty="0">
                <a:solidFill>
                  <a:srgbClr val="595959"/>
                </a:solidFill>
              </a:rPr>
              <a:t>automatic translation -- using tools such as Google Translate, Bing Translator and Translate Me;</a:t>
            </a:r>
          </a:p>
          <a:p>
            <a:pPr marL="571500" lvl="0" indent="-571500" algn="just">
              <a:spcAft>
                <a:spcPts val="1600"/>
              </a:spcAft>
              <a:buClr>
                <a:srgbClr val="595959"/>
              </a:buClr>
              <a:buFont typeface="Wingdings" panose="05000000000000000000" pitchFamily="2" charset="2"/>
              <a:buChar char="ü"/>
              <a:defRPr/>
            </a:pPr>
            <a:r>
              <a:rPr lang="en-US" kern="0" dirty="0">
                <a:solidFill>
                  <a:srgbClr val="595959"/>
                </a:solidFill>
              </a:rPr>
              <a:t>academic research and analysis -- where AI is able to analyze huge amounts of academic material and research papers not just based on the metadata of the text, but the text itself;</a:t>
            </a:r>
          </a:p>
          <a:p>
            <a:pPr marL="571500" lvl="0" indent="-571500" algn="just">
              <a:spcAft>
                <a:spcPts val="1600"/>
              </a:spcAft>
              <a:buClr>
                <a:srgbClr val="595959"/>
              </a:buClr>
              <a:buFont typeface="Wingdings" panose="05000000000000000000" pitchFamily="2" charset="2"/>
              <a:buChar char="ü"/>
              <a:defRPr/>
            </a:pPr>
            <a:r>
              <a:rPr lang="en-US" kern="0" dirty="0">
                <a:solidFill>
                  <a:srgbClr val="595959"/>
                </a:solidFill>
              </a:rPr>
              <a:t>analysis and categorization of medical records -- where AI uses insights to predict, and ideally prevent, disease;</a:t>
            </a:r>
          </a:p>
          <a:p>
            <a:pPr marL="571500" lvl="0" indent="-571500" algn="just">
              <a:spcAft>
                <a:spcPts val="1600"/>
              </a:spcAft>
              <a:buClr>
                <a:srgbClr val="595959"/>
              </a:buClr>
              <a:buFont typeface="Wingdings" panose="05000000000000000000" pitchFamily="2" charset="2"/>
              <a:buChar char="ü"/>
              <a:defRPr/>
            </a:pPr>
            <a:r>
              <a:rPr lang="en-US" kern="0" dirty="0">
                <a:solidFill>
                  <a:srgbClr val="595959"/>
                </a:solidFill>
              </a:rPr>
              <a:t>word processors used for plagiarism and proofreading -- using tools such as Grammarly and Microsoft Word;</a:t>
            </a:r>
          </a:p>
          <a:p>
            <a:pPr marL="571500" lvl="0" indent="-571500" algn="just">
              <a:spcAft>
                <a:spcPts val="1600"/>
              </a:spcAft>
              <a:buClr>
                <a:srgbClr val="595959"/>
              </a:buClr>
              <a:buFont typeface="Wingdings" panose="05000000000000000000" pitchFamily="2" charset="2"/>
              <a:buChar char="ü"/>
              <a:defRPr/>
            </a:pPr>
            <a:r>
              <a:rPr lang="en-US" kern="0" dirty="0">
                <a:solidFill>
                  <a:srgbClr val="595959"/>
                </a:solidFill>
              </a:rPr>
              <a:t>stock forecasting and insights into financial trading -- using AI to analyze market history and 10-K documents, which contain comprehensive summaries about a company's financial performance;</a:t>
            </a:r>
          </a:p>
          <a:p>
            <a:pPr marL="571500" lvl="0" indent="-571500" algn="just">
              <a:spcAft>
                <a:spcPts val="1600"/>
              </a:spcAft>
              <a:buClr>
                <a:srgbClr val="595959"/>
              </a:buClr>
              <a:buFont typeface="Wingdings" panose="05000000000000000000" pitchFamily="2" charset="2"/>
              <a:buChar char="ü"/>
              <a:defRPr/>
            </a:pPr>
            <a:r>
              <a:rPr lang="en-US" kern="0" dirty="0">
                <a:solidFill>
                  <a:srgbClr val="595959"/>
                </a:solidFill>
              </a:rPr>
              <a:t>talent recruitment in human resources; and</a:t>
            </a:r>
          </a:p>
          <a:p>
            <a:pPr marL="571500" lvl="0" indent="-571500" algn="just">
              <a:spcAft>
                <a:spcPts val="1600"/>
              </a:spcAft>
              <a:buClr>
                <a:srgbClr val="595959"/>
              </a:buClr>
              <a:buFont typeface="Wingdings" panose="05000000000000000000" pitchFamily="2" charset="2"/>
              <a:buChar char="ü"/>
              <a:defRPr/>
            </a:pPr>
            <a:r>
              <a:rPr lang="en-US" kern="0" dirty="0">
                <a:solidFill>
                  <a:srgbClr val="595959"/>
                </a:solidFill>
              </a:rPr>
              <a:t>automation of routine litigation tasks -- one example is the artificially intelligent attorney.</a:t>
            </a:r>
          </a:p>
          <a:p>
            <a:pPr marL="571500" lvl="0" indent="-571500" algn="just">
              <a:spcAft>
                <a:spcPts val="1600"/>
              </a:spcAft>
              <a:buClr>
                <a:srgbClr val="595959"/>
              </a:buClr>
              <a:buFont typeface="Wingdings" panose="05000000000000000000" pitchFamily="2" charset="2"/>
              <a:buChar char="ü"/>
              <a:defRPr/>
            </a:pPr>
            <a:r>
              <a:rPr lang="en-US" kern="0" dirty="0">
                <a:solidFill>
                  <a:srgbClr val="595959"/>
                </a:solidFill>
              </a:rPr>
              <a:t>NLP can be used to interpret free, unstructured text and make it analyzable. There is a tremendous amount of information stored in free text files, such as patients' medical records. Before deep learning-based NLP models, this information was inaccessible to computer-assisted analysis and could not be analyzed in any systematic way. With NLP analysts can sift through massive amounts of free text to find relevant information.</a:t>
            </a:r>
          </a:p>
          <a:p>
            <a:pPr marL="571500" lvl="0" indent="-571500" algn="just">
              <a:spcAft>
                <a:spcPts val="1600"/>
              </a:spcAft>
              <a:buClr>
                <a:srgbClr val="595959"/>
              </a:buClr>
              <a:buFont typeface="Wingdings" panose="05000000000000000000" pitchFamily="2" charset="2"/>
              <a:buChar char="ü"/>
              <a:defRPr/>
            </a:pPr>
            <a:r>
              <a:rPr lang="en-US" kern="0" dirty="0">
                <a:solidFill>
                  <a:srgbClr val="595959"/>
                </a:solidFill>
              </a:rPr>
              <a:t>Sentiment analysis is another primary use case for NLP. Using sentiment analysis, data scientists can assess comments on social media to see how their business's brand is performing, or review notes from customer service teams to identify areas where people want the business to perform better.</a:t>
            </a:r>
          </a:p>
        </p:txBody>
      </p:sp>
    </p:spTree>
    <p:extLst>
      <p:ext uri="{BB962C8B-B14F-4D97-AF65-F5344CB8AC3E}">
        <p14:creationId xmlns:p14="http://schemas.microsoft.com/office/powerpoint/2010/main" val="1270260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310316" y="475367"/>
            <a:ext cx="15406650" cy="825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lang="en-US" sz="5400" kern="0" dirty="0">
                <a:solidFill>
                  <a:srgbClr val="000000"/>
                </a:solidFill>
              </a:rPr>
              <a:t>How does natural language processing work?</a:t>
            </a:r>
            <a:endParaRPr kumimoji="0" lang="en-US" sz="5400" b="1" i="0" u="none" strike="noStrike" kern="0" cap="none" spc="0" normalizeH="0" baseline="0" noProof="0" dirty="0">
              <a:ln>
                <a:noFill/>
              </a:ln>
              <a:solidFill>
                <a:srgbClr val="000000"/>
              </a:solidFill>
              <a:effectLst/>
              <a:uLnTx/>
              <a:uFillTx/>
              <a:latin typeface="Arial"/>
              <a:cs typeface="Arial"/>
              <a:sym typeface="Arial"/>
            </a:endParaRPr>
          </a:p>
        </p:txBody>
      </p:sp>
      <p:sp>
        <p:nvSpPr>
          <p:cNvPr id="12" name="Google Shape;406;p46">
            <a:extLst>
              <a:ext uri="{FF2B5EF4-FFF2-40B4-BE49-F238E27FC236}">
                <a16:creationId xmlns:a16="http://schemas.microsoft.com/office/drawing/2014/main" id="{541D811F-0619-E0E6-CEFC-3F232219E65B}"/>
              </a:ext>
            </a:extLst>
          </p:cNvPr>
          <p:cNvSpPr txBox="1">
            <a:spLocks/>
          </p:cNvSpPr>
          <p:nvPr/>
        </p:nvSpPr>
        <p:spPr>
          <a:xfrm>
            <a:off x="457200" y="2875049"/>
            <a:ext cx="15406650" cy="219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1pPr>
            <a:lvl2pPr marL="914400" marR="0" lvl="1"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ctr"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lvl="0" indent="0" algn="just">
              <a:spcAft>
                <a:spcPts val="1600"/>
              </a:spcAft>
              <a:buClr>
                <a:srgbClr val="595959"/>
              </a:buClr>
              <a:buNone/>
              <a:defRPr/>
            </a:pPr>
            <a:r>
              <a:rPr lang="en-US" sz="3600" kern="0" dirty="0">
                <a:solidFill>
                  <a:srgbClr val="595959"/>
                </a:solidFill>
              </a:rPr>
              <a:t>NLP enables computers to understand natural language as humans do. Whether the language is spoken or written, natural language processing uses artificial intelligence to take real-world input, process it, and make sense of it in a way a computer can understand.</a:t>
            </a:r>
          </a:p>
          <a:p>
            <a:pPr marL="0" lvl="0" indent="0" algn="just">
              <a:spcAft>
                <a:spcPts val="1600"/>
              </a:spcAft>
              <a:buClr>
                <a:srgbClr val="595959"/>
              </a:buClr>
              <a:buNone/>
              <a:defRPr/>
            </a:pPr>
            <a:endParaRPr lang="en-US" sz="3600" kern="0" dirty="0">
              <a:solidFill>
                <a:srgbClr val="595959"/>
              </a:solidFill>
            </a:endParaRPr>
          </a:p>
          <a:p>
            <a:pPr marL="0" lvl="0" indent="0" algn="just">
              <a:spcAft>
                <a:spcPts val="1600"/>
              </a:spcAft>
              <a:buClr>
                <a:srgbClr val="595959"/>
              </a:buClr>
              <a:buNone/>
              <a:defRPr/>
            </a:pPr>
            <a:r>
              <a:rPr lang="en-US" sz="3600" kern="0" dirty="0">
                <a:solidFill>
                  <a:srgbClr val="595959"/>
                </a:solidFill>
              </a:rPr>
              <a:t>There are two main phases of natural language processing: data preprocessing and algorithm development.</a:t>
            </a:r>
          </a:p>
        </p:txBody>
      </p:sp>
    </p:spTree>
    <p:extLst>
      <p:ext uri="{BB962C8B-B14F-4D97-AF65-F5344CB8AC3E}">
        <p14:creationId xmlns:p14="http://schemas.microsoft.com/office/powerpoint/2010/main" val="1271979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310316" y="475367"/>
            <a:ext cx="15406650" cy="825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lang="en-US" sz="5400" kern="0" dirty="0">
                <a:solidFill>
                  <a:srgbClr val="000000"/>
                </a:solidFill>
              </a:rPr>
              <a:t>How does natural language processing work?</a:t>
            </a:r>
            <a:endParaRPr kumimoji="0" lang="en-US" sz="5400" b="1" i="0" u="none" strike="noStrike" kern="0" cap="none" spc="0" normalizeH="0" baseline="0" noProof="0" dirty="0">
              <a:ln>
                <a:noFill/>
              </a:ln>
              <a:solidFill>
                <a:srgbClr val="000000"/>
              </a:solidFill>
              <a:effectLst/>
              <a:uLnTx/>
              <a:uFillTx/>
              <a:latin typeface="Arial"/>
              <a:cs typeface="Arial"/>
              <a:sym typeface="Arial"/>
            </a:endParaRPr>
          </a:p>
        </p:txBody>
      </p:sp>
      <p:sp>
        <p:nvSpPr>
          <p:cNvPr id="12" name="Google Shape;406;p46">
            <a:extLst>
              <a:ext uri="{FF2B5EF4-FFF2-40B4-BE49-F238E27FC236}">
                <a16:creationId xmlns:a16="http://schemas.microsoft.com/office/drawing/2014/main" id="{541D811F-0619-E0E6-CEFC-3F232219E65B}"/>
              </a:ext>
            </a:extLst>
          </p:cNvPr>
          <p:cNvSpPr txBox="1">
            <a:spLocks/>
          </p:cNvSpPr>
          <p:nvPr/>
        </p:nvSpPr>
        <p:spPr>
          <a:xfrm>
            <a:off x="533400" y="2476500"/>
            <a:ext cx="16459200" cy="219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1pPr>
            <a:lvl2pPr marL="914400" marR="0" lvl="1"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ctr"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lvl="0" indent="0" algn="just">
              <a:spcAft>
                <a:spcPts val="1600"/>
              </a:spcAft>
              <a:buClr>
                <a:srgbClr val="595959"/>
              </a:buClr>
              <a:buNone/>
              <a:defRPr/>
            </a:pPr>
            <a:r>
              <a:rPr lang="en-US" sz="2800" b="1" kern="0" dirty="0">
                <a:solidFill>
                  <a:srgbClr val="595959"/>
                </a:solidFill>
              </a:rPr>
              <a:t>Data Preprocessing: </a:t>
            </a:r>
            <a:r>
              <a:rPr lang="en-US" sz="2800" kern="0" dirty="0">
                <a:solidFill>
                  <a:srgbClr val="595959"/>
                </a:solidFill>
              </a:rPr>
              <a:t>It involves preparing and "cleaning" text data for machines to be able to analyze it. preprocessing puts data in workable form and highlights features in the text that an algorithm can work with. There are several ways this can be done, including:</a:t>
            </a:r>
          </a:p>
          <a:p>
            <a:pPr lvl="0" indent="-457200" algn="just">
              <a:spcAft>
                <a:spcPts val="1600"/>
              </a:spcAft>
              <a:buClr>
                <a:srgbClr val="595959"/>
              </a:buClr>
              <a:buFont typeface="Wingdings" panose="05000000000000000000" pitchFamily="2" charset="2"/>
              <a:buChar char="ü"/>
              <a:defRPr/>
            </a:pPr>
            <a:r>
              <a:rPr lang="en-US" sz="2800" b="1" kern="0" dirty="0">
                <a:solidFill>
                  <a:srgbClr val="595959"/>
                </a:solidFill>
              </a:rPr>
              <a:t>Tokenization. </a:t>
            </a:r>
            <a:r>
              <a:rPr lang="en-US" sz="2800" kern="0" dirty="0">
                <a:solidFill>
                  <a:srgbClr val="595959"/>
                </a:solidFill>
              </a:rPr>
              <a:t>This is when text is broken down into smaller units to work with.</a:t>
            </a:r>
          </a:p>
          <a:p>
            <a:pPr lvl="0" indent="-457200" algn="just">
              <a:spcAft>
                <a:spcPts val="1600"/>
              </a:spcAft>
              <a:buClr>
                <a:srgbClr val="595959"/>
              </a:buClr>
              <a:buFont typeface="Wingdings" panose="05000000000000000000" pitchFamily="2" charset="2"/>
              <a:buChar char="ü"/>
              <a:defRPr/>
            </a:pPr>
            <a:r>
              <a:rPr lang="en-US" sz="2800" b="1" kern="0" dirty="0">
                <a:solidFill>
                  <a:srgbClr val="595959"/>
                </a:solidFill>
              </a:rPr>
              <a:t>Stop word removal. </a:t>
            </a:r>
            <a:r>
              <a:rPr lang="en-US" sz="2800" kern="0" dirty="0">
                <a:solidFill>
                  <a:srgbClr val="595959"/>
                </a:solidFill>
              </a:rPr>
              <a:t>This is when common words are removed from text so unique words that offer the most information about the text remain.</a:t>
            </a:r>
          </a:p>
          <a:p>
            <a:pPr lvl="0" indent="-457200" algn="just">
              <a:spcAft>
                <a:spcPts val="1600"/>
              </a:spcAft>
              <a:buClr>
                <a:srgbClr val="595959"/>
              </a:buClr>
              <a:buFont typeface="Wingdings" panose="05000000000000000000" pitchFamily="2" charset="2"/>
              <a:buChar char="ü"/>
              <a:defRPr/>
            </a:pPr>
            <a:r>
              <a:rPr lang="en-US" sz="2800" b="1" kern="0" dirty="0">
                <a:solidFill>
                  <a:srgbClr val="595959"/>
                </a:solidFill>
              </a:rPr>
              <a:t>Lemmatization and stemming. </a:t>
            </a:r>
            <a:r>
              <a:rPr lang="en-US" sz="2800" kern="0" dirty="0">
                <a:solidFill>
                  <a:srgbClr val="595959"/>
                </a:solidFill>
              </a:rPr>
              <a:t>This is when words are reduced to their root forms to process.</a:t>
            </a:r>
          </a:p>
          <a:p>
            <a:pPr lvl="0" indent="-457200" algn="just">
              <a:spcAft>
                <a:spcPts val="1600"/>
              </a:spcAft>
              <a:buClr>
                <a:srgbClr val="595959"/>
              </a:buClr>
              <a:buFont typeface="Wingdings" panose="05000000000000000000" pitchFamily="2" charset="2"/>
              <a:buChar char="ü"/>
              <a:defRPr/>
            </a:pPr>
            <a:r>
              <a:rPr lang="en-US" sz="2800" b="1" kern="0" dirty="0">
                <a:solidFill>
                  <a:srgbClr val="595959"/>
                </a:solidFill>
              </a:rPr>
              <a:t>Part-of-speech tagging.</a:t>
            </a:r>
            <a:r>
              <a:rPr lang="en-US" sz="2800" kern="0" dirty="0">
                <a:solidFill>
                  <a:srgbClr val="595959"/>
                </a:solidFill>
              </a:rPr>
              <a:t> This is when words are marked based on the part-of speech they are -- such as nouns, verbs and adjectives.</a:t>
            </a:r>
          </a:p>
        </p:txBody>
      </p:sp>
    </p:spTree>
    <p:extLst>
      <p:ext uri="{BB962C8B-B14F-4D97-AF65-F5344CB8AC3E}">
        <p14:creationId xmlns:p14="http://schemas.microsoft.com/office/powerpoint/2010/main" val="903290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310316" y="475367"/>
            <a:ext cx="15406650" cy="825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lang="en-US" sz="5400" kern="0" dirty="0">
                <a:solidFill>
                  <a:srgbClr val="000000"/>
                </a:solidFill>
              </a:rPr>
              <a:t>How does natural language processing work?</a:t>
            </a:r>
            <a:endParaRPr kumimoji="0" lang="en-US" sz="5400" b="1" i="0" u="none" strike="noStrike" kern="0" cap="none" spc="0" normalizeH="0" baseline="0" noProof="0" dirty="0">
              <a:ln>
                <a:noFill/>
              </a:ln>
              <a:solidFill>
                <a:srgbClr val="000000"/>
              </a:solidFill>
              <a:effectLst/>
              <a:uLnTx/>
              <a:uFillTx/>
              <a:latin typeface="Arial"/>
              <a:cs typeface="Arial"/>
              <a:sym typeface="Arial"/>
            </a:endParaRPr>
          </a:p>
        </p:txBody>
      </p:sp>
      <p:sp>
        <p:nvSpPr>
          <p:cNvPr id="12" name="Google Shape;406;p46">
            <a:extLst>
              <a:ext uri="{FF2B5EF4-FFF2-40B4-BE49-F238E27FC236}">
                <a16:creationId xmlns:a16="http://schemas.microsoft.com/office/drawing/2014/main" id="{541D811F-0619-E0E6-CEFC-3F232219E65B}"/>
              </a:ext>
            </a:extLst>
          </p:cNvPr>
          <p:cNvSpPr txBox="1">
            <a:spLocks/>
          </p:cNvSpPr>
          <p:nvPr/>
        </p:nvSpPr>
        <p:spPr>
          <a:xfrm>
            <a:off x="533400" y="2476500"/>
            <a:ext cx="16459200" cy="219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1pPr>
            <a:lvl2pPr marL="914400" marR="0" lvl="1"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ctr"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lvl="0" indent="0" algn="just">
              <a:spcAft>
                <a:spcPts val="1600"/>
              </a:spcAft>
              <a:buClr>
                <a:srgbClr val="595959"/>
              </a:buClr>
              <a:buNone/>
              <a:defRPr/>
            </a:pPr>
            <a:r>
              <a:rPr lang="en-US" sz="2800" b="1" kern="0" dirty="0">
                <a:solidFill>
                  <a:srgbClr val="595959"/>
                </a:solidFill>
              </a:rPr>
              <a:t>Algorithm development: </a:t>
            </a:r>
            <a:r>
              <a:rPr lang="en-US" sz="2800" kern="0" dirty="0">
                <a:solidFill>
                  <a:srgbClr val="595959"/>
                </a:solidFill>
              </a:rPr>
              <a:t>There are many different natural language processing algorithms, but two main types are commonly used:</a:t>
            </a:r>
          </a:p>
          <a:p>
            <a:pPr marL="0" lvl="0" indent="0" algn="just">
              <a:spcAft>
                <a:spcPts val="1600"/>
              </a:spcAft>
              <a:buClr>
                <a:srgbClr val="595959"/>
              </a:buClr>
              <a:buNone/>
              <a:defRPr/>
            </a:pPr>
            <a:r>
              <a:rPr lang="en-US" sz="2800" b="1" kern="0" dirty="0">
                <a:solidFill>
                  <a:srgbClr val="595959"/>
                </a:solidFill>
              </a:rPr>
              <a:t>Rules-based system: </a:t>
            </a:r>
            <a:r>
              <a:rPr lang="en-US" sz="2800" kern="0" dirty="0">
                <a:solidFill>
                  <a:srgbClr val="595959"/>
                </a:solidFill>
              </a:rPr>
              <a:t>This system uses carefully designed linguistic rules. This approach was used early on in the development of natural language processing, and is still used.</a:t>
            </a:r>
          </a:p>
          <a:p>
            <a:pPr marL="0" lvl="0" indent="0" algn="just">
              <a:spcAft>
                <a:spcPts val="1600"/>
              </a:spcAft>
              <a:buClr>
                <a:srgbClr val="595959"/>
              </a:buClr>
              <a:buNone/>
              <a:defRPr/>
            </a:pPr>
            <a:r>
              <a:rPr lang="en-US" sz="2800" b="1" kern="0" dirty="0">
                <a:solidFill>
                  <a:srgbClr val="595959"/>
                </a:solidFill>
              </a:rPr>
              <a:t>Machine learning-based system: </a:t>
            </a:r>
            <a:r>
              <a:rPr lang="en-US" sz="2800" kern="0" dirty="0">
                <a:solidFill>
                  <a:srgbClr val="595959"/>
                </a:solidFill>
              </a:rPr>
              <a:t>Machine learning algorithms use statistical methods. They learn to perform tasks based on training data they are fed, and adjust their methods as more data is processed. Using a combination of machine learning, deep learning and neural networks, natural language processing </a:t>
            </a:r>
            <a:r>
              <a:rPr lang="en-US" sz="2800" kern="0">
                <a:solidFill>
                  <a:srgbClr val="595959"/>
                </a:solidFill>
              </a:rPr>
              <a:t>algorithms on </a:t>
            </a:r>
            <a:r>
              <a:rPr lang="en-US" sz="2800" kern="0" dirty="0">
                <a:solidFill>
                  <a:srgbClr val="595959"/>
                </a:solidFill>
              </a:rPr>
              <a:t>their own rules through repeated processing and learning.</a:t>
            </a:r>
          </a:p>
          <a:p>
            <a:pPr marL="0" lvl="0" indent="0" algn="just">
              <a:spcAft>
                <a:spcPts val="1600"/>
              </a:spcAft>
              <a:buClr>
                <a:srgbClr val="595959"/>
              </a:buClr>
              <a:buNone/>
              <a:defRPr/>
            </a:pPr>
            <a:endParaRPr lang="en-US" sz="2800" kern="0" dirty="0">
              <a:solidFill>
                <a:srgbClr val="595959"/>
              </a:solidFill>
            </a:endParaRPr>
          </a:p>
          <a:p>
            <a:pPr marL="0" lvl="0" indent="0" algn="just">
              <a:spcAft>
                <a:spcPts val="1600"/>
              </a:spcAft>
              <a:buClr>
                <a:srgbClr val="595959"/>
              </a:buClr>
              <a:buNone/>
              <a:defRPr/>
            </a:pPr>
            <a:endParaRPr lang="en-US" sz="2800" kern="0" dirty="0">
              <a:solidFill>
                <a:srgbClr val="595959"/>
              </a:solidFill>
            </a:endParaRPr>
          </a:p>
          <a:p>
            <a:pPr marL="0" lvl="0" indent="0" algn="just">
              <a:spcAft>
                <a:spcPts val="1600"/>
              </a:spcAft>
              <a:buClr>
                <a:srgbClr val="595959"/>
              </a:buClr>
              <a:buNone/>
              <a:defRPr/>
            </a:pPr>
            <a:endParaRPr lang="en-US" sz="2800" kern="0" dirty="0">
              <a:solidFill>
                <a:srgbClr val="595959"/>
              </a:solidFill>
            </a:endParaRPr>
          </a:p>
        </p:txBody>
      </p:sp>
    </p:spTree>
    <p:extLst>
      <p:ext uri="{BB962C8B-B14F-4D97-AF65-F5344CB8AC3E}">
        <p14:creationId xmlns:p14="http://schemas.microsoft.com/office/powerpoint/2010/main" val="635064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310316" y="475367"/>
            <a:ext cx="15406650" cy="825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lang="en-US" sz="5400" kern="0" dirty="0">
                <a:solidFill>
                  <a:srgbClr val="000000"/>
                </a:solidFill>
              </a:rPr>
              <a:t>Important Terminologies</a:t>
            </a:r>
            <a:endParaRPr kumimoji="0" lang="en-US" sz="5400" b="1" i="0" u="none" strike="noStrike" kern="0" cap="none" spc="0" normalizeH="0" baseline="0" noProof="0" dirty="0">
              <a:ln>
                <a:noFill/>
              </a:ln>
              <a:solidFill>
                <a:srgbClr val="000000"/>
              </a:solidFill>
              <a:effectLst/>
              <a:uLnTx/>
              <a:uFillTx/>
              <a:latin typeface="Arial"/>
              <a:cs typeface="Arial"/>
              <a:sym typeface="Arial"/>
            </a:endParaRPr>
          </a:p>
        </p:txBody>
      </p:sp>
      <p:graphicFrame>
        <p:nvGraphicFramePr>
          <p:cNvPr id="4" name="Group 219">
            <a:extLst>
              <a:ext uri="{FF2B5EF4-FFF2-40B4-BE49-F238E27FC236}">
                <a16:creationId xmlns:a16="http://schemas.microsoft.com/office/drawing/2014/main" id="{D5CC54D6-87D0-4679-5AEE-57DA4AEA1C1D}"/>
              </a:ext>
            </a:extLst>
          </p:cNvPr>
          <p:cNvGraphicFramePr>
            <a:graphicFrameLocks noGrp="1"/>
          </p:cNvGraphicFramePr>
          <p:nvPr>
            <p:extLst>
              <p:ext uri="{D42A27DB-BD31-4B8C-83A1-F6EECF244321}">
                <p14:modId xmlns:p14="http://schemas.microsoft.com/office/powerpoint/2010/main" val="612862339"/>
              </p:ext>
            </p:extLst>
          </p:nvPr>
        </p:nvGraphicFramePr>
        <p:xfrm>
          <a:off x="2362200" y="2000250"/>
          <a:ext cx="10972800" cy="6286499"/>
        </p:xfrm>
        <a:graphic>
          <a:graphicData uri="http://schemas.openxmlformats.org/drawingml/2006/table">
            <a:tbl>
              <a:tblPr/>
              <a:tblGrid>
                <a:gridCol w="5486400">
                  <a:extLst>
                    <a:ext uri="{9D8B030D-6E8A-4147-A177-3AD203B41FA5}">
                      <a16:colId xmlns:a16="http://schemas.microsoft.com/office/drawing/2014/main" val="3758323775"/>
                    </a:ext>
                  </a:extLst>
                </a:gridCol>
                <a:gridCol w="5486400">
                  <a:extLst>
                    <a:ext uri="{9D8B030D-6E8A-4147-A177-3AD203B41FA5}">
                      <a16:colId xmlns:a16="http://schemas.microsoft.com/office/drawing/2014/main" val="3505356486"/>
                    </a:ext>
                  </a:extLst>
                </a:gridCol>
              </a:tblGrid>
              <a:tr h="77135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altLang="en-US" sz="2000" b="0" i="0" u="none" strike="noStrike" cap="none" normalizeH="0" baseline="0" dirty="0">
                          <a:ln>
                            <a:noFill/>
                          </a:ln>
                          <a:solidFill>
                            <a:srgbClr val="212165"/>
                          </a:solidFill>
                          <a:effectLst/>
                          <a:latin typeface="Arial" panose="020B0604020202020204" pitchFamily="34" charset="0"/>
                        </a:rPr>
                        <a:t>Phonetics and phonology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altLang="en-US" sz="1800" b="0" i="0" u="none" strike="noStrike" cap="none" normalizeH="0" baseline="0">
                          <a:ln>
                            <a:noFill/>
                          </a:ln>
                          <a:solidFill>
                            <a:srgbClr val="212165"/>
                          </a:solidFill>
                          <a:effectLst/>
                          <a:latin typeface="Arial" panose="020B0604020202020204" pitchFamily="34" charset="0"/>
                        </a:rPr>
                        <a:t>The study of language sounds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291104168"/>
                  </a:ext>
                </a:extLst>
              </a:tr>
              <a:tr h="1157025">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altLang="en-US" sz="2000" b="0" i="0" u="none" strike="noStrike" cap="none" normalizeH="0" baseline="0">
                          <a:ln>
                            <a:noFill/>
                          </a:ln>
                          <a:solidFill>
                            <a:srgbClr val="212165"/>
                          </a:solidFill>
                          <a:effectLst/>
                          <a:latin typeface="Arial" panose="020B0604020202020204" pitchFamily="34" charset="0"/>
                        </a:rPr>
                        <a:t>Ecology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altLang="en-US" sz="1800" b="0" i="0" u="none" strike="noStrike" cap="none" normalizeH="0" baseline="0">
                          <a:ln>
                            <a:noFill/>
                          </a:ln>
                          <a:solidFill>
                            <a:srgbClr val="212165"/>
                          </a:solidFill>
                          <a:effectLst/>
                          <a:latin typeface="Arial" panose="020B0604020202020204" pitchFamily="34" charset="0"/>
                        </a:rPr>
                        <a:t>The study of language conventions for punctuation, text mark-up and encoding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903611484"/>
                  </a:ext>
                </a:extLst>
              </a:tr>
              <a:tr h="809917">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altLang="en-US" sz="2000" b="0" i="0" u="none" strike="noStrike" cap="none" normalizeH="0" baseline="0">
                          <a:ln>
                            <a:noFill/>
                          </a:ln>
                          <a:solidFill>
                            <a:srgbClr val="212165"/>
                          </a:solidFill>
                          <a:effectLst/>
                          <a:latin typeface="Arial" panose="020B0604020202020204" pitchFamily="34" charset="0"/>
                        </a:rPr>
                        <a:t>Morphology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altLang="en-US" sz="1800" b="0" i="0" u="none" strike="noStrike" cap="none" normalizeH="0" baseline="0">
                          <a:ln>
                            <a:noFill/>
                          </a:ln>
                          <a:solidFill>
                            <a:srgbClr val="212165"/>
                          </a:solidFill>
                          <a:effectLst/>
                          <a:latin typeface="Arial" panose="020B0604020202020204" pitchFamily="34" charset="0"/>
                        </a:rPr>
                        <a:t>The study of meaningful components of words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91820233"/>
                  </a:ext>
                </a:extLst>
              </a:tr>
              <a:tr h="809917">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
                          <a:schemeClr val="tx1"/>
                        </a:buClr>
                        <a:buSzPct val="75000"/>
                        <a:buFont typeface="Wingdings" panose="05000000000000000000" pitchFamily="2" charset="2"/>
                        <a:buNone/>
                        <a:tabLst/>
                      </a:pPr>
                      <a:r>
                        <a:rPr kumimoji="0" lang="en-US" altLang="en-US" sz="2000" b="0" i="0" u="none" strike="noStrike" cap="none" normalizeH="0" baseline="0">
                          <a:ln>
                            <a:noFill/>
                          </a:ln>
                          <a:solidFill>
                            <a:srgbClr val="212165"/>
                          </a:solidFill>
                          <a:effectLst/>
                          <a:latin typeface="Arial" panose="020B0604020202020204" pitchFamily="34" charset="0"/>
                        </a:rPr>
                        <a:t>Syntax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altLang="en-US" sz="1800" b="0" i="0" u="none" strike="noStrike" cap="none" normalizeH="0" baseline="0">
                          <a:ln>
                            <a:noFill/>
                          </a:ln>
                          <a:solidFill>
                            <a:srgbClr val="212165"/>
                          </a:solidFill>
                          <a:effectLst/>
                          <a:latin typeface="Arial" panose="020B0604020202020204" pitchFamily="34" charset="0"/>
                        </a:rPr>
                        <a:t>The study of structural relationships among words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999315503"/>
                  </a:ext>
                </a:extLst>
              </a:tr>
              <a:tr h="642791">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altLang="en-US" sz="2000" b="0" i="0" u="none" strike="noStrike" cap="none" normalizeH="0" baseline="0">
                          <a:ln>
                            <a:noFill/>
                          </a:ln>
                          <a:solidFill>
                            <a:srgbClr val="212165"/>
                          </a:solidFill>
                          <a:effectLst/>
                          <a:latin typeface="Arial" panose="020B0604020202020204" pitchFamily="34" charset="0"/>
                        </a:rPr>
                        <a:t>Lexical semantics</a:t>
                      </a:r>
                      <a:endParaRPr kumimoji="0" lang="en-US" altLang="en-US" sz="2400" b="0" i="0" u="none" strike="noStrike" cap="none" normalizeH="0" baseline="0">
                        <a:ln>
                          <a:noFill/>
                        </a:ln>
                        <a:solidFill>
                          <a:srgbClr val="212165"/>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altLang="en-US" sz="1800" b="0" i="0" u="none" strike="noStrike" cap="none" normalizeH="0" baseline="0">
                          <a:ln>
                            <a:noFill/>
                          </a:ln>
                          <a:solidFill>
                            <a:srgbClr val="212165"/>
                          </a:solidFill>
                          <a:effectLst/>
                          <a:latin typeface="Arial" panose="020B0604020202020204" pitchFamily="34" charset="0"/>
                        </a:rPr>
                        <a:t>The study of word meaning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405874433"/>
                  </a:ext>
                </a:extLst>
              </a:tr>
              <a:tr h="642791">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
                          <a:schemeClr val="tx1"/>
                        </a:buClr>
                        <a:buSzPct val="75000"/>
                        <a:buFont typeface="Wingdings" panose="05000000000000000000" pitchFamily="2" charset="2"/>
                        <a:buNone/>
                        <a:tabLst/>
                      </a:pPr>
                      <a:r>
                        <a:rPr kumimoji="0" lang="en-US" altLang="en-US" sz="2000" b="0" i="0" u="none" strike="noStrike" cap="none" normalizeH="0" baseline="0">
                          <a:ln>
                            <a:noFill/>
                          </a:ln>
                          <a:solidFill>
                            <a:srgbClr val="212165"/>
                          </a:solidFill>
                          <a:effectLst/>
                          <a:latin typeface="Arial" panose="020B0604020202020204" pitchFamily="34" charset="0"/>
                        </a:rPr>
                        <a:t>Compositional semantics</a:t>
                      </a:r>
                      <a:endParaRPr kumimoji="0" lang="en-US" altLang="en-US" sz="2400" b="0" i="0" u="none" strike="noStrike" cap="none" normalizeH="0" baseline="0">
                        <a:ln>
                          <a:noFill/>
                        </a:ln>
                        <a:solidFill>
                          <a:srgbClr val="212165"/>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altLang="en-US" sz="1800" b="0" i="0" u="none" strike="noStrike" cap="none" normalizeH="0" baseline="0">
                          <a:ln>
                            <a:noFill/>
                          </a:ln>
                          <a:solidFill>
                            <a:srgbClr val="212165"/>
                          </a:solidFill>
                          <a:effectLst/>
                          <a:latin typeface="Arial" panose="020B0604020202020204" pitchFamily="34" charset="0"/>
                        </a:rPr>
                        <a:t>The study of the meaning of sentences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089330098"/>
                  </a:ext>
                </a:extLst>
              </a:tr>
              <a:tr h="809917">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altLang="en-US" sz="2000" b="0" i="0" u="none" strike="noStrike" cap="none" normalizeH="0" baseline="0">
                          <a:ln>
                            <a:noFill/>
                          </a:ln>
                          <a:solidFill>
                            <a:srgbClr val="212165"/>
                          </a:solidFill>
                          <a:effectLst/>
                          <a:latin typeface="Arial" panose="020B0604020202020204" pitchFamily="34" charset="0"/>
                        </a:rPr>
                        <a:t>Pragmatics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altLang="en-US" sz="1800" b="0" i="0" u="none" strike="noStrike" cap="none" normalizeH="0" baseline="0">
                          <a:ln>
                            <a:noFill/>
                          </a:ln>
                          <a:solidFill>
                            <a:srgbClr val="212165"/>
                          </a:solidFill>
                          <a:effectLst/>
                          <a:latin typeface="Arial" panose="020B0604020202020204" pitchFamily="34" charset="0"/>
                        </a:rPr>
                        <a:t>The study of the use of language to accomplish goals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379235348"/>
                  </a:ext>
                </a:extLst>
              </a:tr>
              <a:tr h="642791">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
                          <a:schemeClr val="tx1"/>
                        </a:buClr>
                        <a:buSzPct val="75000"/>
                        <a:buFont typeface="Wingdings" panose="05000000000000000000" pitchFamily="2" charset="2"/>
                        <a:buNone/>
                        <a:tabLst/>
                      </a:pPr>
                      <a:r>
                        <a:rPr kumimoji="0" lang="en-US" altLang="en-US" sz="2000" b="0" i="0" u="none" strike="noStrike" cap="none" normalizeH="0" baseline="0">
                          <a:ln>
                            <a:noFill/>
                          </a:ln>
                          <a:solidFill>
                            <a:srgbClr val="212165"/>
                          </a:solidFill>
                          <a:effectLst/>
                          <a:latin typeface="Arial" panose="020B0604020202020204" pitchFamily="34" charset="0"/>
                        </a:rPr>
                        <a:t>Discourse conventions </a:t>
                      </a:r>
                      <a:endParaRPr kumimoji="0" lang="en-US" altLang="en-US" sz="2400" b="0" i="0" u="none" strike="noStrike" cap="none" normalizeH="0" baseline="0">
                        <a:ln>
                          <a:noFill/>
                        </a:ln>
                        <a:solidFill>
                          <a:srgbClr val="212165"/>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altLang="en-US" sz="1800" b="0" i="0" u="none" strike="noStrike" cap="none" normalizeH="0" baseline="0" dirty="0">
                          <a:ln>
                            <a:noFill/>
                          </a:ln>
                          <a:solidFill>
                            <a:srgbClr val="212165"/>
                          </a:solidFill>
                          <a:effectLst/>
                          <a:latin typeface="Arial" panose="020B0604020202020204" pitchFamily="34" charset="0"/>
                        </a:rPr>
                        <a:t>The study of conventions of dialogue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857105923"/>
                  </a:ext>
                </a:extLst>
              </a:tr>
            </a:tbl>
          </a:graphicData>
        </a:graphic>
      </p:graphicFrame>
    </p:spTree>
    <p:extLst>
      <p:ext uri="{BB962C8B-B14F-4D97-AF65-F5344CB8AC3E}">
        <p14:creationId xmlns:p14="http://schemas.microsoft.com/office/powerpoint/2010/main" val="1700740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5748</TotalTime>
  <Words>1282</Words>
  <Application>Microsoft Office PowerPoint</Application>
  <PresentationFormat>Custom</PresentationFormat>
  <Paragraphs>105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Tahoma</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Studio</dc:title>
  <dc:creator>hrishi rich</dc:creator>
  <cp:keywords>DAFhvYvNYAM,BAFIWJfPMe4</cp:keywords>
  <cp:lastModifiedBy>Dr.Avinash Kumar Singh</cp:lastModifiedBy>
  <cp:revision>80</cp:revision>
  <dcterms:created xsi:type="dcterms:W3CDTF">2023-05-02T09:52:57Z</dcterms:created>
  <dcterms:modified xsi:type="dcterms:W3CDTF">2023-06-29T05:49:23Z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2023-05-02T00:00:00Z</vt:filetime>
  </property>
  <property fmtid="{D5CDD505-2E9C-101B-9397-08002B2CF9AE}" pid="3" name="Creator">
    <vt:lpwstr>Canva</vt:lpwstr>
  </property>
  <property fmtid="{D5CDD505-2E9C-101B-9397-08002B2CF9AE}" pid="4" name="LastSaved">
    <vt:filetime>2023-05-02T00:00:00Z</vt:filetime>
  </property>
</Properties>
</file>