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65" r:id="rId3"/>
    <p:sldId id="266" r:id="rId4"/>
    <p:sldId id="267" r:id="rId5"/>
    <p:sldId id="268" r:id="rId6"/>
    <p:sldId id="269" r:id="rId7"/>
    <p:sldId id="274" r:id="rId8"/>
    <p:sldId id="275" r:id="rId9"/>
    <p:sldId id="276" r:id="rId10"/>
    <p:sldId id="277" r:id="rId11"/>
    <p:sldId id="278" r:id="rId12"/>
    <p:sldId id="281" r:id="rId13"/>
    <p:sldId id="534" r:id="rId14"/>
    <p:sldId id="533" r:id="rId15"/>
    <p:sldId id="1707" r:id="rId16"/>
    <p:sldId id="1708" r:id="rId17"/>
    <p:sldId id="1709" r:id="rId18"/>
    <p:sldId id="568" r:id="rId19"/>
    <p:sldId id="279" r:id="rId20"/>
    <p:sldId id="280" r:id="rId21"/>
    <p:sldId id="260" r:id="rId22"/>
    <p:sldId id="1710" r:id="rId23"/>
    <p:sldId id="516" r:id="rId24"/>
    <p:sldId id="517" r:id="rId25"/>
    <p:sldId id="518" r:id="rId26"/>
    <p:sldId id="282" r:id="rId27"/>
    <p:sldId id="283" r:id="rId28"/>
    <p:sldId id="284" r:id="rId29"/>
    <p:sldId id="519" r:id="rId3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2D09A4D-7912-4DA8-8E78-B3906B4E9CB8}" type="datetimeFigureOut">
              <a:rPr lang="en-US" smtClean="0"/>
              <a:t>6/29/2023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D195DC3-54D0-40D9-B596-CB6FEB19462E}" type="slidenum">
              <a:rPr lang="en-US" smtClean="0"/>
              <a:t>‹#›</a:t>
            </a:fld>
            <a:endParaRPr lang="en-US"/>
          </a:p>
        </p:txBody>
      </p:sp>
    </p:spTree>
    <p:extLst>
      <p:ext uri="{BB962C8B-B14F-4D97-AF65-F5344CB8AC3E}">
        <p14:creationId xmlns:p14="http://schemas.microsoft.com/office/powerpoint/2010/main" val="116792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7</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47523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EC8A7A8-320A-EB4E-B330-E3C75457F649}" type="slidenum">
              <a:rPr lang="en-US"/>
              <a:pPr/>
              <a:t>24</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27741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AC3087D-5B54-1A4A-A584-FF8866E1F1A6}" type="slidenum">
              <a:rPr lang="en-US"/>
              <a:pPr/>
              <a:t>25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34976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D2E303E-C454-6443-9E71-F9C4BB1FB18E}" type="slidenum">
              <a:rPr lang="en-US"/>
              <a:pPr/>
              <a:t>29</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3091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522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8358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10</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8873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735F6C8-C22C-9447-8548-41E6DD1D776B}" type="slidenum">
              <a:rPr lang="en-US"/>
              <a:pPr/>
              <a:t>13</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7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6968CDD-5EEF-5E4D-8C3D-B536D97219CF}"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107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6968CDD-5EEF-5E4D-8C3D-B536D97219CF}" type="slidenum">
              <a:rPr lang="en-US"/>
              <a:pPr/>
              <a:t>15</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5987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6968CDD-5EEF-5E4D-8C3D-B536D97219CF}" type="slidenum">
              <a:rPr lang="en-US"/>
              <a:pPr/>
              <a:t>16</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121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60AD48B-8B87-1346-8AE6-66CF6632F932}" type="slidenum">
              <a:rPr lang="en-US"/>
              <a:pPr/>
              <a:t>23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0082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3828658"/>
            <a:ext cx="9532620" cy="1129029"/>
          </a:xfrm>
          <a:prstGeom prst="rect">
            <a:avLst/>
          </a:prstGeom>
        </p:spPr>
        <p:txBody>
          <a:bodyPr wrap="square" lIns="0" tIns="0" rIns="0" bIns="0">
            <a:spAutoFit/>
          </a:bodyPr>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9578" y="9708291"/>
            <a:ext cx="4053840" cy="282575"/>
          </a:xfrm>
          <a:prstGeom prst="rect">
            <a:avLst/>
          </a:prstGeom>
        </p:spPr>
        <p:txBody>
          <a:bodyPr wrap="square" lIns="0" tIns="0" rIns="0" bIns="0">
            <a:spAutoFit/>
          </a:bodyPr>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www.nltk.org/boo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700" y="5104499"/>
            <a:ext cx="5448935" cy="38100"/>
            <a:chOff x="1028700" y="5104499"/>
            <a:chExt cx="5448935" cy="38100"/>
          </a:xfrm>
        </p:grpSpPr>
        <p:sp>
          <p:nvSpPr>
            <p:cNvPr id="3" name="object 3"/>
            <p:cNvSpPr/>
            <p:nvPr/>
          </p:nvSpPr>
          <p:spPr>
            <a:xfrm>
              <a:off x="1028687" y="5104510"/>
              <a:ext cx="5372735" cy="38100"/>
            </a:xfrm>
            <a:custGeom>
              <a:avLst/>
              <a:gdLst/>
              <a:ahLst/>
              <a:cxnLst/>
              <a:rect l="l" t="t" r="r" b="b"/>
              <a:pathLst>
                <a:path w="5372735" h="38100">
                  <a:moveTo>
                    <a:pt x="38112" y="0"/>
                  </a:moveTo>
                  <a:lnTo>
                    <a:pt x="0" y="0"/>
                  </a:lnTo>
                  <a:lnTo>
                    <a:pt x="0" y="38100"/>
                  </a:lnTo>
                  <a:lnTo>
                    <a:pt x="38112" y="38100"/>
                  </a:lnTo>
                  <a:lnTo>
                    <a:pt x="38112" y="0"/>
                  </a:lnTo>
                  <a:close/>
                </a:path>
                <a:path w="5372735" h="38100">
                  <a:moveTo>
                    <a:pt x="114312" y="0"/>
                  </a:moveTo>
                  <a:lnTo>
                    <a:pt x="76212" y="0"/>
                  </a:lnTo>
                  <a:lnTo>
                    <a:pt x="76212" y="38100"/>
                  </a:lnTo>
                  <a:lnTo>
                    <a:pt x="114312" y="38100"/>
                  </a:lnTo>
                  <a:lnTo>
                    <a:pt x="114312" y="0"/>
                  </a:lnTo>
                  <a:close/>
                </a:path>
                <a:path w="5372735" h="38100">
                  <a:moveTo>
                    <a:pt x="190512" y="0"/>
                  </a:moveTo>
                  <a:lnTo>
                    <a:pt x="152412" y="0"/>
                  </a:lnTo>
                  <a:lnTo>
                    <a:pt x="152412" y="38100"/>
                  </a:lnTo>
                  <a:lnTo>
                    <a:pt x="190512" y="38100"/>
                  </a:lnTo>
                  <a:lnTo>
                    <a:pt x="190512" y="0"/>
                  </a:lnTo>
                  <a:close/>
                </a:path>
                <a:path w="5372735" h="38100">
                  <a:moveTo>
                    <a:pt x="266725" y="0"/>
                  </a:moveTo>
                  <a:lnTo>
                    <a:pt x="228612" y="0"/>
                  </a:lnTo>
                  <a:lnTo>
                    <a:pt x="228612" y="38100"/>
                  </a:lnTo>
                  <a:lnTo>
                    <a:pt x="266725" y="38100"/>
                  </a:lnTo>
                  <a:lnTo>
                    <a:pt x="266725" y="0"/>
                  </a:lnTo>
                  <a:close/>
                </a:path>
                <a:path w="5372735" h="38100">
                  <a:moveTo>
                    <a:pt x="342925" y="0"/>
                  </a:moveTo>
                  <a:lnTo>
                    <a:pt x="304825" y="0"/>
                  </a:lnTo>
                  <a:lnTo>
                    <a:pt x="304825" y="38100"/>
                  </a:lnTo>
                  <a:lnTo>
                    <a:pt x="342925" y="38100"/>
                  </a:lnTo>
                  <a:lnTo>
                    <a:pt x="342925" y="0"/>
                  </a:lnTo>
                  <a:close/>
                </a:path>
                <a:path w="5372735" h="38100">
                  <a:moveTo>
                    <a:pt x="419125" y="0"/>
                  </a:moveTo>
                  <a:lnTo>
                    <a:pt x="381025" y="0"/>
                  </a:lnTo>
                  <a:lnTo>
                    <a:pt x="381025" y="38100"/>
                  </a:lnTo>
                  <a:lnTo>
                    <a:pt x="419125" y="38100"/>
                  </a:lnTo>
                  <a:lnTo>
                    <a:pt x="419125" y="0"/>
                  </a:lnTo>
                  <a:close/>
                </a:path>
                <a:path w="5372735" h="38100">
                  <a:moveTo>
                    <a:pt x="495338" y="0"/>
                  </a:moveTo>
                  <a:lnTo>
                    <a:pt x="457225" y="0"/>
                  </a:lnTo>
                  <a:lnTo>
                    <a:pt x="457225" y="38100"/>
                  </a:lnTo>
                  <a:lnTo>
                    <a:pt x="495338" y="38100"/>
                  </a:lnTo>
                  <a:lnTo>
                    <a:pt x="495338" y="0"/>
                  </a:lnTo>
                  <a:close/>
                </a:path>
                <a:path w="5372735" h="38100">
                  <a:moveTo>
                    <a:pt x="571538" y="0"/>
                  </a:moveTo>
                  <a:lnTo>
                    <a:pt x="533438" y="0"/>
                  </a:lnTo>
                  <a:lnTo>
                    <a:pt x="533438" y="38100"/>
                  </a:lnTo>
                  <a:lnTo>
                    <a:pt x="571538" y="38100"/>
                  </a:lnTo>
                  <a:lnTo>
                    <a:pt x="571538" y="0"/>
                  </a:lnTo>
                  <a:close/>
                </a:path>
                <a:path w="5372735" h="38100">
                  <a:moveTo>
                    <a:pt x="647738" y="0"/>
                  </a:moveTo>
                  <a:lnTo>
                    <a:pt x="609638" y="0"/>
                  </a:lnTo>
                  <a:lnTo>
                    <a:pt x="609638" y="38100"/>
                  </a:lnTo>
                  <a:lnTo>
                    <a:pt x="647738" y="38100"/>
                  </a:lnTo>
                  <a:lnTo>
                    <a:pt x="647738" y="0"/>
                  </a:lnTo>
                  <a:close/>
                </a:path>
                <a:path w="5372735" h="38100">
                  <a:moveTo>
                    <a:pt x="723950" y="0"/>
                  </a:moveTo>
                  <a:lnTo>
                    <a:pt x="685838" y="0"/>
                  </a:lnTo>
                  <a:lnTo>
                    <a:pt x="685838" y="38100"/>
                  </a:lnTo>
                  <a:lnTo>
                    <a:pt x="723950" y="38100"/>
                  </a:lnTo>
                  <a:lnTo>
                    <a:pt x="723950" y="0"/>
                  </a:lnTo>
                  <a:close/>
                </a:path>
                <a:path w="5372735" h="38100">
                  <a:moveTo>
                    <a:pt x="800150" y="0"/>
                  </a:moveTo>
                  <a:lnTo>
                    <a:pt x="762050" y="0"/>
                  </a:lnTo>
                  <a:lnTo>
                    <a:pt x="762050" y="38100"/>
                  </a:lnTo>
                  <a:lnTo>
                    <a:pt x="800150" y="38100"/>
                  </a:lnTo>
                  <a:lnTo>
                    <a:pt x="800150" y="0"/>
                  </a:lnTo>
                  <a:close/>
                </a:path>
                <a:path w="5372735" h="38100">
                  <a:moveTo>
                    <a:pt x="876350" y="0"/>
                  </a:moveTo>
                  <a:lnTo>
                    <a:pt x="838250" y="0"/>
                  </a:lnTo>
                  <a:lnTo>
                    <a:pt x="838250" y="38100"/>
                  </a:lnTo>
                  <a:lnTo>
                    <a:pt x="876350" y="38100"/>
                  </a:lnTo>
                  <a:lnTo>
                    <a:pt x="876350" y="0"/>
                  </a:lnTo>
                  <a:close/>
                </a:path>
                <a:path w="5372735" h="38100">
                  <a:moveTo>
                    <a:pt x="952563" y="0"/>
                  </a:moveTo>
                  <a:lnTo>
                    <a:pt x="914450" y="0"/>
                  </a:lnTo>
                  <a:lnTo>
                    <a:pt x="914450" y="38100"/>
                  </a:lnTo>
                  <a:lnTo>
                    <a:pt x="952563" y="38100"/>
                  </a:lnTo>
                  <a:lnTo>
                    <a:pt x="952563" y="0"/>
                  </a:lnTo>
                  <a:close/>
                </a:path>
                <a:path w="5372735" h="38100">
                  <a:moveTo>
                    <a:pt x="1028763" y="0"/>
                  </a:moveTo>
                  <a:lnTo>
                    <a:pt x="990663" y="0"/>
                  </a:lnTo>
                  <a:lnTo>
                    <a:pt x="990663" y="38100"/>
                  </a:lnTo>
                  <a:lnTo>
                    <a:pt x="1028763" y="38100"/>
                  </a:lnTo>
                  <a:lnTo>
                    <a:pt x="1028763" y="0"/>
                  </a:lnTo>
                  <a:close/>
                </a:path>
                <a:path w="5372735" h="38100">
                  <a:moveTo>
                    <a:pt x="1104963" y="0"/>
                  </a:moveTo>
                  <a:lnTo>
                    <a:pt x="1066863" y="0"/>
                  </a:lnTo>
                  <a:lnTo>
                    <a:pt x="1066863" y="38100"/>
                  </a:lnTo>
                  <a:lnTo>
                    <a:pt x="1104963" y="38100"/>
                  </a:lnTo>
                  <a:lnTo>
                    <a:pt x="1104963" y="0"/>
                  </a:lnTo>
                  <a:close/>
                </a:path>
                <a:path w="5372735" h="38100">
                  <a:moveTo>
                    <a:pt x="1181176" y="0"/>
                  </a:moveTo>
                  <a:lnTo>
                    <a:pt x="1143063" y="0"/>
                  </a:lnTo>
                  <a:lnTo>
                    <a:pt x="1143063" y="38100"/>
                  </a:lnTo>
                  <a:lnTo>
                    <a:pt x="1181176" y="38100"/>
                  </a:lnTo>
                  <a:lnTo>
                    <a:pt x="1181176" y="0"/>
                  </a:lnTo>
                  <a:close/>
                </a:path>
                <a:path w="5372735" h="38100">
                  <a:moveTo>
                    <a:pt x="1257376" y="0"/>
                  </a:moveTo>
                  <a:lnTo>
                    <a:pt x="1219276" y="0"/>
                  </a:lnTo>
                  <a:lnTo>
                    <a:pt x="1219276" y="38100"/>
                  </a:lnTo>
                  <a:lnTo>
                    <a:pt x="1257376" y="38100"/>
                  </a:lnTo>
                  <a:lnTo>
                    <a:pt x="1257376" y="0"/>
                  </a:lnTo>
                  <a:close/>
                </a:path>
                <a:path w="5372735" h="38100">
                  <a:moveTo>
                    <a:pt x="1333576" y="0"/>
                  </a:moveTo>
                  <a:lnTo>
                    <a:pt x="1295476" y="0"/>
                  </a:lnTo>
                  <a:lnTo>
                    <a:pt x="1295476" y="38100"/>
                  </a:lnTo>
                  <a:lnTo>
                    <a:pt x="1333576" y="38100"/>
                  </a:lnTo>
                  <a:lnTo>
                    <a:pt x="1333576" y="0"/>
                  </a:lnTo>
                  <a:close/>
                </a:path>
                <a:path w="5372735" h="38100">
                  <a:moveTo>
                    <a:pt x="1409788" y="0"/>
                  </a:moveTo>
                  <a:lnTo>
                    <a:pt x="1371676" y="0"/>
                  </a:lnTo>
                  <a:lnTo>
                    <a:pt x="1371676" y="38100"/>
                  </a:lnTo>
                  <a:lnTo>
                    <a:pt x="1409788" y="38100"/>
                  </a:lnTo>
                  <a:lnTo>
                    <a:pt x="1409788" y="0"/>
                  </a:lnTo>
                  <a:close/>
                </a:path>
                <a:path w="5372735" h="38100">
                  <a:moveTo>
                    <a:pt x="1485988" y="0"/>
                  </a:moveTo>
                  <a:lnTo>
                    <a:pt x="1447888" y="0"/>
                  </a:lnTo>
                  <a:lnTo>
                    <a:pt x="1447888" y="38100"/>
                  </a:lnTo>
                  <a:lnTo>
                    <a:pt x="1485988" y="38100"/>
                  </a:lnTo>
                  <a:lnTo>
                    <a:pt x="1485988" y="0"/>
                  </a:lnTo>
                  <a:close/>
                </a:path>
                <a:path w="5372735" h="38100">
                  <a:moveTo>
                    <a:pt x="1562188" y="0"/>
                  </a:moveTo>
                  <a:lnTo>
                    <a:pt x="1524088" y="0"/>
                  </a:lnTo>
                  <a:lnTo>
                    <a:pt x="1524088" y="38100"/>
                  </a:lnTo>
                  <a:lnTo>
                    <a:pt x="1562188" y="38100"/>
                  </a:lnTo>
                  <a:lnTo>
                    <a:pt x="1562188" y="0"/>
                  </a:lnTo>
                  <a:close/>
                </a:path>
                <a:path w="5372735" h="38100">
                  <a:moveTo>
                    <a:pt x="1638401" y="0"/>
                  </a:moveTo>
                  <a:lnTo>
                    <a:pt x="1600288" y="0"/>
                  </a:lnTo>
                  <a:lnTo>
                    <a:pt x="1600288" y="38100"/>
                  </a:lnTo>
                  <a:lnTo>
                    <a:pt x="1638401" y="38100"/>
                  </a:lnTo>
                  <a:lnTo>
                    <a:pt x="1638401" y="0"/>
                  </a:lnTo>
                  <a:close/>
                </a:path>
                <a:path w="5372735" h="38100">
                  <a:moveTo>
                    <a:pt x="1714601" y="0"/>
                  </a:moveTo>
                  <a:lnTo>
                    <a:pt x="1676501" y="0"/>
                  </a:lnTo>
                  <a:lnTo>
                    <a:pt x="1676501" y="38100"/>
                  </a:lnTo>
                  <a:lnTo>
                    <a:pt x="1714601" y="38100"/>
                  </a:lnTo>
                  <a:lnTo>
                    <a:pt x="1714601" y="0"/>
                  </a:lnTo>
                  <a:close/>
                </a:path>
                <a:path w="5372735" h="38100">
                  <a:moveTo>
                    <a:pt x="1790801" y="0"/>
                  </a:moveTo>
                  <a:lnTo>
                    <a:pt x="1752701" y="0"/>
                  </a:lnTo>
                  <a:lnTo>
                    <a:pt x="1752701" y="38100"/>
                  </a:lnTo>
                  <a:lnTo>
                    <a:pt x="1790801" y="38100"/>
                  </a:lnTo>
                  <a:lnTo>
                    <a:pt x="1790801" y="0"/>
                  </a:lnTo>
                  <a:close/>
                </a:path>
                <a:path w="5372735" h="38100">
                  <a:moveTo>
                    <a:pt x="1867001" y="0"/>
                  </a:moveTo>
                  <a:lnTo>
                    <a:pt x="1828901" y="0"/>
                  </a:lnTo>
                  <a:lnTo>
                    <a:pt x="1828901" y="38100"/>
                  </a:lnTo>
                  <a:lnTo>
                    <a:pt x="1867001" y="38100"/>
                  </a:lnTo>
                  <a:lnTo>
                    <a:pt x="1867001" y="0"/>
                  </a:lnTo>
                  <a:close/>
                </a:path>
                <a:path w="5372735" h="38100">
                  <a:moveTo>
                    <a:pt x="1943214" y="0"/>
                  </a:moveTo>
                  <a:lnTo>
                    <a:pt x="1905114" y="0"/>
                  </a:lnTo>
                  <a:lnTo>
                    <a:pt x="1905114" y="38100"/>
                  </a:lnTo>
                  <a:lnTo>
                    <a:pt x="1943214" y="38100"/>
                  </a:lnTo>
                  <a:lnTo>
                    <a:pt x="1943214" y="0"/>
                  </a:lnTo>
                  <a:close/>
                </a:path>
                <a:path w="5372735" h="38100">
                  <a:moveTo>
                    <a:pt x="2019414" y="0"/>
                  </a:moveTo>
                  <a:lnTo>
                    <a:pt x="1981314" y="0"/>
                  </a:lnTo>
                  <a:lnTo>
                    <a:pt x="1981314" y="38100"/>
                  </a:lnTo>
                  <a:lnTo>
                    <a:pt x="2019414" y="38100"/>
                  </a:lnTo>
                  <a:lnTo>
                    <a:pt x="2019414" y="0"/>
                  </a:lnTo>
                  <a:close/>
                </a:path>
                <a:path w="5372735" h="38100">
                  <a:moveTo>
                    <a:pt x="2095614" y="0"/>
                  </a:moveTo>
                  <a:lnTo>
                    <a:pt x="2057514" y="0"/>
                  </a:lnTo>
                  <a:lnTo>
                    <a:pt x="2057514" y="38100"/>
                  </a:lnTo>
                  <a:lnTo>
                    <a:pt x="2095614" y="38100"/>
                  </a:lnTo>
                  <a:lnTo>
                    <a:pt x="2095614" y="0"/>
                  </a:lnTo>
                  <a:close/>
                </a:path>
                <a:path w="5372735" h="38100">
                  <a:moveTo>
                    <a:pt x="2171827" y="0"/>
                  </a:moveTo>
                  <a:lnTo>
                    <a:pt x="2133727" y="0"/>
                  </a:lnTo>
                  <a:lnTo>
                    <a:pt x="2133727" y="38100"/>
                  </a:lnTo>
                  <a:lnTo>
                    <a:pt x="2171827" y="38100"/>
                  </a:lnTo>
                  <a:lnTo>
                    <a:pt x="2171827" y="0"/>
                  </a:lnTo>
                  <a:close/>
                </a:path>
                <a:path w="5372735" h="38100">
                  <a:moveTo>
                    <a:pt x="2248027" y="0"/>
                  </a:moveTo>
                  <a:lnTo>
                    <a:pt x="2209927" y="0"/>
                  </a:lnTo>
                  <a:lnTo>
                    <a:pt x="2209927" y="38100"/>
                  </a:lnTo>
                  <a:lnTo>
                    <a:pt x="2248027" y="38100"/>
                  </a:lnTo>
                  <a:lnTo>
                    <a:pt x="2248027" y="0"/>
                  </a:lnTo>
                  <a:close/>
                </a:path>
                <a:path w="5372735" h="38100">
                  <a:moveTo>
                    <a:pt x="2324227" y="0"/>
                  </a:moveTo>
                  <a:lnTo>
                    <a:pt x="2286127" y="0"/>
                  </a:lnTo>
                  <a:lnTo>
                    <a:pt x="2286127" y="38100"/>
                  </a:lnTo>
                  <a:lnTo>
                    <a:pt x="2324227" y="38100"/>
                  </a:lnTo>
                  <a:lnTo>
                    <a:pt x="2324227" y="0"/>
                  </a:lnTo>
                  <a:close/>
                </a:path>
                <a:path w="5372735" h="38100">
                  <a:moveTo>
                    <a:pt x="2400439" y="0"/>
                  </a:moveTo>
                  <a:lnTo>
                    <a:pt x="2362339" y="0"/>
                  </a:lnTo>
                  <a:lnTo>
                    <a:pt x="2362339" y="38100"/>
                  </a:lnTo>
                  <a:lnTo>
                    <a:pt x="2400439" y="38100"/>
                  </a:lnTo>
                  <a:lnTo>
                    <a:pt x="2400439" y="0"/>
                  </a:lnTo>
                  <a:close/>
                </a:path>
                <a:path w="5372735" h="38100">
                  <a:moveTo>
                    <a:pt x="2476639" y="0"/>
                  </a:moveTo>
                  <a:lnTo>
                    <a:pt x="2438539" y="0"/>
                  </a:lnTo>
                  <a:lnTo>
                    <a:pt x="2438539" y="38100"/>
                  </a:lnTo>
                  <a:lnTo>
                    <a:pt x="2476639" y="38100"/>
                  </a:lnTo>
                  <a:lnTo>
                    <a:pt x="2476639" y="0"/>
                  </a:lnTo>
                  <a:close/>
                </a:path>
                <a:path w="5372735" h="38100">
                  <a:moveTo>
                    <a:pt x="2552839" y="0"/>
                  </a:moveTo>
                  <a:lnTo>
                    <a:pt x="2514739" y="0"/>
                  </a:lnTo>
                  <a:lnTo>
                    <a:pt x="2514739" y="38100"/>
                  </a:lnTo>
                  <a:lnTo>
                    <a:pt x="2552839" y="38100"/>
                  </a:lnTo>
                  <a:lnTo>
                    <a:pt x="2552839" y="0"/>
                  </a:lnTo>
                  <a:close/>
                </a:path>
                <a:path w="5372735" h="38100">
                  <a:moveTo>
                    <a:pt x="2629052" y="0"/>
                  </a:moveTo>
                  <a:lnTo>
                    <a:pt x="2590952" y="0"/>
                  </a:lnTo>
                  <a:lnTo>
                    <a:pt x="2590952" y="38100"/>
                  </a:lnTo>
                  <a:lnTo>
                    <a:pt x="2629052" y="38100"/>
                  </a:lnTo>
                  <a:lnTo>
                    <a:pt x="2629052" y="0"/>
                  </a:lnTo>
                  <a:close/>
                </a:path>
                <a:path w="5372735" h="38100">
                  <a:moveTo>
                    <a:pt x="2705252" y="0"/>
                  </a:moveTo>
                  <a:lnTo>
                    <a:pt x="2667152" y="0"/>
                  </a:lnTo>
                  <a:lnTo>
                    <a:pt x="2667152" y="38100"/>
                  </a:lnTo>
                  <a:lnTo>
                    <a:pt x="2705252" y="38100"/>
                  </a:lnTo>
                  <a:lnTo>
                    <a:pt x="2705252" y="0"/>
                  </a:lnTo>
                  <a:close/>
                </a:path>
                <a:path w="5372735" h="38100">
                  <a:moveTo>
                    <a:pt x="2781452" y="0"/>
                  </a:moveTo>
                  <a:lnTo>
                    <a:pt x="2743352" y="0"/>
                  </a:lnTo>
                  <a:lnTo>
                    <a:pt x="2743352" y="38100"/>
                  </a:lnTo>
                  <a:lnTo>
                    <a:pt x="2781452" y="38100"/>
                  </a:lnTo>
                  <a:lnTo>
                    <a:pt x="2781452" y="0"/>
                  </a:lnTo>
                  <a:close/>
                </a:path>
                <a:path w="5372735" h="38100">
                  <a:moveTo>
                    <a:pt x="2857665" y="0"/>
                  </a:moveTo>
                  <a:lnTo>
                    <a:pt x="2819565" y="0"/>
                  </a:lnTo>
                  <a:lnTo>
                    <a:pt x="2819565" y="38100"/>
                  </a:lnTo>
                  <a:lnTo>
                    <a:pt x="2857665" y="38100"/>
                  </a:lnTo>
                  <a:lnTo>
                    <a:pt x="2857665" y="0"/>
                  </a:lnTo>
                  <a:close/>
                </a:path>
                <a:path w="5372735" h="38100">
                  <a:moveTo>
                    <a:pt x="2933865" y="0"/>
                  </a:moveTo>
                  <a:lnTo>
                    <a:pt x="2895765" y="0"/>
                  </a:lnTo>
                  <a:lnTo>
                    <a:pt x="2895765" y="38100"/>
                  </a:lnTo>
                  <a:lnTo>
                    <a:pt x="2933865" y="38100"/>
                  </a:lnTo>
                  <a:lnTo>
                    <a:pt x="2933865" y="0"/>
                  </a:lnTo>
                  <a:close/>
                </a:path>
                <a:path w="5372735" h="38100">
                  <a:moveTo>
                    <a:pt x="3010065" y="0"/>
                  </a:moveTo>
                  <a:lnTo>
                    <a:pt x="2971965" y="0"/>
                  </a:lnTo>
                  <a:lnTo>
                    <a:pt x="2971965" y="38100"/>
                  </a:lnTo>
                  <a:lnTo>
                    <a:pt x="3010065" y="38100"/>
                  </a:lnTo>
                  <a:lnTo>
                    <a:pt x="3010065" y="0"/>
                  </a:lnTo>
                  <a:close/>
                </a:path>
                <a:path w="5372735" h="38100">
                  <a:moveTo>
                    <a:pt x="3086277" y="0"/>
                  </a:moveTo>
                  <a:lnTo>
                    <a:pt x="3048177" y="0"/>
                  </a:lnTo>
                  <a:lnTo>
                    <a:pt x="3048177" y="38100"/>
                  </a:lnTo>
                  <a:lnTo>
                    <a:pt x="3086277" y="38100"/>
                  </a:lnTo>
                  <a:lnTo>
                    <a:pt x="3086277" y="0"/>
                  </a:lnTo>
                  <a:close/>
                </a:path>
                <a:path w="5372735" h="38100">
                  <a:moveTo>
                    <a:pt x="3162477" y="0"/>
                  </a:moveTo>
                  <a:lnTo>
                    <a:pt x="3124377" y="0"/>
                  </a:lnTo>
                  <a:lnTo>
                    <a:pt x="3124377" y="38100"/>
                  </a:lnTo>
                  <a:lnTo>
                    <a:pt x="3162477" y="38100"/>
                  </a:lnTo>
                  <a:lnTo>
                    <a:pt x="3162477" y="0"/>
                  </a:lnTo>
                  <a:close/>
                </a:path>
                <a:path w="5372735" h="38100">
                  <a:moveTo>
                    <a:pt x="3238677" y="0"/>
                  </a:moveTo>
                  <a:lnTo>
                    <a:pt x="3200577" y="0"/>
                  </a:lnTo>
                  <a:lnTo>
                    <a:pt x="3200577" y="38100"/>
                  </a:lnTo>
                  <a:lnTo>
                    <a:pt x="3238677" y="38100"/>
                  </a:lnTo>
                  <a:lnTo>
                    <a:pt x="3238677" y="0"/>
                  </a:lnTo>
                  <a:close/>
                </a:path>
                <a:path w="5372735" h="38100">
                  <a:moveTo>
                    <a:pt x="3314890" y="0"/>
                  </a:moveTo>
                  <a:lnTo>
                    <a:pt x="3276790" y="0"/>
                  </a:lnTo>
                  <a:lnTo>
                    <a:pt x="3276790" y="38100"/>
                  </a:lnTo>
                  <a:lnTo>
                    <a:pt x="3314890" y="38100"/>
                  </a:lnTo>
                  <a:lnTo>
                    <a:pt x="3314890" y="0"/>
                  </a:lnTo>
                  <a:close/>
                </a:path>
                <a:path w="5372735" h="38100">
                  <a:moveTo>
                    <a:pt x="3391090" y="0"/>
                  </a:moveTo>
                  <a:lnTo>
                    <a:pt x="3352990" y="0"/>
                  </a:lnTo>
                  <a:lnTo>
                    <a:pt x="3352990" y="38100"/>
                  </a:lnTo>
                  <a:lnTo>
                    <a:pt x="3391090" y="38100"/>
                  </a:lnTo>
                  <a:lnTo>
                    <a:pt x="3391090" y="0"/>
                  </a:lnTo>
                  <a:close/>
                </a:path>
                <a:path w="5372735" h="38100">
                  <a:moveTo>
                    <a:pt x="3467290" y="0"/>
                  </a:moveTo>
                  <a:lnTo>
                    <a:pt x="3429190" y="0"/>
                  </a:lnTo>
                  <a:lnTo>
                    <a:pt x="3429190" y="38100"/>
                  </a:lnTo>
                  <a:lnTo>
                    <a:pt x="3467290" y="38100"/>
                  </a:lnTo>
                  <a:lnTo>
                    <a:pt x="3467290" y="0"/>
                  </a:lnTo>
                  <a:close/>
                </a:path>
                <a:path w="5372735" h="38100">
                  <a:moveTo>
                    <a:pt x="3543503" y="0"/>
                  </a:moveTo>
                  <a:lnTo>
                    <a:pt x="3505390" y="0"/>
                  </a:lnTo>
                  <a:lnTo>
                    <a:pt x="3505390" y="38100"/>
                  </a:lnTo>
                  <a:lnTo>
                    <a:pt x="3543503" y="38100"/>
                  </a:lnTo>
                  <a:lnTo>
                    <a:pt x="3543503" y="0"/>
                  </a:lnTo>
                  <a:close/>
                </a:path>
                <a:path w="5372735" h="38100">
                  <a:moveTo>
                    <a:pt x="3619703" y="0"/>
                  </a:moveTo>
                  <a:lnTo>
                    <a:pt x="3581603" y="0"/>
                  </a:lnTo>
                  <a:lnTo>
                    <a:pt x="3581603" y="38100"/>
                  </a:lnTo>
                  <a:lnTo>
                    <a:pt x="3619703" y="38100"/>
                  </a:lnTo>
                  <a:lnTo>
                    <a:pt x="3619703" y="0"/>
                  </a:lnTo>
                  <a:close/>
                </a:path>
                <a:path w="5372735" h="38100">
                  <a:moveTo>
                    <a:pt x="3695903" y="0"/>
                  </a:moveTo>
                  <a:lnTo>
                    <a:pt x="3657803" y="0"/>
                  </a:lnTo>
                  <a:lnTo>
                    <a:pt x="3657803" y="38100"/>
                  </a:lnTo>
                  <a:lnTo>
                    <a:pt x="3695903" y="38100"/>
                  </a:lnTo>
                  <a:lnTo>
                    <a:pt x="3695903" y="0"/>
                  </a:lnTo>
                  <a:close/>
                </a:path>
                <a:path w="5372735" h="38100">
                  <a:moveTo>
                    <a:pt x="3772116" y="0"/>
                  </a:moveTo>
                  <a:lnTo>
                    <a:pt x="3734003" y="0"/>
                  </a:lnTo>
                  <a:lnTo>
                    <a:pt x="3734003" y="38100"/>
                  </a:lnTo>
                  <a:lnTo>
                    <a:pt x="3772116" y="38100"/>
                  </a:lnTo>
                  <a:lnTo>
                    <a:pt x="3772116" y="0"/>
                  </a:lnTo>
                  <a:close/>
                </a:path>
                <a:path w="5372735" h="38100">
                  <a:moveTo>
                    <a:pt x="3848316" y="0"/>
                  </a:moveTo>
                  <a:lnTo>
                    <a:pt x="3810216" y="0"/>
                  </a:lnTo>
                  <a:lnTo>
                    <a:pt x="3810216" y="38100"/>
                  </a:lnTo>
                  <a:lnTo>
                    <a:pt x="3848316" y="38100"/>
                  </a:lnTo>
                  <a:lnTo>
                    <a:pt x="3848316" y="0"/>
                  </a:lnTo>
                  <a:close/>
                </a:path>
                <a:path w="5372735" h="38100">
                  <a:moveTo>
                    <a:pt x="3924516" y="0"/>
                  </a:moveTo>
                  <a:lnTo>
                    <a:pt x="3886416" y="0"/>
                  </a:lnTo>
                  <a:lnTo>
                    <a:pt x="3886416" y="38100"/>
                  </a:lnTo>
                  <a:lnTo>
                    <a:pt x="3924516" y="38100"/>
                  </a:lnTo>
                  <a:lnTo>
                    <a:pt x="3924516" y="0"/>
                  </a:lnTo>
                  <a:close/>
                </a:path>
                <a:path w="5372735" h="38100">
                  <a:moveTo>
                    <a:pt x="4000728" y="0"/>
                  </a:moveTo>
                  <a:lnTo>
                    <a:pt x="3962616" y="0"/>
                  </a:lnTo>
                  <a:lnTo>
                    <a:pt x="3962616" y="38100"/>
                  </a:lnTo>
                  <a:lnTo>
                    <a:pt x="4000728" y="38100"/>
                  </a:lnTo>
                  <a:lnTo>
                    <a:pt x="4000728" y="0"/>
                  </a:lnTo>
                  <a:close/>
                </a:path>
                <a:path w="5372735" h="38100">
                  <a:moveTo>
                    <a:pt x="4076928" y="0"/>
                  </a:moveTo>
                  <a:lnTo>
                    <a:pt x="4038828" y="0"/>
                  </a:lnTo>
                  <a:lnTo>
                    <a:pt x="4038828" y="38100"/>
                  </a:lnTo>
                  <a:lnTo>
                    <a:pt x="4076928" y="38100"/>
                  </a:lnTo>
                  <a:lnTo>
                    <a:pt x="4076928" y="0"/>
                  </a:lnTo>
                  <a:close/>
                </a:path>
                <a:path w="5372735" h="38100">
                  <a:moveTo>
                    <a:pt x="4153128" y="0"/>
                  </a:moveTo>
                  <a:lnTo>
                    <a:pt x="4115028" y="0"/>
                  </a:lnTo>
                  <a:lnTo>
                    <a:pt x="4115028" y="38100"/>
                  </a:lnTo>
                  <a:lnTo>
                    <a:pt x="4153128" y="38100"/>
                  </a:lnTo>
                  <a:lnTo>
                    <a:pt x="4153128" y="0"/>
                  </a:lnTo>
                  <a:close/>
                </a:path>
                <a:path w="5372735" h="38100">
                  <a:moveTo>
                    <a:pt x="4229341" y="0"/>
                  </a:moveTo>
                  <a:lnTo>
                    <a:pt x="4191228" y="0"/>
                  </a:lnTo>
                  <a:lnTo>
                    <a:pt x="4191228" y="38100"/>
                  </a:lnTo>
                  <a:lnTo>
                    <a:pt x="4229341" y="38100"/>
                  </a:lnTo>
                  <a:lnTo>
                    <a:pt x="4229341" y="0"/>
                  </a:lnTo>
                  <a:close/>
                </a:path>
                <a:path w="5372735" h="38100">
                  <a:moveTo>
                    <a:pt x="4305541" y="0"/>
                  </a:moveTo>
                  <a:lnTo>
                    <a:pt x="4267441" y="0"/>
                  </a:lnTo>
                  <a:lnTo>
                    <a:pt x="4267441" y="38100"/>
                  </a:lnTo>
                  <a:lnTo>
                    <a:pt x="4305541" y="38100"/>
                  </a:lnTo>
                  <a:lnTo>
                    <a:pt x="4305541" y="0"/>
                  </a:lnTo>
                  <a:close/>
                </a:path>
                <a:path w="5372735" h="38100">
                  <a:moveTo>
                    <a:pt x="4381741" y="0"/>
                  </a:moveTo>
                  <a:lnTo>
                    <a:pt x="4343641" y="0"/>
                  </a:lnTo>
                  <a:lnTo>
                    <a:pt x="4343641" y="38100"/>
                  </a:lnTo>
                  <a:lnTo>
                    <a:pt x="4381741" y="38100"/>
                  </a:lnTo>
                  <a:lnTo>
                    <a:pt x="4381741" y="0"/>
                  </a:lnTo>
                  <a:close/>
                </a:path>
                <a:path w="5372735" h="38100">
                  <a:moveTo>
                    <a:pt x="4457954" y="0"/>
                  </a:moveTo>
                  <a:lnTo>
                    <a:pt x="4419841" y="0"/>
                  </a:lnTo>
                  <a:lnTo>
                    <a:pt x="4419841" y="38100"/>
                  </a:lnTo>
                  <a:lnTo>
                    <a:pt x="4457954" y="38100"/>
                  </a:lnTo>
                  <a:lnTo>
                    <a:pt x="4457954" y="0"/>
                  </a:lnTo>
                  <a:close/>
                </a:path>
                <a:path w="5372735" h="38100">
                  <a:moveTo>
                    <a:pt x="4534154" y="0"/>
                  </a:moveTo>
                  <a:lnTo>
                    <a:pt x="4496054" y="0"/>
                  </a:lnTo>
                  <a:lnTo>
                    <a:pt x="4496054" y="38100"/>
                  </a:lnTo>
                  <a:lnTo>
                    <a:pt x="4534154" y="38100"/>
                  </a:lnTo>
                  <a:lnTo>
                    <a:pt x="4534154" y="0"/>
                  </a:lnTo>
                  <a:close/>
                </a:path>
                <a:path w="5372735" h="38100">
                  <a:moveTo>
                    <a:pt x="4610354" y="0"/>
                  </a:moveTo>
                  <a:lnTo>
                    <a:pt x="4572254" y="0"/>
                  </a:lnTo>
                  <a:lnTo>
                    <a:pt x="4572254" y="38100"/>
                  </a:lnTo>
                  <a:lnTo>
                    <a:pt x="4610354" y="38100"/>
                  </a:lnTo>
                  <a:lnTo>
                    <a:pt x="4610354" y="0"/>
                  </a:lnTo>
                  <a:close/>
                </a:path>
                <a:path w="5372735" h="38100">
                  <a:moveTo>
                    <a:pt x="4686566" y="0"/>
                  </a:moveTo>
                  <a:lnTo>
                    <a:pt x="4648454" y="0"/>
                  </a:lnTo>
                  <a:lnTo>
                    <a:pt x="4648454" y="38100"/>
                  </a:lnTo>
                  <a:lnTo>
                    <a:pt x="4686566" y="38100"/>
                  </a:lnTo>
                  <a:lnTo>
                    <a:pt x="4686566" y="0"/>
                  </a:lnTo>
                  <a:close/>
                </a:path>
                <a:path w="5372735" h="38100">
                  <a:moveTo>
                    <a:pt x="4762766" y="0"/>
                  </a:moveTo>
                  <a:lnTo>
                    <a:pt x="4724666" y="0"/>
                  </a:lnTo>
                  <a:lnTo>
                    <a:pt x="4724666" y="38100"/>
                  </a:lnTo>
                  <a:lnTo>
                    <a:pt x="4762766" y="38100"/>
                  </a:lnTo>
                  <a:lnTo>
                    <a:pt x="4762766" y="0"/>
                  </a:lnTo>
                  <a:close/>
                </a:path>
                <a:path w="5372735" h="38100">
                  <a:moveTo>
                    <a:pt x="4838966" y="0"/>
                  </a:moveTo>
                  <a:lnTo>
                    <a:pt x="4800866" y="0"/>
                  </a:lnTo>
                  <a:lnTo>
                    <a:pt x="4800866" y="38100"/>
                  </a:lnTo>
                  <a:lnTo>
                    <a:pt x="4838966" y="38100"/>
                  </a:lnTo>
                  <a:lnTo>
                    <a:pt x="4838966" y="0"/>
                  </a:lnTo>
                  <a:close/>
                </a:path>
                <a:path w="5372735" h="38100">
                  <a:moveTo>
                    <a:pt x="4915179" y="0"/>
                  </a:moveTo>
                  <a:lnTo>
                    <a:pt x="4877066" y="0"/>
                  </a:lnTo>
                  <a:lnTo>
                    <a:pt x="4877066" y="38100"/>
                  </a:lnTo>
                  <a:lnTo>
                    <a:pt x="4915179" y="38100"/>
                  </a:lnTo>
                  <a:lnTo>
                    <a:pt x="4915179" y="0"/>
                  </a:lnTo>
                  <a:close/>
                </a:path>
                <a:path w="5372735" h="38100">
                  <a:moveTo>
                    <a:pt x="4991379" y="0"/>
                  </a:moveTo>
                  <a:lnTo>
                    <a:pt x="4953279" y="0"/>
                  </a:lnTo>
                  <a:lnTo>
                    <a:pt x="4953279" y="38100"/>
                  </a:lnTo>
                  <a:lnTo>
                    <a:pt x="4991379" y="38100"/>
                  </a:lnTo>
                  <a:lnTo>
                    <a:pt x="4991379" y="0"/>
                  </a:lnTo>
                  <a:close/>
                </a:path>
                <a:path w="5372735" h="38100">
                  <a:moveTo>
                    <a:pt x="5067579" y="0"/>
                  </a:moveTo>
                  <a:lnTo>
                    <a:pt x="5029479" y="0"/>
                  </a:lnTo>
                  <a:lnTo>
                    <a:pt x="5029479" y="38100"/>
                  </a:lnTo>
                  <a:lnTo>
                    <a:pt x="5067579" y="38100"/>
                  </a:lnTo>
                  <a:lnTo>
                    <a:pt x="5067579" y="0"/>
                  </a:lnTo>
                  <a:close/>
                </a:path>
                <a:path w="5372735" h="38100">
                  <a:moveTo>
                    <a:pt x="5143779" y="0"/>
                  </a:moveTo>
                  <a:lnTo>
                    <a:pt x="5105679" y="0"/>
                  </a:lnTo>
                  <a:lnTo>
                    <a:pt x="5105679" y="38100"/>
                  </a:lnTo>
                  <a:lnTo>
                    <a:pt x="5143779" y="38100"/>
                  </a:lnTo>
                  <a:lnTo>
                    <a:pt x="5143779" y="0"/>
                  </a:lnTo>
                  <a:close/>
                </a:path>
                <a:path w="5372735" h="38100">
                  <a:moveTo>
                    <a:pt x="5219992" y="0"/>
                  </a:moveTo>
                  <a:lnTo>
                    <a:pt x="5181892" y="0"/>
                  </a:lnTo>
                  <a:lnTo>
                    <a:pt x="5181892" y="38100"/>
                  </a:lnTo>
                  <a:lnTo>
                    <a:pt x="5219992" y="38100"/>
                  </a:lnTo>
                  <a:lnTo>
                    <a:pt x="5219992" y="0"/>
                  </a:lnTo>
                  <a:close/>
                </a:path>
                <a:path w="5372735" h="38100">
                  <a:moveTo>
                    <a:pt x="5296192" y="0"/>
                  </a:moveTo>
                  <a:lnTo>
                    <a:pt x="5258092" y="0"/>
                  </a:lnTo>
                  <a:lnTo>
                    <a:pt x="5258092" y="38100"/>
                  </a:lnTo>
                  <a:lnTo>
                    <a:pt x="5296192" y="38100"/>
                  </a:lnTo>
                  <a:lnTo>
                    <a:pt x="5296192" y="0"/>
                  </a:lnTo>
                  <a:close/>
                </a:path>
                <a:path w="5372735" h="38100">
                  <a:moveTo>
                    <a:pt x="5372392" y="0"/>
                  </a:moveTo>
                  <a:lnTo>
                    <a:pt x="5334292" y="0"/>
                  </a:lnTo>
                  <a:lnTo>
                    <a:pt x="5334292" y="38100"/>
                  </a:lnTo>
                  <a:lnTo>
                    <a:pt x="5372392" y="38100"/>
                  </a:lnTo>
                  <a:lnTo>
                    <a:pt x="5372392" y="0"/>
                  </a:lnTo>
                  <a:close/>
                </a:path>
              </a:pathLst>
            </a:custGeom>
            <a:solidFill>
              <a:srgbClr val="000000"/>
            </a:solidFill>
          </p:spPr>
          <p:txBody>
            <a:bodyPr wrap="square" lIns="0" tIns="0" rIns="0" bIns="0" rtlCol="0"/>
            <a:lstStyle/>
            <a:p>
              <a:endParaRPr/>
            </a:p>
          </p:txBody>
        </p:sp>
        <p:sp>
          <p:nvSpPr>
            <p:cNvPr id="4" name="object 4"/>
            <p:cNvSpPr/>
            <p:nvPr/>
          </p:nvSpPr>
          <p:spPr>
            <a:xfrm>
              <a:off x="6362979" y="5104510"/>
              <a:ext cx="114935" cy="38100"/>
            </a:xfrm>
            <a:custGeom>
              <a:avLst/>
              <a:gdLst/>
              <a:ahLst/>
              <a:cxnLst/>
              <a:rect l="l" t="t" r="r" b="b"/>
              <a:pathLst>
                <a:path w="114935" h="38100">
                  <a:moveTo>
                    <a:pt x="38100" y="0"/>
                  </a:moveTo>
                  <a:lnTo>
                    <a:pt x="0" y="0"/>
                  </a:lnTo>
                  <a:lnTo>
                    <a:pt x="0" y="38100"/>
                  </a:lnTo>
                  <a:lnTo>
                    <a:pt x="38100" y="38100"/>
                  </a:lnTo>
                  <a:lnTo>
                    <a:pt x="38100" y="0"/>
                  </a:lnTo>
                  <a:close/>
                </a:path>
                <a:path w="114935" h="38100">
                  <a:moveTo>
                    <a:pt x="114312" y="0"/>
                  </a:moveTo>
                  <a:lnTo>
                    <a:pt x="76212" y="0"/>
                  </a:lnTo>
                  <a:lnTo>
                    <a:pt x="76212" y="38100"/>
                  </a:lnTo>
                  <a:lnTo>
                    <a:pt x="114312" y="38100"/>
                  </a:lnTo>
                  <a:lnTo>
                    <a:pt x="114312"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016297" y="3321507"/>
            <a:ext cx="4487545" cy="755976"/>
          </a:xfrm>
          <a:prstGeom prst="rect">
            <a:avLst/>
          </a:prstGeom>
        </p:spPr>
        <p:txBody>
          <a:bodyPr vert="horz" wrap="square" lIns="0" tIns="17145" rIns="0" bIns="0" rtlCol="0">
            <a:spAutoFit/>
          </a:bodyPr>
          <a:lstStyle/>
          <a:p>
            <a:pPr marL="12700">
              <a:lnSpc>
                <a:spcPct val="100000"/>
              </a:lnSpc>
              <a:spcBef>
                <a:spcPts val="135"/>
              </a:spcBef>
            </a:pPr>
            <a:r>
              <a:rPr sz="4800" spc="-145" dirty="0">
                <a:latin typeface="Tahoma"/>
                <a:cs typeface="Tahoma"/>
              </a:rPr>
              <a:t>Welcome</a:t>
            </a:r>
            <a:r>
              <a:rPr sz="4800" spc="-204" dirty="0">
                <a:latin typeface="Tahoma"/>
                <a:cs typeface="Tahoma"/>
              </a:rPr>
              <a:t> </a:t>
            </a:r>
            <a:r>
              <a:rPr sz="4800" spc="-250" dirty="0">
                <a:latin typeface="Tahoma"/>
                <a:cs typeface="Tahoma"/>
              </a:rPr>
              <a:t>to</a:t>
            </a:r>
            <a:endParaRPr sz="4800" dirty="0">
              <a:latin typeface="Tahoma"/>
              <a:cs typeface="Tahoma"/>
            </a:endParaRPr>
          </a:p>
        </p:txBody>
      </p:sp>
      <p:pic>
        <p:nvPicPr>
          <p:cNvPr id="6" name="object 6"/>
          <p:cNvPicPr/>
          <p:nvPr/>
        </p:nvPicPr>
        <p:blipFill>
          <a:blip r:embed="rId2" cstate="print"/>
          <a:stretch>
            <a:fillRect/>
          </a:stretch>
        </p:blipFill>
        <p:spPr>
          <a:xfrm>
            <a:off x="8861433" y="0"/>
            <a:ext cx="9426565" cy="10287000"/>
          </a:xfrm>
          <a:prstGeom prst="rect">
            <a:avLst/>
          </a:prstGeom>
        </p:spPr>
      </p:pic>
      <p:grpSp>
        <p:nvGrpSpPr>
          <p:cNvPr id="9" name="object 9"/>
          <p:cNvGrpSpPr/>
          <p:nvPr/>
        </p:nvGrpSpPr>
        <p:grpSpPr>
          <a:xfrm>
            <a:off x="0" y="551603"/>
            <a:ext cx="18288000" cy="9735820"/>
            <a:chOff x="0" y="551603"/>
            <a:chExt cx="18288000" cy="9735820"/>
          </a:xfrm>
        </p:grpSpPr>
        <p:pic>
          <p:nvPicPr>
            <p:cNvPr id="10" name="object 10"/>
            <p:cNvPicPr/>
            <p:nvPr/>
          </p:nvPicPr>
          <p:blipFill>
            <a:blip r:embed="rId3" cstate="print"/>
            <a:stretch>
              <a:fillRect/>
            </a:stretch>
          </p:blipFill>
          <p:spPr>
            <a:xfrm>
              <a:off x="15775688" y="551603"/>
              <a:ext cx="2238374" cy="676274"/>
            </a:xfrm>
            <a:prstGeom prst="rect">
              <a:avLst/>
            </a:prstGeom>
          </p:spPr>
        </p:pic>
        <p:sp>
          <p:nvSpPr>
            <p:cNvPr id="11" name="object 11"/>
            <p:cNvSpPr/>
            <p:nvPr/>
          </p:nvSpPr>
          <p:spPr>
            <a:xfrm>
              <a:off x="0" y="9461701"/>
              <a:ext cx="18288000" cy="825500"/>
            </a:xfrm>
            <a:custGeom>
              <a:avLst/>
              <a:gdLst/>
              <a:ahLst/>
              <a:cxnLst/>
              <a:rect l="l" t="t" r="r" b="b"/>
              <a:pathLst>
                <a:path w="18288000" h="825500">
                  <a:moveTo>
                    <a:pt x="18287999" y="825298"/>
                  </a:moveTo>
                  <a:lnTo>
                    <a:pt x="0" y="825298"/>
                  </a:lnTo>
                  <a:lnTo>
                    <a:pt x="0" y="0"/>
                  </a:lnTo>
                  <a:lnTo>
                    <a:pt x="18287999" y="0"/>
                  </a:lnTo>
                  <a:lnTo>
                    <a:pt x="18287999" y="825298"/>
                  </a:lnTo>
                  <a:close/>
                </a:path>
              </a:pathLst>
            </a:custGeom>
            <a:solidFill>
              <a:srgbClr val="000000"/>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2AAF907B-4459-B969-4E8C-3896D07C754E}"/>
              </a:ext>
            </a:extLst>
          </p:cNvPr>
          <p:cNvSpPr txBox="1"/>
          <p:nvPr/>
        </p:nvSpPr>
        <p:spPr>
          <a:xfrm>
            <a:off x="898834" y="3930166"/>
            <a:ext cx="12001513" cy="1200329"/>
          </a:xfrm>
          <a:prstGeom prst="rect">
            <a:avLst/>
          </a:prstGeom>
          <a:noFill/>
        </p:spPr>
        <p:txBody>
          <a:bodyPr wrap="square" rtlCol="0">
            <a:spAutoFit/>
          </a:bodyPr>
          <a:lstStyle/>
          <a:p>
            <a:r>
              <a:rPr lang="en-IN" sz="7200" b="1" dirty="0">
                <a:solidFill>
                  <a:schemeClr val="accent6">
                    <a:lumMod val="75000"/>
                  </a:schemeClr>
                </a:solidFill>
                <a:latin typeface="Arial" panose="020B0604020202020204" pitchFamily="34" charset="0"/>
                <a:cs typeface="Arial" panose="020B0604020202020204" pitchFamily="34" charset="0"/>
              </a:rPr>
              <a:t>INTERNSHIP STUDIO</a:t>
            </a:r>
          </a:p>
        </p:txBody>
      </p:sp>
      <p:sp>
        <p:nvSpPr>
          <p:cNvPr id="15" name="TextBox 14">
            <a:extLst>
              <a:ext uri="{FF2B5EF4-FFF2-40B4-BE49-F238E27FC236}">
                <a16:creationId xmlns:a16="http://schemas.microsoft.com/office/drawing/2014/main" id="{377F5B25-2A4B-BDFD-C272-15AE6884D766}"/>
              </a:ext>
            </a:extLst>
          </p:cNvPr>
          <p:cNvSpPr txBox="1"/>
          <p:nvPr/>
        </p:nvSpPr>
        <p:spPr>
          <a:xfrm>
            <a:off x="898834" y="9689785"/>
            <a:ext cx="9144000" cy="369332"/>
          </a:xfrm>
          <a:prstGeom prst="rect">
            <a:avLst/>
          </a:prstGeom>
          <a:noFill/>
        </p:spPr>
        <p:txBody>
          <a:bodyPr wrap="square">
            <a:spAutoFit/>
          </a:bodyPr>
          <a:lstStyle/>
          <a:p>
            <a:r>
              <a:rPr lang="en-IN" dirty="0">
                <a:solidFill>
                  <a:schemeClr val="bg1"/>
                </a:solidFill>
              </a:rPr>
              <a:t>WWW.INTERNSHIPSTUDIO.COM</a:t>
            </a:r>
          </a:p>
        </p:txBody>
      </p:sp>
      <p:sp>
        <p:nvSpPr>
          <p:cNvPr id="7" name="TextBox 6">
            <a:extLst>
              <a:ext uri="{FF2B5EF4-FFF2-40B4-BE49-F238E27FC236}">
                <a16:creationId xmlns:a16="http://schemas.microsoft.com/office/drawing/2014/main" id="{69538E53-305C-EFF8-9FAD-488D2E8BFA7B}"/>
              </a:ext>
            </a:extLst>
          </p:cNvPr>
          <p:cNvSpPr txBox="1"/>
          <p:nvPr/>
        </p:nvSpPr>
        <p:spPr>
          <a:xfrm>
            <a:off x="898833" y="5488681"/>
            <a:ext cx="8282631" cy="2131353"/>
          </a:xfrm>
          <a:prstGeom prst="rect">
            <a:avLst/>
          </a:prstGeom>
          <a:noFill/>
        </p:spPr>
        <p:txBody>
          <a:bodyPr wrap="square" rtlCol="0">
            <a:spAutoFit/>
          </a:bodyPr>
          <a:lstStyle/>
          <a:p>
            <a:r>
              <a:rPr lang="en-US" sz="3250" dirty="0">
                <a:latin typeface="Arial" panose="020B0604020202020204" pitchFamily="34" charset="0"/>
                <a:cs typeface="Arial" panose="020B0604020202020204" pitchFamily="34" charset="0"/>
              </a:rPr>
              <a:t>Module 06 | Lesson 02</a:t>
            </a:r>
          </a:p>
          <a:p>
            <a:r>
              <a:rPr lang="en-US" sz="5000" b="1" dirty="0">
                <a:latin typeface="Arial" panose="020B0604020202020204" pitchFamily="34" charset="0"/>
                <a:cs typeface="Arial" panose="020B0604020202020204" pitchFamily="34" charset="0"/>
              </a:rPr>
              <a:t>Text preprocessing and tokenization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618415"/>
            <a:ext cx="9532620" cy="830997"/>
          </a:xfrm>
        </p:spPr>
        <p:txBody>
          <a:bodyPr/>
          <a:lstStyle/>
          <a:p>
            <a:r>
              <a:rPr lang="en-US" sz="5400" dirty="0">
                <a:latin typeface="Arial" panose="020B0604020202020204" pitchFamily="34" charset="0"/>
                <a:cs typeface="Arial" panose="020B0604020202020204" pitchFamily="34" charset="0"/>
              </a:rPr>
              <a:t>How many words?</a:t>
            </a:r>
          </a:p>
        </p:txBody>
      </p:sp>
      <p:sp>
        <p:nvSpPr>
          <p:cNvPr id="24579" name="Rectangle 3"/>
          <p:cNvSpPr>
            <a:spLocks noGrp="1" noChangeArrowheads="1"/>
          </p:cNvSpPr>
          <p:nvPr>
            <p:ph sz="quarter" idx="1"/>
          </p:nvPr>
        </p:nvSpPr>
        <p:spPr>
          <a:xfrm>
            <a:off x="914400" y="2324100"/>
            <a:ext cx="16916400" cy="5171416"/>
          </a:xfrm>
        </p:spPr>
        <p:txBody>
          <a:bodyPr/>
          <a:lstStyle/>
          <a:p>
            <a:r>
              <a:rPr lang="en-US" sz="3200" b="1" i="1" dirty="0"/>
              <a:t>N</a:t>
            </a:r>
            <a:r>
              <a:rPr lang="en-US" sz="3200" dirty="0"/>
              <a:t> = number of tokens</a:t>
            </a:r>
          </a:p>
          <a:p>
            <a:r>
              <a:rPr lang="en-US" sz="3200" b="1" i="1" dirty="0"/>
              <a:t>V</a:t>
            </a:r>
            <a:r>
              <a:rPr lang="en-US" sz="3200" dirty="0"/>
              <a:t> = vocabulary = set of types</a:t>
            </a:r>
          </a:p>
          <a:p>
            <a:pPr marL="914378" lvl="1"/>
            <a:r>
              <a:rPr lang="en-US" sz="3200" dirty="0"/>
              <a:t>|</a:t>
            </a:r>
            <a:r>
              <a:rPr lang="en-US" sz="3200" i="1" dirty="0"/>
              <a:t>V</a:t>
            </a:r>
            <a:r>
              <a:rPr lang="en-US" sz="3200" dirty="0"/>
              <a:t>|</a:t>
            </a:r>
            <a:r>
              <a:rPr lang="en-US" sz="3200" i="1" dirty="0"/>
              <a:t> </a:t>
            </a:r>
            <a:r>
              <a:rPr lang="en-US" sz="3200" dirty="0"/>
              <a:t>is the size of the vocabulary</a:t>
            </a:r>
          </a:p>
          <a:p>
            <a:endParaRPr lang="en-US" sz="4001" dirty="0"/>
          </a:p>
          <a:p>
            <a:endParaRPr lang="en-US" sz="4001" dirty="0"/>
          </a:p>
          <a:p>
            <a:endParaRPr lang="en-US" sz="4001" dirty="0"/>
          </a:p>
          <a:p>
            <a:endParaRPr lang="en-US" sz="4001" dirty="0"/>
          </a:p>
          <a:p>
            <a:endParaRPr lang="en-US" sz="4001" dirty="0"/>
          </a:p>
          <a:p>
            <a:endParaRPr lang="en-US" sz="4001" dirty="0"/>
          </a:p>
        </p:txBody>
      </p:sp>
      <p:graphicFrame>
        <p:nvGraphicFramePr>
          <p:cNvPr id="2" name="Table 1"/>
          <p:cNvGraphicFramePr>
            <a:graphicFrameLocks noGrp="1"/>
          </p:cNvGraphicFramePr>
          <p:nvPr>
            <p:extLst>
              <p:ext uri="{D42A27DB-BD31-4B8C-83A1-F6EECF244321}">
                <p14:modId xmlns:p14="http://schemas.microsoft.com/office/powerpoint/2010/main" val="1739311518"/>
              </p:ext>
            </p:extLst>
          </p:nvPr>
        </p:nvGraphicFramePr>
        <p:xfrm>
          <a:off x="1371600" y="4457700"/>
          <a:ext cx="14020800" cy="3505200"/>
        </p:xfrm>
        <a:graphic>
          <a:graphicData uri="http://schemas.openxmlformats.org/drawingml/2006/table">
            <a:tbl>
              <a:tblPr firstRow="1" bandRow="1">
                <a:tableStyleId>{5C22544A-7EE6-4342-B048-85BDC9FD1C3A}</a:tableStyleId>
              </a:tblPr>
              <a:tblGrid>
                <a:gridCol w="4673600">
                  <a:extLst>
                    <a:ext uri="{9D8B030D-6E8A-4147-A177-3AD203B41FA5}">
                      <a16:colId xmlns:a16="http://schemas.microsoft.com/office/drawing/2014/main" val="20000"/>
                    </a:ext>
                  </a:extLst>
                </a:gridCol>
                <a:gridCol w="4673600">
                  <a:extLst>
                    <a:ext uri="{9D8B030D-6E8A-4147-A177-3AD203B41FA5}">
                      <a16:colId xmlns:a16="http://schemas.microsoft.com/office/drawing/2014/main" val="20001"/>
                    </a:ext>
                  </a:extLst>
                </a:gridCol>
                <a:gridCol w="4673600">
                  <a:extLst>
                    <a:ext uri="{9D8B030D-6E8A-4147-A177-3AD203B41FA5}">
                      <a16:colId xmlns:a16="http://schemas.microsoft.com/office/drawing/2014/main" val="20002"/>
                    </a:ext>
                  </a:extLst>
                </a:gridCol>
              </a:tblGrid>
              <a:tr h="741680">
                <a:tc>
                  <a:txBody>
                    <a:bodyPr/>
                    <a:lstStyle/>
                    <a:p>
                      <a:endParaRPr lang="en-US" sz="3600" dirty="0"/>
                    </a:p>
                  </a:txBody>
                  <a:tcPr marL="182880" marR="182880" marT="91440" marB="91440"/>
                </a:tc>
                <a:tc>
                  <a:txBody>
                    <a:bodyPr/>
                    <a:lstStyle/>
                    <a:p>
                      <a:r>
                        <a:rPr lang="en-US" sz="3600" dirty="0"/>
                        <a:t>Tokens = N</a:t>
                      </a:r>
                    </a:p>
                  </a:txBody>
                  <a:tcPr marL="182880" marR="182880" marT="91440" marB="91440"/>
                </a:tc>
                <a:tc>
                  <a:txBody>
                    <a:bodyPr/>
                    <a:lstStyle/>
                    <a:p>
                      <a:r>
                        <a:rPr lang="en-US" sz="3600" dirty="0"/>
                        <a:t>Types = |V|</a:t>
                      </a:r>
                    </a:p>
                  </a:txBody>
                  <a:tcPr marL="182880" marR="182880" marT="91440" marB="91440"/>
                </a:tc>
                <a:extLst>
                  <a:ext uri="{0D108BD9-81ED-4DB2-BD59-A6C34878D82A}">
                    <a16:rowId xmlns:a16="http://schemas.microsoft.com/office/drawing/2014/main" val="10000"/>
                  </a:ext>
                </a:extLst>
              </a:tr>
              <a:tr h="1280160">
                <a:tc>
                  <a:txBody>
                    <a:bodyPr/>
                    <a:lstStyle/>
                    <a:p>
                      <a:r>
                        <a:rPr lang="en-US" sz="3600" dirty="0"/>
                        <a:t>Switchboard phone</a:t>
                      </a:r>
                      <a:r>
                        <a:rPr lang="en-US" sz="3600" baseline="0" dirty="0"/>
                        <a:t> conversations</a:t>
                      </a:r>
                      <a:endParaRPr lang="en-US" sz="3600" dirty="0"/>
                    </a:p>
                  </a:txBody>
                  <a:tcPr marL="182880" marR="182880" marT="91440" marB="91440"/>
                </a:tc>
                <a:tc>
                  <a:txBody>
                    <a:bodyPr/>
                    <a:lstStyle/>
                    <a:p>
                      <a:r>
                        <a:rPr lang="en-US" sz="3600" dirty="0"/>
                        <a:t>2.4 million</a:t>
                      </a:r>
                    </a:p>
                  </a:txBody>
                  <a:tcPr marL="182880" marR="182880" marT="91440" marB="91440"/>
                </a:tc>
                <a:tc>
                  <a:txBody>
                    <a:bodyPr/>
                    <a:lstStyle/>
                    <a:p>
                      <a:r>
                        <a:rPr lang="en-US" sz="3600" dirty="0"/>
                        <a:t>20</a:t>
                      </a:r>
                      <a:r>
                        <a:rPr lang="en-US" sz="3600" baseline="0" dirty="0"/>
                        <a:t> thousand</a:t>
                      </a:r>
                      <a:endParaRPr lang="en-US" sz="3600" dirty="0"/>
                    </a:p>
                  </a:txBody>
                  <a:tcPr marL="182880" marR="182880" marT="91440" marB="91440"/>
                </a:tc>
                <a:extLst>
                  <a:ext uri="{0D108BD9-81ED-4DB2-BD59-A6C34878D82A}">
                    <a16:rowId xmlns:a16="http://schemas.microsoft.com/office/drawing/2014/main" val="10001"/>
                  </a:ext>
                </a:extLst>
              </a:tr>
              <a:tr h="741680">
                <a:tc>
                  <a:txBody>
                    <a:bodyPr/>
                    <a:lstStyle/>
                    <a:p>
                      <a:r>
                        <a:rPr lang="en-US" sz="3600" dirty="0"/>
                        <a:t>Shakespeare</a:t>
                      </a:r>
                    </a:p>
                  </a:txBody>
                  <a:tcPr marL="182880" marR="182880" marT="91440" marB="91440"/>
                </a:tc>
                <a:tc>
                  <a:txBody>
                    <a:bodyPr/>
                    <a:lstStyle/>
                    <a:p>
                      <a:r>
                        <a:rPr lang="en-US" sz="3600" dirty="0"/>
                        <a:t>884,000</a:t>
                      </a:r>
                    </a:p>
                  </a:txBody>
                  <a:tcPr marL="182880" marR="182880" marT="91440" marB="91440"/>
                </a:tc>
                <a:tc>
                  <a:txBody>
                    <a:bodyPr/>
                    <a:lstStyle/>
                    <a:p>
                      <a:r>
                        <a:rPr lang="en-US" sz="3600" dirty="0"/>
                        <a:t>31</a:t>
                      </a:r>
                      <a:r>
                        <a:rPr lang="en-US" sz="3600" baseline="0" dirty="0"/>
                        <a:t> thousand</a:t>
                      </a:r>
                      <a:endParaRPr lang="en-US" sz="3600" dirty="0"/>
                    </a:p>
                  </a:txBody>
                  <a:tcPr marL="182880" marR="182880" marT="91440" marB="91440"/>
                </a:tc>
                <a:extLst>
                  <a:ext uri="{0D108BD9-81ED-4DB2-BD59-A6C34878D82A}">
                    <a16:rowId xmlns:a16="http://schemas.microsoft.com/office/drawing/2014/main" val="10002"/>
                  </a:ext>
                </a:extLst>
              </a:tr>
              <a:tr h="741680">
                <a:tc>
                  <a:txBody>
                    <a:bodyPr/>
                    <a:lstStyle/>
                    <a:p>
                      <a:r>
                        <a:rPr lang="en-US" sz="3600" dirty="0"/>
                        <a:t>Google N-grams</a:t>
                      </a:r>
                    </a:p>
                  </a:txBody>
                  <a:tcPr marL="182880" marR="182880" marT="91440" marB="91440"/>
                </a:tc>
                <a:tc>
                  <a:txBody>
                    <a:bodyPr/>
                    <a:lstStyle/>
                    <a:p>
                      <a:r>
                        <a:rPr lang="en-US" sz="3600" dirty="0"/>
                        <a:t>1 trillion</a:t>
                      </a:r>
                    </a:p>
                  </a:txBody>
                  <a:tcPr marL="182880" marR="182880" marT="91440" marB="91440"/>
                </a:tc>
                <a:tc>
                  <a:txBody>
                    <a:bodyPr/>
                    <a:lstStyle/>
                    <a:p>
                      <a:r>
                        <a:rPr lang="en-US" sz="3600" dirty="0"/>
                        <a:t>13 million</a:t>
                      </a:r>
                    </a:p>
                  </a:txBody>
                  <a:tcPr marL="182880" marR="182880" marT="9144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1507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41361"/>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Simple Tokenization in UNIX</a:t>
            </a:r>
          </a:p>
        </p:txBody>
      </p:sp>
      <p:sp>
        <p:nvSpPr>
          <p:cNvPr id="3" name="Content Placeholder 2"/>
          <p:cNvSpPr>
            <a:spLocks noGrp="1"/>
          </p:cNvSpPr>
          <p:nvPr>
            <p:ph idx="1"/>
          </p:nvPr>
        </p:nvSpPr>
        <p:spPr>
          <a:xfrm>
            <a:off x="533400" y="1809750"/>
            <a:ext cx="17068800" cy="7581900"/>
          </a:xfrm>
        </p:spPr>
        <p:txBody>
          <a:bodyPr>
            <a:normAutofit/>
          </a:bodyPr>
          <a:lstStyle/>
          <a:p>
            <a:r>
              <a:rPr lang="en-US" dirty="0"/>
              <a:t>(Inspired by Ken Church’s UNIX for Poets.)</a:t>
            </a:r>
          </a:p>
          <a:p>
            <a:r>
              <a:rPr lang="en-US" dirty="0"/>
              <a:t>Given a text file, output the word tokens and their frequencies</a:t>
            </a:r>
          </a:p>
          <a:p>
            <a:r>
              <a:rPr lang="fr-FR" sz="4001" dirty="0">
                <a:latin typeface="Courier"/>
                <a:cs typeface="Courier"/>
              </a:rPr>
              <a:t>tr -</a:t>
            </a:r>
            <a:r>
              <a:rPr lang="fr-FR" sz="4001" dirty="0" err="1">
                <a:latin typeface="Courier"/>
                <a:cs typeface="Courier"/>
              </a:rPr>
              <a:t>sc</a:t>
            </a:r>
            <a:r>
              <a:rPr lang="fr-FR" sz="4001" dirty="0">
                <a:latin typeface="Courier"/>
                <a:cs typeface="Courier"/>
              </a:rPr>
              <a:t> "A-</a:t>
            </a:r>
            <a:r>
              <a:rPr lang="fr-FR" sz="4001" dirty="0" err="1">
                <a:latin typeface="Courier"/>
                <a:cs typeface="Courier"/>
              </a:rPr>
              <a:t>Za</a:t>
            </a:r>
            <a:r>
              <a:rPr lang="fr-FR" sz="4001" dirty="0">
                <a:latin typeface="Courier"/>
                <a:cs typeface="Courier"/>
              </a:rPr>
              <a:t>-z" "\n" &lt; </a:t>
            </a:r>
            <a:r>
              <a:rPr lang="fr-FR" sz="4001" dirty="0" err="1">
                <a:latin typeface="Courier"/>
                <a:cs typeface="Courier"/>
              </a:rPr>
              <a:t>sample.txt</a:t>
            </a:r>
            <a:r>
              <a:rPr lang="fr-FR" sz="4001" dirty="0">
                <a:latin typeface="Courier"/>
                <a:cs typeface="Courier"/>
              </a:rPr>
              <a:t> </a:t>
            </a:r>
          </a:p>
          <a:p>
            <a:r>
              <a:rPr lang="fr-FR" sz="4001" dirty="0">
                <a:latin typeface="Courier"/>
                <a:cs typeface="Courier"/>
              </a:rPr>
              <a:t>     | </a:t>
            </a:r>
            <a:r>
              <a:rPr lang="en-US" sz="4001" dirty="0">
                <a:latin typeface="Courier"/>
                <a:cs typeface="Courier"/>
              </a:rPr>
              <a:t>sort </a:t>
            </a:r>
          </a:p>
          <a:p>
            <a:r>
              <a:rPr lang="en-US" sz="4001" dirty="0">
                <a:latin typeface="Courier"/>
                <a:cs typeface="Courier"/>
              </a:rPr>
              <a:t>     | </a:t>
            </a:r>
            <a:r>
              <a:rPr lang="en-US" sz="4001" dirty="0" err="1">
                <a:latin typeface="Courier"/>
                <a:cs typeface="Courier"/>
              </a:rPr>
              <a:t>uniq</a:t>
            </a:r>
            <a:r>
              <a:rPr lang="en-US" sz="4001" dirty="0">
                <a:latin typeface="Courier"/>
                <a:cs typeface="Courier"/>
              </a:rPr>
              <a:t> –c </a:t>
            </a:r>
          </a:p>
          <a:p>
            <a:endParaRPr lang="en-US" sz="2801" dirty="0">
              <a:latin typeface="Courier"/>
              <a:cs typeface="Courier"/>
            </a:endParaRPr>
          </a:p>
          <a:p>
            <a:r>
              <a:rPr lang="en-US" sz="2801" dirty="0">
                <a:latin typeface="Courier"/>
                <a:cs typeface="Courier"/>
              </a:rPr>
              <a:t>1945 A</a:t>
            </a:r>
          </a:p>
          <a:p>
            <a:r>
              <a:rPr lang="en-US" sz="2801" dirty="0">
                <a:latin typeface="Courier"/>
                <a:cs typeface="Courier"/>
              </a:rPr>
              <a:t>  72 AARON</a:t>
            </a:r>
          </a:p>
          <a:p>
            <a:r>
              <a:rPr lang="en-US" sz="2801" dirty="0">
                <a:latin typeface="Courier"/>
                <a:cs typeface="Courier"/>
              </a:rPr>
              <a:t>  19 ABBESS</a:t>
            </a:r>
          </a:p>
          <a:p>
            <a:r>
              <a:rPr lang="en-US" sz="2801" dirty="0">
                <a:latin typeface="Courier"/>
                <a:cs typeface="Courier"/>
              </a:rPr>
              <a:t>   5 ABBOT</a:t>
            </a:r>
          </a:p>
          <a:p>
            <a:r>
              <a:rPr lang="en-US" sz="2801" dirty="0">
                <a:latin typeface="Courier"/>
                <a:cs typeface="Courier"/>
              </a:rPr>
              <a:t> ... ...</a:t>
            </a:r>
          </a:p>
          <a:p>
            <a:r>
              <a:rPr lang="it-IT" sz="2400" dirty="0">
                <a:latin typeface="Courier"/>
                <a:cs typeface="Courier"/>
              </a:rPr>
              <a:t> </a:t>
            </a:r>
            <a:r>
              <a:rPr lang="en-US" sz="2400" dirty="0">
                <a:latin typeface="Courier"/>
                <a:cs typeface="Courier"/>
              </a:rPr>
              <a:t>   </a:t>
            </a:r>
            <a:endParaRPr lang="en-US" dirty="0"/>
          </a:p>
        </p:txBody>
      </p:sp>
      <p:sp>
        <p:nvSpPr>
          <p:cNvPr id="5" name="TextBox 4"/>
          <p:cNvSpPr txBox="1"/>
          <p:nvPr/>
        </p:nvSpPr>
        <p:spPr>
          <a:xfrm>
            <a:off x="3810001" y="7086127"/>
            <a:ext cx="2117887" cy="3109441"/>
          </a:xfrm>
          <a:prstGeom prst="rect">
            <a:avLst/>
          </a:prstGeom>
          <a:noFill/>
        </p:spPr>
        <p:txBody>
          <a:bodyPr wrap="none" rtlCol="0">
            <a:spAutoFit/>
          </a:bodyPr>
          <a:lstStyle/>
          <a:p>
            <a:r>
              <a:rPr lang="it-IT" sz="2801" dirty="0">
                <a:latin typeface="Courier"/>
                <a:cs typeface="Courier"/>
              </a:rPr>
              <a:t>25 Aaron</a:t>
            </a:r>
          </a:p>
          <a:p>
            <a:r>
              <a:rPr lang="it-IT" sz="2801" dirty="0">
                <a:latin typeface="Courier"/>
                <a:cs typeface="Courier"/>
              </a:rPr>
              <a:t> 6 Abate</a:t>
            </a:r>
          </a:p>
          <a:p>
            <a:r>
              <a:rPr lang="it-IT" sz="2801" dirty="0">
                <a:latin typeface="Courier"/>
                <a:cs typeface="Courier"/>
              </a:rPr>
              <a:t> 1 </a:t>
            </a:r>
            <a:r>
              <a:rPr lang="it-IT" sz="2801" dirty="0" err="1">
                <a:latin typeface="Courier"/>
                <a:cs typeface="Courier"/>
              </a:rPr>
              <a:t>Abates</a:t>
            </a:r>
            <a:endParaRPr lang="it-IT" sz="2801" dirty="0">
              <a:latin typeface="Courier"/>
              <a:cs typeface="Courier"/>
            </a:endParaRPr>
          </a:p>
          <a:p>
            <a:r>
              <a:rPr lang="it-IT" sz="2801" dirty="0">
                <a:latin typeface="Courier"/>
                <a:cs typeface="Courier"/>
              </a:rPr>
              <a:t> 5 </a:t>
            </a:r>
            <a:r>
              <a:rPr lang="it-IT" sz="2801" dirty="0" err="1">
                <a:latin typeface="Courier"/>
                <a:cs typeface="Courier"/>
              </a:rPr>
              <a:t>Abbess</a:t>
            </a:r>
            <a:endParaRPr lang="it-IT" sz="2801" dirty="0">
              <a:latin typeface="Courier"/>
              <a:cs typeface="Courier"/>
            </a:endParaRPr>
          </a:p>
          <a:p>
            <a:r>
              <a:rPr lang="it-IT" sz="2801" dirty="0">
                <a:latin typeface="Courier"/>
                <a:cs typeface="Courier"/>
              </a:rPr>
              <a:t> 6 Abbey</a:t>
            </a:r>
          </a:p>
          <a:p>
            <a:r>
              <a:rPr lang="it-IT" sz="2801" dirty="0">
                <a:latin typeface="Courier"/>
                <a:cs typeface="Courier"/>
              </a:rPr>
              <a:t> 3 Abbot</a:t>
            </a:r>
            <a:endParaRPr lang="en-US" sz="2801" dirty="0"/>
          </a:p>
          <a:p>
            <a:r>
              <a:rPr lang="en-US" sz="2801" dirty="0">
                <a:cs typeface="Courier"/>
              </a:rPr>
              <a:t>....   …</a:t>
            </a:r>
            <a:endParaRPr lang="en-US" sz="2801" dirty="0">
              <a:latin typeface="Courier"/>
              <a:cs typeface="Courier"/>
            </a:endParaRPr>
          </a:p>
        </p:txBody>
      </p:sp>
      <p:sp>
        <p:nvSpPr>
          <p:cNvPr id="6" name="Rectangle 5"/>
          <p:cNvSpPr/>
          <p:nvPr/>
        </p:nvSpPr>
        <p:spPr bwMode="auto">
          <a:xfrm>
            <a:off x="11430000" y="4533900"/>
            <a:ext cx="68580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82880" tIns="91440" rIns="182880" bIns="91440" numCol="1" rtlCol="0" anchor="ctr" anchorCtr="0" compatLnSpc="1">
            <a:prstTxWarp prst="textNoShape">
              <a:avLst/>
            </a:prstTxWarp>
          </a:bodyPr>
          <a:lstStyle/>
          <a:p>
            <a:pPr defTabSz="1828755" fontAlgn="base">
              <a:spcBef>
                <a:spcPct val="0"/>
              </a:spcBef>
              <a:spcAft>
                <a:spcPct val="0"/>
              </a:spcAft>
            </a:pPr>
            <a:r>
              <a:rPr lang="en-US" sz="3200" dirty="0">
                <a:latin typeface="Lucida Sans" pitchFamily="-65" charset="0"/>
              </a:rPr>
              <a:t>Change all non-alpha to newlines</a:t>
            </a:r>
          </a:p>
        </p:txBody>
      </p:sp>
      <p:sp>
        <p:nvSpPr>
          <p:cNvPr id="7" name="Rectangle 6"/>
          <p:cNvSpPr/>
          <p:nvPr/>
        </p:nvSpPr>
        <p:spPr bwMode="auto">
          <a:xfrm>
            <a:off x="5334000" y="5295900"/>
            <a:ext cx="5486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82880" tIns="91440" rIns="182880" bIns="91440" numCol="1" rtlCol="0" anchor="ctr" anchorCtr="0" compatLnSpc="1">
            <a:prstTxWarp prst="textNoShape">
              <a:avLst/>
            </a:prstTxWarp>
          </a:bodyPr>
          <a:lstStyle/>
          <a:p>
            <a:pPr defTabSz="1828755" fontAlgn="base">
              <a:spcBef>
                <a:spcPct val="0"/>
              </a:spcBef>
              <a:spcAft>
                <a:spcPct val="0"/>
              </a:spcAft>
            </a:pPr>
            <a:r>
              <a:rPr lang="en-US" sz="3200" dirty="0">
                <a:latin typeface="Lucida Sans" pitchFamily="-65" charset="0"/>
              </a:rPr>
              <a:t>Sort in alphabetical order</a:t>
            </a:r>
          </a:p>
        </p:txBody>
      </p:sp>
      <p:sp>
        <p:nvSpPr>
          <p:cNvPr id="8" name="Rectangle 7"/>
          <p:cNvSpPr/>
          <p:nvPr/>
        </p:nvSpPr>
        <p:spPr bwMode="auto">
          <a:xfrm>
            <a:off x="6096000" y="6057900"/>
            <a:ext cx="59436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82880" tIns="91440" rIns="182880" bIns="91440" numCol="1" rtlCol="0" anchor="ctr" anchorCtr="0" compatLnSpc="1">
            <a:prstTxWarp prst="textNoShape">
              <a:avLst/>
            </a:prstTxWarp>
          </a:bodyPr>
          <a:lstStyle/>
          <a:p>
            <a:pPr defTabSz="1828755" fontAlgn="base">
              <a:spcBef>
                <a:spcPct val="0"/>
              </a:spcBef>
              <a:spcAft>
                <a:spcPct val="0"/>
              </a:spcAft>
            </a:pPr>
            <a:r>
              <a:rPr lang="en-US" sz="3200" dirty="0">
                <a:latin typeface="Lucida Sans" pitchFamily="-65" charset="0"/>
              </a:rPr>
              <a:t>Merge and count each type</a:t>
            </a:r>
          </a:p>
        </p:txBody>
      </p:sp>
    </p:spTree>
    <p:extLst>
      <p:ext uri="{BB962C8B-B14F-4D97-AF65-F5344CB8AC3E}">
        <p14:creationId xmlns:p14="http://schemas.microsoft.com/office/powerpoint/2010/main" val="291676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10094" y="402092"/>
            <a:ext cx="14935200" cy="830997"/>
          </a:xfrm>
        </p:spPr>
        <p:txBody>
          <a:bodyPr/>
          <a:lstStyle/>
          <a:p>
            <a:r>
              <a:rPr lang="en-US" sz="5400" dirty="0">
                <a:solidFill>
                  <a:schemeClr val="tx1"/>
                </a:solidFill>
                <a:latin typeface="Arial" panose="020B0604020202020204" pitchFamily="34" charset="0"/>
                <a:cs typeface="Arial" panose="020B0604020202020204" pitchFamily="34" charset="0"/>
              </a:rPr>
              <a:t>More counting</a:t>
            </a:r>
          </a:p>
        </p:txBody>
      </p:sp>
      <p:sp>
        <p:nvSpPr>
          <p:cNvPr id="3" name="Content Placeholder 2"/>
          <p:cNvSpPr>
            <a:spLocks noGrp="1"/>
          </p:cNvSpPr>
          <p:nvPr>
            <p:ph idx="1"/>
          </p:nvPr>
        </p:nvSpPr>
        <p:spPr>
          <a:xfrm>
            <a:off x="394854" y="2247901"/>
            <a:ext cx="17588346" cy="1539011"/>
          </a:xfrm>
        </p:spPr>
        <p:txBody>
          <a:bodyPr/>
          <a:lstStyle/>
          <a:p>
            <a:r>
              <a:rPr lang="en-US" dirty="0"/>
              <a:t>Merging upper and lower case</a:t>
            </a:r>
            <a:endParaRPr lang="en-US" sz="2400" dirty="0">
              <a:latin typeface="Courier"/>
              <a:cs typeface="Courier"/>
            </a:endParaRPr>
          </a:p>
          <a:p>
            <a:r>
              <a:rPr lang="en-CA" sz="3000" dirty="0" err="1">
                <a:latin typeface="Courier" pitchFamily="2" charset="0"/>
              </a:rPr>
              <a:t>tr</a:t>
            </a:r>
            <a:r>
              <a:rPr lang="en-CA" sz="3000" dirty="0">
                <a:latin typeface="Courier" pitchFamily="2" charset="0"/>
              </a:rPr>
              <a:t> "A-Z" "a-z</a:t>
            </a:r>
            <a:r>
              <a:rPr lang="en-US" sz="3000" dirty="0">
                <a:latin typeface="Courier"/>
                <a:cs typeface="Courier"/>
              </a:rPr>
              <a:t>"</a:t>
            </a:r>
            <a:r>
              <a:rPr lang="en-CA" sz="3000" dirty="0">
                <a:latin typeface="Courier" pitchFamily="2" charset="0"/>
              </a:rPr>
              <a:t> &lt; </a:t>
            </a:r>
            <a:r>
              <a:rPr lang="en-CA" sz="3000" dirty="0" err="1">
                <a:latin typeface="Courier" pitchFamily="2" charset="0"/>
              </a:rPr>
              <a:t>sample.txt</a:t>
            </a:r>
            <a:r>
              <a:rPr lang="en-CA" sz="3000" dirty="0">
                <a:latin typeface="Courier" pitchFamily="2" charset="0"/>
              </a:rPr>
              <a:t> | </a:t>
            </a:r>
            <a:r>
              <a:rPr lang="en-CA" sz="3000" dirty="0" err="1">
                <a:latin typeface="Courier" pitchFamily="2" charset="0"/>
              </a:rPr>
              <a:t>tr</a:t>
            </a:r>
            <a:r>
              <a:rPr lang="en-CA" sz="3000" dirty="0">
                <a:latin typeface="Courier" pitchFamily="2" charset="0"/>
              </a:rPr>
              <a:t> -</a:t>
            </a:r>
            <a:r>
              <a:rPr lang="en-CA" sz="3000" dirty="0" err="1">
                <a:latin typeface="Courier" pitchFamily="2" charset="0"/>
              </a:rPr>
              <a:t>sc</a:t>
            </a:r>
            <a:r>
              <a:rPr lang="en-CA" sz="3000" dirty="0">
                <a:latin typeface="Courier" pitchFamily="2" charset="0"/>
              </a:rPr>
              <a:t> "A-</a:t>
            </a:r>
            <a:r>
              <a:rPr lang="en-CA" sz="3000" dirty="0" err="1">
                <a:latin typeface="Courier" pitchFamily="2" charset="0"/>
              </a:rPr>
              <a:t>Za</a:t>
            </a:r>
            <a:r>
              <a:rPr lang="en-CA" sz="3000" dirty="0">
                <a:latin typeface="Courier" pitchFamily="2" charset="0"/>
              </a:rPr>
              <a:t>-z" "\n" | sort | </a:t>
            </a:r>
            <a:r>
              <a:rPr lang="en-CA" sz="3000" dirty="0" err="1">
                <a:latin typeface="Courier" pitchFamily="2" charset="0"/>
              </a:rPr>
              <a:t>uniq</a:t>
            </a:r>
            <a:r>
              <a:rPr lang="en-CA" sz="3000" dirty="0">
                <a:latin typeface="Courier" pitchFamily="2" charset="0"/>
              </a:rPr>
              <a:t> –c</a:t>
            </a:r>
          </a:p>
          <a:p>
            <a:r>
              <a:rPr lang="en-US" dirty="0"/>
              <a:t>Sorting the counts</a:t>
            </a:r>
          </a:p>
          <a:p>
            <a:r>
              <a:rPr lang="en-US" sz="2801" dirty="0" err="1">
                <a:latin typeface="Courier"/>
                <a:cs typeface="Courier"/>
              </a:rPr>
              <a:t>tr</a:t>
            </a:r>
            <a:r>
              <a:rPr lang="en-US" sz="2801" dirty="0">
                <a:latin typeface="Courier"/>
                <a:cs typeface="Courier"/>
              </a:rPr>
              <a:t> "A-Z" "a-z" &lt; </a:t>
            </a:r>
            <a:r>
              <a:rPr lang="en-US" sz="2801" dirty="0" err="1">
                <a:latin typeface="Courier"/>
                <a:cs typeface="Courier"/>
              </a:rPr>
              <a:t>sample.txt</a:t>
            </a:r>
            <a:r>
              <a:rPr lang="en-US" sz="2801" dirty="0">
                <a:latin typeface="Courier"/>
                <a:cs typeface="Courier"/>
              </a:rPr>
              <a:t> | </a:t>
            </a:r>
            <a:r>
              <a:rPr lang="en-US" sz="2801" dirty="0" err="1">
                <a:latin typeface="Courier"/>
                <a:cs typeface="Courier"/>
              </a:rPr>
              <a:t>tr</a:t>
            </a:r>
            <a:r>
              <a:rPr lang="en-US" sz="2801" dirty="0">
                <a:latin typeface="Courier"/>
                <a:cs typeface="Courier"/>
              </a:rPr>
              <a:t> -</a:t>
            </a:r>
            <a:r>
              <a:rPr lang="en-US" sz="2801" dirty="0" err="1">
                <a:latin typeface="Courier"/>
                <a:cs typeface="Courier"/>
              </a:rPr>
              <a:t>sc</a:t>
            </a:r>
            <a:r>
              <a:rPr lang="en-US" sz="2801" dirty="0">
                <a:latin typeface="Courier"/>
                <a:cs typeface="Courier"/>
              </a:rPr>
              <a:t> "A-</a:t>
            </a:r>
            <a:r>
              <a:rPr lang="en-US" sz="2801" dirty="0" err="1">
                <a:latin typeface="Courier"/>
                <a:cs typeface="Courier"/>
              </a:rPr>
              <a:t>Za</a:t>
            </a:r>
            <a:r>
              <a:rPr lang="en-US" sz="2801" dirty="0">
                <a:latin typeface="Courier"/>
                <a:cs typeface="Courier"/>
              </a:rPr>
              <a:t>-z" "\n" | sort | </a:t>
            </a:r>
            <a:r>
              <a:rPr lang="en-US" sz="2801" dirty="0" err="1">
                <a:latin typeface="Courier"/>
                <a:cs typeface="Courier"/>
              </a:rPr>
              <a:t>uniq</a:t>
            </a:r>
            <a:r>
              <a:rPr lang="en-US" sz="2801" dirty="0">
                <a:latin typeface="Courier"/>
                <a:cs typeface="Courier"/>
              </a:rPr>
              <a:t> -c | sort -n -r</a:t>
            </a:r>
            <a:endParaRPr lang="fr-FR" sz="2801" dirty="0">
              <a:latin typeface="Courier"/>
              <a:cs typeface="Courier"/>
            </a:endParaRPr>
          </a:p>
        </p:txBody>
      </p:sp>
      <p:sp>
        <p:nvSpPr>
          <p:cNvPr id="5" name="TextBox 4"/>
          <p:cNvSpPr txBox="1"/>
          <p:nvPr/>
        </p:nvSpPr>
        <p:spPr>
          <a:xfrm>
            <a:off x="3352802" y="5217222"/>
            <a:ext cx="2406428" cy="5022914"/>
          </a:xfrm>
          <a:prstGeom prst="rect">
            <a:avLst/>
          </a:prstGeom>
          <a:noFill/>
        </p:spPr>
        <p:txBody>
          <a:bodyPr wrap="none" rtlCol="0">
            <a:spAutoFit/>
          </a:bodyPr>
          <a:lstStyle/>
          <a:p>
            <a:pPr>
              <a:lnSpc>
                <a:spcPct val="90000"/>
              </a:lnSpc>
            </a:pPr>
            <a:r>
              <a:rPr lang="en-US" sz="3200" dirty="0">
                <a:latin typeface="Courier"/>
                <a:cs typeface="Courier"/>
              </a:rPr>
              <a:t>23243 the</a:t>
            </a:r>
          </a:p>
          <a:p>
            <a:pPr>
              <a:lnSpc>
                <a:spcPct val="90000"/>
              </a:lnSpc>
            </a:pPr>
            <a:r>
              <a:rPr lang="en-US" sz="3200" dirty="0">
                <a:latin typeface="Courier"/>
                <a:cs typeface="Courier"/>
              </a:rPr>
              <a:t>22225 </a:t>
            </a:r>
            <a:r>
              <a:rPr lang="en-US" sz="3200" dirty="0" err="1">
                <a:latin typeface="Courier"/>
                <a:cs typeface="Courier"/>
              </a:rPr>
              <a:t>i</a:t>
            </a:r>
            <a:endParaRPr lang="en-US" sz="3200" dirty="0">
              <a:latin typeface="Courier"/>
              <a:cs typeface="Courier"/>
            </a:endParaRPr>
          </a:p>
          <a:p>
            <a:pPr>
              <a:lnSpc>
                <a:spcPct val="90000"/>
              </a:lnSpc>
            </a:pPr>
            <a:r>
              <a:rPr lang="en-US" sz="3200" dirty="0">
                <a:latin typeface="Courier"/>
                <a:cs typeface="Courier"/>
              </a:rPr>
              <a:t>18618 and</a:t>
            </a:r>
          </a:p>
          <a:p>
            <a:pPr>
              <a:lnSpc>
                <a:spcPct val="90000"/>
              </a:lnSpc>
            </a:pPr>
            <a:r>
              <a:rPr lang="en-US" sz="3200" dirty="0">
                <a:latin typeface="Courier"/>
                <a:cs typeface="Courier"/>
              </a:rPr>
              <a:t>16339 to</a:t>
            </a:r>
          </a:p>
          <a:p>
            <a:pPr>
              <a:lnSpc>
                <a:spcPct val="90000"/>
              </a:lnSpc>
            </a:pPr>
            <a:r>
              <a:rPr lang="en-US" sz="3200" dirty="0">
                <a:latin typeface="Courier"/>
                <a:cs typeface="Courier"/>
              </a:rPr>
              <a:t>15687 of</a:t>
            </a:r>
          </a:p>
          <a:p>
            <a:pPr>
              <a:lnSpc>
                <a:spcPct val="90000"/>
              </a:lnSpc>
            </a:pPr>
            <a:r>
              <a:rPr lang="en-US" sz="3200" dirty="0">
                <a:latin typeface="Courier"/>
                <a:cs typeface="Courier"/>
              </a:rPr>
              <a:t>12780 a</a:t>
            </a:r>
          </a:p>
          <a:p>
            <a:pPr>
              <a:lnSpc>
                <a:spcPct val="90000"/>
              </a:lnSpc>
            </a:pPr>
            <a:r>
              <a:rPr lang="en-US" sz="3200" dirty="0">
                <a:latin typeface="Courier"/>
                <a:cs typeface="Courier"/>
              </a:rPr>
              <a:t>12163 you</a:t>
            </a:r>
          </a:p>
          <a:p>
            <a:pPr>
              <a:lnSpc>
                <a:spcPct val="90000"/>
              </a:lnSpc>
            </a:pPr>
            <a:r>
              <a:rPr lang="en-US" sz="3200" dirty="0">
                <a:latin typeface="Courier"/>
                <a:cs typeface="Courier"/>
              </a:rPr>
              <a:t>10839 my</a:t>
            </a:r>
          </a:p>
          <a:p>
            <a:pPr>
              <a:lnSpc>
                <a:spcPct val="90000"/>
              </a:lnSpc>
            </a:pPr>
            <a:r>
              <a:rPr lang="en-US" sz="3200" dirty="0">
                <a:latin typeface="Courier"/>
                <a:cs typeface="Courier"/>
              </a:rPr>
              <a:t>10005 in</a:t>
            </a:r>
          </a:p>
          <a:p>
            <a:pPr>
              <a:lnSpc>
                <a:spcPct val="90000"/>
              </a:lnSpc>
            </a:pPr>
            <a:r>
              <a:rPr lang="en-US" sz="3200" dirty="0">
                <a:latin typeface="Courier"/>
                <a:cs typeface="Courier"/>
              </a:rPr>
              <a:t>8954  d</a:t>
            </a:r>
          </a:p>
          <a:p>
            <a:pPr>
              <a:lnSpc>
                <a:spcPct val="90000"/>
              </a:lnSpc>
            </a:pPr>
            <a:endParaRPr lang="en-US" sz="3600" dirty="0"/>
          </a:p>
        </p:txBody>
      </p:sp>
      <p:sp>
        <p:nvSpPr>
          <p:cNvPr id="6" name="Rounded Rectangular Callout 5"/>
          <p:cNvSpPr/>
          <p:nvPr/>
        </p:nvSpPr>
        <p:spPr bwMode="auto">
          <a:xfrm>
            <a:off x="9296400" y="7734300"/>
            <a:ext cx="6858000" cy="12192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182880" tIns="91440" rIns="182880" bIns="91440" numCol="1" rtlCol="0" anchor="ctr" anchorCtr="0" compatLnSpc="1">
            <a:prstTxWarp prst="textNoShape">
              <a:avLst/>
            </a:prstTxWarp>
          </a:bodyPr>
          <a:lstStyle/>
          <a:p>
            <a:pPr defTabSz="1828755" fontAlgn="base">
              <a:spcBef>
                <a:spcPct val="0"/>
              </a:spcBef>
              <a:spcAft>
                <a:spcPct val="0"/>
              </a:spcAft>
            </a:pPr>
            <a:r>
              <a:rPr lang="en-US" sz="4800" dirty="0">
                <a:latin typeface="Lucida Sans" pitchFamily="-65" charset="0"/>
              </a:rPr>
              <a:t>What happened here?</a:t>
            </a:r>
          </a:p>
        </p:txBody>
      </p:sp>
    </p:spTree>
    <p:extLst>
      <p:ext uri="{BB962C8B-B14F-4D97-AF65-F5344CB8AC3E}">
        <p14:creationId xmlns:p14="http://schemas.microsoft.com/office/powerpoint/2010/main" val="361637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406717"/>
            <a:ext cx="15011400" cy="2492990"/>
          </a:xfrm>
        </p:spPr>
        <p:txBody>
          <a:bodyPr/>
          <a:lstStyle/>
          <a:p>
            <a:r>
              <a:rPr lang="en-US" sz="5400" dirty="0">
                <a:solidFill>
                  <a:schemeClr val="tx1"/>
                </a:solidFill>
                <a:latin typeface="Arial" panose="020B0604020202020204" pitchFamily="34" charset="0"/>
                <a:cs typeface="Arial" panose="020B0604020202020204" pitchFamily="34" charset="0"/>
              </a:rPr>
              <a:t>Tokenization is the basic part of document preprocessing</a:t>
            </a:r>
          </a:p>
        </p:txBody>
      </p:sp>
      <p:sp>
        <p:nvSpPr>
          <p:cNvPr id="44035" name="Rectangle 3"/>
          <p:cNvSpPr>
            <a:spLocks noGrp="1" noChangeArrowheads="1"/>
          </p:cNvSpPr>
          <p:nvPr>
            <p:ph type="body" idx="1"/>
          </p:nvPr>
        </p:nvSpPr>
        <p:spPr>
          <a:xfrm>
            <a:off x="1752600" y="3086100"/>
            <a:ext cx="11658600" cy="3905685"/>
          </a:xfrm>
        </p:spPr>
        <p:txBody>
          <a:bodyPr/>
          <a:lstStyle/>
          <a:p>
            <a:pPr>
              <a:lnSpc>
                <a:spcPct val="90000"/>
              </a:lnSpc>
            </a:pPr>
            <a:r>
              <a:rPr lang="en-US" sz="4200" dirty="0">
                <a:sym typeface="Symbol" charset="2"/>
              </a:rPr>
              <a:t>Convert byte sequences into a linear sequence of characters</a:t>
            </a:r>
          </a:p>
          <a:p>
            <a:pPr>
              <a:lnSpc>
                <a:spcPct val="90000"/>
              </a:lnSpc>
            </a:pPr>
            <a:r>
              <a:rPr lang="en-US" sz="4200" dirty="0">
                <a:sym typeface="Symbol" charset="2"/>
              </a:rPr>
              <a:t>Trivial with ascii, but not so with Unicode or others</a:t>
            </a:r>
          </a:p>
          <a:p>
            <a:pPr lvl="1">
              <a:lnSpc>
                <a:spcPct val="90000"/>
              </a:lnSpc>
            </a:pPr>
            <a:r>
              <a:rPr lang="en-US" sz="3600" dirty="0">
                <a:sym typeface="Symbol" charset="2"/>
              </a:rPr>
              <a:t>Use ML classifiers or heuristics.</a:t>
            </a:r>
          </a:p>
          <a:p>
            <a:pPr lvl="1">
              <a:lnSpc>
                <a:spcPct val="90000"/>
              </a:lnSpc>
            </a:pPr>
            <a:endParaRPr lang="en-US" sz="3600" dirty="0">
              <a:sym typeface="Symbol" charset="2"/>
            </a:endParaRPr>
          </a:p>
          <a:p>
            <a:pPr>
              <a:lnSpc>
                <a:spcPct val="90000"/>
              </a:lnSpc>
            </a:pPr>
            <a:r>
              <a:rPr lang="en-US" sz="4200" i="1" u="sng" dirty="0">
                <a:solidFill>
                  <a:srgbClr val="FF0000"/>
                </a:solidFill>
                <a:sym typeface="Symbol" charset="2"/>
              </a:rPr>
              <a:t>Crucial problem for commercial systems!</a:t>
            </a:r>
          </a:p>
          <a:p>
            <a:pPr>
              <a:lnSpc>
                <a:spcPct val="90000"/>
              </a:lnSpc>
            </a:pPr>
            <a:endParaRPr lang="en-US" sz="4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219200" y="495300"/>
            <a:ext cx="11658600" cy="830997"/>
          </a:xfrm>
        </p:spPr>
        <p:txBody>
          <a:bodyPr/>
          <a:lstStyle/>
          <a:p>
            <a:r>
              <a:rPr lang="en-US" sz="5400" dirty="0">
                <a:solidFill>
                  <a:schemeClr val="tx1"/>
                </a:solidFill>
                <a:latin typeface="Arial" panose="020B0604020202020204" pitchFamily="34" charset="0"/>
                <a:cs typeface="Arial" panose="020B0604020202020204" pitchFamily="34" charset="0"/>
              </a:rPr>
              <a:t>Tokenization</a:t>
            </a:r>
          </a:p>
        </p:txBody>
      </p:sp>
      <p:sp>
        <p:nvSpPr>
          <p:cNvPr id="46083" name="Rectangle 3"/>
          <p:cNvSpPr>
            <a:spLocks noGrp="1" noChangeArrowheads="1"/>
          </p:cNvSpPr>
          <p:nvPr>
            <p:ph type="body" idx="1"/>
          </p:nvPr>
        </p:nvSpPr>
        <p:spPr>
          <a:xfrm>
            <a:off x="1447800" y="2095500"/>
            <a:ext cx="14325600" cy="7395871"/>
          </a:xfrm>
        </p:spPr>
        <p:txBody>
          <a:bodyPr/>
          <a:lstStyle/>
          <a:p>
            <a:pPr>
              <a:lnSpc>
                <a:spcPct val="90000"/>
              </a:lnSpc>
            </a:pPr>
            <a:r>
              <a:rPr lang="en-US" sz="4200" dirty="0">
                <a:sym typeface="Symbol" charset="2"/>
              </a:rPr>
              <a:t>Fundamental to Natural Language Processing (NLP), IR, deep Learning and AI</a:t>
            </a:r>
          </a:p>
          <a:p>
            <a:pPr>
              <a:lnSpc>
                <a:spcPct val="90000"/>
              </a:lnSpc>
            </a:pPr>
            <a:r>
              <a:rPr lang="en-US" sz="4200" dirty="0">
                <a:sym typeface="Symbol" charset="2"/>
              </a:rPr>
              <a:t>Parsing (chopping up) the document into basic units that are candidates for later indexing</a:t>
            </a:r>
          </a:p>
          <a:p>
            <a:pPr lvl="1">
              <a:lnSpc>
                <a:spcPct val="90000"/>
              </a:lnSpc>
            </a:pPr>
            <a:r>
              <a:rPr lang="en-US" sz="3600" dirty="0">
                <a:sym typeface="Symbol" charset="2"/>
              </a:rPr>
              <a:t>What parts of text to use and what not</a:t>
            </a:r>
          </a:p>
          <a:p>
            <a:pPr>
              <a:lnSpc>
                <a:spcPct val="90000"/>
              </a:lnSpc>
            </a:pPr>
            <a:r>
              <a:rPr lang="en-US" sz="4200" dirty="0">
                <a:sym typeface="Symbol" charset="2"/>
              </a:rPr>
              <a:t>Issues with</a:t>
            </a:r>
          </a:p>
          <a:p>
            <a:pPr lvl="1">
              <a:lnSpc>
                <a:spcPct val="90000"/>
              </a:lnSpc>
            </a:pPr>
            <a:r>
              <a:rPr lang="en-US" sz="3600" dirty="0"/>
              <a:t>Punctuation</a:t>
            </a:r>
          </a:p>
          <a:p>
            <a:pPr lvl="1">
              <a:lnSpc>
                <a:spcPct val="90000"/>
              </a:lnSpc>
            </a:pPr>
            <a:r>
              <a:rPr lang="en-US" sz="3600" dirty="0"/>
              <a:t>Numbers</a:t>
            </a:r>
          </a:p>
          <a:p>
            <a:pPr lvl="1">
              <a:lnSpc>
                <a:spcPct val="90000"/>
              </a:lnSpc>
            </a:pPr>
            <a:r>
              <a:rPr lang="en-US" sz="3600" dirty="0"/>
              <a:t>Special characters</a:t>
            </a:r>
          </a:p>
          <a:p>
            <a:pPr lvl="1">
              <a:lnSpc>
                <a:spcPct val="90000"/>
              </a:lnSpc>
            </a:pPr>
            <a:r>
              <a:rPr lang="en-US" sz="3600" dirty="0"/>
              <a:t>Equations</a:t>
            </a:r>
          </a:p>
          <a:p>
            <a:pPr lvl="1">
              <a:lnSpc>
                <a:spcPct val="90000"/>
              </a:lnSpc>
            </a:pPr>
            <a:r>
              <a:rPr lang="en-US" sz="3600" dirty="0"/>
              <a:t>Formula</a:t>
            </a:r>
          </a:p>
          <a:p>
            <a:pPr lvl="1">
              <a:lnSpc>
                <a:spcPct val="90000"/>
              </a:lnSpc>
            </a:pPr>
            <a:r>
              <a:rPr lang="en-US" sz="3600" dirty="0"/>
              <a:t>Languages</a:t>
            </a:r>
          </a:p>
          <a:p>
            <a:pPr lvl="1">
              <a:lnSpc>
                <a:spcPct val="90000"/>
              </a:lnSpc>
            </a:pPr>
            <a:r>
              <a:rPr lang="en-US" sz="3600" dirty="0"/>
              <a:t>Normalization (often by stemming)</a:t>
            </a:r>
          </a:p>
          <a:p>
            <a:pPr lvl="1">
              <a:lnSpc>
                <a:spcPct val="90000"/>
              </a:lnSpc>
            </a:pP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463468"/>
            <a:ext cx="11658600" cy="830997"/>
          </a:xfrm>
        </p:spPr>
        <p:txBody>
          <a:bodyPr/>
          <a:lstStyle/>
          <a:p>
            <a:r>
              <a:rPr lang="en-US" sz="5400" dirty="0">
                <a:solidFill>
                  <a:schemeClr val="tx1"/>
                </a:solidFill>
                <a:latin typeface="Arial" panose="020B0604020202020204" pitchFamily="34" charset="0"/>
                <a:cs typeface="Arial" panose="020B0604020202020204" pitchFamily="34" charset="0"/>
              </a:rPr>
              <a:t>Tokenization</a:t>
            </a:r>
          </a:p>
        </p:txBody>
      </p:sp>
      <p:sp>
        <p:nvSpPr>
          <p:cNvPr id="46083" name="Rectangle 3"/>
          <p:cNvSpPr>
            <a:spLocks noGrp="1" noChangeArrowheads="1"/>
          </p:cNvSpPr>
          <p:nvPr>
            <p:ph type="body" idx="1"/>
          </p:nvPr>
        </p:nvSpPr>
        <p:spPr>
          <a:xfrm>
            <a:off x="2667000" y="2257264"/>
            <a:ext cx="11658600" cy="1080296"/>
          </a:xfrm>
        </p:spPr>
        <p:txBody>
          <a:bodyPr/>
          <a:lstStyle/>
          <a:p>
            <a:pPr>
              <a:lnSpc>
                <a:spcPct val="90000"/>
              </a:lnSpc>
            </a:pPr>
            <a:r>
              <a:rPr lang="en-US" sz="4200" dirty="0">
                <a:sym typeface="Symbol" charset="2"/>
              </a:rPr>
              <a:t>Not the tokenization of how to make data secure</a:t>
            </a:r>
            <a:endParaRPr lang="en-US" sz="3600" dirty="0"/>
          </a:p>
          <a:p>
            <a:pPr lvl="1">
              <a:lnSpc>
                <a:spcPct val="90000"/>
              </a:lnSpc>
            </a:pPr>
            <a:endParaRPr lang="en-US" sz="3600" dirty="0"/>
          </a:p>
        </p:txBody>
      </p:sp>
      <p:pic>
        <p:nvPicPr>
          <p:cNvPr id="3" name="Picture 2">
            <a:extLst>
              <a:ext uri="{FF2B5EF4-FFF2-40B4-BE49-F238E27FC236}">
                <a16:creationId xmlns:a16="http://schemas.microsoft.com/office/drawing/2014/main" id="{9B18610D-854F-C947-AFDE-DE4498593BD7}"/>
              </a:ext>
            </a:extLst>
          </p:cNvPr>
          <p:cNvPicPr>
            <a:picLocks noChangeAspect="1"/>
          </p:cNvPicPr>
          <p:nvPr/>
        </p:nvPicPr>
        <p:blipFill>
          <a:blip r:embed="rId3"/>
          <a:stretch>
            <a:fillRect/>
          </a:stretch>
        </p:blipFill>
        <p:spPr>
          <a:xfrm>
            <a:off x="2362200" y="3314700"/>
            <a:ext cx="10818311" cy="5762625"/>
          </a:xfrm>
          <a:prstGeom prst="rect">
            <a:avLst/>
          </a:prstGeom>
        </p:spPr>
      </p:pic>
    </p:spTree>
    <p:extLst>
      <p:ext uri="{BB962C8B-B14F-4D97-AF65-F5344CB8AC3E}">
        <p14:creationId xmlns:p14="http://schemas.microsoft.com/office/powerpoint/2010/main" val="44699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627102"/>
            <a:ext cx="11658600" cy="830997"/>
          </a:xfrm>
        </p:spPr>
        <p:txBody>
          <a:bodyPr/>
          <a:lstStyle/>
          <a:p>
            <a:r>
              <a:rPr lang="en-US" sz="5400" dirty="0">
                <a:solidFill>
                  <a:schemeClr val="tx1"/>
                </a:solidFill>
                <a:latin typeface="Arial" panose="020B0604020202020204" pitchFamily="34" charset="0"/>
                <a:cs typeface="Arial" panose="020B0604020202020204" pitchFamily="34" charset="0"/>
              </a:rPr>
              <a:t>Tokenization</a:t>
            </a:r>
          </a:p>
        </p:txBody>
      </p:sp>
      <p:sp>
        <p:nvSpPr>
          <p:cNvPr id="46083" name="Rectangle 3"/>
          <p:cNvSpPr>
            <a:spLocks noGrp="1" noChangeArrowheads="1"/>
          </p:cNvSpPr>
          <p:nvPr>
            <p:ph type="body" idx="1"/>
          </p:nvPr>
        </p:nvSpPr>
        <p:spPr>
          <a:xfrm>
            <a:off x="3275091" y="2452688"/>
            <a:ext cx="11658600" cy="1080296"/>
          </a:xfrm>
        </p:spPr>
        <p:txBody>
          <a:bodyPr/>
          <a:lstStyle/>
          <a:p>
            <a:pPr>
              <a:lnSpc>
                <a:spcPct val="90000"/>
              </a:lnSpc>
            </a:pPr>
            <a:r>
              <a:rPr lang="en-US" sz="4200" dirty="0">
                <a:sym typeface="Symbol" charset="2"/>
              </a:rPr>
              <a:t>Not the tokenization of how to make data secure</a:t>
            </a:r>
            <a:endParaRPr lang="en-US" sz="3600" dirty="0"/>
          </a:p>
          <a:p>
            <a:pPr lvl="1">
              <a:lnSpc>
                <a:spcPct val="90000"/>
              </a:lnSpc>
            </a:pPr>
            <a:endParaRPr lang="en-US" sz="3600" dirty="0"/>
          </a:p>
        </p:txBody>
      </p:sp>
      <p:pic>
        <p:nvPicPr>
          <p:cNvPr id="3" name="Picture 2">
            <a:extLst>
              <a:ext uri="{FF2B5EF4-FFF2-40B4-BE49-F238E27FC236}">
                <a16:creationId xmlns:a16="http://schemas.microsoft.com/office/drawing/2014/main" id="{9B18610D-854F-C947-AFDE-DE4498593BD7}"/>
              </a:ext>
            </a:extLst>
          </p:cNvPr>
          <p:cNvPicPr>
            <a:picLocks noChangeAspect="1"/>
          </p:cNvPicPr>
          <p:nvPr/>
        </p:nvPicPr>
        <p:blipFill>
          <a:blip r:embed="rId3"/>
          <a:stretch>
            <a:fillRect/>
          </a:stretch>
        </p:blipFill>
        <p:spPr>
          <a:xfrm>
            <a:off x="3086101" y="3343275"/>
            <a:ext cx="10818311" cy="5762625"/>
          </a:xfrm>
          <a:prstGeom prst="rect">
            <a:avLst/>
          </a:prstGeom>
        </p:spPr>
      </p:pic>
      <p:pic>
        <p:nvPicPr>
          <p:cNvPr id="4" name="Picture 3">
            <a:extLst>
              <a:ext uri="{FF2B5EF4-FFF2-40B4-BE49-F238E27FC236}">
                <a16:creationId xmlns:a16="http://schemas.microsoft.com/office/drawing/2014/main" id="{FC879747-8F11-2B44-BD95-EBD5A36695B4}"/>
              </a:ext>
            </a:extLst>
          </p:cNvPr>
          <p:cNvPicPr>
            <a:picLocks noChangeAspect="1"/>
          </p:cNvPicPr>
          <p:nvPr/>
        </p:nvPicPr>
        <p:blipFill>
          <a:blip r:embed="rId4"/>
          <a:stretch>
            <a:fillRect/>
          </a:stretch>
        </p:blipFill>
        <p:spPr>
          <a:xfrm>
            <a:off x="5486400" y="3538537"/>
            <a:ext cx="5395584" cy="5372100"/>
          </a:xfrm>
          <a:prstGeom prst="rect">
            <a:avLst/>
          </a:prstGeom>
        </p:spPr>
      </p:pic>
    </p:spTree>
    <p:extLst>
      <p:ext uri="{BB962C8B-B14F-4D97-AF65-F5344CB8AC3E}">
        <p14:creationId xmlns:p14="http://schemas.microsoft.com/office/powerpoint/2010/main" val="2311836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1E46EF4-C922-9641-95BD-2BFA6F130E54}"/>
              </a:ext>
            </a:extLst>
          </p:cNvPr>
          <p:cNvPicPr>
            <a:picLocks noGrp="1" noChangeAspect="1"/>
          </p:cNvPicPr>
          <p:nvPr>
            <p:ph idx="1"/>
          </p:nvPr>
        </p:nvPicPr>
        <p:blipFill>
          <a:blip r:embed="rId2"/>
          <a:stretch>
            <a:fillRect/>
          </a:stretch>
        </p:blipFill>
        <p:spPr>
          <a:xfrm>
            <a:off x="3086100" y="1143000"/>
            <a:ext cx="12083145" cy="7315200"/>
          </a:xfrm>
        </p:spPr>
      </p:pic>
      <p:sp>
        <p:nvSpPr>
          <p:cNvPr id="10" name="TextBox 9">
            <a:extLst>
              <a:ext uri="{FF2B5EF4-FFF2-40B4-BE49-F238E27FC236}">
                <a16:creationId xmlns:a16="http://schemas.microsoft.com/office/drawing/2014/main" id="{4BBC8BA8-D428-A545-BF38-464BBF44A358}"/>
              </a:ext>
            </a:extLst>
          </p:cNvPr>
          <p:cNvSpPr txBox="1"/>
          <p:nvPr/>
        </p:nvSpPr>
        <p:spPr>
          <a:xfrm>
            <a:off x="4724400" y="8496300"/>
            <a:ext cx="4026936" cy="507831"/>
          </a:xfrm>
          <a:prstGeom prst="rect">
            <a:avLst/>
          </a:prstGeom>
          <a:noFill/>
        </p:spPr>
        <p:txBody>
          <a:bodyPr wrap="none" rtlCol="0">
            <a:spAutoFit/>
          </a:bodyPr>
          <a:lstStyle/>
          <a:p>
            <a:r>
              <a:rPr lang="en-US" sz="2700" dirty="0">
                <a:solidFill>
                  <a:srgbClr val="FF3300"/>
                </a:solidFill>
              </a:rPr>
              <a:t>Sometimes called ”parsers”</a:t>
            </a:r>
          </a:p>
        </p:txBody>
      </p:sp>
    </p:spTree>
    <p:extLst>
      <p:ext uri="{BB962C8B-B14F-4D97-AF65-F5344CB8AC3E}">
        <p14:creationId xmlns:p14="http://schemas.microsoft.com/office/powerpoint/2010/main" val="282942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2DCB-4A83-3B41-96A5-3FE0707876BC}"/>
              </a:ext>
            </a:extLst>
          </p:cNvPr>
          <p:cNvSpPr>
            <a:spLocks noGrp="1"/>
          </p:cNvSpPr>
          <p:nvPr>
            <p:ph type="title"/>
          </p:nvPr>
        </p:nvSpPr>
        <p:spPr>
          <a:xfrm>
            <a:off x="533400" y="419100"/>
            <a:ext cx="11811000" cy="1661993"/>
          </a:xfrm>
        </p:spPr>
        <p:txBody>
          <a:bodyPr/>
          <a:lstStyle/>
          <a:p>
            <a:r>
              <a:rPr lang="en-US" sz="5400" dirty="0">
                <a:solidFill>
                  <a:schemeClr val="tx1"/>
                </a:solidFill>
                <a:latin typeface="Arial" panose="020B0604020202020204" pitchFamily="34" charset="0"/>
                <a:cs typeface="Arial" panose="020B0604020202020204" pitchFamily="34" charset="0"/>
              </a:rPr>
              <a:t>What tokenization did you use?</a:t>
            </a:r>
          </a:p>
        </p:txBody>
      </p:sp>
      <p:sp>
        <p:nvSpPr>
          <p:cNvPr id="3" name="Content Placeholder 2">
            <a:extLst>
              <a:ext uri="{FF2B5EF4-FFF2-40B4-BE49-F238E27FC236}">
                <a16:creationId xmlns:a16="http://schemas.microsoft.com/office/drawing/2014/main" id="{35C50C4E-BCE2-5147-BD88-8B73A43AF79E}"/>
              </a:ext>
            </a:extLst>
          </p:cNvPr>
          <p:cNvSpPr>
            <a:spLocks noGrp="1"/>
          </p:cNvSpPr>
          <p:nvPr>
            <p:ph idx="1"/>
          </p:nvPr>
        </p:nvSpPr>
        <p:spPr>
          <a:xfrm>
            <a:off x="914400" y="2366010"/>
            <a:ext cx="16459200" cy="3600986"/>
          </a:xfrm>
        </p:spPr>
        <p:txBody>
          <a:bodyPr/>
          <a:lstStyle/>
          <a:p>
            <a:r>
              <a:rPr lang="en-US" sz="3600" dirty="0">
                <a:solidFill>
                  <a:srgbClr val="FF0000"/>
                </a:solidFill>
              </a:rPr>
              <a:t>For real problems always ask this!</a:t>
            </a:r>
          </a:p>
          <a:p>
            <a:r>
              <a:rPr lang="en-US" sz="3600" dirty="0"/>
              <a:t>A fundamental question for all text processing</a:t>
            </a:r>
          </a:p>
          <a:p>
            <a:pPr lvl="1"/>
            <a:r>
              <a:rPr lang="en-US" sz="3600" dirty="0"/>
              <a:t>Natural language processing</a:t>
            </a:r>
          </a:p>
          <a:p>
            <a:pPr lvl="1"/>
            <a:r>
              <a:rPr lang="en-US" sz="3600" dirty="0"/>
              <a:t>Text mining</a:t>
            </a:r>
          </a:p>
          <a:p>
            <a:pPr lvl="1"/>
            <a:r>
              <a:rPr lang="en-US" sz="3600" dirty="0"/>
              <a:t>Machine learning and AI</a:t>
            </a:r>
          </a:p>
          <a:p>
            <a:pPr lvl="1"/>
            <a:r>
              <a:rPr lang="en-US" sz="3600" dirty="0"/>
              <a:t>Information retrieval and search</a:t>
            </a:r>
          </a:p>
          <a:p>
            <a:pPr lvl="1"/>
            <a:endParaRPr lang="en-US" dirty="0"/>
          </a:p>
        </p:txBody>
      </p:sp>
    </p:spTree>
    <p:extLst>
      <p:ext uri="{BB962C8B-B14F-4D97-AF65-F5344CB8AC3E}">
        <p14:creationId xmlns:p14="http://schemas.microsoft.com/office/powerpoint/2010/main" val="132992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500"/>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The first step: tokenizing</a:t>
            </a:r>
          </a:p>
        </p:txBody>
      </p:sp>
      <p:sp>
        <p:nvSpPr>
          <p:cNvPr id="3" name="Content Placeholder 2"/>
          <p:cNvSpPr>
            <a:spLocks noGrp="1"/>
          </p:cNvSpPr>
          <p:nvPr>
            <p:ph idx="1"/>
          </p:nvPr>
        </p:nvSpPr>
        <p:spPr>
          <a:xfrm>
            <a:off x="990600" y="1943100"/>
            <a:ext cx="16459200" cy="6789420"/>
          </a:xfrm>
        </p:spPr>
        <p:txBody>
          <a:bodyPr>
            <a:normAutofit/>
          </a:bodyPr>
          <a:lstStyle/>
          <a:p>
            <a:r>
              <a:rPr lang="fr-FR" sz="4001" dirty="0">
                <a:latin typeface="Courier"/>
                <a:cs typeface="Courier"/>
              </a:rPr>
              <a:t>tr -</a:t>
            </a:r>
            <a:r>
              <a:rPr lang="fr-FR" sz="4001" dirty="0" err="1">
                <a:latin typeface="Courier"/>
                <a:cs typeface="Courier"/>
              </a:rPr>
              <a:t>sc</a:t>
            </a:r>
            <a:r>
              <a:rPr lang="fr-FR" sz="4001" dirty="0">
                <a:latin typeface="Courier"/>
                <a:cs typeface="Courier"/>
              </a:rPr>
              <a:t> "A-</a:t>
            </a:r>
            <a:r>
              <a:rPr lang="fr-FR" sz="4001" dirty="0" err="1">
                <a:latin typeface="Courier"/>
                <a:cs typeface="Courier"/>
              </a:rPr>
              <a:t>Za</a:t>
            </a:r>
            <a:r>
              <a:rPr lang="fr-FR" sz="4001" dirty="0">
                <a:latin typeface="Courier"/>
                <a:cs typeface="Courier"/>
              </a:rPr>
              <a:t>-z" "\n" &lt; </a:t>
            </a:r>
            <a:r>
              <a:rPr lang="fr-FR" sz="4001" dirty="0" err="1">
                <a:latin typeface="Courier"/>
                <a:cs typeface="Courier"/>
              </a:rPr>
              <a:t>sample.txt</a:t>
            </a:r>
            <a:r>
              <a:rPr lang="fr-FR" sz="4001" dirty="0">
                <a:latin typeface="Courier"/>
                <a:cs typeface="Courier"/>
              </a:rPr>
              <a:t> | </a:t>
            </a:r>
            <a:r>
              <a:rPr lang="fr-FR" sz="4001" dirty="0" err="1">
                <a:latin typeface="Courier"/>
                <a:cs typeface="Courier"/>
              </a:rPr>
              <a:t>head</a:t>
            </a:r>
            <a:endParaRPr lang="fr-FR" sz="4001" dirty="0">
              <a:latin typeface="Courier"/>
              <a:cs typeface="Courier"/>
            </a:endParaRPr>
          </a:p>
          <a:p>
            <a:endParaRPr lang="fr-FR" sz="2801" dirty="0">
              <a:latin typeface="Courier"/>
              <a:cs typeface="Courier"/>
            </a:endParaRPr>
          </a:p>
          <a:p>
            <a:r>
              <a:rPr lang="fr-FR" sz="2801" dirty="0">
                <a:latin typeface="Courier"/>
                <a:cs typeface="Courier"/>
              </a:rPr>
              <a:t>THE</a:t>
            </a:r>
          </a:p>
          <a:p>
            <a:r>
              <a:rPr lang="fr-FR" sz="2801" dirty="0">
                <a:latin typeface="Courier"/>
                <a:cs typeface="Courier"/>
              </a:rPr>
              <a:t>SONNETS</a:t>
            </a:r>
          </a:p>
          <a:p>
            <a:r>
              <a:rPr lang="fr-FR" sz="2801" dirty="0">
                <a:latin typeface="Courier"/>
                <a:cs typeface="Courier"/>
              </a:rPr>
              <a:t>by</a:t>
            </a:r>
          </a:p>
          <a:p>
            <a:r>
              <a:rPr lang="fr-FR" sz="2801" dirty="0">
                <a:latin typeface="Courier"/>
                <a:cs typeface="Courier"/>
              </a:rPr>
              <a:t>William</a:t>
            </a:r>
          </a:p>
          <a:p>
            <a:r>
              <a:rPr lang="fr-FR" sz="2801" dirty="0">
                <a:latin typeface="Courier"/>
                <a:cs typeface="Courier"/>
              </a:rPr>
              <a:t>Shakespeare</a:t>
            </a:r>
          </a:p>
          <a:p>
            <a:r>
              <a:rPr lang="fr-FR" sz="2801" dirty="0" err="1">
                <a:latin typeface="Courier"/>
                <a:cs typeface="Courier"/>
              </a:rPr>
              <a:t>From</a:t>
            </a:r>
            <a:endParaRPr lang="fr-FR" sz="2801" dirty="0">
              <a:latin typeface="Courier"/>
              <a:cs typeface="Courier"/>
            </a:endParaRPr>
          </a:p>
          <a:p>
            <a:r>
              <a:rPr lang="fr-FR" sz="2801" dirty="0" err="1">
                <a:latin typeface="Courier"/>
                <a:cs typeface="Courier"/>
              </a:rPr>
              <a:t>fairest</a:t>
            </a:r>
            <a:endParaRPr lang="fr-FR" sz="2801" dirty="0">
              <a:latin typeface="Courier"/>
              <a:cs typeface="Courier"/>
            </a:endParaRPr>
          </a:p>
          <a:p>
            <a:r>
              <a:rPr lang="fr-FR" sz="2801" dirty="0" err="1">
                <a:latin typeface="Courier"/>
                <a:cs typeface="Courier"/>
              </a:rPr>
              <a:t>creatures</a:t>
            </a:r>
            <a:endParaRPr lang="fr-FR" sz="2801" dirty="0">
              <a:latin typeface="Courier"/>
              <a:cs typeface="Courier"/>
            </a:endParaRPr>
          </a:p>
          <a:p>
            <a:r>
              <a:rPr lang="en-US" sz="2801" dirty="0">
                <a:latin typeface="Courier"/>
                <a:cs typeface="Courier"/>
              </a:rPr>
              <a:t>W</a:t>
            </a:r>
            <a:r>
              <a:rPr lang="fr-FR" sz="2801" dirty="0">
                <a:latin typeface="Courier"/>
                <a:cs typeface="Courier"/>
              </a:rPr>
              <a:t>e</a:t>
            </a:r>
          </a:p>
          <a:p>
            <a:r>
              <a:rPr lang="fr-FR" sz="2801" dirty="0">
                <a:latin typeface="Courier"/>
                <a:cs typeface="Courier"/>
              </a:rPr>
              <a:t>...</a:t>
            </a:r>
            <a:r>
              <a:rPr lang="it-IT" sz="2000" dirty="0">
                <a:latin typeface="Courier"/>
                <a:cs typeface="Courier"/>
              </a:rPr>
              <a:t> </a:t>
            </a:r>
            <a:r>
              <a:rPr lang="en-US" sz="2000" dirty="0">
                <a:latin typeface="Courier"/>
                <a:cs typeface="Courier"/>
              </a:rPr>
              <a:t>   </a:t>
            </a:r>
            <a:endParaRPr lang="en-US" sz="3200" dirty="0"/>
          </a:p>
        </p:txBody>
      </p:sp>
    </p:spTree>
    <p:extLst>
      <p:ext uri="{BB962C8B-B14F-4D97-AF65-F5344CB8AC3E}">
        <p14:creationId xmlns:p14="http://schemas.microsoft.com/office/powerpoint/2010/main" val="282980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42185" y="842099"/>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Text Preprocessing</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3416320"/>
          </a:xfrm>
          <a:prstGeom prst="rect">
            <a:avLst/>
          </a:prstGeom>
          <a:noFill/>
        </p:spPr>
        <p:txBody>
          <a:bodyPr wrap="square">
            <a:spAutoFit/>
          </a:bodyPr>
          <a:lstStyle/>
          <a:p>
            <a:r>
              <a:rPr lang="en-US" sz="3600" dirty="0"/>
              <a:t>In any Machine learning task, cleaning or preprocessing the data is as important as model building. Text data is one of the most unstructured forms of available data and when comes to deal with Human language then it’s too complex. Have you ever wondered how Alexa, Siri, Google assistant can understand, process, and respond in Human language. NLP is a technology that works behind it where before any response lots of text preprocessing takes place.</a:t>
            </a:r>
          </a:p>
        </p:txBody>
      </p:sp>
    </p:spTree>
    <p:extLst>
      <p:ext uri="{BB962C8B-B14F-4D97-AF65-F5344CB8AC3E}">
        <p14:creationId xmlns:p14="http://schemas.microsoft.com/office/powerpoint/2010/main" val="355340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7700"/>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The second step: sorting</a:t>
            </a:r>
          </a:p>
        </p:txBody>
      </p:sp>
      <p:sp>
        <p:nvSpPr>
          <p:cNvPr id="3" name="Content Placeholder 2"/>
          <p:cNvSpPr>
            <a:spLocks noGrp="1"/>
          </p:cNvSpPr>
          <p:nvPr>
            <p:ph idx="1"/>
          </p:nvPr>
        </p:nvSpPr>
        <p:spPr>
          <a:xfrm>
            <a:off x="914400" y="2095500"/>
            <a:ext cx="16459200" cy="6789420"/>
          </a:xfrm>
        </p:spPr>
        <p:txBody>
          <a:bodyPr>
            <a:normAutofit/>
          </a:bodyPr>
          <a:lstStyle/>
          <a:p>
            <a:r>
              <a:rPr lang="fr-FR" sz="4001" dirty="0">
                <a:latin typeface="Courier"/>
                <a:cs typeface="Courier"/>
              </a:rPr>
              <a:t>tr -</a:t>
            </a:r>
            <a:r>
              <a:rPr lang="fr-FR" sz="4001" dirty="0" err="1">
                <a:latin typeface="Courier"/>
                <a:cs typeface="Courier"/>
              </a:rPr>
              <a:t>sc</a:t>
            </a:r>
            <a:r>
              <a:rPr lang="fr-FR" sz="4001" dirty="0">
                <a:latin typeface="Courier"/>
                <a:cs typeface="Courier"/>
              </a:rPr>
              <a:t> "A-</a:t>
            </a:r>
            <a:r>
              <a:rPr lang="fr-FR" sz="4001" dirty="0" err="1">
                <a:latin typeface="Courier"/>
                <a:cs typeface="Courier"/>
              </a:rPr>
              <a:t>Za</a:t>
            </a:r>
            <a:r>
              <a:rPr lang="fr-FR" sz="4001" dirty="0">
                <a:latin typeface="Courier"/>
                <a:cs typeface="Courier"/>
              </a:rPr>
              <a:t>-z" "\n" &lt; </a:t>
            </a:r>
            <a:r>
              <a:rPr lang="fr-FR" sz="4001" dirty="0" err="1">
                <a:latin typeface="Courier"/>
                <a:cs typeface="Courier"/>
              </a:rPr>
              <a:t>sample.txt</a:t>
            </a:r>
            <a:r>
              <a:rPr lang="fr-FR" sz="4001" dirty="0">
                <a:latin typeface="Courier"/>
                <a:cs typeface="Courier"/>
              </a:rPr>
              <a:t> | sort | </a:t>
            </a:r>
            <a:r>
              <a:rPr lang="fr-FR" sz="4001" dirty="0" err="1">
                <a:latin typeface="Courier"/>
                <a:cs typeface="Courier"/>
              </a:rPr>
              <a:t>head</a:t>
            </a:r>
            <a:endParaRPr lang="fr-FR" sz="4001" dirty="0">
              <a:latin typeface="Courier"/>
              <a:cs typeface="Courier"/>
            </a:endParaRPr>
          </a:p>
          <a:p>
            <a:endParaRPr lang="fr-FR" sz="2801" dirty="0">
              <a:latin typeface="Courier"/>
              <a:cs typeface="Courier"/>
            </a:endParaRPr>
          </a:p>
          <a:p>
            <a:r>
              <a:rPr lang="en-US" sz="2801" dirty="0">
                <a:latin typeface="Courier"/>
                <a:cs typeface="Courier"/>
              </a:rPr>
              <a:t>A</a:t>
            </a:r>
          </a:p>
          <a:p>
            <a:r>
              <a:rPr lang="en-US" sz="2801" dirty="0">
                <a:latin typeface="Courier"/>
                <a:cs typeface="Courier"/>
              </a:rPr>
              <a:t>A</a:t>
            </a:r>
          </a:p>
          <a:p>
            <a:r>
              <a:rPr lang="en-US" sz="2801" dirty="0">
                <a:latin typeface="Courier"/>
                <a:cs typeface="Courier"/>
              </a:rPr>
              <a:t>A</a:t>
            </a:r>
          </a:p>
          <a:p>
            <a:r>
              <a:rPr lang="en-US" sz="2801" dirty="0">
                <a:latin typeface="Courier"/>
                <a:cs typeface="Courier"/>
              </a:rPr>
              <a:t>A</a:t>
            </a:r>
          </a:p>
          <a:p>
            <a:r>
              <a:rPr lang="en-US" sz="2801" dirty="0">
                <a:latin typeface="Courier"/>
                <a:cs typeface="Courier"/>
              </a:rPr>
              <a:t>A</a:t>
            </a:r>
          </a:p>
          <a:p>
            <a:r>
              <a:rPr lang="en-US" sz="2801" dirty="0">
                <a:latin typeface="Courier"/>
                <a:cs typeface="Courier"/>
              </a:rPr>
              <a:t>A</a:t>
            </a:r>
          </a:p>
          <a:p>
            <a:r>
              <a:rPr lang="en-US" sz="2801" dirty="0">
                <a:latin typeface="Courier"/>
                <a:cs typeface="Courier"/>
              </a:rPr>
              <a:t>A</a:t>
            </a:r>
          </a:p>
          <a:p>
            <a:r>
              <a:rPr lang="en-US" sz="2801" dirty="0">
                <a:latin typeface="Courier"/>
                <a:cs typeface="Courier"/>
              </a:rPr>
              <a:t>A</a:t>
            </a:r>
          </a:p>
          <a:p>
            <a:r>
              <a:rPr lang="en-US" sz="2801" dirty="0">
                <a:latin typeface="Courier"/>
                <a:cs typeface="Courier"/>
              </a:rPr>
              <a:t>A</a:t>
            </a:r>
          </a:p>
          <a:p>
            <a:r>
              <a:rPr lang="en-US" sz="2801" dirty="0">
                <a:latin typeface="Courier"/>
                <a:cs typeface="Courier"/>
              </a:rPr>
              <a:t>...</a:t>
            </a:r>
            <a:r>
              <a:rPr lang="en-US" sz="2000" dirty="0">
                <a:latin typeface="Courier"/>
                <a:cs typeface="Courier"/>
              </a:rPr>
              <a:t>   </a:t>
            </a:r>
            <a:endParaRPr lang="en-US" sz="3200" dirty="0"/>
          </a:p>
        </p:txBody>
      </p:sp>
    </p:spTree>
    <p:extLst>
      <p:ext uri="{BB962C8B-B14F-4D97-AF65-F5344CB8AC3E}">
        <p14:creationId xmlns:p14="http://schemas.microsoft.com/office/powerpoint/2010/main" val="58974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1" y="228601"/>
            <a:ext cx="13537884" cy="850233"/>
          </a:xfrm>
          <a:prstGeom prst="rect">
            <a:avLst/>
          </a:prstGeom>
        </p:spPr>
        <p:txBody>
          <a:bodyPr vert="horz" wrap="square" lIns="0" tIns="19050" rIns="0" bIns="0" rtlCol="0">
            <a:spAutoFit/>
          </a:bodyPr>
          <a:lstStyle/>
          <a:p>
            <a:pPr marL="19050">
              <a:spcBef>
                <a:spcPts val="150"/>
              </a:spcBef>
            </a:pPr>
            <a:r>
              <a:rPr sz="5400" spc="-8" dirty="0">
                <a:solidFill>
                  <a:schemeClr val="tx1"/>
                </a:solidFill>
                <a:latin typeface="Arial" panose="020B0604020202020204" pitchFamily="34" charset="0"/>
                <a:cs typeface="Arial" panose="020B0604020202020204" pitchFamily="34" charset="0"/>
              </a:rPr>
              <a:t>Natural Language Toolkit</a:t>
            </a:r>
            <a:r>
              <a:rPr sz="5400" spc="-30" dirty="0">
                <a:solidFill>
                  <a:schemeClr val="tx1"/>
                </a:solidFill>
                <a:latin typeface="Arial" panose="020B0604020202020204" pitchFamily="34" charset="0"/>
                <a:cs typeface="Arial" panose="020B0604020202020204" pitchFamily="34" charset="0"/>
              </a:rPr>
              <a:t> </a:t>
            </a:r>
            <a:r>
              <a:rPr sz="5400" spc="-8" dirty="0">
                <a:solidFill>
                  <a:schemeClr val="tx1"/>
                </a:solidFill>
                <a:latin typeface="Arial" panose="020B0604020202020204" pitchFamily="34" charset="0"/>
                <a:cs typeface="Arial" panose="020B0604020202020204" pitchFamily="34" charset="0"/>
              </a:rPr>
              <a:t>(NLTK)</a:t>
            </a:r>
          </a:p>
        </p:txBody>
      </p:sp>
      <p:sp>
        <p:nvSpPr>
          <p:cNvPr id="3" name="object 3"/>
          <p:cNvSpPr txBox="1"/>
          <p:nvPr/>
        </p:nvSpPr>
        <p:spPr>
          <a:xfrm>
            <a:off x="3200400" y="1600200"/>
            <a:ext cx="12126276" cy="4333238"/>
          </a:xfrm>
          <a:prstGeom prst="rect">
            <a:avLst/>
          </a:prstGeom>
        </p:spPr>
        <p:txBody>
          <a:bodyPr vert="horz" wrap="square" lIns="0" tIns="64770" rIns="0" bIns="0" rtlCol="0">
            <a:spAutoFit/>
          </a:bodyPr>
          <a:lstStyle/>
          <a:p>
            <a:pPr marL="533400" marR="724851" indent="-514350">
              <a:lnSpc>
                <a:spcPts val="3300"/>
              </a:lnSpc>
              <a:spcBef>
                <a:spcPts val="510"/>
              </a:spcBef>
              <a:buChar char="•"/>
              <a:tabLst>
                <a:tab pos="532448" algn="l"/>
                <a:tab pos="533400" algn="l"/>
              </a:tabLst>
            </a:pPr>
            <a:r>
              <a:rPr sz="3000" dirty="0">
                <a:latin typeface="Times New Roman"/>
                <a:cs typeface="Times New Roman"/>
              </a:rPr>
              <a:t>A </a:t>
            </a:r>
            <a:r>
              <a:rPr sz="3000" spc="-8" dirty="0">
                <a:latin typeface="Times New Roman"/>
                <a:cs typeface="Times New Roman"/>
              </a:rPr>
              <a:t>suite </a:t>
            </a:r>
            <a:r>
              <a:rPr sz="3000" dirty="0">
                <a:latin typeface="Times New Roman"/>
                <a:cs typeface="Times New Roman"/>
              </a:rPr>
              <a:t>of </a:t>
            </a:r>
            <a:r>
              <a:rPr sz="3000" spc="-8" dirty="0">
                <a:latin typeface="Times New Roman"/>
                <a:cs typeface="Times New Roman"/>
              </a:rPr>
              <a:t>Python libraries </a:t>
            </a:r>
            <a:r>
              <a:rPr sz="3000" dirty="0">
                <a:latin typeface="Times New Roman"/>
                <a:cs typeface="Times New Roman"/>
              </a:rPr>
              <a:t>for </a:t>
            </a:r>
            <a:r>
              <a:rPr sz="3000" spc="-8" dirty="0">
                <a:latin typeface="Times New Roman"/>
                <a:cs typeface="Times New Roman"/>
              </a:rPr>
              <a:t>symbolic and statistical natural language  programming</a:t>
            </a:r>
            <a:endParaRPr sz="3000" dirty="0">
              <a:latin typeface="Times New Roman"/>
              <a:cs typeface="Times New Roman"/>
            </a:endParaRPr>
          </a:p>
          <a:p>
            <a:pPr marL="1133475" lvl="1" indent="-428625">
              <a:spcBef>
                <a:spcPts val="210"/>
              </a:spcBef>
              <a:buChar char="–"/>
              <a:tabLst>
                <a:tab pos="1132523" algn="l"/>
                <a:tab pos="1133475" algn="l"/>
              </a:tabLst>
            </a:pPr>
            <a:r>
              <a:rPr sz="3000" spc="-8" dirty="0">
                <a:latin typeface="Times New Roman"/>
                <a:cs typeface="Times New Roman"/>
              </a:rPr>
              <a:t>Developed at the University </a:t>
            </a:r>
            <a:r>
              <a:rPr sz="3000" dirty="0">
                <a:latin typeface="Times New Roman"/>
                <a:cs typeface="Times New Roman"/>
              </a:rPr>
              <a:t>of</a:t>
            </a:r>
            <a:r>
              <a:rPr sz="3000" spc="15" dirty="0">
                <a:latin typeface="Times New Roman"/>
                <a:cs typeface="Times New Roman"/>
              </a:rPr>
              <a:t> </a:t>
            </a:r>
            <a:r>
              <a:rPr sz="3000" spc="-8" dirty="0">
                <a:latin typeface="Times New Roman"/>
                <a:cs typeface="Times New Roman"/>
              </a:rPr>
              <a:t>Pennsylvania</a:t>
            </a:r>
            <a:endParaRPr lang="en-US" sz="3000" spc="-8" dirty="0">
              <a:latin typeface="Times New Roman"/>
              <a:cs typeface="Times New Roman"/>
            </a:endParaRPr>
          </a:p>
          <a:p>
            <a:pPr marL="1133475" lvl="1" indent="-428625">
              <a:spcBef>
                <a:spcPts val="210"/>
              </a:spcBef>
              <a:buChar char="–"/>
              <a:tabLst>
                <a:tab pos="1132523" algn="l"/>
                <a:tab pos="1133475" algn="l"/>
              </a:tabLst>
            </a:pPr>
            <a:r>
              <a:rPr lang="en-US" sz="3000" spc="-8" dirty="0">
                <a:latin typeface="Times New Roman"/>
                <a:cs typeface="Times New Roman"/>
              </a:rPr>
              <a:t>Has its own tokenization</a:t>
            </a:r>
            <a:endParaRPr sz="3000" dirty="0">
              <a:latin typeface="Times New Roman"/>
              <a:cs typeface="Times New Roman"/>
            </a:endParaRPr>
          </a:p>
          <a:p>
            <a:pPr marL="533400" indent="-514350">
              <a:spcBef>
                <a:spcPts val="450"/>
              </a:spcBef>
              <a:buChar char="•"/>
              <a:tabLst>
                <a:tab pos="532448" algn="l"/>
                <a:tab pos="533400" algn="l"/>
              </a:tabLst>
            </a:pPr>
            <a:r>
              <a:rPr sz="3000" spc="-8" dirty="0">
                <a:latin typeface="Times New Roman"/>
                <a:cs typeface="Times New Roman"/>
              </a:rPr>
              <a:t>Developed to </a:t>
            </a:r>
            <a:r>
              <a:rPr sz="3000" dirty="0">
                <a:latin typeface="Times New Roman"/>
                <a:cs typeface="Times New Roman"/>
              </a:rPr>
              <a:t>be a </a:t>
            </a:r>
            <a:r>
              <a:rPr sz="3000" spc="-8" dirty="0">
                <a:latin typeface="Times New Roman"/>
                <a:cs typeface="Times New Roman"/>
              </a:rPr>
              <a:t>teaching tool and </a:t>
            </a:r>
            <a:r>
              <a:rPr sz="3000" dirty="0">
                <a:latin typeface="Times New Roman"/>
                <a:cs typeface="Times New Roman"/>
              </a:rPr>
              <a:t>a </a:t>
            </a:r>
            <a:r>
              <a:rPr sz="3000" spc="-8" dirty="0">
                <a:latin typeface="Times New Roman"/>
                <a:cs typeface="Times New Roman"/>
              </a:rPr>
              <a:t>platform </a:t>
            </a:r>
            <a:r>
              <a:rPr sz="3000" dirty="0">
                <a:latin typeface="Times New Roman"/>
                <a:cs typeface="Times New Roman"/>
              </a:rPr>
              <a:t>for </a:t>
            </a:r>
            <a:r>
              <a:rPr sz="3000" spc="-8" dirty="0">
                <a:latin typeface="Times New Roman"/>
                <a:cs typeface="Times New Roman"/>
              </a:rPr>
              <a:t>research NLP</a:t>
            </a:r>
            <a:r>
              <a:rPr sz="3000" spc="98" dirty="0">
                <a:latin typeface="Times New Roman"/>
                <a:cs typeface="Times New Roman"/>
              </a:rPr>
              <a:t> </a:t>
            </a:r>
            <a:r>
              <a:rPr sz="3000" spc="-8" dirty="0">
                <a:latin typeface="Times New Roman"/>
                <a:cs typeface="Times New Roman"/>
              </a:rPr>
              <a:t>prototypes</a:t>
            </a:r>
            <a:endParaRPr sz="3000" dirty="0">
              <a:latin typeface="Times New Roman"/>
              <a:cs typeface="Times New Roman"/>
            </a:endParaRPr>
          </a:p>
          <a:p>
            <a:pPr marL="1133475" lvl="1" indent="-428625">
              <a:spcBef>
                <a:spcPts val="300"/>
              </a:spcBef>
              <a:buChar char="–"/>
              <a:tabLst>
                <a:tab pos="1132523" algn="l"/>
                <a:tab pos="1133475" algn="l"/>
              </a:tabLst>
            </a:pPr>
            <a:r>
              <a:rPr sz="3000" spc="-8" dirty="0">
                <a:latin typeface="Times New Roman"/>
                <a:cs typeface="Times New Roman"/>
              </a:rPr>
              <a:t>Data types are packaged as</a:t>
            </a:r>
            <a:r>
              <a:rPr sz="3000" spc="8" dirty="0">
                <a:latin typeface="Times New Roman"/>
                <a:cs typeface="Times New Roman"/>
              </a:rPr>
              <a:t> </a:t>
            </a:r>
            <a:r>
              <a:rPr sz="3000" spc="-8" dirty="0">
                <a:latin typeface="Times New Roman"/>
                <a:cs typeface="Times New Roman"/>
              </a:rPr>
              <a:t>classes</a:t>
            </a:r>
            <a:endParaRPr sz="3000" dirty="0">
              <a:latin typeface="Times New Roman"/>
              <a:cs typeface="Times New Roman"/>
            </a:endParaRPr>
          </a:p>
          <a:p>
            <a:pPr marL="1133475" lvl="1" indent="-428625">
              <a:spcBef>
                <a:spcPts val="300"/>
              </a:spcBef>
              <a:buChar char="–"/>
              <a:tabLst>
                <a:tab pos="1132523" algn="l"/>
                <a:tab pos="1133475" algn="l"/>
              </a:tabLst>
            </a:pPr>
            <a:r>
              <a:rPr sz="3000" spc="-8" dirty="0">
                <a:latin typeface="Times New Roman"/>
                <a:cs typeface="Times New Roman"/>
              </a:rPr>
              <a:t>Goal </a:t>
            </a:r>
            <a:r>
              <a:rPr sz="3000" dirty="0">
                <a:latin typeface="Times New Roman"/>
                <a:cs typeface="Times New Roman"/>
              </a:rPr>
              <a:t>of </a:t>
            </a:r>
            <a:r>
              <a:rPr sz="3000" spc="-8" dirty="0">
                <a:latin typeface="Times New Roman"/>
                <a:cs typeface="Times New Roman"/>
              </a:rPr>
              <a:t>code is to </a:t>
            </a:r>
            <a:r>
              <a:rPr sz="3000" dirty="0">
                <a:latin typeface="Times New Roman"/>
                <a:cs typeface="Times New Roman"/>
              </a:rPr>
              <a:t>be </a:t>
            </a:r>
            <a:r>
              <a:rPr sz="3000" spc="-8" dirty="0">
                <a:latin typeface="Times New Roman"/>
                <a:cs typeface="Times New Roman"/>
              </a:rPr>
              <a:t>clear, rather than fastest</a:t>
            </a:r>
            <a:r>
              <a:rPr sz="3000" spc="30" dirty="0">
                <a:latin typeface="Times New Roman"/>
                <a:cs typeface="Times New Roman"/>
              </a:rPr>
              <a:t> </a:t>
            </a:r>
            <a:r>
              <a:rPr sz="3000" spc="-8" dirty="0">
                <a:latin typeface="Times New Roman"/>
                <a:cs typeface="Times New Roman"/>
              </a:rPr>
              <a:t>performance</a:t>
            </a:r>
            <a:endParaRPr sz="3000" dirty="0">
              <a:latin typeface="Times New Roman"/>
              <a:cs typeface="Times New Roman"/>
            </a:endParaRPr>
          </a:p>
          <a:p>
            <a:pPr marL="533400" indent="-514350">
              <a:spcBef>
                <a:spcPts val="450"/>
              </a:spcBef>
              <a:buChar char="•"/>
              <a:tabLst>
                <a:tab pos="532448" algn="l"/>
                <a:tab pos="533400" algn="l"/>
                <a:tab pos="2818446" algn="l"/>
              </a:tabLst>
            </a:pPr>
            <a:r>
              <a:rPr sz="3000" spc="-8" dirty="0">
                <a:solidFill>
                  <a:srgbClr val="FF0000"/>
                </a:solidFill>
                <a:latin typeface="Times New Roman"/>
                <a:cs typeface="Times New Roman"/>
              </a:rPr>
              <a:t>Online</a:t>
            </a:r>
            <a:r>
              <a:rPr sz="3000" dirty="0">
                <a:solidFill>
                  <a:srgbClr val="FF0000"/>
                </a:solidFill>
                <a:latin typeface="Times New Roman"/>
                <a:cs typeface="Times New Roman"/>
              </a:rPr>
              <a:t> book:	</a:t>
            </a:r>
            <a:r>
              <a:rPr sz="3000" u="sng" spc="-8" dirty="0">
                <a:solidFill>
                  <a:srgbClr val="3333CC"/>
                </a:solidFill>
                <a:uFill>
                  <a:solidFill>
                    <a:srgbClr val="434DD6"/>
                  </a:solidFill>
                </a:uFill>
                <a:latin typeface="Times New Roman"/>
                <a:cs typeface="Times New Roman"/>
                <a:hlinkClick r:id="rId2"/>
              </a:rPr>
              <a:t>http://www.nltk.org/book/</a:t>
            </a:r>
            <a:endParaRPr sz="3000" dirty="0">
              <a:latin typeface="Times New Roman"/>
              <a:cs typeface="Times New Roman"/>
            </a:endParaRPr>
          </a:p>
          <a:p>
            <a:pPr marL="1133475" lvl="1" indent="-428625">
              <a:spcBef>
                <a:spcPts val="210"/>
              </a:spcBef>
              <a:buChar char="–"/>
              <a:tabLst>
                <a:tab pos="1132523" algn="l"/>
                <a:tab pos="1133475" algn="l"/>
              </a:tabLst>
            </a:pPr>
            <a:r>
              <a:rPr sz="2400" spc="-8" dirty="0">
                <a:solidFill>
                  <a:srgbClr val="FF0000"/>
                </a:solidFill>
                <a:latin typeface="Times New Roman"/>
                <a:cs typeface="Times New Roman"/>
              </a:rPr>
              <a:t>Authors: Edward Loper, Ewan Kline and Steven</a:t>
            </a:r>
            <a:r>
              <a:rPr sz="2400" spc="38" dirty="0">
                <a:solidFill>
                  <a:srgbClr val="FF0000"/>
                </a:solidFill>
                <a:latin typeface="Times New Roman"/>
                <a:cs typeface="Times New Roman"/>
              </a:rPr>
              <a:t> </a:t>
            </a:r>
            <a:r>
              <a:rPr sz="2400" spc="-8" dirty="0">
                <a:solidFill>
                  <a:srgbClr val="FF0000"/>
                </a:solidFill>
                <a:latin typeface="Times New Roman"/>
                <a:cs typeface="Times New Roman"/>
              </a:rPr>
              <a:t>Bird</a:t>
            </a:r>
            <a:endParaRPr sz="2400" dirty="0">
              <a:latin typeface="Times New Roman"/>
              <a:cs typeface="Times New Roman"/>
            </a:endParaRPr>
          </a:p>
        </p:txBody>
      </p:sp>
      <p:sp>
        <p:nvSpPr>
          <p:cNvPr id="4" name="object 4"/>
          <p:cNvSpPr/>
          <p:nvPr/>
        </p:nvSpPr>
        <p:spPr>
          <a:xfrm>
            <a:off x="4876800" y="6057900"/>
            <a:ext cx="6910386" cy="2735583"/>
          </a:xfrm>
          <a:prstGeom prst="rect">
            <a:avLst/>
          </a:prstGeom>
          <a:blipFill>
            <a:blip r:embed="rId3" cstate="print"/>
            <a:stretch>
              <a:fillRect/>
            </a:stretch>
          </a:blipFill>
        </p:spPr>
        <p:txBody>
          <a:bodyPr wrap="square" lIns="0" tIns="0" rIns="0" bIns="0" rtlCol="0"/>
          <a:lstStyle/>
          <a:p>
            <a:endParaRPr sz="2700"/>
          </a:p>
        </p:txBody>
      </p:sp>
    </p:spTree>
    <p:extLst>
      <p:ext uri="{BB962C8B-B14F-4D97-AF65-F5344CB8AC3E}">
        <p14:creationId xmlns:p14="http://schemas.microsoft.com/office/powerpoint/2010/main" val="127093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1041-0970-EC47-A905-2714579BDB1E}"/>
              </a:ext>
            </a:extLst>
          </p:cNvPr>
          <p:cNvSpPr>
            <a:spLocks noGrp="1"/>
          </p:cNvSpPr>
          <p:nvPr>
            <p:ph type="title"/>
          </p:nvPr>
        </p:nvSpPr>
        <p:spPr>
          <a:xfrm>
            <a:off x="685800" y="647700"/>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Lots of tokenizers out there</a:t>
            </a:r>
          </a:p>
        </p:txBody>
      </p:sp>
      <p:pic>
        <p:nvPicPr>
          <p:cNvPr id="5" name="Content Placeholder 4">
            <a:extLst>
              <a:ext uri="{FF2B5EF4-FFF2-40B4-BE49-F238E27FC236}">
                <a16:creationId xmlns:a16="http://schemas.microsoft.com/office/drawing/2014/main" id="{DA6FF55D-3D19-904B-8E17-922ECDF8619C}"/>
              </a:ext>
            </a:extLst>
          </p:cNvPr>
          <p:cNvPicPr>
            <a:picLocks noGrp="1" noChangeAspect="1"/>
          </p:cNvPicPr>
          <p:nvPr>
            <p:ph idx="1"/>
          </p:nvPr>
        </p:nvPicPr>
        <p:blipFill>
          <a:blip r:embed="rId2"/>
          <a:stretch>
            <a:fillRect/>
          </a:stretch>
        </p:blipFill>
        <p:spPr>
          <a:xfrm>
            <a:off x="1676400" y="2781300"/>
            <a:ext cx="13001625" cy="5262563"/>
          </a:xfrm>
        </p:spPr>
      </p:pic>
    </p:spTree>
    <p:extLst>
      <p:ext uri="{BB962C8B-B14F-4D97-AF65-F5344CB8AC3E}">
        <p14:creationId xmlns:p14="http://schemas.microsoft.com/office/powerpoint/2010/main" val="3091711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342900"/>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Tokenization example</a:t>
            </a:r>
          </a:p>
        </p:txBody>
      </p:sp>
      <p:sp>
        <p:nvSpPr>
          <p:cNvPr id="48131" name="Rectangle 3"/>
          <p:cNvSpPr>
            <a:spLocks noGrp="1" noChangeArrowheads="1"/>
          </p:cNvSpPr>
          <p:nvPr>
            <p:ph type="body" idx="1"/>
          </p:nvPr>
        </p:nvSpPr>
        <p:spPr>
          <a:xfrm>
            <a:off x="914400" y="2366010"/>
            <a:ext cx="16459200" cy="3102388"/>
          </a:xfrm>
        </p:spPr>
        <p:txBody>
          <a:bodyPr/>
          <a:lstStyle/>
          <a:p>
            <a:pPr>
              <a:lnSpc>
                <a:spcPct val="90000"/>
              </a:lnSpc>
            </a:pPr>
            <a:r>
              <a:rPr lang="en-US" sz="2800" u="sng" dirty="0">
                <a:solidFill>
                  <a:srgbClr val="A40508"/>
                </a:solidFill>
              </a:rPr>
              <a:t>Input</a:t>
            </a:r>
            <a:r>
              <a:rPr lang="en-US" sz="2800" dirty="0"/>
              <a:t>: “</a:t>
            </a:r>
            <a:r>
              <a:rPr lang="en-US" sz="2800" b="1" i="1" dirty="0"/>
              <a:t>Friends, Romans and Countrymen</a:t>
            </a:r>
            <a:r>
              <a:rPr lang="en-US" sz="2800" dirty="0"/>
              <a:t>”</a:t>
            </a:r>
          </a:p>
          <a:p>
            <a:pPr>
              <a:lnSpc>
                <a:spcPct val="90000"/>
              </a:lnSpc>
            </a:pPr>
            <a:r>
              <a:rPr lang="en-US" sz="2800" u="sng" dirty="0">
                <a:solidFill>
                  <a:srgbClr val="A40508"/>
                </a:solidFill>
              </a:rPr>
              <a:t>Output</a:t>
            </a:r>
            <a:r>
              <a:rPr lang="en-US" sz="2800" dirty="0"/>
              <a:t>: Tokens</a:t>
            </a:r>
          </a:p>
          <a:p>
            <a:pPr lvl="1">
              <a:lnSpc>
                <a:spcPct val="90000"/>
              </a:lnSpc>
            </a:pPr>
            <a:r>
              <a:rPr lang="en-US" sz="2800" b="1" i="1" dirty="0"/>
              <a:t>friends</a:t>
            </a:r>
          </a:p>
          <a:p>
            <a:pPr lvl="1">
              <a:lnSpc>
                <a:spcPct val="90000"/>
              </a:lnSpc>
            </a:pPr>
            <a:r>
              <a:rPr lang="en-US" sz="2800" b="1" i="1" dirty="0"/>
              <a:t>romans</a:t>
            </a:r>
          </a:p>
          <a:p>
            <a:pPr lvl="1">
              <a:lnSpc>
                <a:spcPct val="90000"/>
              </a:lnSpc>
            </a:pPr>
            <a:r>
              <a:rPr lang="en-US" sz="2800" b="1" i="1" dirty="0"/>
              <a:t>countrymen</a:t>
            </a:r>
          </a:p>
          <a:p>
            <a:pPr>
              <a:lnSpc>
                <a:spcPct val="90000"/>
              </a:lnSpc>
            </a:pPr>
            <a:r>
              <a:rPr lang="en-US" sz="2800" dirty="0"/>
              <a:t>Each such token is now a candidate for an index entry, after </a:t>
            </a:r>
            <a:r>
              <a:rPr lang="en-US" sz="2800" u="sng" dirty="0"/>
              <a:t>further processing</a:t>
            </a:r>
          </a:p>
          <a:p>
            <a:pPr lvl="1">
              <a:lnSpc>
                <a:spcPct val="90000"/>
              </a:lnSpc>
            </a:pPr>
            <a:r>
              <a:rPr lang="en-US" sz="2800" dirty="0"/>
              <a:t>Described below</a:t>
            </a:r>
          </a:p>
          <a:p>
            <a:pPr>
              <a:lnSpc>
                <a:spcPct val="90000"/>
              </a:lnSpc>
            </a:pPr>
            <a:r>
              <a:rPr lang="en-US" sz="2800" dirty="0"/>
              <a:t>But what are valid tokens to emit?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585017"/>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Tokenization</a:t>
            </a:r>
          </a:p>
        </p:txBody>
      </p:sp>
      <p:sp>
        <p:nvSpPr>
          <p:cNvPr id="50179" name="Rectangle 3"/>
          <p:cNvSpPr>
            <a:spLocks noGrp="1" noChangeArrowheads="1"/>
          </p:cNvSpPr>
          <p:nvPr>
            <p:ph type="body" idx="1"/>
          </p:nvPr>
        </p:nvSpPr>
        <p:spPr>
          <a:xfrm>
            <a:off x="990600" y="2019300"/>
            <a:ext cx="14782800" cy="5588453"/>
          </a:xfrm>
        </p:spPr>
        <p:txBody>
          <a:bodyPr/>
          <a:lstStyle/>
          <a:p>
            <a:pPr>
              <a:lnSpc>
                <a:spcPct val="90000"/>
              </a:lnSpc>
            </a:pPr>
            <a:r>
              <a:rPr lang="en-US" sz="5400" dirty="0"/>
              <a:t>Issues in tokenization:</a:t>
            </a:r>
          </a:p>
          <a:p>
            <a:pPr lvl="1">
              <a:lnSpc>
                <a:spcPct val="90000"/>
              </a:lnSpc>
            </a:pPr>
            <a:r>
              <a:rPr lang="en-US" sz="4800" b="1" i="1" dirty="0"/>
              <a:t>Finland’s capital </a:t>
            </a:r>
            <a:r>
              <a:rPr lang="en-US" sz="4800" b="1" i="1" dirty="0">
                <a:sym typeface="Symbol" charset="2"/>
              </a:rPr>
              <a:t> </a:t>
            </a:r>
          </a:p>
          <a:p>
            <a:pPr lvl="1">
              <a:lnSpc>
                <a:spcPct val="90000"/>
              </a:lnSpc>
              <a:buFontTx/>
              <a:buNone/>
            </a:pPr>
            <a:r>
              <a:rPr lang="en-US" sz="4800" b="1" i="1" dirty="0">
                <a:sym typeface="Symbol" charset="2"/>
              </a:rPr>
              <a:t>     Finland? </a:t>
            </a:r>
            <a:r>
              <a:rPr lang="en-US" sz="4800" b="1" i="1" dirty="0" err="1">
                <a:sym typeface="Symbol" charset="2"/>
              </a:rPr>
              <a:t>Finlands</a:t>
            </a:r>
            <a:r>
              <a:rPr lang="en-US" sz="4800" b="1" i="1" dirty="0">
                <a:sym typeface="Symbol" charset="2"/>
              </a:rPr>
              <a:t>? Finland’s</a:t>
            </a:r>
            <a:r>
              <a:rPr lang="en-US" sz="4800" dirty="0">
                <a:sym typeface="Symbol" charset="2"/>
              </a:rPr>
              <a:t>?</a:t>
            </a:r>
          </a:p>
          <a:p>
            <a:pPr lvl="1">
              <a:lnSpc>
                <a:spcPct val="90000"/>
              </a:lnSpc>
            </a:pPr>
            <a:r>
              <a:rPr lang="en-US" sz="4800" b="1" i="1" dirty="0">
                <a:sym typeface="Symbol" charset="2"/>
              </a:rPr>
              <a:t>Hewlett-Packard</a:t>
            </a:r>
            <a:r>
              <a:rPr lang="en-US" sz="4800" dirty="0">
                <a:sym typeface="Symbol" charset="2"/>
              </a:rPr>
              <a:t>                   </a:t>
            </a:r>
          </a:p>
          <a:p>
            <a:pPr lvl="2">
              <a:lnSpc>
                <a:spcPct val="90000"/>
              </a:lnSpc>
            </a:pPr>
            <a:r>
              <a:rPr lang="en-US" sz="4200" b="1" i="1" dirty="0">
                <a:sym typeface="Symbol" charset="2"/>
              </a:rPr>
              <a:t>Hewlett</a:t>
            </a:r>
            <a:r>
              <a:rPr lang="en-US" sz="4200" dirty="0">
                <a:sym typeface="Symbol" charset="2"/>
              </a:rPr>
              <a:t> and </a:t>
            </a:r>
            <a:r>
              <a:rPr lang="en-US" sz="4200" b="1" i="1" dirty="0">
                <a:sym typeface="Symbol" charset="2"/>
              </a:rPr>
              <a:t>Packard</a:t>
            </a:r>
            <a:r>
              <a:rPr lang="en-US" sz="4200" dirty="0">
                <a:sym typeface="Symbol" charset="2"/>
              </a:rPr>
              <a:t> as two tokens?</a:t>
            </a:r>
          </a:p>
          <a:p>
            <a:pPr lvl="2">
              <a:lnSpc>
                <a:spcPct val="90000"/>
              </a:lnSpc>
            </a:pPr>
            <a:r>
              <a:rPr lang="en-US" b="1" i="1" dirty="0"/>
              <a:t>State-of-the-art</a:t>
            </a:r>
            <a:r>
              <a:rPr lang="en-US" dirty="0"/>
              <a:t>: break up hyphenated sequence.  </a:t>
            </a:r>
            <a:endParaRPr lang="en-US" sz="4200" dirty="0">
              <a:sym typeface="Symbol" charset="2"/>
            </a:endParaRPr>
          </a:p>
          <a:p>
            <a:pPr lvl="2">
              <a:lnSpc>
                <a:spcPct val="90000"/>
              </a:lnSpc>
            </a:pPr>
            <a:r>
              <a:rPr lang="en-US" sz="4200" dirty="0">
                <a:sym typeface="Symbol" charset="2"/>
              </a:rPr>
              <a:t>co-education ?</a:t>
            </a:r>
          </a:p>
          <a:p>
            <a:pPr lvl="2">
              <a:lnSpc>
                <a:spcPct val="90000"/>
              </a:lnSpc>
            </a:pPr>
            <a:r>
              <a:rPr lang="en-US" sz="3150" dirty="0">
                <a:sym typeface="Symbol" charset="2"/>
              </a:rPr>
              <a:t>the hold-him-back-and-drag-him-away-maneuver ?</a:t>
            </a:r>
          </a:p>
          <a:p>
            <a:pPr lvl="1">
              <a:lnSpc>
                <a:spcPct val="90000"/>
              </a:lnSpc>
            </a:pPr>
            <a:r>
              <a:rPr lang="en-US" sz="4800" b="1" i="1" dirty="0">
                <a:sym typeface="Symbol" charset="2"/>
              </a:rPr>
              <a:t>San Francisco</a:t>
            </a:r>
            <a:r>
              <a:rPr lang="en-US" sz="4800" dirty="0">
                <a:sym typeface="Symbol" charset="2"/>
              </a:rPr>
              <a:t>: one token or two?  How do you decide it is one token?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723900"/>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Numbers</a:t>
            </a:r>
          </a:p>
        </p:txBody>
      </p:sp>
      <p:sp>
        <p:nvSpPr>
          <p:cNvPr id="52227" name="Rectangle 3"/>
          <p:cNvSpPr>
            <a:spLocks noGrp="1" noChangeArrowheads="1"/>
          </p:cNvSpPr>
          <p:nvPr>
            <p:ph type="body" idx="1"/>
          </p:nvPr>
        </p:nvSpPr>
        <p:spPr>
          <a:xfrm>
            <a:off x="914400" y="2366010"/>
            <a:ext cx="16459200" cy="3600986"/>
          </a:xfrm>
        </p:spPr>
        <p:txBody>
          <a:bodyPr/>
          <a:lstStyle/>
          <a:p>
            <a:r>
              <a:rPr lang="en-US" sz="2600" b="1" i="1" dirty="0"/>
              <a:t>3/12/91</a:t>
            </a:r>
          </a:p>
          <a:p>
            <a:r>
              <a:rPr lang="en-US" sz="2600" b="1" i="1" dirty="0"/>
              <a:t>Mar. 12, 1991</a:t>
            </a:r>
          </a:p>
          <a:p>
            <a:r>
              <a:rPr lang="en-US" sz="2600" b="1" i="1" dirty="0"/>
              <a:t>55 B.C.</a:t>
            </a:r>
          </a:p>
          <a:p>
            <a:r>
              <a:rPr lang="en-US" sz="2600" b="1" i="1" dirty="0"/>
              <a:t>B-52</a:t>
            </a:r>
          </a:p>
          <a:p>
            <a:r>
              <a:rPr lang="en-US" sz="2600" b="1" i="1" dirty="0"/>
              <a:t>My PGP key is 324a3df234cb23e</a:t>
            </a:r>
          </a:p>
          <a:p>
            <a:r>
              <a:rPr lang="en-US" sz="2600" b="1" i="1" dirty="0"/>
              <a:t>100.2.86.144</a:t>
            </a:r>
          </a:p>
          <a:p>
            <a:pPr lvl="1"/>
            <a:r>
              <a:rPr lang="en-US" sz="2600" dirty="0"/>
              <a:t>Generally, don’t index as text.</a:t>
            </a:r>
          </a:p>
          <a:p>
            <a:pPr lvl="1"/>
            <a:r>
              <a:rPr lang="en-US" sz="2600" dirty="0"/>
              <a:t>Will often index “meta-data” separately</a:t>
            </a:r>
          </a:p>
          <a:p>
            <a:pPr lvl="2"/>
            <a:r>
              <a:rPr lang="en-US" sz="2600" dirty="0"/>
              <a:t>Creation date, format, etc.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Grp="1" noChangeArrowheads="1"/>
          </p:cNvSpPr>
          <p:nvPr>
            <p:ph type="title"/>
          </p:nvPr>
        </p:nvSpPr>
        <p:spPr>
          <a:xfrm>
            <a:off x="655320" y="495300"/>
            <a:ext cx="9532620" cy="830997"/>
          </a:xfrm>
        </p:spPr>
        <p:txBody>
          <a:bodyPr/>
          <a:lstStyle/>
          <a:p>
            <a:pPr eaLnBrk="1" hangingPunct="1"/>
            <a:r>
              <a:rPr lang="en-US" sz="5400" dirty="0">
                <a:solidFill>
                  <a:schemeClr val="tx1"/>
                </a:solidFill>
                <a:latin typeface="Arial" panose="020B0604020202020204" pitchFamily="34" charset="0"/>
                <a:cs typeface="Arial" panose="020B0604020202020204" pitchFamily="34" charset="0"/>
              </a:rPr>
              <a:t>Issues in Tokenization</a:t>
            </a:r>
          </a:p>
        </p:txBody>
      </p:sp>
      <p:sp>
        <p:nvSpPr>
          <p:cNvPr id="26627" name="Rectangle 2051"/>
          <p:cNvSpPr>
            <a:spLocks noGrp="1" noChangeArrowheads="1"/>
          </p:cNvSpPr>
          <p:nvPr>
            <p:ph sz="quarter" idx="1"/>
          </p:nvPr>
        </p:nvSpPr>
        <p:spPr>
          <a:xfrm>
            <a:off x="914400" y="2019300"/>
            <a:ext cx="17678400" cy="4371197"/>
          </a:xfrm>
        </p:spPr>
        <p:txBody>
          <a:bodyPr/>
          <a:lstStyle/>
          <a:p>
            <a:r>
              <a:rPr lang="en-US" sz="4001" dirty="0">
                <a:latin typeface="Courier"/>
                <a:cs typeface="Courier"/>
              </a:rPr>
              <a:t>Finland’s capital </a:t>
            </a:r>
            <a:r>
              <a:rPr lang="en-US" sz="4001" dirty="0">
                <a:latin typeface="Courier"/>
                <a:cs typeface="Courier"/>
                <a:sym typeface="Symbol" charset="2"/>
              </a:rPr>
              <a:t>   </a:t>
            </a:r>
            <a:r>
              <a:rPr lang="en-US" sz="4001" i="1" dirty="0">
                <a:latin typeface="Courier"/>
                <a:cs typeface="Courier"/>
                <a:sym typeface="Symbol" charset="2"/>
              </a:rPr>
              <a:t>  </a:t>
            </a:r>
            <a:r>
              <a:rPr lang="en-US" sz="4001" dirty="0">
                <a:latin typeface="Courier"/>
                <a:cs typeface="Courier"/>
                <a:sym typeface="Symbol" charset="2"/>
              </a:rPr>
              <a:t>Finland </a:t>
            </a:r>
            <a:r>
              <a:rPr lang="en-US" sz="4001" dirty="0" err="1">
                <a:latin typeface="Courier"/>
                <a:cs typeface="Courier"/>
                <a:sym typeface="Symbol" charset="2"/>
              </a:rPr>
              <a:t>Finlands</a:t>
            </a:r>
            <a:r>
              <a:rPr lang="en-US" sz="4001" dirty="0">
                <a:latin typeface="Courier"/>
                <a:cs typeface="Courier"/>
                <a:sym typeface="Symbol" charset="2"/>
              </a:rPr>
              <a:t> Finland’s </a:t>
            </a:r>
            <a:r>
              <a:rPr lang="en-US" sz="4001" dirty="0">
                <a:latin typeface="Calibri"/>
                <a:cs typeface="Calibri"/>
                <a:sym typeface="Symbol" charset="2"/>
              </a:rPr>
              <a:t> </a:t>
            </a:r>
            <a:r>
              <a:rPr lang="en-US" sz="4001" i="1" dirty="0">
                <a:latin typeface="Calibri"/>
                <a:cs typeface="Calibri"/>
                <a:sym typeface="Symbol" charset="2"/>
              </a:rPr>
              <a:t>?</a:t>
            </a:r>
            <a:endParaRPr lang="en-US" sz="4001" dirty="0">
              <a:latin typeface="Calibri"/>
              <a:cs typeface="Calibri"/>
              <a:sym typeface="Symbol" charset="2"/>
            </a:endParaRPr>
          </a:p>
          <a:p>
            <a:r>
              <a:rPr lang="en-US" sz="4001" dirty="0">
                <a:latin typeface="Courier"/>
                <a:cs typeface="Courier"/>
              </a:rPr>
              <a:t>what’re, I’m, isn’t  </a:t>
            </a:r>
            <a:r>
              <a:rPr lang="en-US" sz="4001" dirty="0">
                <a:latin typeface="Courier"/>
                <a:cs typeface="Courier"/>
                <a:sym typeface="Symbol" charset="2"/>
              </a:rPr>
              <a:t></a:t>
            </a:r>
            <a:r>
              <a:rPr lang="en-US" sz="4001" i="1" dirty="0">
                <a:latin typeface="Courier"/>
                <a:cs typeface="Courier"/>
              </a:rPr>
              <a:t>  </a:t>
            </a:r>
            <a:r>
              <a:rPr lang="en-US" sz="4001" dirty="0">
                <a:latin typeface="Courier"/>
                <a:cs typeface="Courier"/>
                <a:sym typeface="Symbol" charset="2"/>
              </a:rPr>
              <a:t>What are, I am, is not</a:t>
            </a:r>
          </a:p>
          <a:p>
            <a:r>
              <a:rPr lang="en-US" sz="4001" dirty="0">
                <a:latin typeface="Courier"/>
                <a:cs typeface="Courier"/>
                <a:sym typeface="Symbol" charset="2"/>
              </a:rPr>
              <a:t>Hewlett-Packard        Hewlett Packard </a:t>
            </a:r>
            <a:r>
              <a:rPr lang="en-US" sz="4001" dirty="0">
                <a:cs typeface="Calibri"/>
                <a:sym typeface="Symbol" charset="2"/>
              </a:rPr>
              <a:t>?</a:t>
            </a:r>
            <a:endParaRPr lang="en-US" sz="4001" dirty="0">
              <a:latin typeface="Courier"/>
              <a:cs typeface="Courier"/>
              <a:sym typeface="Symbol" charset="2"/>
            </a:endParaRPr>
          </a:p>
          <a:p>
            <a:r>
              <a:rPr lang="en-US" sz="4001" dirty="0">
                <a:latin typeface="Courier"/>
                <a:cs typeface="Courier"/>
                <a:sym typeface="Symbol" charset="2"/>
              </a:rPr>
              <a:t>state-of-the-art       state of the art </a:t>
            </a:r>
            <a:r>
              <a:rPr lang="en-US" sz="4001" dirty="0">
                <a:latin typeface="Calibri"/>
                <a:cs typeface="Calibri"/>
                <a:sym typeface="Symbol" charset="2"/>
              </a:rPr>
              <a:t>?</a:t>
            </a:r>
          </a:p>
          <a:p>
            <a:r>
              <a:rPr lang="en-US" sz="4001" dirty="0">
                <a:latin typeface="Courier"/>
                <a:cs typeface="Courier"/>
                <a:sym typeface="Symbol" charset="2"/>
              </a:rPr>
              <a:t>Lowercase		  lower-case lowercase lower case </a:t>
            </a:r>
            <a:r>
              <a:rPr lang="en-US" sz="4001" dirty="0">
                <a:latin typeface="Calibri"/>
                <a:cs typeface="Calibri"/>
                <a:sym typeface="Symbol" charset="2"/>
              </a:rPr>
              <a:t>?</a:t>
            </a:r>
          </a:p>
          <a:p>
            <a:r>
              <a:rPr lang="en-US" sz="4001" dirty="0">
                <a:latin typeface="Courier"/>
                <a:cs typeface="Courier"/>
                <a:sym typeface="Symbol" charset="2"/>
              </a:rPr>
              <a:t>San Francisco	  </a:t>
            </a:r>
            <a:r>
              <a:rPr lang="en-US" sz="4400" dirty="0">
                <a:latin typeface="Calibri"/>
                <a:cs typeface="Calibri"/>
                <a:sym typeface="Symbol" charset="2"/>
              </a:rPr>
              <a:t>one token or two?</a:t>
            </a:r>
          </a:p>
          <a:p>
            <a:r>
              <a:rPr lang="en-US" sz="4001" dirty="0">
                <a:latin typeface="Calibri"/>
                <a:cs typeface="Calibri"/>
                <a:sym typeface="Symbol" charset="2"/>
              </a:rPr>
              <a:t>m.p.h., PhD.		</a:t>
            </a:r>
            <a:r>
              <a:rPr lang="en-US" sz="4001" dirty="0">
                <a:latin typeface="Courier"/>
                <a:cs typeface="Courier"/>
                <a:sym typeface="Symbol" charset="2"/>
              </a:rPr>
              <a:t>  </a:t>
            </a:r>
            <a:r>
              <a:rPr lang="en-US" sz="4001" dirty="0">
                <a:latin typeface="Calibri"/>
                <a:cs typeface="Calibri"/>
                <a:sym typeface="Symbol" charset="2"/>
              </a:rPr>
              <a:t>??</a:t>
            </a:r>
          </a:p>
        </p:txBody>
      </p:sp>
    </p:spTree>
    <p:extLst>
      <p:ext uri="{BB962C8B-B14F-4D97-AF65-F5344CB8AC3E}">
        <p14:creationId xmlns:p14="http://schemas.microsoft.com/office/powerpoint/2010/main" val="324322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609600" y="725693"/>
            <a:ext cx="12573000" cy="1661993"/>
          </a:xfrm>
        </p:spPr>
        <p:txBody>
          <a:bodyPr/>
          <a:lstStyle/>
          <a:p>
            <a:pPr eaLnBrk="1" hangingPunct="1"/>
            <a:r>
              <a:rPr lang="en-US" sz="5400" dirty="0">
                <a:solidFill>
                  <a:schemeClr val="tx1"/>
                </a:solidFill>
                <a:latin typeface="Arial" panose="020B0604020202020204" pitchFamily="34" charset="0"/>
                <a:cs typeface="Arial" panose="020B0604020202020204" pitchFamily="34" charset="0"/>
              </a:rPr>
              <a:t>Tokenization: language issues</a:t>
            </a:r>
          </a:p>
        </p:txBody>
      </p:sp>
      <p:sp>
        <p:nvSpPr>
          <p:cNvPr id="27651" name="Rectangle 1027"/>
          <p:cNvSpPr>
            <a:spLocks noGrp="1" noChangeArrowheads="1"/>
          </p:cNvSpPr>
          <p:nvPr>
            <p:ph sz="quarter" idx="1"/>
          </p:nvPr>
        </p:nvSpPr>
        <p:spPr>
          <a:xfrm>
            <a:off x="762000" y="2247900"/>
            <a:ext cx="17068800" cy="3509038"/>
          </a:xfrm>
        </p:spPr>
        <p:txBody>
          <a:bodyPr/>
          <a:lstStyle/>
          <a:p>
            <a:pPr eaLnBrk="1" hangingPunct="1"/>
            <a:r>
              <a:rPr lang="en-US" dirty="0"/>
              <a:t>French</a:t>
            </a:r>
          </a:p>
          <a:p>
            <a:pPr lvl="1" eaLnBrk="1" hangingPunct="1"/>
            <a:r>
              <a:rPr lang="en-US" b="1" i="1" dirty="0" err="1"/>
              <a:t>L'ensemble</a:t>
            </a:r>
            <a:r>
              <a:rPr lang="en-US" dirty="0"/>
              <a:t> </a:t>
            </a:r>
            <a:r>
              <a:rPr lang="en-US" dirty="0">
                <a:sym typeface="Symbol" charset="2"/>
              </a:rPr>
              <a:t> one token or two?</a:t>
            </a:r>
          </a:p>
          <a:p>
            <a:pPr lvl="2" eaLnBrk="1" hangingPunct="1"/>
            <a:r>
              <a:rPr lang="en-US" b="1" i="1" dirty="0">
                <a:sym typeface="Symbol" charset="2"/>
              </a:rPr>
              <a:t>L </a:t>
            </a:r>
            <a:r>
              <a:rPr lang="en-US" dirty="0">
                <a:sym typeface="Symbol" charset="2"/>
              </a:rPr>
              <a:t>? </a:t>
            </a:r>
            <a:r>
              <a:rPr lang="en-US" b="1" i="1" dirty="0">
                <a:sym typeface="Symbol" charset="2"/>
              </a:rPr>
              <a:t>L’ </a:t>
            </a:r>
            <a:r>
              <a:rPr lang="en-US" dirty="0">
                <a:sym typeface="Symbol" charset="2"/>
              </a:rPr>
              <a:t>? </a:t>
            </a:r>
            <a:r>
              <a:rPr lang="en-US" b="1" i="1" dirty="0">
                <a:sym typeface="Symbol" charset="2"/>
              </a:rPr>
              <a:t>Le </a:t>
            </a:r>
            <a:r>
              <a:rPr lang="en-US" dirty="0">
                <a:sym typeface="Symbol" charset="2"/>
              </a:rPr>
              <a:t>?</a:t>
            </a:r>
          </a:p>
          <a:p>
            <a:pPr lvl="2" eaLnBrk="1" hangingPunct="1"/>
            <a:r>
              <a:rPr lang="en-US" dirty="0">
                <a:sym typeface="Symbol" charset="2"/>
              </a:rPr>
              <a:t>Want </a:t>
            </a:r>
            <a:r>
              <a:rPr lang="en-US" b="1" i="1" dirty="0" err="1">
                <a:sym typeface="Symbol" charset="2"/>
              </a:rPr>
              <a:t>l’ensemble</a:t>
            </a:r>
            <a:r>
              <a:rPr lang="en-US" dirty="0">
                <a:sym typeface="Symbol" charset="2"/>
              </a:rPr>
              <a:t> to match with </a:t>
            </a:r>
            <a:r>
              <a:rPr lang="en-US" b="1" i="1" dirty="0">
                <a:sym typeface="Symbol" charset="2"/>
              </a:rPr>
              <a:t>un ensemble</a:t>
            </a:r>
          </a:p>
          <a:p>
            <a:pPr lvl="1" eaLnBrk="1" hangingPunct="1"/>
            <a:endParaRPr lang="en-US" b="1" i="1" dirty="0">
              <a:sym typeface="Symbol" charset="2"/>
            </a:endParaRPr>
          </a:p>
          <a:p>
            <a:pPr eaLnBrk="1" hangingPunct="1"/>
            <a:r>
              <a:rPr lang="en-US" dirty="0">
                <a:sym typeface="Symbol" charset="2"/>
              </a:rPr>
              <a:t>German noun compounds are not segmented</a:t>
            </a:r>
          </a:p>
          <a:p>
            <a:pPr lvl="1" eaLnBrk="1" hangingPunct="1"/>
            <a:r>
              <a:rPr lang="en-US" sz="4001" b="1" i="1" dirty="0" err="1">
                <a:sym typeface="Symbol" charset="2"/>
              </a:rPr>
              <a:t>Lebensversicherungsgesellschaftsangestellter</a:t>
            </a:r>
            <a:endParaRPr lang="en-US" sz="4001" b="1" i="1" dirty="0">
              <a:sym typeface="Symbol" charset="2"/>
            </a:endParaRPr>
          </a:p>
          <a:p>
            <a:pPr lvl="1" eaLnBrk="1" hangingPunct="1"/>
            <a:r>
              <a:rPr lang="en-US" sz="4001" dirty="0">
                <a:sym typeface="Symbol" charset="2"/>
              </a:rPr>
              <a:t>‘life insurance company employee’</a:t>
            </a:r>
          </a:p>
          <a:p>
            <a:pPr lvl="1" eaLnBrk="1" hangingPunct="1"/>
            <a:r>
              <a:rPr lang="en-US" sz="4001" dirty="0">
                <a:sym typeface="Symbol" charset="2"/>
              </a:rPr>
              <a:t>German information retrieval needs </a:t>
            </a:r>
            <a:r>
              <a:rPr lang="en-US" sz="4001" b="1" dirty="0">
                <a:sym typeface="Symbol" charset="2"/>
              </a:rPr>
              <a:t>compound splitter</a:t>
            </a:r>
            <a:endParaRPr lang="en-US" sz="4001" dirty="0">
              <a:sym typeface="Symbol" charset="2"/>
            </a:endParaRPr>
          </a:p>
        </p:txBody>
      </p:sp>
    </p:spTree>
    <p:extLst>
      <p:ext uri="{BB962C8B-B14F-4D97-AF65-F5344CB8AC3E}">
        <p14:creationId xmlns:p14="http://schemas.microsoft.com/office/powerpoint/2010/main" val="2721995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609600" y="338970"/>
            <a:ext cx="15544800" cy="830997"/>
          </a:xfrm>
        </p:spPr>
        <p:txBody>
          <a:bodyPr/>
          <a:lstStyle/>
          <a:p>
            <a:pPr eaLnBrk="1" hangingPunct="1"/>
            <a:r>
              <a:rPr lang="en-US" sz="5400" dirty="0">
                <a:solidFill>
                  <a:schemeClr val="tx1"/>
                </a:solidFill>
                <a:latin typeface="Arial" panose="020B0604020202020204" pitchFamily="34" charset="0"/>
                <a:cs typeface="Arial" panose="020B0604020202020204" pitchFamily="34" charset="0"/>
              </a:rPr>
              <a:t>Tokenization: language issues</a:t>
            </a:r>
          </a:p>
        </p:txBody>
      </p:sp>
      <p:sp>
        <p:nvSpPr>
          <p:cNvPr id="1255427" name="Rectangle 1027"/>
          <p:cNvSpPr>
            <a:spLocks noGrp="1" noChangeArrowheads="1"/>
          </p:cNvSpPr>
          <p:nvPr>
            <p:ph sz="quarter" idx="1"/>
          </p:nvPr>
        </p:nvSpPr>
        <p:spPr>
          <a:xfrm>
            <a:off x="1371600" y="2700039"/>
            <a:ext cx="17221200" cy="1661993"/>
          </a:xfrm>
        </p:spPr>
        <p:txBody>
          <a:bodyPr/>
          <a:lstStyle/>
          <a:p>
            <a:pPr eaLnBrk="1" hangingPunct="1"/>
            <a:r>
              <a:rPr lang="en-US" dirty="0">
                <a:sym typeface="Symbol" charset="2"/>
              </a:rPr>
              <a:t>Chinese and Japanese no spaces between words:</a:t>
            </a:r>
          </a:p>
          <a:p>
            <a:pPr lvl="1" eaLnBrk="1" hangingPunct="1"/>
            <a:r>
              <a:rPr lang="ja-JP" altLang="en-US" dirty="0">
                <a:latin typeface="华文黑体"/>
                <a:ea typeface="华文黑体"/>
                <a:cs typeface="华文黑体"/>
                <a:sym typeface="Symbol" charset="2"/>
              </a:rPr>
              <a:t>莎拉波娃现在居住在美国东南部的佛罗里达。</a:t>
            </a:r>
            <a:endParaRPr lang="en-US" altLang="ja-JP" dirty="0">
              <a:latin typeface="华文黑体"/>
              <a:ea typeface="华文黑体"/>
              <a:cs typeface="华文黑体"/>
              <a:sym typeface="Symbol" charset="2"/>
            </a:endParaRPr>
          </a:p>
          <a:p>
            <a:pPr lvl="1" eaLnBrk="1" hangingPunct="1"/>
            <a:r>
              <a:rPr lang="ja-JP" altLang="en-US" dirty="0">
                <a:latin typeface="华文黑体"/>
                <a:ea typeface="华文黑体"/>
                <a:cs typeface="华文黑体"/>
                <a:sym typeface="Symbol" charset="2"/>
              </a:rPr>
              <a:t>莎拉波娃</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现在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居住</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美国</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东南部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的</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佛罗里达</a:t>
            </a:r>
          </a:p>
          <a:p>
            <a:pPr lvl="1" eaLnBrk="1" hangingPunct="1"/>
            <a:r>
              <a:rPr lang="en-US" dirty="0" err="1">
                <a:solidFill>
                  <a:srgbClr val="595959"/>
                </a:solidFill>
                <a:sym typeface="Symbol" charset="2"/>
              </a:rPr>
              <a:t>Sharapova</a:t>
            </a:r>
            <a:r>
              <a:rPr lang="en-US" dirty="0">
                <a:solidFill>
                  <a:srgbClr val="595959"/>
                </a:solidFill>
                <a:sym typeface="Symbol" charset="2"/>
              </a:rPr>
              <a:t> now     lives in       US       southeastern     Florida</a:t>
            </a:r>
          </a:p>
          <a:p>
            <a:pPr eaLnBrk="1" hangingPunct="1"/>
            <a:r>
              <a:rPr lang="en-US" dirty="0">
                <a:sym typeface="Symbol" charset="2"/>
              </a:rPr>
              <a:t>Further complicated in Japanese, with multiple alphabets intermingled</a:t>
            </a:r>
          </a:p>
          <a:p>
            <a:pPr lvl="1" eaLnBrk="1" hangingPunct="1"/>
            <a:r>
              <a:rPr lang="en-US" dirty="0">
                <a:sym typeface="Symbol" charset="2"/>
              </a:rPr>
              <a:t>Dates/amounts in multiple formats</a:t>
            </a:r>
          </a:p>
        </p:txBody>
      </p:sp>
      <p:sp>
        <p:nvSpPr>
          <p:cNvPr id="1255437" name="Text Box 1037"/>
          <p:cNvSpPr txBox="1">
            <a:spLocks noChangeArrowheads="1"/>
          </p:cNvSpPr>
          <p:nvPr/>
        </p:nvSpPr>
        <p:spPr bwMode="auto">
          <a:xfrm>
            <a:off x="733420" y="4991100"/>
            <a:ext cx="15725780" cy="738664"/>
          </a:xfrm>
          <a:prstGeom prst="rect">
            <a:avLst/>
          </a:prstGeom>
          <a:noFill/>
          <a:ln w="9525">
            <a:noFill/>
            <a:miter lim="800000"/>
            <a:headEnd/>
            <a:tailEnd/>
          </a:ln>
        </p:spPr>
        <p:txBody>
          <a:bodyPr wrap="none">
            <a:prstTxWarp prst="textNoShape">
              <a:avLst/>
            </a:prstTxWarp>
            <a:spAutoFit/>
          </a:bodyPr>
          <a:lstStyle/>
          <a:p>
            <a:pPr lvl="1">
              <a:spcBef>
                <a:spcPct val="20000"/>
              </a:spcBef>
              <a:buClr>
                <a:schemeClr val="tx1"/>
              </a:buClr>
              <a:buSzPct val="55000"/>
              <a:buFont typeface="Wingdings" charset="2"/>
              <a:buNone/>
            </a:pPr>
            <a:r>
              <a:rPr lang="ja-JP" altLang="en-US" sz="4200" b="1" i="1" dirty="0"/>
              <a:t>フォーチュン</a:t>
            </a:r>
            <a:r>
              <a:rPr lang="en-US" altLang="ja-JP" sz="4200" b="1" i="1" dirty="0"/>
              <a:t>500</a:t>
            </a:r>
            <a:r>
              <a:rPr lang="ja-JP" altLang="en-US" sz="4200" b="1" i="1" dirty="0"/>
              <a:t>社は情報不足のため時間あた</a:t>
            </a:r>
            <a:r>
              <a:rPr lang="en-US" altLang="ja-JP" sz="4200" b="1" i="1" dirty="0"/>
              <a:t>$500K(</a:t>
            </a:r>
            <a:r>
              <a:rPr lang="ja-JP" altLang="en-US" sz="4200" b="1" i="1" dirty="0"/>
              <a:t>約</a:t>
            </a:r>
            <a:r>
              <a:rPr lang="en-US" altLang="ja-JP" sz="4200" b="1" i="1" dirty="0"/>
              <a:t>6,000</a:t>
            </a:r>
            <a:r>
              <a:rPr lang="ja-JP" altLang="en-US" sz="4200" b="1" i="1" dirty="0"/>
              <a:t>万円</a:t>
            </a:r>
            <a:r>
              <a:rPr lang="en-US" altLang="ja-JP" sz="4200" b="1" i="1" dirty="0"/>
              <a:t>)</a:t>
            </a:r>
            <a:endParaRPr lang="en-US" sz="4200" b="1" i="1" dirty="0"/>
          </a:p>
        </p:txBody>
      </p:sp>
      <p:grpSp>
        <p:nvGrpSpPr>
          <p:cNvPr id="28677" name="Group 1032"/>
          <p:cNvGrpSpPr>
            <a:grpSpLocks/>
          </p:cNvGrpSpPr>
          <p:nvPr/>
        </p:nvGrpSpPr>
        <p:grpSpPr bwMode="auto">
          <a:xfrm>
            <a:off x="3352803" y="6171704"/>
            <a:ext cx="10677525" cy="707232"/>
            <a:chOff x="422" y="3792"/>
            <a:chExt cx="3363" cy="297"/>
          </a:xfrm>
        </p:grpSpPr>
        <p:sp>
          <p:nvSpPr>
            <p:cNvPr id="28691" name="Text Box 1028"/>
            <p:cNvSpPr txBox="1">
              <a:spLocks noChangeArrowheads="1"/>
            </p:cNvSpPr>
            <p:nvPr/>
          </p:nvSpPr>
          <p:spPr bwMode="auto">
            <a:xfrm>
              <a:off x="422" y="3792"/>
              <a:ext cx="655" cy="29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4001" dirty="0">
                  <a:latin typeface="Calibri"/>
                  <a:cs typeface="Calibri"/>
                </a:rPr>
                <a:t>Katakana</a:t>
              </a:r>
            </a:p>
          </p:txBody>
        </p:sp>
        <p:sp>
          <p:nvSpPr>
            <p:cNvPr id="28692" name="Text Box 1029"/>
            <p:cNvSpPr txBox="1">
              <a:spLocks noChangeArrowheads="1"/>
            </p:cNvSpPr>
            <p:nvPr/>
          </p:nvSpPr>
          <p:spPr bwMode="auto">
            <a:xfrm>
              <a:off x="1499" y="3792"/>
              <a:ext cx="639" cy="29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4001" dirty="0">
                  <a:latin typeface="Calibri"/>
                  <a:cs typeface="Calibri"/>
                </a:rPr>
                <a:t>Hiragana</a:t>
              </a:r>
            </a:p>
          </p:txBody>
        </p:sp>
        <p:sp>
          <p:nvSpPr>
            <p:cNvPr id="28693" name="Text Box 1030"/>
            <p:cNvSpPr txBox="1">
              <a:spLocks noChangeArrowheads="1"/>
            </p:cNvSpPr>
            <p:nvPr/>
          </p:nvSpPr>
          <p:spPr bwMode="auto">
            <a:xfrm>
              <a:off x="2603" y="3792"/>
              <a:ext cx="377" cy="29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4001" dirty="0">
                  <a:latin typeface="Calibri"/>
                  <a:cs typeface="Calibri"/>
                </a:rPr>
                <a:t>Kanji</a:t>
              </a:r>
            </a:p>
          </p:txBody>
        </p:sp>
        <p:sp>
          <p:nvSpPr>
            <p:cNvPr id="28694" name="Text Box 1031"/>
            <p:cNvSpPr txBox="1">
              <a:spLocks noChangeArrowheads="1"/>
            </p:cNvSpPr>
            <p:nvPr/>
          </p:nvSpPr>
          <p:spPr bwMode="auto">
            <a:xfrm>
              <a:off x="3275" y="3792"/>
              <a:ext cx="510" cy="29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4001" dirty="0" err="1">
                  <a:latin typeface="Calibri"/>
                  <a:cs typeface="Calibri"/>
                </a:rPr>
                <a:t>Romaji</a:t>
              </a:r>
              <a:endParaRPr lang="en-US" sz="4001" dirty="0">
                <a:latin typeface="Calibri"/>
                <a:cs typeface="Calibri"/>
              </a:endParaRPr>
            </a:p>
          </p:txBody>
        </p:sp>
      </p:grpSp>
      <p:sp>
        <p:nvSpPr>
          <p:cNvPr id="28678" name="Rectangle 1040"/>
          <p:cNvSpPr>
            <a:spLocks noChangeArrowheads="1"/>
          </p:cNvSpPr>
          <p:nvPr/>
        </p:nvSpPr>
        <p:spPr bwMode="auto">
          <a:xfrm>
            <a:off x="1828800" y="5052001"/>
            <a:ext cx="2895600" cy="646331"/>
          </a:xfrm>
          <a:prstGeom prst="rect">
            <a:avLst/>
          </a:prstGeom>
          <a:noFill/>
          <a:ln w="9525">
            <a:solidFill>
              <a:schemeClr val="tx1"/>
            </a:solidFill>
            <a:miter lim="800000"/>
            <a:headEnd/>
            <a:tailEnd/>
          </a:ln>
        </p:spPr>
        <p:txBody>
          <a:bodyPr anchor="ctr">
            <a:prstTxWarp prst="textNoShape">
              <a:avLst/>
            </a:prstTxWarp>
            <a:spAutoFit/>
          </a:bodyPr>
          <a:lstStyle/>
          <a:p>
            <a:endParaRPr lang="en-US" sz="3600"/>
          </a:p>
        </p:txBody>
      </p:sp>
      <p:cxnSp>
        <p:nvCxnSpPr>
          <p:cNvPr id="28679" name="AutoShape 1041"/>
          <p:cNvCxnSpPr>
            <a:cxnSpLocks noChangeShapeType="1"/>
            <a:stCxn id="28691" idx="0"/>
            <a:endCxn id="28678" idx="2"/>
          </p:cNvCxnSpPr>
          <p:nvPr/>
        </p:nvCxnSpPr>
        <p:spPr bwMode="auto">
          <a:xfrm flipH="1" flipV="1">
            <a:off x="3276600" y="5698332"/>
            <a:ext cx="1116016" cy="473372"/>
          </a:xfrm>
          <a:prstGeom prst="straightConnector1">
            <a:avLst/>
          </a:prstGeom>
          <a:noFill/>
          <a:ln w="9525">
            <a:solidFill>
              <a:schemeClr val="tx1"/>
            </a:solidFill>
            <a:miter lim="800000"/>
            <a:headEnd/>
            <a:tailEnd type="triangle" w="med" len="med"/>
          </a:ln>
        </p:spPr>
      </p:cxnSp>
      <p:sp>
        <p:nvSpPr>
          <p:cNvPr id="28680" name="Rectangle 1044"/>
          <p:cNvSpPr>
            <a:spLocks noChangeArrowheads="1"/>
          </p:cNvSpPr>
          <p:nvPr/>
        </p:nvSpPr>
        <p:spPr bwMode="auto">
          <a:xfrm>
            <a:off x="9448800" y="5052001"/>
            <a:ext cx="1066800" cy="646331"/>
          </a:xfrm>
          <a:prstGeom prst="rect">
            <a:avLst/>
          </a:prstGeom>
          <a:noFill/>
          <a:ln w="9525">
            <a:solidFill>
              <a:schemeClr val="tx1"/>
            </a:solidFill>
            <a:miter lim="800000"/>
            <a:headEnd/>
            <a:tailEnd/>
          </a:ln>
        </p:spPr>
        <p:txBody>
          <a:bodyPr anchor="ctr">
            <a:prstTxWarp prst="textNoShape">
              <a:avLst/>
            </a:prstTxWarp>
            <a:spAutoFit/>
          </a:bodyPr>
          <a:lstStyle/>
          <a:p>
            <a:endParaRPr lang="en-US" sz="3600"/>
          </a:p>
        </p:txBody>
      </p:sp>
      <p:cxnSp>
        <p:nvCxnSpPr>
          <p:cNvPr id="28681" name="AutoShape 1045"/>
          <p:cNvCxnSpPr>
            <a:cxnSpLocks noChangeShapeType="1"/>
            <a:stCxn id="28692" idx="0"/>
            <a:endCxn id="28680" idx="2"/>
          </p:cNvCxnSpPr>
          <p:nvPr/>
        </p:nvCxnSpPr>
        <p:spPr bwMode="auto">
          <a:xfrm flipV="1">
            <a:off x="7786691" y="5698332"/>
            <a:ext cx="2195509" cy="473372"/>
          </a:xfrm>
          <a:prstGeom prst="straightConnector1">
            <a:avLst/>
          </a:prstGeom>
          <a:noFill/>
          <a:ln w="9525">
            <a:solidFill>
              <a:schemeClr val="tx1"/>
            </a:solidFill>
            <a:miter lim="800000"/>
            <a:headEnd/>
            <a:tailEnd type="triangle" w="med" len="med"/>
          </a:ln>
        </p:spPr>
      </p:cxnSp>
      <p:sp>
        <p:nvSpPr>
          <p:cNvPr id="28682" name="Rectangle 1046"/>
          <p:cNvSpPr>
            <a:spLocks noChangeArrowheads="1"/>
          </p:cNvSpPr>
          <p:nvPr/>
        </p:nvSpPr>
        <p:spPr bwMode="auto">
          <a:xfrm>
            <a:off x="10515600" y="5052001"/>
            <a:ext cx="1066800" cy="646331"/>
          </a:xfrm>
          <a:prstGeom prst="rect">
            <a:avLst/>
          </a:prstGeom>
          <a:noFill/>
          <a:ln w="9525">
            <a:solidFill>
              <a:schemeClr val="tx1"/>
            </a:solidFill>
            <a:miter lim="800000"/>
            <a:headEnd/>
            <a:tailEnd/>
          </a:ln>
        </p:spPr>
        <p:txBody>
          <a:bodyPr wrap="square" anchor="ctr">
            <a:prstTxWarp prst="textNoShape">
              <a:avLst/>
            </a:prstTxWarp>
            <a:spAutoFit/>
          </a:bodyPr>
          <a:lstStyle/>
          <a:p>
            <a:endParaRPr lang="en-US" sz="3600"/>
          </a:p>
        </p:txBody>
      </p:sp>
      <p:cxnSp>
        <p:nvCxnSpPr>
          <p:cNvPr id="28683" name="AutoShape 1047"/>
          <p:cNvCxnSpPr>
            <a:cxnSpLocks noChangeShapeType="1"/>
            <a:stCxn id="28693" idx="0"/>
            <a:endCxn id="28682" idx="2"/>
          </p:cNvCxnSpPr>
          <p:nvPr/>
        </p:nvCxnSpPr>
        <p:spPr bwMode="auto">
          <a:xfrm flipV="1">
            <a:off x="10875966" y="5698332"/>
            <a:ext cx="173034" cy="473372"/>
          </a:xfrm>
          <a:prstGeom prst="straightConnector1">
            <a:avLst/>
          </a:prstGeom>
          <a:noFill/>
          <a:ln w="9525">
            <a:solidFill>
              <a:schemeClr val="tx1"/>
            </a:solidFill>
            <a:miter lim="800000"/>
            <a:headEnd/>
            <a:tailEnd type="triangle" w="med" len="med"/>
          </a:ln>
        </p:spPr>
      </p:cxnSp>
      <p:sp>
        <p:nvSpPr>
          <p:cNvPr id="28684" name="Rectangle 1048"/>
          <p:cNvSpPr>
            <a:spLocks noChangeArrowheads="1"/>
          </p:cNvSpPr>
          <p:nvPr/>
        </p:nvSpPr>
        <p:spPr bwMode="auto">
          <a:xfrm>
            <a:off x="13868400" y="4991277"/>
            <a:ext cx="457200" cy="646331"/>
          </a:xfrm>
          <a:prstGeom prst="rect">
            <a:avLst/>
          </a:prstGeom>
          <a:noFill/>
          <a:ln w="9525">
            <a:solidFill>
              <a:schemeClr val="tx1"/>
            </a:solidFill>
            <a:miter lim="800000"/>
            <a:headEnd/>
            <a:tailEnd/>
          </a:ln>
        </p:spPr>
        <p:txBody>
          <a:bodyPr anchor="ctr">
            <a:prstTxWarp prst="textNoShape">
              <a:avLst/>
            </a:prstTxWarp>
            <a:spAutoFit/>
          </a:bodyPr>
          <a:lstStyle/>
          <a:p>
            <a:endParaRPr lang="en-US" sz="3600"/>
          </a:p>
        </p:txBody>
      </p:sp>
      <p:cxnSp>
        <p:nvCxnSpPr>
          <p:cNvPr id="28685" name="AutoShape 1049"/>
          <p:cNvCxnSpPr>
            <a:cxnSpLocks noChangeShapeType="1"/>
            <a:stCxn id="28694" idx="0"/>
            <a:endCxn id="28684" idx="2"/>
          </p:cNvCxnSpPr>
          <p:nvPr/>
        </p:nvCxnSpPr>
        <p:spPr bwMode="auto">
          <a:xfrm flipV="1">
            <a:off x="13220703" y="5637608"/>
            <a:ext cx="876297" cy="534096"/>
          </a:xfrm>
          <a:prstGeom prst="straightConnector1">
            <a:avLst/>
          </a:prstGeom>
          <a:noFill/>
          <a:ln w="9525">
            <a:solidFill>
              <a:schemeClr val="tx1"/>
            </a:solidFill>
            <a:miter lim="800000"/>
            <a:headEnd/>
            <a:tailEnd type="triangle" w="med" len="med"/>
          </a:ln>
        </p:spPr>
      </p:cxnSp>
      <p:sp>
        <p:nvSpPr>
          <p:cNvPr id="1255451" name="Text Box 1051"/>
          <p:cNvSpPr txBox="1">
            <a:spLocks noChangeArrowheads="1"/>
          </p:cNvSpPr>
          <p:nvPr/>
        </p:nvSpPr>
        <p:spPr bwMode="auto">
          <a:xfrm>
            <a:off x="2124077" y="6971791"/>
            <a:ext cx="9160008" cy="646331"/>
          </a:xfrm>
          <a:prstGeom prst="rect">
            <a:avLst/>
          </a:prstGeom>
          <a:noFill/>
          <a:ln w="9525">
            <a:noFill/>
            <a:miter lim="800000"/>
            <a:headEnd/>
            <a:tailEnd/>
          </a:ln>
        </p:spPr>
        <p:txBody>
          <a:bodyPr wrap="none">
            <a:prstTxWarp prst="textNoShape">
              <a:avLst/>
            </a:prstTxWarp>
            <a:spAutoFit/>
          </a:bodyPr>
          <a:lstStyle/>
          <a:p>
            <a:r>
              <a:rPr lang="en-US" sz="3600" dirty="0">
                <a:latin typeface="Calibri"/>
                <a:cs typeface="Calibri"/>
              </a:rPr>
              <a:t>End-user can express query entirely in hiragana!</a:t>
            </a:r>
          </a:p>
        </p:txBody>
      </p:sp>
    </p:spTree>
    <p:extLst>
      <p:ext uri="{BB962C8B-B14F-4D97-AF65-F5344CB8AC3E}">
        <p14:creationId xmlns:p14="http://schemas.microsoft.com/office/powerpoint/2010/main" val="18707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54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54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54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54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542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54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54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5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37" grpId="0"/>
      <p:bldP spid="28678" grpId="0" animBg="1"/>
      <p:bldP spid="28680" grpId="0" animBg="1"/>
      <p:bldP spid="28682" grpId="0" animBg="1"/>
      <p:bldP spid="28684" grpId="0" animBg="1"/>
      <p:bldP spid="12554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647700"/>
            <a:ext cx="14097000" cy="1661993"/>
          </a:xfrm>
        </p:spPr>
        <p:txBody>
          <a:bodyPr/>
          <a:lstStyle/>
          <a:p>
            <a:r>
              <a:rPr lang="en-US" sz="5400" dirty="0">
                <a:solidFill>
                  <a:schemeClr val="tx1"/>
                </a:solidFill>
                <a:latin typeface="Arial" panose="020B0604020202020204" pitchFamily="34" charset="0"/>
                <a:cs typeface="Arial" panose="020B0604020202020204" pitchFamily="34" charset="0"/>
              </a:rPr>
              <a:t>Tokenization: Language issues</a:t>
            </a:r>
          </a:p>
        </p:txBody>
      </p:sp>
      <p:sp>
        <p:nvSpPr>
          <p:cNvPr id="54275" name="Rectangle 3"/>
          <p:cNvSpPr>
            <a:spLocks noGrp="1" noChangeArrowheads="1"/>
          </p:cNvSpPr>
          <p:nvPr>
            <p:ph type="body" idx="1"/>
          </p:nvPr>
        </p:nvSpPr>
        <p:spPr>
          <a:xfrm>
            <a:off x="1143000" y="3086100"/>
            <a:ext cx="12725400" cy="3447098"/>
          </a:xfrm>
        </p:spPr>
        <p:txBody>
          <a:bodyPr/>
          <a:lstStyle/>
          <a:p>
            <a:r>
              <a:rPr lang="en-US" sz="3200" b="1" i="1" dirty="0" err="1"/>
              <a:t>L'ensemble</a:t>
            </a:r>
            <a:r>
              <a:rPr lang="en-US" sz="3200" dirty="0"/>
              <a:t> </a:t>
            </a:r>
            <a:r>
              <a:rPr lang="en-US" sz="3200" dirty="0">
                <a:sym typeface="Symbol" charset="2"/>
              </a:rPr>
              <a:t> one token or two?</a:t>
            </a:r>
          </a:p>
          <a:p>
            <a:pPr lvl="1"/>
            <a:r>
              <a:rPr lang="en-US" sz="3200" b="1" i="1" dirty="0">
                <a:sym typeface="Symbol" charset="2"/>
              </a:rPr>
              <a:t>L </a:t>
            </a:r>
            <a:r>
              <a:rPr lang="en-US" sz="3200" dirty="0">
                <a:sym typeface="Symbol" charset="2"/>
              </a:rPr>
              <a:t>? </a:t>
            </a:r>
            <a:r>
              <a:rPr lang="en-US" sz="3200" b="1" i="1" dirty="0">
                <a:sym typeface="Symbol" charset="2"/>
              </a:rPr>
              <a:t>L’ </a:t>
            </a:r>
            <a:r>
              <a:rPr lang="en-US" sz="3200" dirty="0">
                <a:sym typeface="Symbol" charset="2"/>
              </a:rPr>
              <a:t>? </a:t>
            </a:r>
            <a:r>
              <a:rPr lang="en-US" sz="3200" b="1" i="1" dirty="0">
                <a:sym typeface="Symbol" charset="2"/>
              </a:rPr>
              <a:t>Le </a:t>
            </a:r>
            <a:r>
              <a:rPr lang="en-US" sz="3200" dirty="0">
                <a:sym typeface="Symbol" charset="2"/>
              </a:rPr>
              <a:t>?</a:t>
            </a:r>
          </a:p>
          <a:p>
            <a:pPr lvl="1"/>
            <a:r>
              <a:rPr lang="en-US" sz="3200" dirty="0">
                <a:sym typeface="Symbol" charset="2"/>
              </a:rPr>
              <a:t>Want </a:t>
            </a:r>
            <a:r>
              <a:rPr lang="en-US" sz="3200" b="1" i="1" dirty="0">
                <a:sym typeface="Symbol" charset="2"/>
              </a:rPr>
              <a:t>ensemble</a:t>
            </a:r>
            <a:r>
              <a:rPr lang="en-US" sz="3200" dirty="0">
                <a:sym typeface="Symbol" charset="2"/>
              </a:rPr>
              <a:t> to match with </a:t>
            </a:r>
            <a:r>
              <a:rPr lang="en-US" sz="3200" b="1" i="1" dirty="0">
                <a:sym typeface="Symbol" charset="2"/>
              </a:rPr>
              <a:t>un ensemble</a:t>
            </a:r>
          </a:p>
          <a:p>
            <a:pPr lvl="1"/>
            <a:endParaRPr lang="en-US" sz="3200" b="1" i="1" dirty="0">
              <a:sym typeface="Symbol" charset="2"/>
            </a:endParaRPr>
          </a:p>
          <a:p>
            <a:r>
              <a:rPr lang="en-US" sz="3200" dirty="0">
                <a:sym typeface="Symbol" charset="2"/>
              </a:rPr>
              <a:t>German noun compounds are not segmented</a:t>
            </a:r>
          </a:p>
          <a:p>
            <a:pPr lvl="1"/>
            <a:r>
              <a:rPr lang="en-US" sz="3200" dirty="0" err="1">
                <a:sym typeface="Symbol" charset="2"/>
              </a:rPr>
              <a:t>Lebensversicherungsgesellschaftsangestellter</a:t>
            </a:r>
            <a:endParaRPr lang="en-US" sz="3200" dirty="0">
              <a:sym typeface="Symbol" charset="2"/>
            </a:endParaRPr>
          </a:p>
          <a:p>
            <a:pPr lvl="1"/>
            <a:r>
              <a:rPr lang="en-US" sz="3200" dirty="0">
                <a:sym typeface="Symbol" charset="2"/>
              </a:rPr>
              <a:t>‘life insurance company employee’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42185" y="842099"/>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Text Preprocessing</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6555641"/>
          </a:xfrm>
          <a:prstGeom prst="rect">
            <a:avLst/>
          </a:prstGeom>
          <a:noFill/>
        </p:spPr>
        <p:txBody>
          <a:bodyPr wrap="square">
            <a:spAutoFit/>
          </a:bodyPr>
          <a:lstStyle/>
          <a:p>
            <a:r>
              <a:rPr lang="en-US" sz="3600" dirty="0"/>
              <a:t>Some of the common text preprocessing / cleaning steps are:</a:t>
            </a:r>
          </a:p>
          <a:p>
            <a:endParaRPr lang="en-US" sz="2400" dirty="0"/>
          </a:p>
          <a:p>
            <a:pPr marL="457200" indent="-457200">
              <a:buFont typeface="+mj-lt"/>
              <a:buAutoNum type="arabicPeriod"/>
            </a:pPr>
            <a:r>
              <a:rPr lang="en-US" sz="2400" dirty="0"/>
              <a:t>Lower casing</a:t>
            </a:r>
          </a:p>
          <a:p>
            <a:pPr marL="457200" indent="-457200">
              <a:buFont typeface="+mj-lt"/>
              <a:buAutoNum type="arabicPeriod"/>
            </a:pPr>
            <a:r>
              <a:rPr lang="en-US" sz="2400" dirty="0"/>
              <a:t>Removal of Punctuations</a:t>
            </a:r>
          </a:p>
          <a:p>
            <a:pPr marL="457200" indent="-457200">
              <a:buFont typeface="+mj-lt"/>
              <a:buAutoNum type="arabicPeriod"/>
            </a:pPr>
            <a:r>
              <a:rPr lang="en-US" sz="2400" dirty="0"/>
              <a:t>Removal of </a:t>
            </a:r>
            <a:r>
              <a:rPr lang="en-US" sz="2400" dirty="0" err="1"/>
              <a:t>Stopwords</a:t>
            </a:r>
            <a:endParaRPr lang="en-US" sz="2400" dirty="0"/>
          </a:p>
          <a:p>
            <a:pPr marL="457200" indent="-457200">
              <a:buFont typeface="+mj-lt"/>
              <a:buAutoNum type="arabicPeriod"/>
            </a:pPr>
            <a:r>
              <a:rPr lang="en-US" sz="2400" dirty="0"/>
              <a:t>Removal of Frequent words</a:t>
            </a:r>
          </a:p>
          <a:p>
            <a:pPr marL="457200" indent="-457200">
              <a:buFont typeface="+mj-lt"/>
              <a:buAutoNum type="arabicPeriod"/>
            </a:pPr>
            <a:r>
              <a:rPr lang="en-US" sz="2400" dirty="0"/>
              <a:t>Removal of Rare words</a:t>
            </a:r>
          </a:p>
          <a:p>
            <a:pPr marL="457200" indent="-457200">
              <a:buFont typeface="+mj-lt"/>
              <a:buAutoNum type="arabicPeriod"/>
            </a:pPr>
            <a:r>
              <a:rPr lang="en-US" sz="2400" dirty="0"/>
              <a:t>Stemming</a:t>
            </a:r>
          </a:p>
          <a:p>
            <a:pPr marL="457200" indent="-457200">
              <a:buFont typeface="+mj-lt"/>
              <a:buAutoNum type="arabicPeriod"/>
            </a:pPr>
            <a:r>
              <a:rPr lang="en-US" sz="2400" dirty="0"/>
              <a:t>Lemmatization</a:t>
            </a:r>
          </a:p>
          <a:p>
            <a:pPr marL="457200" indent="-457200">
              <a:buFont typeface="+mj-lt"/>
              <a:buAutoNum type="arabicPeriod"/>
            </a:pPr>
            <a:r>
              <a:rPr lang="en-US" sz="2400" dirty="0"/>
              <a:t>Removal of emojis</a:t>
            </a:r>
          </a:p>
          <a:p>
            <a:pPr marL="457200" indent="-457200">
              <a:buFont typeface="+mj-lt"/>
              <a:buAutoNum type="arabicPeriod"/>
            </a:pPr>
            <a:r>
              <a:rPr lang="en-US" sz="2400" dirty="0"/>
              <a:t>Removal of emoticons</a:t>
            </a:r>
          </a:p>
          <a:p>
            <a:pPr marL="457200" indent="-457200">
              <a:buFont typeface="+mj-lt"/>
              <a:buAutoNum type="arabicPeriod"/>
            </a:pPr>
            <a:r>
              <a:rPr lang="en-US" sz="2400" dirty="0"/>
              <a:t>Conversion of emoticons to words</a:t>
            </a:r>
          </a:p>
          <a:p>
            <a:pPr marL="457200" indent="-457200">
              <a:buFont typeface="+mj-lt"/>
              <a:buAutoNum type="arabicPeriod"/>
            </a:pPr>
            <a:r>
              <a:rPr lang="en-US" sz="2400" dirty="0"/>
              <a:t>Conversion of emojis to words</a:t>
            </a:r>
          </a:p>
          <a:p>
            <a:pPr marL="457200" indent="-457200">
              <a:buFont typeface="+mj-lt"/>
              <a:buAutoNum type="arabicPeriod"/>
            </a:pPr>
            <a:r>
              <a:rPr lang="en-US" sz="2400" dirty="0"/>
              <a:t>Removal of URLs</a:t>
            </a:r>
          </a:p>
          <a:p>
            <a:pPr marL="457200" indent="-457200">
              <a:buFont typeface="+mj-lt"/>
              <a:buAutoNum type="arabicPeriod"/>
            </a:pPr>
            <a:r>
              <a:rPr lang="en-US" sz="2400" dirty="0"/>
              <a:t>Removal of HTML tags</a:t>
            </a:r>
          </a:p>
          <a:p>
            <a:pPr marL="457200" indent="-457200">
              <a:buFont typeface="+mj-lt"/>
              <a:buAutoNum type="arabicPeriod"/>
            </a:pPr>
            <a:r>
              <a:rPr lang="en-US" sz="2400" dirty="0"/>
              <a:t>Chat words conversion</a:t>
            </a:r>
          </a:p>
          <a:p>
            <a:pPr marL="457200" indent="-457200">
              <a:buFont typeface="+mj-lt"/>
              <a:buAutoNum type="arabicPeriod"/>
            </a:pPr>
            <a:r>
              <a:rPr lang="en-US" sz="2400" dirty="0"/>
              <a:t>Spelling correction</a:t>
            </a:r>
          </a:p>
        </p:txBody>
      </p:sp>
    </p:spTree>
    <p:extLst>
      <p:ext uri="{BB962C8B-B14F-4D97-AF65-F5344CB8AC3E}">
        <p14:creationId xmlns:p14="http://schemas.microsoft.com/office/powerpoint/2010/main" val="178475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42185" y="842099"/>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Text Preprocessing</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6186309"/>
          </a:xfrm>
          <a:prstGeom prst="rect">
            <a:avLst/>
          </a:prstGeom>
          <a:noFill/>
        </p:spPr>
        <p:txBody>
          <a:bodyPr wrap="square">
            <a:spAutoFit/>
          </a:bodyPr>
          <a:lstStyle/>
          <a:p>
            <a:r>
              <a:rPr lang="en-US" sz="3600" dirty="0"/>
              <a:t>Some of the common text preprocessing / cleaning steps are:</a:t>
            </a:r>
          </a:p>
          <a:p>
            <a:endParaRPr lang="en-US" sz="2400" dirty="0"/>
          </a:p>
          <a:p>
            <a:pPr marL="457200" indent="-457200">
              <a:buFont typeface="+mj-lt"/>
              <a:buAutoNum type="arabicPeriod"/>
            </a:pPr>
            <a:r>
              <a:rPr lang="en-US" sz="2400" dirty="0"/>
              <a:t>Lower casing: Lower casing is a common text preprocessing technique. The idea is to convert the input text into same casing format so that 'text', 'Text' and 'TEXT' are treated the same way.</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Removal of Punctuations: One another common text preprocessing technique is to remove the punctuations from the text data. This is again a text standardization process that will help to treat 'hurray' and 'hurray!' in the same way. We also need to carefully choose the list of punctuations to exclude depending on the use case. For example, the </a:t>
            </a:r>
            <a:r>
              <a:rPr lang="en-US" sz="2400" dirty="0" err="1"/>
              <a:t>string.punctuation</a:t>
            </a:r>
            <a:r>
              <a:rPr lang="en-US" sz="2400" dirty="0"/>
              <a:t> in python contains the following punctuation symbols</a:t>
            </a:r>
          </a:p>
          <a:p>
            <a:r>
              <a:rPr lang="en-US" sz="2400" dirty="0"/>
              <a:t>	!"#$%&amp;\'()*+,-./:;&lt;=&gt;?@[\\]^_{|}~`</a:t>
            </a:r>
          </a:p>
          <a:p>
            <a:pPr marL="457200" indent="-457200">
              <a:buFont typeface="+mj-lt"/>
              <a:buAutoNum type="arabicPeriod"/>
            </a:pPr>
            <a:endParaRPr lang="en-US" sz="2400" dirty="0"/>
          </a:p>
          <a:p>
            <a:pPr marL="457200" indent="-457200">
              <a:buFont typeface="+mj-lt"/>
              <a:buAutoNum type="arabicPeriod"/>
            </a:pPr>
            <a:endParaRPr lang="en-US" sz="2400" dirty="0"/>
          </a:p>
        </p:txBody>
      </p:sp>
      <p:pic>
        <p:nvPicPr>
          <p:cNvPr id="7" name="Picture 6">
            <a:extLst>
              <a:ext uri="{FF2B5EF4-FFF2-40B4-BE49-F238E27FC236}">
                <a16:creationId xmlns:a16="http://schemas.microsoft.com/office/drawing/2014/main" id="{17482134-C78C-734F-068D-8457EA751252}"/>
              </a:ext>
            </a:extLst>
          </p:cNvPr>
          <p:cNvPicPr>
            <a:picLocks noChangeAspect="1"/>
          </p:cNvPicPr>
          <p:nvPr/>
        </p:nvPicPr>
        <p:blipFill>
          <a:blip r:embed="rId3"/>
          <a:stretch>
            <a:fillRect/>
          </a:stretch>
        </p:blipFill>
        <p:spPr>
          <a:xfrm>
            <a:off x="1447800" y="4705046"/>
            <a:ext cx="7620000" cy="1293479"/>
          </a:xfrm>
          <a:prstGeom prst="rect">
            <a:avLst/>
          </a:prstGeom>
        </p:spPr>
      </p:pic>
    </p:spTree>
    <p:extLst>
      <p:ext uri="{BB962C8B-B14F-4D97-AF65-F5344CB8AC3E}">
        <p14:creationId xmlns:p14="http://schemas.microsoft.com/office/powerpoint/2010/main" val="134610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42185" y="842099"/>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Text Preprocessing</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6001643"/>
          </a:xfrm>
          <a:prstGeom prst="rect">
            <a:avLst/>
          </a:prstGeom>
          <a:noFill/>
        </p:spPr>
        <p:txBody>
          <a:bodyPr wrap="square">
            <a:spAutoFit/>
          </a:bodyPr>
          <a:lstStyle/>
          <a:p>
            <a:pPr marL="457200" indent="-457200">
              <a:buAutoNum type="arabicPeriod" startAt="3"/>
            </a:pPr>
            <a:r>
              <a:rPr lang="en-US" sz="2400" dirty="0"/>
              <a:t>Removal of </a:t>
            </a:r>
            <a:r>
              <a:rPr lang="en-US" sz="2400" dirty="0" err="1"/>
              <a:t>stopwords</a:t>
            </a:r>
            <a:r>
              <a:rPr lang="en-US" sz="2400" dirty="0"/>
              <a:t>: </a:t>
            </a:r>
            <a:r>
              <a:rPr lang="en-US" sz="2400" dirty="0" err="1"/>
              <a:t>Stopwords</a:t>
            </a:r>
            <a:r>
              <a:rPr lang="en-US" sz="2400" dirty="0"/>
              <a:t> are commonly </a:t>
            </a:r>
            <a:r>
              <a:rPr lang="en-US" sz="2400" dirty="0" err="1"/>
              <a:t>occuring</a:t>
            </a:r>
            <a:r>
              <a:rPr lang="en-US" sz="2400" dirty="0"/>
              <a:t> words in a language like 'the', 'a' and so on.</a:t>
            </a:r>
          </a:p>
          <a:p>
            <a:pPr marL="457200" indent="-457200">
              <a:buAutoNum type="arabicPeriod" startAt="3"/>
            </a:pPr>
            <a:endParaRPr lang="en-US" sz="2400" dirty="0"/>
          </a:p>
          <a:p>
            <a:pPr marL="457200" indent="-457200">
              <a:buAutoNum type="arabicPeriod" startAt="3"/>
            </a:pPr>
            <a:endParaRPr lang="en-US" sz="2400" dirty="0"/>
          </a:p>
          <a:p>
            <a:pPr marL="457200" indent="-457200">
              <a:buAutoNum type="arabicPeriod" startAt="3"/>
            </a:pPr>
            <a:endParaRPr lang="en-US" sz="2400" dirty="0"/>
          </a:p>
          <a:p>
            <a:pPr marL="457200" indent="-457200">
              <a:buAutoNum type="arabicPeriod" startAt="3"/>
            </a:pPr>
            <a:endParaRPr lang="en-US" sz="2400" dirty="0"/>
          </a:p>
          <a:p>
            <a:pPr marL="457200" indent="-457200">
              <a:buAutoNum type="arabicPeriod" startAt="3"/>
            </a:pPr>
            <a:endParaRPr lang="en-US" sz="2400" dirty="0"/>
          </a:p>
          <a:p>
            <a:pPr marL="457200" indent="-457200">
              <a:buAutoNum type="arabicPeriod" startAt="3"/>
            </a:pPr>
            <a:r>
              <a:rPr lang="en-US" sz="2400" dirty="0"/>
              <a:t> Stemming: Stemming is the process of reducing inflected (or sometimes derived) words to their word stem, base or root form (From Wikipedia). For example, if there are two words in the corpus walks and walking, then stemming will stem the suffix to make them walk. But say in another example, we have two words console and consoling, the stemmer will remove the suffix and make them </a:t>
            </a:r>
            <a:r>
              <a:rPr lang="en-US" sz="2400" dirty="0" err="1"/>
              <a:t>consol</a:t>
            </a:r>
            <a:r>
              <a:rPr lang="en-US" sz="2400" dirty="0"/>
              <a:t> which is not a proper </a:t>
            </a:r>
            <a:r>
              <a:rPr lang="en-US" sz="2400" dirty="0" err="1"/>
              <a:t>english</a:t>
            </a:r>
            <a:r>
              <a:rPr lang="en-US" sz="2400" dirty="0"/>
              <a:t> word.</a:t>
            </a:r>
          </a:p>
          <a:p>
            <a:pPr marL="457200" indent="-457200">
              <a:buAutoNum type="arabicPeriod" startAt="3"/>
            </a:pPr>
            <a:r>
              <a:rPr lang="en-US" sz="2400" dirty="0"/>
              <a:t>Lemmatization: Lemmatization is similar to stemming in reducing inflected words to their word stem but differs in the way that it makes sure the root word (also called as lemma) belongs to the language. As a result, this one is generally slower than stemming process. So depending on the speed requirement, we can choose to use either stemming or lemmatization.</a:t>
            </a:r>
          </a:p>
          <a:p>
            <a:r>
              <a:rPr lang="en-US" sz="2400" dirty="0"/>
              <a:t>       Let us use the </a:t>
            </a:r>
            <a:r>
              <a:rPr lang="en-US" sz="2400" dirty="0" err="1"/>
              <a:t>WordNetLemmatizer</a:t>
            </a:r>
            <a:r>
              <a:rPr lang="en-US" sz="2400" dirty="0"/>
              <a:t> in </a:t>
            </a:r>
            <a:r>
              <a:rPr lang="en-US" sz="2400" dirty="0" err="1"/>
              <a:t>nltk</a:t>
            </a:r>
            <a:r>
              <a:rPr lang="en-US" sz="2400" dirty="0"/>
              <a:t> to lemmatize our sentences.</a:t>
            </a:r>
          </a:p>
          <a:p>
            <a:endParaRPr lang="en-US" sz="2400" dirty="0"/>
          </a:p>
          <a:p>
            <a:pPr marL="457200" indent="-457200">
              <a:buFont typeface="+mj-lt"/>
              <a:buAutoNum type="arabicPeriod"/>
            </a:pPr>
            <a:endParaRPr lang="en-US" sz="2400" dirty="0"/>
          </a:p>
        </p:txBody>
      </p:sp>
      <p:pic>
        <p:nvPicPr>
          <p:cNvPr id="8" name="Picture 7">
            <a:extLst>
              <a:ext uri="{FF2B5EF4-FFF2-40B4-BE49-F238E27FC236}">
                <a16:creationId xmlns:a16="http://schemas.microsoft.com/office/drawing/2014/main" id="{CAA1EE61-AD0D-1C6D-64FB-E07F93360A29}"/>
              </a:ext>
            </a:extLst>
          </p:cNvPr>
          <p:cNvPicPr>
            <a:picLocks noChangeAspect="1"/>
          </p:cNvPicPr>
          <p:nvPr/>
        </p:nvPicPr>
        <p:blipFill>
          <a:blip r:embed="rId3"/>
          <a:stretch>
            <a:fillRect/>
          </a:stretch>
        </p:blipFill>
        <p:spPr>
          <a:xfrm>
            <a:off x="1802062" y="3618599"/>
            <a:ext cx="6454276" cy="1325153"/>
          </a:xfrm>
          <a:prstGeom prst="rect">
            <a:avLst/>
          </a:prstGeom>
        </p:spPr>
      </p:pic>
    </p:spTree>
    <p:extLst>
      <p:ext uri="{BB962C8B-B14F-4D97-AF65-F5344CB8AC3E}">
        <p14:creationId xmlns:p14="http://schemas.microsoft.com/office/powerpoint/2010/main" val="143758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42185" y="842099"/>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Text Preprocessing</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5262979"/>
          </a:xfrm>
          <a:prstGeom prst="rect">
            <a:avLst/>
          </a:prstGeom>
          <a:noFill/>
        </p:spPr>
        <p:txBody>
          <a:bodyPr wrap="square">
            <a:spAutoFit/>
          </a:bodyPr>
          <a:lstStyle/>
          <a:p>
            <a:pPr marL="457200" indent="-457200">
              <a:buAutoNum type="arabicPeriod" startAt="5"/>
            </a:pPr>
            <a:r>
              <a:rPr lang="en-US" sz="2400" dirty="0"/>
              <a:t>Part of speech tagging: </a:t>
            </a:r>
          </a:p>
          <a:p>
            <a:r>
              <a:rPr lang="en-US" sz="2400" dirty="0"/>
              <a:t>	Input: ‘You just gave me a scare’</a:t>
            </a:r>
          </a:p>
          <a:p>
            <a:r>
              <a:rPr lang="en-US" sz="2400" dirty="0"/>
              <a:t>	Output: [(‘You’, ‘PRP’), (‘just’, ‘RB’), (‘gave’, ‘VBD’), (‘me’, ‘PRP’), (‘a’, ‘DT’), (‘scare’, ‘NN’)]</a:t>
            </a:r>
          </a:p>
          <a:p>
            <a:pPr marL="457200" indent="-457200">
              <a:buAutoNum type="arabicPeriod" startAt="6"/>
            </a:pPr>
            <a:r>
              <a:rPr lang="en-US" sz="2400" dirty="0"/>
              <a:t>Chunking: </a:t>
            </a:r>
          </a:p>
          <a:p>
            <a:r>
              <a:rPr lang="en-US" sz="2400" dirty="0"/>
              <a:t>	Input: ‘the little yellow bird is flying in the sky’</a:t>
            </a:r>
          </a:p>
          <a:p>
            <a:r>
              <a:rPr lang="en-US" sz="2400" dirty="0"/>
              <a:t>	Output:</a:t>
            </a:r>
          </a:p>
          <a:p>
            <a:r>
              <a:rPr lang="en-US" sz="2400" dirty="0"/>
              <a:t>	(S</a:t>
            </a:r>
          </a:p>
          <a:p>
            <a:r>
              <a:rPr lang="en-US" sz="2400" dirty="0"/>
              <a:t>	(NP the/DT little/JJ yellow/JJ bird/NN)</a:t>
            </a:r>
          </a:p>
          <a:p>
            <a:r>
              <a:rPr lang="en-US" sz="2400" dirty="0"/>
              <a:t>	is/VBZ</a:t>
            </a:r>
          </a:p>
          <a:p>
            <a:r>
              <a:rPr lang="en-US" sz="2400" dirty="0"/>
              <a:t>	flying/VBG</a:t>
            </a:r>
          </a:p>
          <a:p>
            <a:r>
              <a:rPr lang="en-US" sz="2400" dirty="0"/>
              <a:t>	in/IN</a:t>
            </a:r>
          </a:p>
          <a:p>
            <a:r>
              <a:rPr lang="en-US" sz="2400" dirty="0"/>
              <a:t>	(NP the/DT sky/NN))</a:t>
            </a:r>
          </a:p>
          <a:p>
            <a:r>
              <a:rPr lang="en-US" sz="2400" dirty="0"/>
              <a:t>	(NP the/DT little/JJ yellow/JJ bird/NN)</a:t>
            </a:r>
          </a:p>
          <a:p>
            <a:r>
              <a:rPr lang="en-US" sz="2400" dirty="0"/>
              <a:t>	(NP the/DT sky/NN)</a:t>
            </a:r>
          </a:p>
        </p:txBody>
      </p:sp>
    </p:spTree>
    <p:extLst>
      <p:ext uri="{BB962C8B-B14F-4D97-AF65-F5344CB8AC3E}">
        <p14:creationId xmlns:p14="http://schemas.microsoft.com/office/powerpoint/2010/main" val="294158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495300"/>
            <a:ext cx="15544800" cy="830997"/>
          </a:xfrm>
        </p:spPr>
        <p:txBody>
          <a:bodyPr/>
          <a:lstStyle/>
          <a:p>
            <a:pPr algn="l" rtl="0">
              <a:buClr>
                <a:srgbClr val="000000"/>
              </a:buClr>
              <a:buSzPts val="3600"/>
              <a:defRPr/>
            </a:pPr>
            <a:r>
              <a:rPr lang="en-US" sz="5400" dirty="0">
                <a:solidFill>
                  <a:srgbClr val="000000"/>
                </a:solidFill>
                <a:latin typeface="Arial"/>
                <a:cs typeface="Arial"/>
                <a:sym typeface="Arial"/>
              </a:rPr>
              <a:t>Text Normalization</a:t>
            </a:r>
          </a:p>
        </p:txBody>
      </p:sp>
      <p:sp>
        <p:nvSpPr>
          <p:cNvPr id="20483" name="Rectangle 3"/>
          <p:cNvSpPr>
            <a:spLocks noGrp="1" noChangeArrowheads="1"/>
          </p:cNvSpPr>
          <p:nvPr>
            <p:ph sz="quarter" idx="1"/>
          </p:nvPr>
        </p:nvSpPr>
        <p:spPr>
          <a:xfrm>
            <a:off x="1676400" y="2631915"/>
            <a:ext cx="15544800" cy="5023170"/>
          </a:xfrm>
        </p:spPr>
        <p:txBody>
          <a:bodyPr/>
          <a:lstStyle/>
          <a:p>
            <a:pPr>
              <a:lnSpc>
                <a:spcPct val="90000"/>
              </a:lnSpc>
            </a:pPr>
            <a:r>
              <a:rPr lang="en-US" sz="6401" dirty="0"/>
              <a:t>Most NLP tasks need to do text normalization: </a:t>
            </a:r>
          </a:p>
          <a:p>
            <a:pPr marL="1828755" lvl="1" indent="-914378">
              <a:buFont typeface="+mj-lt"/>
              <a:buAutoNum type="arabicPeriod"/>
            </a:pPr>
            <a:r>
              <a:rPr lang="en-US" sz="5600" dirty="0"/>
              <a:t>Segmenting/tokenizing words in running text</a:t>
            </a:r>
          </a:p>
          <a:p>
            <a:pPr marL="1828755" lvl="1" indent="-914378">
              <a:buFont typeface="+mj-lt"/>
              <a:buAutoNum type="arabicPeriod"/>
            </a:pPr>
            <a:r>
              <a:rPr lang="en-US" sz="5600" dirty="0"/>
              <a:t>Normalizing word formats</a:t>
            </a:r>
          </a:p>
          <a:p>
            <a:pPr marL="1828755" lvl="1" indent="-914378">
              <a:buFont typeface="+mj-lt"/>
              <a:buAutoNum type="arabicPeriod"/>
            </a:pPr>
            <a:r>
              <a:rPr lang="en-US" sz="5600" dirty="0"/>
              <a:t>Segmenting sentences in running text</a:t>
            </a:r>
            <a:endParaRPr lang="en-US" sz="6401" b="1" dirty="0"/>
          </a:p>
          <a:p>
            <a:pPr lvl="1">
              <a:lnSpc>
                <a:spcPct val="90000"/>
              </a:lnSpc>
              <a:buFont typeface="Wingdings" charset="2"/>
              <a:buNone/>
            </a:pPr>
            <a:endParaRPr lang="en-US" sz="4001" b="1" dirty="0">
              <a:latin typeface="Courier" charset="0"/>
            </a:endParaRPr>
          </a:p>
          <a:p>
            <a:pPr>
              <a:lnSpc>
                <a:spcPct val="90000"/>
              </a:lnSpc>
            </a:pPr>
            <a:endParaRPr lang="en-US" sz="3600" b="1" dirty="0">
              <a:latin typeface="Courier" charset="0"/>
            </a:endParaRPr>
          </a:p>
          <a:p>
            <a:pPr>
              <a:lnSpc>
                <a:spcPct val="90000"/>
              </a:lnSpc>
            </a:pPr>
            <a:endParaRPr lang="en-US" sz="3600" dirty="0"/>
          </a:p>
        </p:txBody>
      </p:sp>
    </p:spTree>
    <p:extLst>
      <p:ext uri="{BB962C8B-B14F-4D97-AF65-F5344CB8AC3E}">
        <p14:creationId xmlns:p14="http://schemas.microsoft.com/office/powerpoint/2010/main" val="149421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419100"/>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How many words?</a:t>
            </a:r>
          </a:p>
        </p:txBody>
      </p:sp>
      <p:sp>
        <p:nvSpPr>
          <p:cNvPr id="22531" name="Rectangle 3"/>
          <p:cNvSpPr>
            <a:spLocks noGrp="1" noChangeArrowheads="1"/>
          </p:cNvSpPr>
          <p:nvPr>
            <p:ph sz="quarter" idx="1"/>
          </p:nvPr>
        </p:nvSpPr>
        <p:spPr>
          <a:xfrm>
            <a:off x="1219200" y="2400300"/>
            <a:ext cx="14173200" cy="5170903"/>
          </a:xfrm>
        </p:spPr>
        <p:txBody>
          <a:bodyPr/>
          <a:lstStyle/>
          <a:p>
            <a:r>
              <a:rPr lang="en-US" sz="5600" dirty="0"/>
              <a:t>I do uh main- mainly business data processing</a:t>
            </a:r>
          </a:p>
          <a:p>
            <a:pPr lvl="1"/>
            <a:r>
              <a:rPr lang="en-US" sz="4800" dirty="0"/>
              <a:t>Fragments, filled pauses</a:t>
            </a:r>
          </a:p>
          <a:p>
            <a:r>
              <a:rPr lang="en-US" sz="5600" dirty="0"/>
              <a:t>Seuss’s </a:t>
            </a:r>
            <a:r>
              <a:rPr lang="en-US" sz="5600" dirty="0">
                <a:solidFill>
                  <a:srgbClr val="FF0000"/>
                </a:solidFill>
              </a:rPr>
              <a:t>cat </a:t>
            </a:r>
            <a:r>
              <a:rPr lang="en-US" sz="5600" dirty="0"/>
              <a:t>in the hat is different from other</a:t>
            </a:r>
            <a:r>
              <a:rPr lang="en-US" sz="5600" dirty="0">
                <a:solidFill>
                  <a:srgbClr val="FF0000"/>
                </a:solidFill>
              </a:rPr>
              <a:t> cats! </a:t>
            </a:r>
            <a:endParaRPr lang="en-US" sz="5600" dirty="0"/>
          </a:p>
          <a:p>
            <a:pPr lvl="1"/>
            <a:r>
              <a:rPr lang="en-US" sz="4800" b="1" dirty="0"/>
              <a:t>Lemma</a:t>
            </a:r>
            <a:r>
              <a:rPr lang="en-US" sz="4800" dirty="0"/>
              <a:t>: same stem, part of speech, rough word sense</a:t>
            </a:r>
          </a:p>
          <a:p>
            <a:pPr lvl="2"/>
            <a:r>
              <a:rPr lang="en-US" sz="4001" dirty="0">
                <a:solidFill>
                  <a:srgbClr val="FF0000"/>
                </a:solidFill>
              </a:rPr>
              <a:t>cat </a:t>
            </a:r>
            <a:r>
              <a:rPr lang="en-US" sz="4001" dirty="0"/>
              <a:t>and </a:t>
            </a:r>
            <a:r>
              <a:rPr lang="en-US" sz="4001" dirty="0">
                <a:solidFill>
                  <a:srgbClr val="FF0000"/>
                </a:solidFill>
              </a:rPr>
              <a:t>cats </a:t>
            </a:r>
            <a:r>
              <a:rPr lang="en-US" sz="4001" dirty="0"/>
              <a:t>= same lemma</a:t>
            </a:r>
          </a:p>
          <a:p>
            <a:pPr lvl="1"/>
            <a:r>
              <a:rPr lang="en-US" sz="4800" b="1" dirty="0" err="1"/>
              <a:t>Wordform</a:t>
            </a:r>
            <a:r>
              <a:rPr lang="en-US" sz="4800" dirty="0"/>
              <a:t>: the full inflected surface form</a:t>
            </a:r>
          </a:p>
          <a:p>
            <a:pPr lvl="2"/>
            <a:r>
              <a:rPr lang="en-US" sz="4001" dirty="0">
                <a:solidFill>
                  <a:srgbClr val="FF0000"/>
                </a:solidFill>
              </a:rPr>
              <a:t>cat </a:t>
            </a:r>
            <a:r>
              <a:rPr lang="en-US" sz="4001" dirty="0"/>
              <a:t>and </a:t>
            </a:r>
            <a:r>
              <a:rPr lang="en-US" sz="4001" dirty="0">
                <a:solidFill>
                  <a:srgbClr val="FF0000"/>
                </a:solidFill>
              </a:rPr>
              <a:t>cats </a:t>
            </a:r>
            <a:r>
              <a:rPr lang="en-US" sz="4001" dirty="0"/>
              <a:t>= different </a:t>
            </a:r>
            <a:r>
              <a:rPr lang="en-US" sz="4001" dirty="0" err="1"/>
              <a:t>wordforms</a:t>
            </a:r>
            <a:endParaRPr lang="en-US" sz="4001" dirty="0"/>
          </a:p>
        </p:txBody>
      </p:sp>
    </p:spTree>
    <p:extLst>
      <p:ext uri="{BB962C8B-B14F-4D97-AF65-F5344CB8AC3E}">
        <p14:creationId xmlns:p14="http://schemas.microsoft.com/office/powerpoint/2010/main" val="133093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571500"/>
            <a:ext cx="9532620" cy="830997"/>
          </a:xfrm>
        </p:spPr>
        <p:txBody>
          <a:bodyPr/>
          <a:lstStyle/>
          <a:p>
            <a:r>
              <a:rPr lang="en-US" sz="5400" dirty="0">
                <a:solidFill>
                  <a:schemeClr val="tx1"/>
                </a:solidFill>
                <a:latin typeface="Arial" panose="020B0604020202020204" pitchFamily="34" charset="0"/>
                <a:cs typeface="Arial" panose="020B0604020202020204" pitchFamily="34" charset="0"/>
              </a:rPr>
              <a:t>How many words?</a:t>
            </a:r>
          </a:p>
        </p:txBody>
      </p:sp>
      <p:sp>
        <p:nvSpPr>
          <p:cNvPr id="24579" name="Rectangle 3"/>
          <p:cNvSpPr>
            <a:spLocks noGrp="1" noChangeArrowheads="1"/>
          </p:cNvSpPr>
          <p:nvPr>
            <p:ph sz="quarter" idx="1"/>
          </p:nvPr>
        </p:nvSpPr>
        <p:spPr>
          <a:xfrm>
            <a:off x="990600" y="2171700"/>
            <a:ext cx="12877800" cy="4093428"/>
          </a:xfrm>
        </p:spPr>
        <p:txBody>
          <a:bodyPr/>
          <a:lstStyle/>
          <a:p>
            <a:r>
              <a:rPr lang="en-US" sz="4400" dirty="0">
                <a:solidFill>
                  <a:srgbClr val="FF0000"/>
                </a:solidFill>
              </a:rPr>
              <a:t>they lay back on the San Francisco grass and looked at the stars and their</a:t>
            </a:r>
          </a:p>
          <a:p>
            <a:endParaRPr lang="en-US" dirty="0">
              <a:solidFill>
                <a:srgbClr val="FF0000"/>
              </a:solidFill>
            </a:endParaRPr>
          </a:p>
          <a:p>
            <a:r>
              <a:rPr lang="en-US" sz="3200" b="1" dirty="0">
                <a:solidFill>
                  <a:srgbClr val="000000"/>
                </a:solidFill>
              </a:rPr>
              <a:t>Type</a:t>
            </a:r>
            <a:r>
              <a:rPr lang="en-US" sz="3200" dirty="0">
                <a:solidFill>
                  <a:srgbClr val="000000"/>
                </a:solidFill>
              </a:rPr>
              <a:t>: an element of the vocabulary.</a:t>
            </a:r>
            <a:endParaRPr lang="en-US" sz="3200" b="1" dirty="0">
              <a:solidFill>
                <a:srgbClr val="000000"/>
              </a:solidFill>
            </a:endParaRPr>
          </a:p>
          <a:p>
            <a:r>
              <a:rPr lang="en-US" sz="3200" b="1" dirty="0">
                <a:solidFill>
                  <a:srgbClr val="000000"/>
                </a:solidFill>
              </a:rPr>
              <a:t>Token</a:t>
            </a:r>
            <a:r>
              <a:rPr lang="en-US" sz="3200" dirty="0">
                <a:solidFill>
                  <a:srgbClr val="000000"/>
                </a:solidFill>
              </a:rPr>
              <a:t>: an instance of that type in running text.</a:t>
            </a:r>
          </a:p>
          <a:p>
            <a:r>
              <a:rPr lang="en-US" sz="3200" dirty="0"/>
              <a:t>How many?</a:t>
            </a:r>
          </a:p>
          <a:p>
            <a:pPr lvl="1"/>
            <a:r>
              <a:rPr lang="en-US" sz="3200" dirty="0"/>
              <a:t>15 tokens (or 14)</a:t>
            </a:r>
          </a:p>
          <a:p>
            <a:pPr lvl="1"/>
            <a:r>
              <a:rPr lang="en-US" sz="3200" dirty="0"/>
              <a:t>13 types (or 12)</a:t>
            </a:r>
          </a:p>
        </p:txBody>
      </p:sp>
    </p:spTree>
    <p:extLst>
      <p:ext uri="{BB962C8B-B14F-4D97-AF65-F5344CB8AC3E}">
        <p14:creationId xmlns:p14="http://schemas.microsoft.com/office/powerpoint/2010/main" val="212023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5950</TotalTime>
  <Words>1738</Words>
  <Application>Microsoft Office PowerPoint</Application>
  <PresentationFormat>Custom</PresentationFormat>
  <Paragraphs>292</Paragraphs>
  <Slides>29</Slides>
  <Notes>12</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Courier</vt:lpstr>
      <vt:lpstr>Lucida Sans</vt:lpstr>
      <vt:lpstr>Tahoma</vt:lpstr>
      <vt:lpstr>Times New Roman</vt:lpstr>
      <vt:lpstr>Verdana</vt:lpstr>
      <vt:lpstr>Wingdings</vt:lpstr>
      <vt:lpstr>华文黑体</vt:lpstr>
      <vt:lpstr>Office Theme</vt:lpstr>
      <vt:lpstr>PowerPoint Presentation</vt:lpstr>
      <vt:lpstr>PowerPoint Presentation</vt:lpstr>
      <vt:lpstr>PowerPoint Presentation</vt:lpstr>
      <vt:lpstr>PowerPoint Presentation</vt:lpstr>
      <vt:lpstr>PowerPoint Presentation</vt:lpstr>
      <vt:lpstr>PowerPoint Presentation</vt:lpstr>
      <vt:lpstr>Text Normalization</vt:lpstr>
      <vt:lpstr>How many words?</vt:lpstr>
      <vt:lpstr>How many words?</vt:lpstr>
      <vt:lpstr>How many words?</vt:lpstr>
      <vt:lpstr>Simple Tokenization in UNIX</vt:lpstr>
      <vt:lpstr>More counting</vt:lpstr>
      <vt:lpstr>Tokenization is the basic part of document preprocessing</vt:lpstr>
      <vt:lpstr>Tokenization</vt:lpstr>
      <vt:lpstr>Tokenization</vt:lpstr>
      <vt:lpstr>Tokenization</vt:lpstr>
      <vt:lpstr>PowerPoint Presentation</vt:lpstr>
      <vt:lpstr>What tokenization did you use?</vt:lpstr>
      <vt:lpstr>The first step: tokenizing</vt:lpstr>
      <vt:lpstr>The second step: sorting</vt:lpstr>
      <vt:lpstr>Natural Language Toolkit (NLTK)</vt:lpstr>
      <vt:lpstr>Lots of tokenizers out there</vt:lpstr>
      <vt:lpstr>Tokenization example</vt:lpstr>
      <vt:lpstr>Tokenization</vt:lpstr>
      <vt:lpstr>Numbers</vt:lpstr>
      <vt:lpstr>Issues in Tokenization</vt:lpstr>
      <vt:lpstr>Tokenization: language issues</vt:lpstr>
      <vt:lpstr>Tokenization: language issues</vt:lpstr>
      <vt:lpstr>Tokenization: Language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dc:title>
  <dc:creator>hrishi rich</dc:creator>
  <cp:keywords>DAFhvYvNYAM,BAFIWJfPMe4</cp:keywords>
  <cp:lastModifiedBy>Dr.Avinash Kumar Singh</cp:lastModifiedBy>
  <cp:revision>96</cp:revision>
  <dcterms:created xsi:type="dcterms:W3CDTF">2023-05-02T09:52:57Z</dcterms:created>
  <dcterms:modified xsi:type="dcterms:W3CDTF">2023-06-29T07:44:01Z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2023-05-02T00:00:00Z</vt:filetime>
  </property>
  <property fmtid="{D5CDD505-2E9C-101B-9397-08002B2CF9AE}" pid="3" name="Creator">
    <vt:lpwstr>Canva</vt:lpwstr>
  </property>
  <property fmtid="{D5CDD505-2E9C-101B-9397-08002B2CF9AE}" pid="4" name="LastSaved">
    <vt:filetime>2023-05-02T00:00:00Z</vt:filetime>
  </property>
</Properties>
</file>