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65" r:id="rId3"/>
    <p:sldId id="270" r:id="rId4"/>
    <p:sldId id="269" r:id="rId5"/>
    <p:sldId id="266"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D2D09A4D-7912-4DA8-8E78-B3906B4E9CB8}" type="datetimeFigureOut">
              <a:rPr lang="en-US" smtClean="0"/>
              <a:t>6/29/2023</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BD195DC3-54D0-40D9-B596-CB6FEB19462E}" type="slidenum">
              <a:rPr lang="en-US" smtClean="0"/>
              <a:t>‹#›</a:t>
            </a:fld>
            <a:endParaRPr lang="en-US"/>
          </a:p>
        </p:txBody>
      </p:sp>
    </p:spTree>
    <p:extLst>
      <p:ext uri="{BB962C8B-B14F-4D97-AF65-F5344CB8AC3E}">
        <p14:creationId xmlns:p14="http://schemas.microsoft.com/office/powerpoint/2010/main" val="116792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00" b="1" i="0">
                <a:solidFill>
                  <a:srgbClr val="F1772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16000" y="3828658"/>
            <a:ext cx="9532620" cy="1129029"/>
          </a:xfrm>
          <a:prstGeom prst="rect">
            <a:avLst/>
          </a:prstGeom>
        </p:spPr>
        <p:txBody>
          <a:bodyPr wrap="square" lIns="0" tIns="0" rIns="0" bIns="0">
            <a:spAutoFit/>
          </a:bodyPr>
          <a:lstStyle>
            <a:lvl1pPr>
              <a:defRPr sz="7200" b="1" i="0">
                <a:solidFill>
                  <a:srgbClr val="F17729"/>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9578" y="9708291"/>
            <a:ext cx="4053840" cy="282575"/>
          </a:xfrm>
          <a:prstGeom prst="rect">
            <a:avLst/>
          </a:prstGeom>
        </p:spPr>
        <p:txBody>
          <a:bodyPr wrap="square" lIns="0" tIns="0" rIns="0" bIns="0">
            <a:spAutoFit/>
          </a:bodyPr>
          <a:lstStyle>
            <a:lvl1pPr>
              <a:defRPr sz="1650" b="0" i="0">
                <a:solidFill>
                  <a:schemeClr val="bg1"/>
                </a:solidFill>
                <a:latin typeface="Tahoma"/>
                <a:cs typeface="Tahoma"/>
              </a:defRPr>
            </a:lvl1pPr>
          </a:lstStyle>
          <a:p>
            <a:pPr marL="12700">
              <a:lnSpc>
                <a:spcPct val="100000"/>
              </a:lnSpc>
              <a:spcBef>
                <a:spcPts val="145"/>
              </a:spcBef>
            </a:pPr>
            <a:r>
              <a:rPr spc="455" dirty="0"/>
              <a:t>WWW</a:t>
            </a:r>
            <a:r>
              <a:rPr spc="-135" dirty="0"/>
              <a:t>.</a:t>
            </a:r>
            <a:r>
              <a:rPr spc="-315" dirty="0"/>
              <a:t> </a:t>
            </a:r>
            <a:r>
              <a:rPr spc="90" dirty="0"/>
              <a:t>I</a:t>
            </a:r>
            <a:r>
              <a:rPr spc="430" dirty="0"/>
              <a:t>N</a:t>
            </a:r>
            <a:r>
              <a:rPr spc="210" dirty="0"/>
              <a:t>T</a:t>
            </a:r>
            <a:r>
              <a:rPr spc="380" dirty="0"/>
              <a:t>E</a:t>
            </a:r>
            <a:r>
              <a:rPr spc="395" dirty="0"/>
              <a:t>R</a:t>
            </a:r>
            <a:r>
              <a:rPr spc="430" dirty="0"/>
              <a:t>N</a:t>
            </a:r>
            <a:r>
              <a:rPr spc="325" dirty="0"/>
              <a:t>S</a:t>
            </a:r>
            <a:r>
              <a:rPr spc="415" dirty="0"/>
              <a:t>H</a:t>
            </a:r>
            <a:r>
              <a:rPr spc="90" dirty="0"/>
              <a:t>I</a:t>
            </a:r>
            <a:r>
              <a:rPr spc="425" dirty="0"/>
              <a:t>P</a:t>
            </a:r>
            <a:r>
              <a:rPr spc="325" dirty="0"/>
              <a:t>S</a:t>
            </a:r>
            <a:r>
              <a:rPr spc="210" dirty="0"/>
              <a:t>T</a:t>
            </a:r>
            <a:r>
              <a:rPr spc="405" dirty="0"/>
              <a:t>U</a:t>
            </a:r>
            <a:r>
              <a:rPr spc="385" dirty="0"/>
              <a:t>D</a:t>
            </a:r>
            <a:r>
              <a:rPr spc="90" dirty="0"/>
              <a:t>I</a:t>
            </a:r>
            <a:r>
              <a:rPr spc="395" dirty="0"/>
              <a:t>O</a:t>
            </a:r>
            <a:r>
              <a:rPr spc="-135" dirty="0"/>
              <a:t>.</a:t>
            </a:r>
            <a:r>
              <a:rPr spc="-315" dirty="0"/>
              <a:t> </a:t>
            </a:r>
            <a:r>
              <a:rPr spc="380" dirty="0"/>
              <a:t>C</a:t>
            </a:r>
            <a:r>
              <a:rPr spc="395" dirty="0"/>
              <a:t>O</a:t>
            </a:r>
            <a:r>
              <a:rPr spc="285" dirty="0"/>
              <a:t>M</a:t>
            </a: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28700" y="5104499"/>
            <a:ext cx="5448935" cy="38100"/>
            <a:chOff x="1028700" y="5104499"/>
            <a:chExt cx="5448935" cy="38100"/>
          </a:xfrm>
        </p:grpSpPr>
        <p:sp>
          <p:nvSpPr>
            <p:cNvPr id="3" name="object 3"/>
            <p:cNvSpPr/>
            <p:nvPr/>
          </p:nvSpPr>
          <p:spPr>
            <a:xfrm>
              <a:off x="1028687" y="5104510"/>
              <a:ext cx="5372735" cy="38100"/>
            </a:xfrm>
            <a:custGeom>
              <a:avLst/>
              <a:gdLst/>
              <a:ahLst/>
              <a:cxnLst/>
              <a:rect l="l" t="t" r="r" b="b"/>
              <a:pathLst>
                <a:path w="5372735" h="38100">
                  <a:moveTo>
                    <a:pt x="38112" y="0"/>
                  </a:moveTo>
                  <a:lnTo>
                    <a:pt x="0" y="0"/>
                  </a:lnTo>
                  <a:lnTo>
                    <a:pt x="0" y="38100"/>
                  </a:lnTo>
                  <a:lnTo>
                    <a:pt x="38112" y="38100"/>
                  </a:lnTo>
                  <a:lnTo>
                    <a:pt x="38112" y="0"/>
                  </a:lnTo>
                  <a:close/>
                </a:path>
                <a:path w="5372735" h="38100">
                  <a:moveTo>
                    <a:pt x="114312" y="0"/>
                  </a:moveTo>
                  <a:lnTo>
                    <a:pt x="76212" y="0"/>
                  </a:lnTo>
                  <a:lnTo>
                    <a:pt x="76212" y="38100"/>
                  </a:lnTo>
                  <a:lnTo>
                    <a:pt x="114312" y="38100"/>
                  </a:lnTo>
                  <a:lnTo>
                    <a:pt x="114312" y="0"/>
                  </a:lnTo>
                  <a:close/>
                </a:path>
                <a:path w="5372735" h="38100">
                  <a:moveTo>
                    <a:pt x="190512" y="0"/>
                  </a:moveTo>
                  <a:lnTo>
                    <a:pt x="152412" y="0"/>
                  </a:lnTo>
                  <a:lnTo>
                    <a:pt x="152412" y="38100"/>
                  </a:lnTo>
                  <a:lnTo>
                    <a:pt x="190512" y="38100"/>
                  </a:lnTo>
                  <a:lnTo>
                    <a:pt x="190512" y="0"/>
                  </a:lnTo>
                  <a:close/>
                </a:path>
                <a:path w="5372735" h="38100">
                  <a:moveTo>
                    <a:pt x="266725" y="0"/>
                  </a:moveTo>
                  <a:lnTo>
                    <a:pt x="228612" y="0"/>
                  </a:lnTo>
                  <a:lnTo>
                    <a:pt x="228612" y="38100"/>
                  </a:lnTo>
                  <a:lnTo>
                    <a:pt x="266725" y="38100"/>
                  </a:lnTo>
                  <a:lnTo>
                    <a:pt x="266725" y="0"/>
                  </a:lnTo>
                  <a:close/>
                </a:path>
                <a:path w="5372735" h="38100">
                  <a:moveTo>
                    <a:pt x="342925" y="0"/>
                  </a:moveTo>
                  <a:lnTo>
                    <a:pt x="304825" y="0"/>
                  </a:lnTo>
                  <a:lnTo>
                    <a:pt x="304825" y="38100"/>
                  </a:lnTo>
                  <a:lnTo>
                    <a:pt x="342925" y="38100"/>
                  </a:lnTo>
                  <a:lnTo>
                    <a:pt x="342925" y="0"/>
                  </a:lnTo>
                  <a:close/>
                </a:path>
                <a:path w="5372735" h="38100">
                  <a:moveTo>
                    <a:pt x="419125" y="0"/>
                  </a:moveTo>
                  <a:lnTo>
                    <a:pt x="381025" y="0"/>
                  </a:lnTo>
                  <a:lnTo>
                    <a:pt x="381025" y="38100"/>
                  </a:lnTo>
                  <a:lnTo>
                    <a:pt x="419125" y="38100"/>
                  </a:lnTo>
                  <a:lnTo>
                    <a:pt x="419125" y="0"/>
                  </a:lnTo>
                  <a:close/>
                </a:path>
                <a:path w="5372735" h="38100">
                  <a:moveTo>
                    <a:pt x="495338" y="0"/>
                  </a:moveTo>
                  <a:lnTo>
                    <a:pt x="457225" y="0"/>
                  </a:lnTo>
                  <a:lnTo>
                    <a:pt x="457225" y="38100"/>
                  </a:lnTo>
                  <a:lnTo>
                    <a:pt x="495338" y="38100"/>
                  </a:lnTo>
                  <a:lnTo>
                    <a:pt x="495338" y="0"/>
                  </a:lnTo>
                  <a:close/>
                </a:path>
                <a:path w="5372735" h="38100">
                  <a:moveTo>
                    <a:pt x="571538" y="0"/>
                  </a:moveTo>
                  <a:lnTo>
                    <a:pt x="533438" y="0"/>
                  </a:lnTo>
                  <a:lnTo>
                    <a:pt x="533438" y="38100"/>
                  </a:lnTo>
                  <a:lnTo>
                    <a:pt x="571538" y="38100"/>
                  </a:lnTo>
                  <a:lnTo>
                    <a:pt x="571538" y="0"/>
                  </a:lnTo>
                  <a:close/>
                </a:path>
                <a:path w="5372735" h="38100">
                  <a:moveTo>
                    <a:pt x="647738" y="0"/>
                  </a:moveTo>
                  <a:lnTo>
                    <a:pt x="609638" y="0"/>
                  </a:lnTo>
                  <a:lnTo>
                    <a:pt x="609638" y="38100"/>
                  </a:lnTo>
                  <a:lnTo>
                    <a:pt x="647738" y="38100"/>
                  </a:lnTo>
                  <a:lnTo>
                    <a:pt x="647738" y="0"/>
                  </a:lnTo>
                  <a:close/>
                </a:path>
                <a:path w="5372735" h="38100">
                  <a:moveTo>
                    <a:pt x="723950" y="0"/>
                  </a:moveTo>
                  <a:lnTo>
                    <a:pt x="685838" y="0"/>
                  </a:lnTo>
                  <a:lnTo>
                    <a:pt x="685838" y="38100"/>
                  </a:lnTo>
                  <a:lnTo>
                    <a:pt x="723950" y="38100"/>
                  </a:lnTo>
                  <a:lnTo>
                    <a:pt x="723950" y="0"/>
                  </a:lnTo>
                  <a:close/>
                </a:path>
                <a:path w="5372735" h="38100">
                  <a:moveTo>
                    <a:pt x="800150" y="0"/>
                  </a:moveTo>
                  <a:lnTo>
                    <a:pt x="762050" y="0"/>
                  </a:lnTo>
                  <a:lnTo>
                    <a:pt x="762050" y="38100"/>
                  </a:lnTo>
                  <a:lnTo>
                    <a:pt x="800150" y="38100"/>
                  </a:lnTo>
                  <a:lnTo>
                    <a:pt x="800150" y="0"/>
                  </a:lnTo>
                  <a:close/>
                </a:path>
                <a:path w="5372735" h="38100">
                  <a:moveTo>
                    <a:pt x="876350" y="0"/>
                  </a:moveTo>
                  <a:lnTo>
                    <a:pt x="838250" y="0"/>
                  </a:lnTo>
                  <a:lnTo>
                    <a:pt x="838250" y="38100"/>
                  </a:lnTo>
                  <a:lnTo>
                    <a:pt x="876350" y="38100"/>
                  </a:lnTo>
                  <a:lnTo>
                    <a:pt x="876350" y="0"/>
                  </a:lnTo>
                  <a:close/>
                </a:path>
                <a:path w="5372735" h="38100">
                  <a:moveTo>
                    <a:pt x="952563" y="0"/>
                  </a:moveTo>
                  <a:lnTo>
                    <a:pt x="914450" y="0"/>
                  </a:lnTo>
                  <a:lnTo>
                    <a:pt x="914450" y="38100"/>
                  </a:lnTo>
                  <a:lnTo>
                    <a:pt x="952563" y="38100"/>
                  </a:lnTo>
                  <a:lnTo>
                    <a:pt x="952563" y="0"/>
                  </a:lnTo>
                  <a:close/>
                </a:path>
                <a:path w="5372735" h="38100">
                  <a:moveTo>
                    <a:pt x="1028763" y="0"/>
                  </a:moveTo>
                  <a:lnTo>
                    <a:pt x="990663" y="0"/>
                  </a:lnTo>
                  <a:lnTo>
                    <a:pt x="990663" y="38100"/>
                  </a:lnTo>
                  <a:lnTo>
                    <a:pt x="1028763" y="38100"/>
                  </a:lnTo>
                  <a:lnTo>
                    <a:pt x="1028763" y="0"/>
                  </a:lnTo>
                  <a:close/>
                </a:path>
                <a:path w="5372735" h="38100">
                  <a:moveTo>
                    <a:pt x="1104963" y="0"/>
                  </a:moveTo>
                  <a:lnTo>
                    <a:pt x="1066863" y="0"/>
                  </a:lnTo>
                  <a:lnTo>
                    <a:pt x="1066863" y="38100"/>
                  </a:lnTo>
                  <a:lnTo>
                    <a:pt x="1104963" y="38100"/>
                  </a:lnTo>
                  <a:lnTo>
                    <a:pt x="1104963" y="0"/>
                  </a:lnTo>
                  <a:close/>
                </a:path>
                <a:path w="5372735" h="38100">
                  <a:moveTo>
                    <a:pt x="1181176" y="0"/>
                  </a:moveTo>
                  <a:lnTo>
                    <a:pt x="1143063" y="0"/>
                  </a:lnTo>
                  <a:lnTo>
                    <a:pt x="1143063" y="38100"/>
                  </a:lnTo>
                  <a:lnTo>
                    <a:pt x="1181176" y="38100"/>
                  </a:lnTo>
                  <a:lnTo>
                    <a:pt x="1181176" y="0"/>
                  </a:lnTo>
                  <a:close/>
                </a:path>
                <a:path w="5372735" h="38100">
                  <a:moveTo>
                    <a:pt x="1257376" y="0"/>
                  </a:moveTo>
                  <a:lnTo>
                    <a:pt x="1219276" y="0"/>
                  </a:lnTo>
                  <a:lnTo>
                    <a:pt x="1219276" y="38100"/>
                  </a:lnTo>
                  <a:lnTo>
                    <a:pt x="1257376" y="38100"/>
                  </a:lnTo>
                  <a:lnTo>
                    <a:pt x="1257376" y="0"/>
                  </a:lnTo>
                  <a:close/>
                </a:path>
                <a:path w="5372735" h="38100">
                  <a:moveTo>
                    <a:pt x="1333576" y="0"/>
                  </a:moveTo>
                  <a:lnTo>
                    <a:pt x="1295476" y="0"/>
                  </a:lnTo>
                  <a:lnTo>
                    <a:pt x="1295476" y="38100"/>
                  </a:lnTo>
                  <a:lnTo>
                    <a:pt x="1333576" y="38100"/>
                  </a:lnTo>
                  <a:lnTo>
                    <a:pt x="1333576" y="0"/>
                  </a:lnTo>
                  <a:close/>
                </a:path>
                <a:path w="5372735" h="38100">
                  <a:moveTo>
                    <a:pt x="1409788" y="0"/>
                  </a:moveTo>
                  <a:lnTo>
                    <a:pt x="1371676" y="0"/>
                  </a:lnTo>
                  <a:lnTo>
                    <a:pt x="1371676" y="38100"/>
                  </a:lnTo>
                  <a:lnTo>
                    <a:pt x="1409788" y="38100"/>
                  </a:lnTo>
                  <a:lnTo>
                    <a:pt x="1409788" y="0"/>
                  </a:lnTo>
                  <a:close/>
                </a:path>
                <a:path w="5372735" h="38100">
                  <a:moveTo>
                    <a:pt x="1485988" y="0"/>
                  </a:moveTo>
                  <a:lnTo>
                    <a:pt x="1447888" y="0"/>
                  </a:lnTo>
                  <a:lnTo>
                    <a:pt x="1447888" y="38100"/>
                  </a:lnTo>
                  <a:lnTo>
                    <a:pt x="1485988" y="38100"/>
                  </a:lnTo>
                  <a:lnTo>
                    <a:pt x="1485988" y="0"/>
                  </a:lnTo>
                  <a:close/>
                </a:path>
                <a:path w="5372735" h="38100">
                  <a:moveTo>
                    <a:pt x="1562188" y="0"/>
                  </a:moveTo>
                  <a:lnTo>
                    <a:pt x="1524088" y="0"/>
                  </a:lnTo>
                  <a:lnTo>
                    <a:pt x="1524088" y="38100"/>
                  </a:lnTo>
                  <a:lnTo>
                    <a:pt x="1562188" y="38100"/>
                  </a:lnTo>
                  <a:lnTo>
                    <a:pt x="1562188" y="0"/>
                  </a:lnTo>
                  <a:close/>
                </a:path>
                <a:path w="5372735" h="38100">
                  <a:moveTo>
                    <a:pt x="1638401" y="0"/>
                  </a:moveTo>
                  <a:lnTo>
                    <a:pt x="1600288" y="0"/>
                  </a:lnTo>
                  <a:lnTo>
                    <a:pt x="1600288" y="38100"/>
                  </a:lnTo>
                  <a:lnTo>
                    <a:pt x="1638401" y="38100"/>
                  </a:lnTo>
                  <a:lnTo>
                    <a:pt x="1638401" y="0"/>
                  </a:lnTo>
                  <a:close/>
                </a:path>
                <a:path w="5372735" h="38100">
                  <a:moveTo>
                    <a:pt x="1714601" y="0"/>
                  </a:moveTo>
                  <a:lnTo>
                    <a:pt x="1676501" y="0"/>
                  </a:lnTo>
                  <a:lnTo>
                    <a:pt x="1676501" y="38100"/>
                  </a:lnTo>
                  <a:lnTo>
                    <a:pt x="1714601" y="38100"/>
                  </a:lnTo>
                  <a:lnTo>
                    <a:pt x="1714601" y="0"/>
                  </a:lnTo>
                  <a:close/>
                </a:path>
                <a:path w="5372735" h="38100">
                  <a:moveTo>
                    <a:pt x="1790801" y="0"/>
                  </a:moveTo>
                  <a:lnTo>
                    <a:pt x="1752701" y="0"/>
                  </a:lnTo>
                  <a:lnTo>
                    <a:pt x="1752701" y="38100"/>
                  </a:lnTo>
                  <a:lnTo>
                    <a:pt x="1790801" y="38100"/>
                  </a:lnTo>
                  <a:lnTo>
                    <a:pt x="1790801" y="0"/>
                  </a:lnTo>
                  <a:close/>
                </a:path>
                <a:path w="5372735" h="38100">
                  <a:moveTo>
                    <a:pt x="1867001" y="0"/>
                  </a:moveTo>
                  <a:lnTo>
                    <a:pt x="1828901" y="0"/>
                  </a:lnTo>
                  <a:lnTo>
                    <a:pt x="1828901" y="38100"/>
                  </a:lnTo>
                  <a:lnTo>
                    <a:pt x="1867001" y="38100"/>
                  </a:lnTo>
                  <a:lnTo>
                    <a:pt x="1867001" y="0"/>
                  </a:lnTo>
                  <a:close/>
                </a:path>
                <a:path w="5372735" h="38100">
                  <a:moveTo>
                    <a:pt x="1943214" y="0"/>
                  </a:moveTo>
                  <a:lnTo>
                    <a:pt x="1905114" y="0"/>
                  </a:lnTo>
                  <a:lnTo>
                    <a:pt x="1905114" y="38100"/>
                  </a:lnTo>
                  <a:lnTo>
                    <a:pt x="1943214" y="38100"/>
                  </a:lnTo>
                  <a:lnTo>
                    <a:pt x="1943214" y="0"/>
                  </a:lnTo>
                  <a:close/>
                </a:path>
                <a:path w="5372735" h="38100">
                  <a:moveTo>
                    <a:pt x="2019414" y="0"/>
                  </a:moveTo>
                  <a:lnTo>
                    <a:pt x="1981314" y="0"/>
                  </a:lnTo>
                  <a:lnTo>
                    <a:pt x="1981314" y="38100"/>
                  </a:lnTo>
                  <a:lnTo>
                    <a:pt x="2019414" y="38100"/>
                  </a:lnTo>
                  <a:lnTo>
                    <a:pt x="2019414" y="0"/>
                  </a:lnTo>
                  <a:close/>
                </a:path>
                <a:path w="5372735" h="38100">
                  <a:moveTo>
                    <a:pt x="2095614" y="0"/>
                  </a:moveTo>
                  <a:lnTo>
                    <a:pt x="2057514" y="0"/>
                  </a:lnTo>
                  <a:lnTo>
                    <a:pt x="2057514" y="38100"/>
                  </a:lnTo>
                  <a:lnTo>
                    <a:pt x="2095614" y="38100"/>
                  </a:lnTo>
                  <a:lnTo>
                    <a:pt x="2095614" y="0"/>
                  </a:lnTo>
                  <a:close/>
                </a:path>
                <a:path w="5372735" h="38100">
                  <a:moveTo>
                    <a:pt x="2171827" y="0"/>
                  </a:moveTo>
                  <a:lnTo>
                    <a:pt x="2133727" y="0"/>
                  </a:lnTo>
                  <a:lnTo>
                    <a:pt x="2133727" y="38100"/>
                  </a:lnTo>
                  <a:lnTo>
                    <a:pt x="2171827" y="38100"/>
                  </a:lnTo>
                  <a:lnTo>
                    <a:pt x="2171827" y="0"/>
                  </a:lnTo>
                  <a:close/>
                </a:path>
                <a:path w="5372735" h="38100">
                  <a:moveTo>
                    <a:pt x="2248027" y="0"/>
                  </a:moveTo>
                  <a:lnTo>
                    <a:pt x="2209927" y="0"/>
                  </a:lnTo>
                  <a:lnTo>
                    <a:pt x="2209927" y="38100"/>
                  </a:lnTo>
                  <a:lnTo>
                    <a:pt x="2248027" y="38100"/>
                  </a:lnTo>
                  <a:lnTo>
                    <a:pt x="2248027" y="0"/>
                  </a:lnTo>
                  <a:close/>
                </a:path>
                <a:path w="5372735" h="38100">
                  <a:moveTo>
                    <a:pt x="2324227" y="0"/>
                  </a:moveTo>
                  <a:lnTo>
                    <a:pt x="2286127" y="0"/>
                  </a:lnTo>
                  <a:lnTo>
                    <a:pt x="2286127" y="38100"/>
                  </a:lnTo>
                  <a:lnTo>
                    <a:pt x="2324227" y="38100"/>
                  </a:lnTo>
                  <a:lnTo>
                    <a:pt x="2324227" y="0"/>
                  </a:lnTo>
                  <a:close/>
                </a:path>
                <a:path w="5372735" h="38100">
                  <a:moveTo>
                    <a:pt x="2400439" y="0"/>
                  </a:moveTo>
                  <a:lnTo>
                    <a:pt x="2362339" y="0"/>
                  </a:lnTo>
                  <a:lnTo>
                    <a:pt x="2362339" y="38100"/>
                  </a:lnTo>
                  <a:lnTo>
                    <a:pt x="2400439" y="38100"/>
                  </a:lnTo>
                  <a:lnTo>
                    <a:pt x="2400439" y="0"/>
                  </a:lnTo>
                  <a:close/>
                </a:path>
                <a:path w="5372735" h="38100">
                  <a:moveTo>
                    <a:pt x="2476639" y="0"/>
                  </a:moveTo>
                  <a:lnTo>
                    <a:pt x="2438539" y="0"/>
                  </a:lnTo>
                  <a:lnTo>
                    <a:pt x="2438539" y="38100"/>
                  </a:lnTo>
                  <a:lnTo>
                    <a:pt x="2476639" y="38100"/>
                  </a:lnTo>
                  <a:lnTo>
                    <a:pt x="2476639" y="0"/>
                  </a:lnTo>
                  <a:close/>
                </a:path>
                <a:path w="5372735" h="38100">
                  <a:moveTo>
                    <a:pt x="2552839" y="0"/>
                  </a:moveTo>
                  <a:lnTo>
                    <a:pt x="2514739" y="0"/>
                  </a:lnTo>
                  <a:lnTo>
                    <a:pt x="2514739" y="38100"/>
                  </a:lnTo>
                  <a:lnTo>
                    <a:pt x="2552839" y="38100"/>
                  </a:lnTo>
                  <a:lnTo>
                    <a:pt x="2552839" y="0"/>
                  </a:lnTo>
                  <a:close/>
                </a:path>
                <a:path w="5372735" h="38100">
                  <a:moveTo>
                    <a:pt x="2629052" y="0"/>
                  </a:moveTo>
                  <a:lnTo>
                    <a:pt x="2590952" y="0"/>
                  </a:lnTo>
                  <a:lnTo>
                    <a:pt x="2590952" y="38100"/>
                  </a:lnTo>
                  <a:lnTo>
                    <a:pt x="2629052" y="38100"/>
                  </a:lnTo>
                  <a:lnTo>
                    <a:pt x="2629052" y="0"/>
                  </a:lnTo>
                  <a:close/>
                </a:path>
                <a:path w="5372735" h="38100">
                  <a:moveTo>
                    <a:pt x="2705252" y="0"/>
                  </a:moveTo>
                  <a:lnTo>
                    <a:pt x="2667152" y="0"/>
                  </a:lnTo>
                  <a:lnTo>
                    <a:pt x="2667152" y="38100"/>
                  </a:lnTo>
                  <a:lnTo>
                    <a:pt x="2705252" y="38100"/>
                  </a:lnTo>
                  <a:lnTo>
                    <a:pt x="2705252" y="0"/>
                  </a:lnTo>
                  <a:close/>
                </a:path>
                <a:path w="5372735" h="38100">
                  <a:moveTo>
                    <a:pt x="2781452" y="0"/>
                  </a:moveTo>
                  <a:lnTo>
                    <a:pt x="2743352" y="0"/>
                  </a:lnTo>
                  <a:lnTo>
                    <a:pt x="2743352" y="38100"/>
                  </a:lnTo>
                  <a:lnTo>
                    <a:pt x="2781452" y="38100"/>
                  </a:lnTo>
                  <a:lnTo>
                    <a:pt x="2781452" y="0"/>
                  </a:lnTo>
                  <a:close/>
                </a:path>
                <a:path w="5372735" h="38100">
                  <a:moveTo>
                    <a:pt x="2857665" y="0"/>
                  </a:moveTo>
                  <a:lnTo>
                    <a:pt x="2819565" y="0"/>
                  </a:lnTo>
                  <a:lnTo>
                    <a:pt x="2819565" y="38100"/>
                  </a:lnTo>
                  <a:lnTo>
                    <a:pt x="2857665" y="38100"/>
                  </a:lnTo>
                  <a:lnTo>
                    <a:pt x="2857665" y="0"/>
                  </a:lnTo>
                  <a:close/>
                </a:path>
                <a:path w="5372735" h="38100">
                  <a:moveTo>
                    <a:pt x="2933865" y="0"/>
                  </a:moveTo>
                  <a:lnTo>
                    <a:pt x="2895765" y="0"/>
                  </a:lnTo>
                  <a:lnTo>
                    <a:pt x="2895765" y="38100"/>
                  </a:lnTo>
                  <a:lnTo>
                    <a:pt x="2933865" y="38100"/>
                  </a:lnTo>
                  <a:lnTo>
                    <a:pt x="2933865" y="0"/>
                  </a:lnTo>
                  <a:close/>
                </a:path>
                <a:path w="5372735" h="38100">
                  <a:moveTo>
                    <a:pt x="3010065" y="0"/>
                  </a:moveTo>
                  <a:lnTo>
                    <a:pt x="2971965" y="0"/>
                  </a:lnTo>
                  <a:lnTo>
                    <a:pt x="2971965" y="38100"/>
                  </a:lnTo>
                  <a:lnTo>
                    <a:pt x="3010065" y="38100"/>
                  </a:lnTo>
                  <a:lnTo>
                    <a:pt x="3010065" y="0"/>
                  </a:lnTo>
                  <a:close/>
                </a:path>
                <a:path w="5372735" h="38100">
                  <a:moveTo>
                    <a:pt x="3086277" y="0"/>
                  </a:moveTo>
                  <a:lnTo>
                    <a:pt x="3048177" y="0"/>
                  </a:lnTo>
                  <a:lnTo>
                    <a:pt x="3048177" y="38100"/>
                  </a:lnTo>
                  <a:lnTo>
                    <a:pt x="3086277" y="38100"/>
                  </a:lnTo>
                  <a:lnTo>
                    <a:pt x="3086277" y="0"/>
                  </a:lnTo>
                  <a:close/>
                </a:path>
                <a:path w="5372735" h="38100">
                  <a:moveTo>
                    <a:pt x="3162477" y="0"/>
                  </a:moveTo>
                  <a:lnTo>
                    <a:pt x="3124377" y="0"/>
                  </a:lnTo>
                  <a:lnTo>
                    <a:pt x="3124377" y="38100"/>
                  </a:lnTo>
                  <a:lnTo>
                    <a:pt x="3162477" y="38100"/>
                  </a:lnTo>
                  <a:lnTo>
                    <a:pt x="3162477" y="0"/>
                  </a:lnTo>
                  <a:close/>
                </a:path>
                <a:path w="5372735" h="38100">
                  <a:moveTo>
                    <a:pt x="3238677" y="0"/>
                  </a:moveTo>
                  <a:lnTo>
                    <a:pt x="3200577" y="0"/>
                  </a:lnTo>
                  <a:lnTo>
                    <a:pt x="3200577" y="38100"/>
                  </a:lnTo>
                  <a:lnTo>
                    <a:pt x="3238677" y="38100"/>
                  </a:lnTo>
                  <a:lnTo>
                    <a:pt x="3238677" y="0"/>
                  </a:lnTo>
                  <a:close/>
                </a:path>
                <a:path w="5372735" h="38100">
                  <a:moveTo>
                    <a:pt x="3314890" y="0"/>
                  </a:moveTo>
                  <a:lnTo>
                    <a:pt x="3276790" y="0"/>
                  </a:lnTo>
                  <a:lnTo>
                    <a:pt x="3276790" y="38100"/>
                  </a:lnTo>
                  <a:lnTo>
                    <a:pt x="3314890" y="38100"/>
                  </a:lnTo>
                  <a:lnTo>
                    <a:pt x="3314890" y="0"/>
                  </a:lnTo>
                  <a:close/>
                </a:path>
                <a:path w="5372735" h="38100">
                  <a:moveTo>
                    <a:pt x="3391090" y="0"/>
                  </a:moveTo>
                  <a:lnTo>
                    <a:pt x="3352990" y="0"/>
                  </a:lnTo>
                  <a:lnTo>
                    <a:pt x="3352990" y="38100"/>
                  </a:lnTo>
                  <a:lnTo>
                    <a:pt x="3391090" y="38100"/>
                  </a:lnTo>
                  <a:lnTo>
                    <a:pt x="3391090" y="0"/>
                  </a:lnTo>
                  <a:close/>
                </a:path>
                <a:path w="5372735" h="38100">
                  <a:moveTo>
                    <a:pt x="3467290" y="0"/>
                  </a:moveTo>
                  <a:lnTo>
                    <a:pt x="3429190" y="0"/>
                  </a:lnTo>
                  <a:lnTo>
                    <a:pt x="3429190" y="38100"/>
                  </a:lnTo>
                  <a:lnTo>
                    <a:pt x="3467290" y="38100"/>
                  </a:lnTo>
                  <a:lnTo>
                    <a:pt x="3467290" y="0"/>
                  </a:lnTo>
                  <a:close/>
                </a:path>
                <a:path w="5372735" h="38100">
                  <a:moveTo>
                    <a:pt x="3543503" y="0"/>
                  </a:moveTo>
                  <a:lnTo>
                    <a:pt x="3505390" y="0"/>
                  </a:lnTo>
                  <a:lnTo>
                    <a:pt x="3505390" y="38100"/>
                  </a:lnTo>
                  <a:lnTo>
                    <a:pt x="3543503" y="38100"/>
                  </a:lnTo>
                  <a:lnTo>
                    <a:pt x="3543503" y="0"/>
                  </a:lnTo>
                  <a:close/>
                </a:path>
                <a:path w="5372735" h="38100">
                  <a:moveTo>
                    <a:pt x="3619703" y="0"/>
                  </a:moveTo>
                  <a:lnTo>
                    <a:pt x="3581603" y="0"/>
                  </a:lnTo>
                  <a:lnTo>
                    <a:pt x="3581603" y="38100"/>
                  </a:lnTo>
                  <a:lnTo>
                    <a:pt x="3619703" y="38100"/>
                  </a:lnTo>
                  <a:lnTo>
                    <a:pt x="3619703" y="0"/>
                  </a:lnTo>
                  <a:close/>
                </a:path>
                <a:path w="5372735" h="38100">
                  <a:moveTo>
                    <a:pt x="3695903" y="0"/>
                  </a:moveTo>
                  <a:lnTo>
                    <a:pt x="3657803" y="0"/>
                  </a:lnTo>
                  <a:lnTo>
                    <a:pt x="3657803" y="38100"/>
                  </a:lnTo>
                  <a:lnTo>
                    <a:pt x="3695903" y="38100"/>
                  </a:lnTo>
                  <a:lnTo>
                    <a:pt x="3695903" y="0"/>
                  </a:lnTo>
                  <a:close/>
                </a:path>
                <a:path w="5372735" h="38100">
                  <a:moveTo>
                    <a:pt x="3772116" y="0"/>
                  </a:moveTo>
                  <a:lnTo>
                    <a:pt x="3734003" y="0"/>
                  </a:lnTo>
                  <a:lnTo>
                    <a:pt x="3734003" y="38100"/>
                  </a:lnTo>
                  <a:lnTo>
                    <a:pt x="3772116" y="38100"/>
                  </a:lnTo>
                  <a:lnTo>
                    <a:pt x="3772116" y="0"/>
                  </a:lnTo>
                  <a:close/>
                </a:path>
                <a:path w="5372735" h="38100">
                  <a:moveTo>
                    <a:pt x="3848316" y="0"/>
                  </a:moveTo>
                  <a:lnTo>
                    <a:pt x="3810216" y="0"/>
                  </a:lnTo>
                  <a:lnTo>
                    <a:pt x="3810216" y="38100"/>
                  </a:lnTo>
                  <a:lnTo>
                    <a:pt x="3848316" y="38100"/>
                  </a:lnTo>
                  <a:lnTo>
                    <a:pt x="3848316" y="0"/>
                  </a:lnTo>
                  <a:close/>
                </a:path>
                <a:path w="5372735" h="38100">
                  <a:moveTo>
                    <a:pt x="3924516" y="0"/>
                  </a:moveTo>
                  <a:lnTo>
                    <a:pt x="3886416" y="0"/>
                  </a:lnTo>
                  <a:lnTo>
                    <a:pt x="3886416" y="38100"/>
                  </a:lnTo>
                  <a:lnTo>
                    <a:pt x="3924516" y="38100"/>
                  </a:lnTo>
                  <a:lnTo>
                    <a:pt x="3924516" y="0"/>
                  </a:lnTo>
                  <a:close/>
                </a:path>
                <a:path w="5372735" h="38100">
                  <a:moveTo>
                    <a:pt x="4000728" y="0"/>
                  </a:moveTo>
                  <a:lnTo>
                    <a:pt x="3962616" y="0"/>
                  </a:lnTo>
                  <a:lnTo>
                    <a:pt x="3962616" y="38100"/>
                  </a:lnTo>
                  <a:lnTo>
                    <a:pt x="4000728" y="38100"/>
                  </a:lnTo>
                  <a:lnTo>
                    <a:pt x="4000728" y="0"/>
                  </a:lnTo>
                  <a:close/>
                </a:path>
                <a:path w="5372735" h="38100">
                  <a:moveTo>
                    <a:pt x="4076928" y="0"/>
                  </a:moveTo>
                  <a:lnTo>
                    <a:pt x="4038828" y="0"/>
                  </a:lnTo>
                  <a:lnTo>
                    <a:pt x="4038828" y="38100"/>
                  </a:lnTo>
                  <a:lnTo>
                    <a:pt x="4076928" y="38100"/>
                  </a:lnTo>
                  <a:lnTo>
                    <a:pt x="4076928" y="0"/>
                  </a:lnTo>
                  <a:close/>
                </a:path>
                <a:path w="5372735" h="38100">
                  <a:moveTo>
                    <a:pt x="4153128" y="0"/>
                  </a:moveTo>
                  <a:lnTo>
                    <a:pt x="4115028" y="0"/>
                  </a:lnTo>
                  <a:lnTo>
                    <a:pt x="4115028" y="38100"/>
                  </a:lnTo>
                  <a:lnTo>
                    <a:pt x="4153128" y="38100"/>
                  </a:lnTo>
                  <a:lnTo>
                    <a:pt x="4153128" y="0"/>
                  </a:lnTo>
                  <a:close/>
                </a:path>
                <a:path w="5372735" h="38100">
                  <a:moveTo>
                    <a:pt x="4229341" y="0"/>
                  </a:moveTo>
                  <a:lnTo>
                    <a:pt x="4191228" y="0"/>
                  </a:lnTo>
                  <a:lnTo>
                    <a:pt x="4191228" y="38100"/>
                  </a:lnTo>
                  <a:lnTo>
                    <a:pt x="4229341" y="38100"/>
                  </a:lnTo>
                  <a:lnTo>
                    <a:pt x="4229341" y="0"/>
                  </a:lnTo>
                  <a:close/>
                </a:path>
                <a:path w="5372735" h="38100">
                  <a:moveTo>
                    <a:pt x="4305541" y="0"/>
                  </a:moveTo>
                  <a:lnTo>
                    <a:pt x="4267441" y="0"/>
                  </a:lnTo>
                  <a:lnTo>
                    <a:pt x="4267441" y="38100"/>
                  </a:lnTo>
                  <a:lnTo>
                    <a:pt x="4305541" y="38100"/>
                  </a:lnTo>
                  <a:lnTo>
                    <a:pt x="4305541" y="0"/>
                  </a:lnTo>
                  <a:close/>
                </a:path>
                <a:path w="5372735" h="38100">
                  <a:moveTo>
                    <a:pt x="4381741" y="0"/>
                  </a:moveTo>
                  <a:lnTo>
                    <a:pt x="4343641" y="0"/>
                  </a:lnTo>
                  <a:lnTo>
                    <a:pt x="4343641" y="38100"/>
                  </a:lnTo>
                  <a:lnTo>
                    <a:pt x="4381741" y="38100"/>
                  </a:lnTo>
                  <a:lnTo>
                    <a:pt x="4381741" y="0"/>
                  </a:lnTo>
                  <a:close/>
                </a:path>
                <a:path w="5372735" h="38100">
                  <a:moveTo>
                    <a:pt x="4457954" y="0"/>
                  </a:moveTo>
                  <a:lnTo>
                    <a:pt x="4419841" y="0"/>
                  </a:lnTo>
                  <a:lnTo>
                    <a:pt x="4419841" y="38100"/>
                  </a:lnTo>
                  <a:lnTo>
                    <a:pt x="4457954" y="38100"/>
                  </a:lnTo>
                  <a:lnTo>
                    <a:pt x="4457954" y="0"/>
                  </a:lnTo>
                  <a:close/>
                </a:path>
                <a:path w="5372735" h="38100">
                  <a:moveTo>
                    <a:pt x="4534154" y="0"/>
                  </a:moveTo>
                  <a:lnTo>
                    <a:pt x="4496054" y="0"/>
                  </a:lnTo>
                  <a:lnTo>
                    <a:pt x="4496054" y="38100"/>
                  </a:lnTo>
                  <a:lnTo>
                    <a:pt x="4534154" y="38100"/>
                  </a:lnTo>
                  <a:lnTo>
                    <a:pt x="4534154" y="0"/>
                  </a:lnTo>
                  <a:close/>
                </a:path>
                <a:path w="5372735" h="38100">
                  <a:moveTo>
                    <a:pt x="4610354" y="0"/>
                  </a:moveTo>
                  <a:lnTo>
                    <a:pt x="4572254" y="0"/>
                  </a:lnTo>
                  <a:lnTo>
                    <a:pt x="4572254" y="38100"/>
                  </a:lnTo>
                  <a:lnTo>
                    <a:pt x="4610354" y="38100"/>
                  </a:lnTo>
                  <a:lnTo>
                    <a:pt x="4610354" y="0"/>
                  </a:lnTo>
                  <a:close/>
                </a:path>
                <a:path w="5372735" h="38100">
                  <a:moveTo>
                    <a:pt x="4686566" y="0"/>
                  </a:moveTo>
                  <a:lnTo>
                    <a:pt x="4648454" y="0"/>
                  </a:lnTo>
                  <a:lnTo>
                    <a:pt x="4648454" y="38100"/>
                  </a:lnTo>
                  <a:lnTo>
                    <a:pt x="4686566" y="38100"/>
                  </a:lnTo>
                  <a:lnTo>
                    <a:pt x="4686566" y="0"/>
                  </a:lnTo>
                  <a:close/>
                </a:path>
                <a:path w="5372735" h="38100">
                  <a:moveTo>
                    <a:pt x="4762766" y="0"/>
                  </a:moveTo>
                  <a:lnTo>
                    <a:pt x="4724666" y="0"/>
                  </a:lnTo>
                  <a:lnTo>
                    <a:pt x="4724666" y="38100"/>
                  </a:lnTo>
                  <a:lnTo>
                    <a:pt x="4762766" y="38100"/>
                  </a:lnTo>
                  <a:lnTo>
                    <a:pt x="4762766" y="0"/>
                  </a:lnTo>
                  <a:close/>
                </a:path>
                <a:path w="5372735" h="38100">
                  <a:moveTo>
                    <a:pt x="4838966" y="0"/>
                  </a:moveTo>
                  <a:lnTo>
                    <a:pt x="4800866" y="0"/>
                  </a:lnTo>
                  <a:lnTo>
                    <a:pt x="4800866" y="38100"/>
                  </a:lnTo>
                  <a:lnTo>
                    <a:pt x="4838966" y="38100"/>
                  </a:lnTo>
                  <a:lnTo>
                    <a:pt x="4838966" y="0"/>
                  </a:lnTo>
                  <a:close/>
                </a:path>
                <a:path w="5372735" h="38100">
                  <a:moveTo>
                    <a:pt x="4915179" y="0"/>
                  </a:moveTo>
                  <a:lnTo>
                    <a:pt x="4877066" y="0"/>
                  </a:lnTo>
                  <a:lnTo>
                    <a:pt x="4877066" y="38100"/>
                  </a:lnTo>
                  <a:lnTo>
                    <a:pt x="4915179" y="38100"/>
                  </a:lnTo>
                  <a:lnTo>
                    <a:pt x="4915179" y="0"/>
                  </a:lnTo>
                  <a:close/>
                </a:path>
                <a:path w="5372735" h="38100">
                  <a:moveTo>
                    <a:pt x="4991379" y="0"/>
                  </a:moveTo>
                  <a:lnTo>
                    <a:pt x="4953279" y="0"/>
                  </a:lnTo>
                  <a:lnTo>
                    <a:pt x="4953279" y="38100"/>
                  </a:lnTo>
                  <a:lnTo>
                    <a:pt x="4991379" y="38100"/>
                  </a:lnTo>
                  <a:lnTo>
                    <a:pt x="4991379" y="0"/>
                  </a:lnTo>
                  <a:close/>
                </a:path>
                <a:path w="5372735" h="38100">
                  <a:moveTo>
                    <a:pt x="5067579" y="0"/>
                  </a:moveTo>
                  <a:lnTo>
                    <a:pt x="5029479" y="0"/>
                  </a:lnTo>
                  <a:lnTo>
                    <a:pt x="5029479" y="38100"/>
                  </a:lnTo>
                  <a:lnTo>
                    <a:pt x="5067579" y="38100"/>
                  </a:lnTo>
                  <a:lnTo>
                    <a:pt x="5067579" y="0"/>
                  </a:lnTo>
                  <a:close/>
                </a:path>
                <a:path w="5372735" h="38100">
                  <a:moveTo>
                    <a:pt x="5143779" y="0"/>
                  </a:moveTo>
                  <a:lnTo>
                    <a:pt x="5105679" y="0"/>
                  </a:lnTo>
                  <a:lnTo>
                    <a:pt x="5105679" y="38100"/>
                  </a:lnTo>
                  <a:lnTo>
                    <a:pt x="5143779" y="38100"/>
                  </a:lnTo>
                  <a:lnTo>
                    <a:pt x="5143779" y="0"/>
                  </a:lnTo>
                  <a:close/>
                </a:path>
                <a:path w="5372735" h="38100">
                  <a:moveTo>
                    <a:pt x="5219992" y="0"/>
                  </a:moveTo>
                  <a:lnTo>
                    <a:pt x="5181892" y="0"/>
                  </a:lnTo>
                  <a:lnTo>
                    <a:pt x="5181892" y="38100"/>
                  </a:lnTo>
                  <a:lnTo>
                    <a:pt x="5219992" y="38100"/>
                  </a:lnTo>
                  <a:lnTo>
                    <a:pt x="5219992" y="0"/>
                  </a:lnTo>
                  <a:close/>
                </a:path>
                <a:path w="5372735" h="38100">
                  <a:moveTo>
                    <a:pt x="5296192" y="0"/>
                  </a:moveTo>
                  <a:lnTo>
                    <a:pt x="5258092" y="0"/>
                  </a:lnTo>
                  <a:lnTo>
                    <a:pt x="5258092" y="38100"/>
                  </a:lnTo>
                  <a:lnTo>
                    <a:pt x="5296192" y="38100"/>
                  </a:lnTo>
                  <a:lnTo>
                    <a:pt x="5296192" y="0"/>
                  </a:lnTo>
                  <a:close/>
                </a:path>
                <a:path w="5372735" h="38100">
                  <a:moveTo>
                    <a:pt x="5372392" y="0"/>
                  </a:moveTo>
                  <a:lnTo>
                    <a:pt x="5334292" y="0"/>
                  </a:lnTo>
                  <a:lnTo>
                    <a:pt x="5334292" y="38100"/>
                  </a:lnTo>
                  <a:lnTo>
                    <a:pt x="5372392" y="38100"/>
                  </a:lnTo>
                  <a:lnTo>
                    <a:pt x="5372392" y="0"/>
                  </a:lnTo>
                  <a:close/>
                </a:path>
              </a:pathLst>
            </a:custGeom>
            <a:solidFill>
              <a:srgbClr val="000000"/>
            </a:solidFill>
          </p:spPr>
          <p:txBody>
            <a:bodyPr wrap="square" lIns="0" tIns="0" rIns="0" bIns="0" rtlCol="0"/>
            <a:lstStyle/>
            <a:p>
              <a:endParaRPr/>
            </a:p>
          </p:txBody>
        </p:sp>
        <p:sp>
          <p:nvSpPr>
            <p:cNvPr id="4" name="object 4"/>
            <p:cNvSpPr/>
            <p:nvPr/>
          </p:nvSpPr>
          <p:spPr>
            <a:xfrm>
              <a:off x="6362979" y="5104510"/>
              <a:ext cx="114935" cy="38100"/>
            </a:xfrm>
            <a:custGeom>
              <a:avLst/>
              <a:gdLst/>
              <a:ahLst/>
              <a:cxnLst/>
              <a:rect l="l" t="t" r="r" b="b"/>
              <a:pathLst>
                <a:path w="114935" h="38100">
                  <a:moveTo>
                    <a:pt x="38100" y="0"/>
                  </a:moveTo>
                  <a:lnTo>
                    <a:pt x="0" y="0"/>
                  </a:lnTo>
                  <a:lnTo>
                    <a:pt x="0" y="38100"/>
                  </a:lnTo>
                  <a:lnTo>
                    <a:pt x="38100" y="38100"/>
                  </a:lnTo>
                  <a:lnTo>
                    <a:pt x="38100" y="0"/>
                  </a:lnTo>
                  <a:close/>
                </a:path>
                <a:path w="114935" h="38100">
                  <a:moveTo>
                    <a:pt x="114312" y="0"/>
                  </a:moveTo>
                  <a:lnTo>
                    <a:pt x="76212" y="0"/>
                  </a:lnTo>
                  <a:lnTo>
                    <a:pt x="76212" y="38100"/>
                  </a:lnTo>
                  <a:lnTo>
                    <a:pt x="114312" y="38100"/>
                  </a:lnTo>
                  <a:lnTo>
                    <a:pt x="114312" y="0"/>
                  </a:lnTo>
                  <a:close/>
                </a:path>
              </a:pathLst>
            </a:custGeom>
            <a:solidFill>
              <a:srgbClr val="000000"/>
            </a:solidFill>
          </p:spPr>
          <p:txBody>
            <a:bodyPr wrap="square" lIns="0" tIns="0" rIns="0" bIns="0" rtlCol="0"/>
            <a:lstStyle/>
            <a:p>
              <a:endParaRPr/>
            </a:p>
          </p:txBody>
        </p:sp>
      </p:grpSp>
      <p:sp>
        <p:nvSpPr>
          <p:cNvPr id="5" name="object 5"/>
          <p:cNvSpPr txBox="1"/>
          <p:nvPr/>
        </p:nvSpPr>
        <p:spPr>
          <a:xfrm>
            <a:off x="1016297" y="3321507"/>
            <a:ext cx="4487545" cy="755976"/>
          </a:xfrm>
          <a:prstGeom prst="rect">
            <a:avLst/>
          </a:prstGeom>
        </p:spPr>
        <p:txBody>
          <a:bodyPr vert="horz" wrap="square" lIns="0" tIns="17145" rIns="0" bIns="0" rtlCol="0">
            <a:spAutoFit/>
          </a:bodyPr>
          <a:lstStyle/>
          <a:p>
            <a:pPr marL="12700">
              <a:lnSpc>
                <a:spcPct val="100000"/>
              </a:lnSpc>
              <a:spcBef>
                <a:spcPts val="135"/>
              </a:spcBef>
            </a:pPr>
            <a:r>
              <a:rPr sz="4800" spc="-145" dirty="0">
                <a:latin typeface="Tahoma"/>
                <a:cs typeface="Tahoma"/>
              </a:rPr>
              <a:t>Welcome</a:t>
            </a:r>
            <a:r>
              <a:rPr sz="4800" spc="-204" dirty="0">
                <a:latin typeface="Tahoma"/>
                <a:cs typeface="Tahoma"/>
              </a:rPr>
              <a:t> </a:t>
            </a:r>
            <a:r>
              <a:rPr sz="4800" spc="-250" dirty="0">
                <a:latin typeface="Tahoma"/>
                <a:cs typeface="Tahoma"/>
              </a:rPr>
              <a:t>to</a:t>
            </a:r>
            <a:endParaRPr sz="4800" dirty="0">
              <a:latin typeface="Tahoma"/>
              <a:cs typeface="Tahoma"/>
            </a:endParaRPr>
          </a:p>
        </p:txBody>
      </p:sp>
      <p:pic>
        <p:nvPicPr>
          <p:cNvPr id="6" name="object 6"/>
          <p:cNvPicPr/>
          <p:nvPr/>
        </p:nvPicPr>
        <p:blipFill>
          <a:blip r:embed="rId2" cstate="print"/>
          <a:stretch>
            <a:fillRect/>
          </a:stretch>
        </p:blipFill>
        <p:spPr>
          <a:xfrm>
            <a:off x="8861433" y="0"/>
            <a:ext cx="9426565" cy="10287000"/>
          </a:xfrm>
          <a:prstGeom prst="rect">
            <a:avLst/>
          </a:prstGeom>
        </p:spPr>
      </p:pic>
      <p:grpSp>
        <p:nvGrpSpPr>
          <p:cNvPr id="9" name="object 9"/>
          <p:cNvGrpSpPr/>
          <p:nvPr/>
        </p:nvGrpSpPr>
        <p:grpSpPr>
          <a:xfrm>
            <a:off x="0" y="551603"/>
            <a:ext cx="18288000" cy="9735820"/>
            <a:chOff x="0" y="551603"/>
            <a:chExt cx="18288000" cy="9735820"/>
          </a:xfrm>
        </p:grpSpPr>
        <p:pic>
          <p:nvPicPr>
            <p:cNvPr id="10" name="object 10"/>
            <p:cNvPicPr/>
            <p:nvPr/>
          </p:nvPicPr>
          <p:blipFill>
            <a:blip r:embed="rId3" cstate="print"/>
            <a:stretch>
              <a:fillRect/>
            </a:stretch>
          </p:blipFill>
          <p:spPr>
            <a:xfrm>
              <a:off x="15775688" y="551603"/>
              <a:ext cx="2238374" cy="676274"/>
            </a:xfrm>
            <a:prstGeom prst="rect">
              <a:avLst/>
            </a:prstGeom>
          </p:spPr>
        </p:pic>
        <p:sp>
          <p:nvSpPr>
            <p:cNvPr id="11" name="object 11"/>
            <p:cNvSpPr/>
            <p:nvPr/>
          </p:nvSpPr>
          <p:spPr>
            <a:xfrm>
              <a:off x="0" y="9461701"/>
              <a:ext cx="18288000" cy="825500"/>
            </a:xfrm>
            <a:custGeom>
              <a:avLst/>
              <a:gdLst/>
              <a:ahLst/>
              <a:cxnLst/>
              <a:rect l="l" t="t" r="r" b="b"/>
              <a:pathLst>
                <a:path w="18288000" h="825500">
                  <a:moveTo>
                    <a:pt x="18287999" y="825298"/>
                  </a:moveTo>
                  <a:lnTo>
                    <a:pt x="0" y="825298"/>
                  </a:lnTo>
                  <a:lnTo>
                    <a:pt x="0" y="0"/>
                  </a:lnTo>
                  <a:lnTo>
                    <a:pt x="18287999" y="0"/>
                  </a:lnTo>
                  <a:lnTo>
                    <a:pt x="18287999" y="825298"/>
                  </a:lnTo>
                  <a:close/>
                </a:path>
              </a:pathLst>
            </a:custGeom>
            <a:solidFill>
              <a:srgbClr val="000000"/>
            </a:solidFill>
          </p:spPr>
          <p:txBody>
            <a:bodyPr wrap="square" lIns="0" tIns="0" rIns="0" bIns="0" rtlCol="0"/>
            <a:lstStyle/>
            <a:p>
              <a:endParaRPr/>
            </a:p>
          </p:txBody>
        </p:sp>
      </p:grpSp>
      <p:sp>
        <p:nvSpPr>
          <p:cNvPr id="13" name="TextBox 12">
            <a:extLst>
              <a:ext uri="{FF2B5EF4-FFF2-40B4-BE49-F238E27FC236}">
                <a16:creationId xmlns:a16="http://schemas.microsoft.com/office/drawing/2014/main" id="{2AAF907B-4459-B969-4E8C-3896D07C754E}"/>
              </a:ext>
            </a:extLst>
          </p:cNvPr>
          <p:cNvSpPr txBox="1"/>
          <p:nvPr/>
        </p:nvSpPr>
        <p:spPr>
          <a:xfrm>
            <a:off x="898834" y="3930166"/>
            <a:ext cx="12001513" cy="1200329"/>
          </a:xfrm>
          <a:prstGeom prst="rect">
            <a:avLst/>
          </a:prstGeom>
          <a:noFill/>
        </p:spPr>
        <p:txBody>
          <a:bodyPr wrap="square" rtlCol="0">
            <a:spAutoFit/>
          </a:bodyPr>
          <a:lstStyle/>
          <a:p>
            <a:r>
              <a:rPr lang="en-IN" sz="7200" b="1" dirty="0">
                <a:solidFill>
                  <a:schemeClr val="accent6">
                    <a:lumMod val="75000"/>
                  </a:schemeClr>
                </a:solidFill>
                <a:latin typeface="Arial" panose="020B0604020202020204" pitchFamily="34" charset="0"/>
                <a:cs typeface="Arial" panose="020B0604020202020204" pitchFamily="34" charset="0"/>
              </a:rPr>
              <a:t>INTERNSHIP STUDIO</a:t>
            </a:r>
          </a:p>
        </p:txBody>
      </p:sp>
      <p:sp>
        <p:nvSpPr>
          <p:cNvPr id="15" name="TextBox 14">
            <a:extLst>
              <a:ext uri="{FF2B5EF4-FFF2-40B4-BE49-F238E27FC236}">
                <a16:creationId xmlns:a16="http://schemas.microsoft.com/office/drawing/2014/main" id="{377F5B25-2A4B-BDFD-C272-15AE6884D766}"/>
              </a:ext>
            </a:extLst>
          </p:cNvPr>
          <p:cNvSpPr txBox="1"/>
          <p:nvPr/>
        </p:nvSpPr>
        <p:spPr>
          <a:xfrm>
            <a:off x="898834" y="9689785"/>
            <a:ext cx="9144000" cy="369332"/>
          </a:xfrm>
          <a:prstGeom prst="rect">
            <a:avLst/>
          </a:prstGeom>
          <a:noFill/>
        </p:spPr>
        <p:txBody>
          <a:bodyPr wrap="square">
            <a:spAutoFit/>
          </a:bodyPr>
          <a:lstStyle/>
          <a:p>
            <a:r>
              <a:rPr lang="en-IN" dirty="0">
                <a:solidFill>
                  <a:schemeClr val="bg1"/>
                </a:solidFill>
              </a:rPr>
              <a:t>WWW.INTERNSHIPSTUDIO.COM</a:t>
            </a:r>
          </a:p>
        </p:txBody>
      </p:sp>
      <p:sp>
        <p:nvSpPr>
          <p:cNvPr id="7" name="TextBox 6">
            <a:extLst>
              <a:ext uri="{FF2B5EF4-FFF2-40B4-BE49-F238E27FC236}">
                <a16:creationId xmlns:a16="http://schemas.microsoft.com/office/drawing/2014/main" id="{69538E53-305C-EFF8-9FAD-488D2E8BFA7B}"/>
              </a:ext>
            </a:extLst>
          </p:cNvPr>
          <p:cNvSpPr txBox="1"/>
          <p:nvPr/>
        </p:nvSpPr>
        <p:spPr>
          <a:xfrm>
            <a:off x="898833" y="5488681"/>
            <a:ext cx="8282631" cy="1361911"/>
          </a:xfrm>
          <a:prstGeom prst="rect">
            <a:avLst/>
          </a:prstGeom>
          <a:noFill/>
        </p:spPr>
        <p:txBody>
          <a:bodyPr wrap="square" rtlCol="0">
            <a:spAutoFit/>
          </a:bodyPr>
          <a:lstStyle/>
          <a:p>
            <a:r>
              <a:rPr lang="en-US" sz="3250" dirty="0">
                <a:latin typeface="Arial" panose="020B0604020202020204" pitchFamily="34" charset="0"/>
                <a:cs typeface="Arial" panose="020B0604020202020204" pitchFamily="34" charset="0"/>
              </a:rPr>
              <a:t>Module 06 | Lesson 03</a:t>
            </a:r>
          </a:p>
          <a:p>
            <a:r>
              <a:rPr lang="en-US" sz="5000" b="1" dirty="0">
                <a:latin typeface="Arial" panose="020B0604020202020204" pitchFamily="34" charset="0"/>
                <a:cs typeface="Arial" panose="020B0604020202020204" pitchFamily="34" charset="0"/>
              </a:rPr>
              <a:t>Bag of Words and TF-IDF</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Skip gram</a:t>
            </a:r>
          </a:p>
        </p:txBody>
      </p:sp>
      <p:sp>
        <p:nvSpPr>
          <p:cNvPr id="6" name="TextBox 5">
            <a:extLst>
              <a:ext uri="{FF2B5EF4-FFF2-40B4-BE49-F238E27FC236}">
                <a16:creationId xmlns:a16="http://schemas.microsoft.com/office/drawing/2014/main" id="{0C847F7B-9E1D-60B0-BB1C-A59A38E1BCF2}"/>
              </a:ext>
            </a:extLst>
          </p:cNvPr>
          <p:cNvSpPr txBox="1"/>
          <p:nvPr/>
        </p:nvSpPr>
        <p:spPr>
          <a:xfrm>
            <a:off x="762000" y="2450168"/>
            <a:ext cx="9913620" cy="6247864"/>
          </a:xfrm>
          <a:prstGeom prst="rect">
            <a:avLst/>
          </a:prstGeom>
          <a:noFill/>
        </p:spPr>
        <p:txBody>
          <a:bodyPr wrap="square">
            <a:spAutoFit/>
          </a:bodyPr>
          <a:lstStyle/>
          <a:p>
            <a:r>
              <a:rPr lang="en-US" sz="4000" dirty="0"/>
              <a:t>Skip gram – alternative to CBOW</a:t>
            </a:r>
          </a:p>
          <a:p>
            <a:r>
              <a:rPr lang="en-US" sz="4000" dirty="0"/>
              <a:t>Start with a single word embedding and try to predict the surrounding words. </a:t>
            </a:r>
          </a:p>
          <a:p>
            <a:r>
              <a:rPr lang="en-US" sz="4000" dirty="0"/>
              <a:t>Much less well-defined problem, but works better in practice (scales better).  </a:t>
            </a:r>
          </a:p>
          <a:p>
            <a:r>
              <a:rPr lang="en-US" sz="4000" dirty="0"/>
              <a:t>In this approach, each word or token is called a “gram”. Creating a vocabulary of two-word pairs is, in turn, called a bigram model. Again, only the bigrams that appear in the corpus are modeled, not all possible bigrams.</a:t>
            </a:r>
          </a:p>
        </p:txBody>
      </p:sp>
      <p:pic>
        <p:nvPicPr>
          <p:cNvPr id="9" name="Picture 8">
            <a:extLst>
              <a:ext uri="{FF2B5EF4-FFF2-40B4-BE49-F238E27FC236}">
                <a16:creationId xmlns:a16="http://schemas.microsoft.com/office/drawing/2014/main" id="{FA687441-C1F5-4435-B1A3-9BEF01253342}"/>
              </a:ext>
            </a:extLst>
          </p:cNvPr>
          <p:cNvPicPr>
            <a:picLocks noChangeAspect="1"/>
          </p:cNvPicPr>
          <p:nvPr/>
        </p:nvPicPr>
        <p:blipFill>
          <a:blip r:embed="rId3"/>
          <a:stretch>
            <a:fillRect/>
          </a:stretch>
        </p:blipFill>
        <p:spPr>
          <a:xfrm>
            <a:off x="10972800" y="3467100"/>
            <a:ext cx="6122065" cy="4873841"/>
          </a:xfrm>
          <a:prstGeom prst="rect">
            <a:avLst/>
          </a:prstGeom>
        </p:spPr>
      </p:pic>
    </p:spTree>
    <p:extLst>
      <p:ext uri="{BB962C8B-B14F-4D97-AF65-F5344CB8AC3E}">
        <p14:creationId xmlns:p14="http://schemas.microsoft.com/office/powerpoint/2010/main" val="3207889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Skip gram</a:t>
            </a:r>
          </a:p>
        </p:txBody>
      </p:sp>
      <p:sp>
        <p:nvSpPr>
          <p:cNvPr id="6" name="TextBox 5">
            <a:extLst>
              <a:ext uri="{FF2B5EF4-FFF2-40B4-BE49-F238E27FC236}">
                <a16:creationId xmlns:a16="http://schemas.microsoft.com/office/drawing/2014/main" id="{0C847F7B-9E1D-60B0-BB1C-A59A38E1BCF2}"/>
              </a:ext>
            </a:extLst>
          </p:cNvPr>
          <p:cNvSpPr txBox="1"/>
          <p:nvPr/>
        </p:nvSpPr>
        <p:spPr>
          <a:xfrm>
            <a:off x="1524000" y="2450168"/>
            <a:ext cx="9151620" cy="3785652"/>
          </a:xfrm>
          <a:prstGeom prst="rect">
            <a:avLst/>
          </a:prstGeom>
          <a:noFill/>
        </p:spPr>
        <p:txBody>
          <a:bodyPr wrap="square">
            <a:spAutoFit/>
          </a:bodyPr>
          <a:lstStyle/>
          <a:p>
            <a:r>
              <a:rPr lang="en-US" sz="4000" dirty="0"/>
              <a:t>Map from center word to probability on surrounding words.   One input/output unit below.</a:t>
            </a:r>
          </a:p>
          <a:p>
            <a:r>
              <a:rPr lang="en-US" sz="4000" dirty="0"/>
              <a:t>There is no activation function on the hidden layer neurons, but the output neurons use </a:t>
            </a:r>
            <a:r>
              <a:rPr lang="en-US" sz="4000" dirty="0" err="1"/>
              <a:t>softmax</a:t>
            </a:r>
            <a:r>
              <a:rPr lang="en-US" sz="4000" dirty="0"/>
              <a:t>.</a:t>
            </a:r>
          </a:p>
        </p:txBody>
      </p:sp>
      <p:pic>
        <p:nvPicPr>
          <p:cNvPr id="4" name="Picture 2" descr="Skip-gram Neural Network Architecture">
            <a:extLst>
              <a:ext uri="{FF2B5EF4-FFF2-40B4-BE49-F238E27FC236}">
                <a16:creationId xmlns:a16="http://schemas.microsoft.com/office/drawing/2014/main" id="{AC1E57C8-2EDF-BAA5-A99E-0929A671D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7687" y="4076700"/>
            <a:ext cx="7883703" cy="4924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5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Skip gram/CBOW intuition</a:t>
            </a:r>
          </a:p>
        </p:txBody>
      </p:sp>
      <p:sp>
        <p:nvSpPr>
          <p:cNvPr id="6" name="TextBox 5">
            <a:extLst>
              <a:ext uri="{FF2B5EF4-FFF2-40B4-BE49-F238E27FC236}">
                <a16:creationId xmlns:a16="http://schemas.microsoft.com/office/drawing/2014/main" id="{0C847F7B-9E1D-60B0-BB1C-A59A38E1BCF2}"/>
              </a:ext>
            </a:extLst>
          </p:cNvPr>
          <p:cNvSpPr txBox="1"/>
          <p:nvPr/>
        </p:nvSpPr>
        <p:spPr>
          <a:xfrm>
            <a:off x="1524000" y="2450168"/>
            <a:ext cx="13487400" cy="3785652"/>
          </a:xfrm>
          <a:prstGeom prst="rect">
            <a:avLst/>
          </a:prstGeom>
          <a:noFill/>
        </p:spPr>
        <p:txBody>
          <a:bodyPr wrap="square">
            <a:spAutoFit/>
          </a:bodyPr>
          <a:lstStyle/>
          <a:p>
            <a:r>
              <a:rPr lang="en-US" sz="4000" dirty="0"/>
              <a:t>Similar “contexts” (that is, what words are likely to appear around them), lead to similar embeddings for two words. </a:t>
            </a:r>
          </a:p>
          <a:p>
            <a:r>
              <a:rPr lang="en-US" sz="4000" dirty="0"/>
              <a:t>One way for the network to output similar context predictions for these two words is if the word vectors are similar. So, if two words have similar contexts, then the network is motivated to learn similar word vectors for these two words! </a:t>
            </a:r>
          </a:p>
        </p:txBody>
      </p:sp>
    </p:spTree>
    <p:extLst>
      <p:ext uri="{BB962C8B-B14F-4D97-AF65-F5344CB8AC3E}">
        <p14:creationId xmlns:p14="http://schemas.microsoft.com/office/powerpoint/2010/main" val="388638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Term Frequency(TF)/Inverse </a:t>
            </a:r>
            <a:r>
              <a:rPr lang="en-US" sz="5400" kern="0" dirty="0">
                <a:solidFill>
                  <a:srgbClr val="000000"/>
                </a:solidFill>
              </a:rPr>
              <a:t>D</a:t>
            </a:r>
            <a:r>
              <a:rPr kumimoji="0" lang="en-US" sz="5400" b="1" i="0" u="none" strike="noStrike" kern="0" cap="none" spc="0" normalizeH="0" baseline="0" noProof="0" dirty="0" err="1">
                <a:ln>
                  <a:noFill/>
                </a:ln>
                <a:solidFill>
                  <a:srgbClr val="000000"/>
                </a:solidFill>
                <a:effectLst/>
                <a:uLnTx/>
                <a:uFillTx/>
                <a:latin typeface="Arial"/>
                <a:cs typeface="Arial"/>
                <a:sym typeface="Arial"/>
              </a:rPr>
              <a:t>ocument</a:t>
            </a:r>
            <a:r>
              <a:rPr kumimoji="0" lang="en-US" sz="5400" b="1" i="0" u="none" strike="noStrike" kern="0" cap="none" spc="0" normalizeH="0" baseline="0" noProof="0" dirty="0">
                <a:ln>
                  <a:noFill/>
                </a:ln>
                <a:solidFill>
                  <a:srgbClr val="000000"/>
                </a:solidFill>
                <a:effectLst/>
                <a:uLnTx/>
                <a:uFillTx/>
                <a:latin typeface="Arial"/>
                <a:cs typeface="Arial"/>
                <a:sym typeface="Arial"/>
              </a:rPr>
              <a:t> Frequency(IDF)</a:t>
            </a:r>
          </a:p>
        </p:txBody>
      </p:sp>
      <p:sp>
        <p:nvSpPr>
          <p:cNvPr id="6" name="TextBox 5">
            <a:extLst>
              <a:ext uri="{FF2B5EF4-FFF2-40B4-BE49-F238E27FC236}">
                <a16:creationId xmlns:a16="http://schemas.microsoft.com/office/drawing/2014/main" id="{0C847F7B-9E1D-60B0-BB1C-A59A38E1BCF2}"/>
              </a:ext>
            </a:extLst>
          </p:cNvPr>
          <p:cNvSpPr txBox="1"/>
          <p:nvPr/>
        </p:nvSpPr>
        <p:spPr>
          <a:xfrm>
            <a:off x="838200" y="2450168"/>
            <a:ext cx="15925800" cy="6247864"/>
          </a:xfrm>
          <a:prstGeom prst="rect">
            <a:avLst/>
          </a:prstGeom>
          <a:noFill/>
        </p:spPr>
        <p:txBody>
          <a:bodyPr wrap="square">
            <a:spAutoFit/>
          </a:bodyPr>
          <a:lstStyle/>
          <a:p>
            <a:r>
              <a:rPr lang="en-US" sz="4000" dirty="0"/>
              <a:t>TFIDF, short for term frequency-inverse document frequency, is a numerical statistic that is intended to reflect how important a word is to a document in a collection or corpus.</a:t>
            </a:r>
          </a:p>
          <a:p>
            <a:endParaRPr lang="en-US" sz="4000" dirty="0"/>
          </a:p>
          <a:p>
            <a:r>
              <a:rPr lang="en-US" sz="4000" dirty="0"/>
              <a:t>This concept includes:</a:t>
            </a:r>
          </a:p>
          <a:p>
            <a:endParaRPr lang="en-US" sz="4000" dirty="0"/>
          </a:p>
          <a:p>
            <a:r>
              <a:rPr lang="en-US" sz="4000" dirty="0"/>
              <a:t>· Counts. Count the number of times each word appears in a document.</a:t>
            </a:r>
          </a:p>
          <a:p>
            <a:endParaRPr lang="en-US" sz="4000" dirty="0"/>
          </a:p>
          <a:p>
            <a:r>
              <a:rPr lang="en-US" sz="4000" dirty="0"/>
              <a:t>· Frequencies. Calculate the frequency that each word appears in a document out of all the words in the document.</a:t>
            </a:r>
          </a:p>
        </p:txBody>
      </p:sp>
    </p:spTree>
    <p:extLst>
      <p:ext uri="{BB962C8B-B14F-4D97-AF65-F5344CB8AC3E}">
        <p14:creationId xmlns:p14="http://schemas.microsoft.com/office/powerpoint/2010/main" val="97006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Term Frequency(TF)</a:t>
            </a:r>
          </a:p>
        </p:txBody>
      </p:sp>
      <p:sp>
        <p:nvSpPr>
          <p:cNvPr id="6" name="TextBox 5">
            <a:extLst>
              <a:ext uri="{FF2B5EF4-FFF2-40B4-BE49-F238E27FC236}">
                <a16:creationId xmlns:a16="http://schemas.microsoft.com/office/drawing/2014/main" id="{0C847F7B-9E1D-60B0-BB1C-A59A38E1BCF2}"/>
              </a:ext>
            </a:extLst>
          </p:cNvPr>
          <p:cNvSpPr txBox="1"/>
          <p:nvPr/>
        </p:nvSpPr>
        <p:spPr>
          <a:xfrm>
            <a:off x="875110" y="2527579"/>
            <a:ext cx="15925800" cy="3170099"/>
          </a:xfrm>
          <a:prstGeom prst="rect">
            <a:avLst/>
          </a:prstGeom>
          <a:noFill/>
        </p:spPr>
        <p:txBody>
          <a:bodyPr wrap="square">
            <a:spAutoFit/>
          </a:bodyPr>
          <a:lstStyle/>
          <a:p>
            <a:r>
              <a:rPr lang="en-US" sz="4000" dirty="0"/>
              <a:t>Term frequency (TF) is used in connection with information retrieval and shows how frequently an expression (term, word) occurs in a document.</a:t>
            </a:r>
          </a:p>
          <a:p>
            <a:endParaRPr lang="en-US" sz="4000" dirty="0"/>
          </a:p>
          <a:p>
            <a:r>
              <a:rPr lang="en-US" sz="4000" b="0" i="0" dirty="0">
                <a:solidFill>
                  <a:srgbClr val="292929"/>
                </a:solidFill>
                <a:effectLst/>
                <a:latin typeface="source-serif-pro"/>
              </a:rPr>
              <a:t>TF can be said as what is the probability of finding a word in a document (review).</a:t>
            </a:r>
            <a:endParaRPr lang="en-US" sz="4000" dirty="0"/>
          </a:p>
        </p:txBody>
      </p:sp>
      <p:pic>
        <p:nvPicPr>
          <p:cNvPr id="2050" name="Picture 2">
            <a:extLst>
              <a:ext uri="{FF2B5EF4-FFF2-40B4-BE49-F238E27FC236}">
                <a16:creationId xmlns:a16="http://schemas.microsoft.com/office/drawing/2014/main" id="{6F853E58-C490-9DE5-788A-C6053FB4C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6072544"/>
            <a:ext cx="8472697" cy="170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105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Inverse Document</a:t>
            </a:r>
            <a:r>
              <a:rPr kumimoji="0" lang="en-US" sz="5400" b="1" i="0" u="none" strike="noStrike" kern="0" cap="none" spc="0" normalizeH="0" baseline="0" noProof="0" dirty="0">
                <a:ln>
                  <a:noFill/>
                </a:ln>
                <a:solidFill>
                  <a:srgbClr val="000000"/>
                </a:solidFill>
                <a:effectLst/>
                <a:uLnTx/>
                <a:uFillTx/>
                <a:latin typeface="Arial"/>
                <a:cs typeface="Arial"/>
                <a:sym typeface="Arial"/>
              </a:rPr>
              <a:t> Frequency(IDF)</a:t>
            </a:r>
          </a:p>
        </p:txBody>
      </p:sp>
      <p:sp>
        <p:nvSpPr>
          <p:cNvPr id="6" name="TextBox 5">
            <a:extLst>
              <a:ext uri="{FF2B5EF4-FFF2-40B4-BE49-F238E27FC236}">
                <a16:creationId xmlns:a16="http://schemas.microsoft.com/office/drawing/2014/main" id="{0C847F7B-9E1D-60B0-BB1C-A59A38E1BCF2}"/>
              </a:ext>
            </a:extLst>
          </p:cNvPr>
          <p:cNvSpPr txBox="1"/>
          <p:nvPr/>
        </p:nvSpPr>
        <p:spPr>
          <a:xfrm>
            <a:off x="875110" y="2527579"/>
            <a:ext cx="15925800" cy="2554545"/>
          </a:xfrm>
          <a:prstGeom prst="rect">
            <a:avLst/>
          </a:prstGeom>
          <a:noFill/>
        </p:spPr>
        <p:txBody>
          <a:bodyPr wrap="square">
            <a:spAutoFit/>
          </a:bodyPr>
          <a:lstStyle/>
          <a:p>
            <a:r>
              <a:rPr lang="en-US" sz="4000" dirty="0"/>
              <a:t>The inverse document frequency is a measure of how much information the word provides, i.e., if it’s common or rare across all documents. </a:t>
            </a:r>
          </a:p>
          <a:p>
            <a:r>
              <a:rPr lang="en-US" sz="4000" dirty="0"/>
              <a:t>It is used to calculate the weight of rare words across all documents in the corpus. The words that occur rarely in the corpus have a high IDF score.</a:t>
            </a:r>
          </a:p>
        </p:txBody>
      </p:sp>
      <p:pic>
        <p:nvPicPr>
          <p:cNvPr id="4098" name="Picture 2">
            <a:extLst>
              <a:ext uri="{FF2B5EF4-FFF2-40B4-BE49-F238E27FC236}">
                <a16:creationId xmlns:a16="http://schemas.microsoft.com/office/drawing/2014/main" id="{36C5B66A-45AA-9B77-C78A-4DF1B24D0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5310208"/>
            <a:ext cx="11477483" cy="312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669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Term frequency–Inverse document frequency:</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C847F7B-9E1D-60B0-BB1C-A59A38E1BCF2}"/>
              </a:ext>
            </a:extLst>
          </p:cNvPr>
          <p:cNvSpPr txBox="1"/>
          <p:nvPr/>
        </p:nvSpPr>
        <p:spPr>
          <a:xfrm>
            <a:off x="875110" y="2527579"/>
            <a:ext cx="15925800" cy="1938992"/>
          </a:xfrm>
          <a:prstGeom prst="rect">
            <a:avLst/>
          </a:prstGeom>
          <a:noFill/>
        </p:spPr>
        <p:txBody>
          <a:bodyPr wrap="square">
            <a:spAutoFit/>
          </a:bodyPr>
          <a:lstStyle/>
          <a:p>
            <a:r>
              <a:rPr lang="en-US" sz="4000" dirty="0"/>
              <a:t>TF-IDF gives larger values for less frequent words in the document corpus. TF-IDF value is high when both IDF and TF values are high </a:t>
            </a:r>
            <a:r>
              <a:rPr lang="en-US" sz="4000" dirty="0" err="1"/>
              <a:t>i.e</a:t>
            </a:r>
            <a:r>
              <a:rPr lang="en-US" sz="4000" dirty="0"/>
              <a:t> the word is rare in the whole document but frequent in a document.</a:t>
            </a:r>
          </a:p>
        </p:txBody>
      </p:sp>
      <p:pic>
        <p:nvPicPr>
          <p:cNvPr id="5122" name="Picture 2">
            <a:extLst>
              <a:ext uri="{FF2B5EF4-FFF2-40B4-BE49-F238E27FC236}">
                <a16:creationId xmlns:a16="http://schemas.microsoft.com/office/drawing/2014/main" id="{838CD073-4C2A-DACF-EEBC-DD2C25A6F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5600700"/>
            <a:ext cx="13107840"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929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5400" kern="0" dirty="0">
                <a:solidFill>
                  <a:srgbClr val="000000"/>
                </a:solidFill>
              </a:rPr>
              <a:t>Term frequency–Inverse document frequency:</a:t>
            </a:r>
            <a:endParaRPr kumimoji="0" lang="en-US" sz="5400" b="1"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C847F7B-9E1D-60B0-BB1C-A59A38E1BCF2}"/>
              </a:ext>
            </a:extLst>
          </p:cNvPr>
          <p:cNvSpPr txBox="1"/>
          <p:nvPr/>
        </p:nvSpPr>
        <p:spPr>
          <a:xfrm>
            <a:off x="875110" y="2527579"/>
            <a:ext cx="15925800" cy="1569660"/>
          </a:xfrm>
          <a:prstGeom prst="rect">
            <a:avLst/>
          </a:prstGeom>
          <a:noFill/>
        </p:spPr>
        <p:txBody>
          <a:bodyPr wrap="square">
            <a:spAutoFit/>
          </a:bodyPr>
          <a:lstStyle/>
          <a:p>
            <a:r>
              <a:rPr lang="en-US" sz="3200" dirty="0"/>
              <a:t>TF-IDF gives larger values for less frequent words in the document corpus. TF-IDF value is high when both IDF and TF values are high </a:t>
            </a:r>
            <a:r>
              <a:rPr lang="en-US" sz="3200" dirty="0" err="1"/>
              <a:t>i.e</a:t>
            </a:r>
            <a:r>
              <a:rPr lang="en-US" sz="3200" dirty="0"/>
              <a:t> the word is rare in the whole document but frequent in a document.</a:t>
            </a:r>
          </a:p>
        </p:txBody>
      </p:sp>
      <p:pic>
        <p:nvPicPr>
          <p:cNvPr id="6146" name="Picture 2">
            <a:extLst>
              <a:ext uri="{FF2B5EF4-FFF2-40B4-BE49-F238E27FC236}">
                <a16:creationId xmlns:a16="http://schemas.microsoft.com/office/drawing/2014/main" id="{3A15CE2A-BE68-721F-3F0F-3D6ADB284D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353840"/>
            <a:ext cx="9632438" cy="48282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32F5D-A130-68B6-8561-E4F2CA8EADC3}"/>
              </a:ext>
            </a:extLst>
          </p:cNvPr>
          <p:cNvSpPr txBox="1"/>
          <p:nvPr/>
        </p:nvSpPr>
        <p:spPr>
          <a:xfrm>
            <a:off x="11125200" y="4845985"/>
            <a:ext cx="6477000" cy="1815882"/>
          </a:xfrm>
          <a:prstGeom prst="rect">
            <a:avLst/>
          </a:prstGeom>
          <a:noFill/>
        </p:spPr>
        <p:txBody>
          <a:bodyPr wrap="square">
            <a:spAutoFit/>
          </a:bodyPr>
          <a:lstStyle/>
          <a:p>
            <a:pPr algn="l"/>
            <a:r>
              <a:rPr lang="en-US" sz="2800" b="0" i="0" dirty="0">
                <a:solidFill>
                  <a:srgbClr val="292929"/>
                </a:solidFill>
                <a:effectLst/>
                <a:latin typeface="Arial" panose="020B0604020202020204" pitchFamily="34" charset="0"/>
                <a:cs typeface="Arial" panose="020B0604020202020204" pitchFamily="34" charset="0"/>
              </a:rPr>
              <a:t>Sentence 1: The car is driven on the road.</a:t>
            </a:r>
          </a:p>
          <a:p>
            <a:pPr algn="l"/>
            <a:r>
              <a:rPr lang="en-US" sz="2800" b="0" i="0" dirty="0">
                <a:solidFill>
                  <a:srgbClr val="292929"/>
                </a:solidFill>
                <a:effectLst/>
                <a:latin typeface="Arial" panose="020B0604020202020204" pitchFamily="34" charset="0"/>
                <a:cs typeface="Arial" panose="020B0604020202020204" pitchFamily="34" charset="0"/>
              </a:rPr>
              <a:t>Sentence 2: The truck is driven on the highway.</a:t>
            </a:r>
          </a:p>
        </p:txBody>
      </p:sp>
    </p:spTree>
    <p:extLst>
      <p:ext uri="{BB962C8B-B14F-4D97-AF65-F5344CB8AC3E}">
        <p14:creationId xmlns:p14="http://schemas.microsoft.com/office/powerpoint/2010/main" val="1593118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Word embeddings </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1754326"/>
          </a:xfrm>
          <a:prstGeom prst="rect">
            <a:avLst/>
          </a:prstGeom>
          <a:noFill/>
        </p:spPr>
        <p:txBody>
          <a:bodyPr wrap="square">
            <a:spAutoFit/>
          </a:bodyPr>
          <a:lstStyle/>
          <a:p>
            <a:r>
              <a:rPr lang="en-US" sz="3600" dirty="0"/>
              <a:t>Idea:  learn an embedding from words into vectors</a:t>
            </a:r>
          </a:p>
          <a:p>
            <a:endParaRPr lang="en-US" sz="3600" dirty="0"/>
          </a:p>
          <a:p>
            <a:r>
              <a:rPr lang="en-US" sz="3600" dirty="0"/>
              <a:t>Need to have a function W(word) that returns a vector encoding that word. </a:t>
            </a:r>
          </a:p>
        </p:txBody>
      </p:sp>
    </p:spTree>
    <p:extLst>
      <p:ext uri="{BB962C8B-B14F-4D97-AF65-F5344CB8AC3E}">
        <p14:creationId xmlns:p14="http://schemas.microsoft.com/office/powerpoint/2010/main" val="3553403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Learning word embeddings</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4524315"/>
          </a:xfrm>
          <a:prstGeom prst="rect">
            <a:avLst/>
          </a:prstGeom>
          <a:noFill/>
        </p:spPr>
        <p:txBody>
          <a:bodyPr wrap="square">
            <a:spAutoFit/>
          </a:bodyPr>
          <a:lstStyle/>
          <a:p>
            <a:r>
              <a:rPr lang="en-US" sz="3600" dirty="0"/>
              <a:t>First attempt:</a:t>
            </a:r>
          </a:p>
          <a:p>
            <a:r>
              <a:rPr lang="en-US" sz="3600" dirty="0"/>
              <a:t>Input data is sets of 5 words from a meaningful sentence.  E.g., “one of the best places”.  Modify half of them by replacing middle word with a random word.  “one of function best places”</a:t>
            </a:r>
          </a:p>
          <a:p>
            <a:r>
              <a:rPr lang="en-US" sz="3600" dirty="0"/>
              <a:t>W is a map (depending on parameters, Q) from words to 50 </a:t>
            </a:r>
            <a:r>
              <a:rPr lang="en-US" sz="3600" dirty="0" err="1"/>
              <a:t>dim’l</a:t>
            </a:r>
            <a:r>
              <a:rPr lang="en-US" sz="3600" dirty="0"/>
              <a:t> vectors.  E.g., a look-up table or an RNN.  </a:t>
            </a:r>
          </a:p>
          <a:p>
            <a:r>
              <a:rPr lang="en-US" sz="3600" dirty="0"/>
              <a:t>Feed 5 embeddings into a module R to determine ‘valid’ or ‘invalid’  </a:t>
            </a:r>
          </a:p>
          <a:p>
            <a:r>
              <a:rPr lang="en-US" sz="3600" dirty="0"/>
              <a:t>Optimize over Q to predict better</a:t>
            </a:r>
          </a:p>
        </p:txBody>
      </p:sp>
      <p:pic>
        <p:nvPicPr>
          <p:cNvPr id="4" name="Picture 2" descr="http://colah.github.io/posts/2014-07-NLP-RNNs-Representations/img/Bottou-WordSetup.png">
            <a:extLst>
              <a:ext uri="{FF2B5EF4-FFF2-40B4-BE49-F238E27FC236}">
                <a16:creationId xmlns:a16="http://schemas.microsoft.com/office/drawing/2014/main" id="{562FFAC0-836D-0546-ED22-9117E747E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6006284"/>
            <a:ext cx="4114800" cy="274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3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is a Bag of Words</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3416320"/>
          </a:xfrm>
          <a:prstGeom prst="rect">
            <a:avLst/>
          </a:prstGeom>
          <a:noFill/>
        </p:spPr>
        <p:txBody>
          <a:bodyPr wrap="square">
            <a:spAutoFit/>
          </a:bodyPr>
          <a:lstStyle/>
          <a:p>
            <a:r>
              <a:rPr lang="en-US" sz="3600" dirty="0"/>
              <a:t>Bag-of-Words is called (</a:t>
            </a:r>
            <a:r>
              <a:rPr lang="en-US" sz="3600" dirty="0" err="1"/>
              <a:t>BoW</a:t>
            </a:r>
            <a:r>
              <a:rPr lang="en-US" sz="3600" dirty="0"/>
              <a:t>) model as well. Aside from its funny-sounding name, a </a:t>
            </a:r>
            <a:r>
              <a:rPr lang="en-US" sz="3600" dirty="0" err="1"/>
              <a:t>BoW</a:t>
            </a:r>
            <a:r>
              <a:rPr lang="en-US" sz="3600" dirty="0"/>
              <a:t> is a critical part of Natural Language Processing (NLP) and one of the building blocks of performing Machine Learning on text.</a:t>
            </a:r>
          </a:p>
          <a:p>
            <a:endParaRPr lang="en-US" sz="3600" dirty="0"/>
          </a:p>
          <a:p>
            <a:r>
              <a:rPr lang="en-US" sz="3600" dirty="0"/>
              <a:t>A </a:t>
            </a:r>
            <a:r>
              <a:rPr lang="en-US" sz="3600" dirty="0" err="1"/>
              <a:t>BoW</a:t>
            </a:r>
            <a:r>
              <a:rPr lang="en-US" sz="3600" dirty="0"/>
              <a:t> is simply an unordered collection of words and their frequencies (counts). For example, let's look at the following text:</a:t>
            </a:r>
          </a:p>
        </p:txBody>
      </p:sp>
      <p:sp>
        <p:nvSpPr>
          <p:cNvPr id="7" name="TextBox 6">
            <a:extLst>
              <a:ext uri="{FF2B5EF4-FFF2-40B4-BE49-F238E27FC236}">
                <a16:creationId xmlns:a16="http://schemas.microsoft.com/office/drawing/2014/main" id="{614DBF19-AFE9-6F9E-B3AF-49D154AD257D}"/>
              </a:ext>
            </a:extLst>
          </p:cNvPr>
          <p:cNvSpPr txBox="1"/>
          <p:nvPr/>
        </p:nvSpPr>
        <p:spPr>
          <a:xfrm>
            <a:off x="1600200" y="6741700"/>
            <a:ext cx="9151620" cy="2308324"/>
          </a:xfrm>
          <a:prstGeom prst="rect">
            <a:avLst/>
          </a:prstGeom>
          <a:noFill/>
        </p:spPr>
        <p:txBody>
          <a:bodyPr wrap="square">
            <a:spAutoFit/>
          </a:bodyPr>
          <a:lstStyle/>
          <a:p>
            <a:r>
              <a:rPr lang="en-US" sz="3600" dirty="0"/>
              <a:t>"I sat on a plane and sat on a chair."</a:t>
            </a:r>
          </a:p>
          <a:p>
            <a:endParaRPr lang="en-US" sz="3600" dirty="0"/>
          </a:p>
          <a:p>
            <a:r>
              <a:rPr lang="en-US" sz="3600" dirty="0"/>
              <a:t>and  chair  on  plane  sat</a:t>
            </a:r>
          </a:p>
          <a:p>
            <a:r>
              <a:rPr lang="en-US" sz="3600" dirty="0"/>
              <a:t>  1      </a:t>
            </a:r>
            <a:r>
              <a:rPr lang="en-US" sz="3600"/>
              <a:t>1         2      </a:t>
            </a:r>
            <a:r>
              <a:rPr lang="en-US" sz="3600" dirty="0"/>
              <a:t>1    2</a:t>
            </a:r>
          </a:p>
        </p:txBody>
      </p:sp>
    </p:spTree>
    <p:extLst>
      <p:ext uri="{BB962C8B-B14F-4D97-AF65-F5344CB8AC3E}">
        <p14:creationId xmlns:p14="http://schemas.microsoft.com/office/powerpoint/2010/main" val="252766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What is a Bag of Words</a:t>
            </a:r>
          </a:p>
        </p:txBody>
      </p:sp>
      <p:pic>
        <p:nvPicPr>
          <p:cNvPr id="8" name="Picture 7">
            <a:extLst>
              <a:ext uri="{FF2B5EF4-FFF2-40B4-BE49-F238E27FC236}">
                <a16:creationId xmlns:a16="http://schemas.microsoft.com/office/drawing/2014/main" id="{A014F41F-A99D-BAB4-6214-CA5F8870767F}"/>
              </a:ext>
            </a:extLst>
          </p:cNvPr>
          <p:cNvPicPr>
            <a:picLocks noChangeAspect="1"/>
          </p:cNvPicPr>
          <p:nvPr/>
        </p:nvPicPr>
        <p:blipFill>
          <a:blip r:embed="rId3"/>
          <a:stretch>
            <a:fillRect/>
          </a:stretch>
        </p:blipFill>
        <p:spPr>
          <a:xfrm>
            <a:off x="914400" y="2504581"/>
            <a:ext cx="11390056" cy="1779318"/>
          </a:xfrm>
          <a:prstGeom prst="rect">
            <a:avLst/>
          </a:prstGeom>
        </p:spPr>
      </p:pic>
      <p:pic>
        <p:nvPicPr>
          <p:cNvPr id="10" name="Picture 9">
            <a:extLst>
              <a:ext uri="{FF2B5EF4-FFF2-40B4-BE49-F238E27FC236}">
                <a16:creationId xmlns:a16="http://schemas.microsoft.com/office/drawing/2014/main" id="{E2D9EBFD-E9FD-3331-C503-EB0499F846D8}"/>
              </a:ext>
            </a:extLst>
          </p:cNvPr>
          <p:cNvPicPr>
            <a:picLocks noChangeAspect="1"/>
          </p:cNvPicPr>
          <p:nvPr/>
        </p:nvPicPr>
        <p:blipFill rotWithShape="1">
          <a:blip r:embed="rId4"/>
          <a:srcRect r="26594"/>
          <a:stretch/>
        </p:blipFill>
        <p:spPr>
          <a:xfrm>
            <a:off x="914401" y="5208156"/>
            <a:ext cx="8534400" cy="4278744"/>
          </a:xfrm>
          <a:prstGeom prst="rect">
            <a:avLst/>
          </a:prstGeom>
        </p:spPr>
      </p:pic>
      <p:pic>
        <p:nvPicPr>
          <p:cNvPr id="13" name="Picture 12">
            <a:extLst>
              <a:ext uri="{FF2B5EF4-FFF2-40B4-BE49-F238E27FC236}">
                <a16:creationId xmlns:a16="http://schemas.microsoft.com/office/drawing/2014/main" id="{78BFD6AE-C815-37C9-6C68-46F4A5ED0B6D}"/>
              </a:ext>
            </a:extLst>
          </p:cNvPr>
          <p:cNvPicPr>
            <a:picLocks noChangeAspect="1"/>
          </p:cNvPicPr>
          <p:nvPr/>
        </p:nvPicPr>
        <p:blipFill rotWithShape="1">
          <a:blip r:embed="rId5"/>
          <a:srcRect r="17268"/>
          <a:stretch/>
        </p:blipFill>
        <p:spPr>
          <a:xfrm>
            <a:off x="8301120" y="4451570"/>
            <a:ext cx="9644695" cy="2505066"/>
          </a:xfrm>
          <a:prstGeom prst="rect">
            <a:avLst/>
          </a:prstGeom>
        </p:spPr>
      </p:pic>
    </p:spTree>
    <p:extLst>
      <p:ext uri="{BB962C8B-B14F-4D97-AF65-F5344CB8AC3E}">
        <p14:creationId xmlns:p14="http://schemas.microsoft.com/office/powerpoint/2010/main" val="271513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Types of BOW</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1200329"/>
          </a:xfrm>
          <a:prstGeom prst="rect">
            <a:avLst/>
          </a:prstGeom>
          <a:noFill/>
        </p:spPr>
        <p:txBody>
          <a:bodyPr wrap="square">
            <a:spAutoFit/>
          </a:bodyPr>
          <a:lstStyle/>
          <a:p>
            <a:r>
              <a:rPr lang="en-US" sz="3600" dirty="0"/>
              <a:t>Predict words using context</a:t>
            </a:r>
          </a:p>
          <a:p>
            <a:r>
              <a:rPr lang="en-US" sz="3600" dirty="0"/>
              <a:t>Two versions: CBOW (continuous bag of words) and Skip-gram</a:t>
            </a:r>
          </a:p>
        </p:txBody>
      </p:sp>
      <p:pic>
        <p:nvPicPr>
          <p:cNvPr id="4" name="Picture 2" descr="diagrams">
            <a:extLst>
              <a:ext uri="{FF2B5EF4-FFF2-40B4-BE49-F238E27FC236}">
                <a16:creationId xmlns:a16="http://schemas.microsoft.com/office/drawing/2014/main" id="{36D96BFA-17CE-6C31-843A-AA7E28D9E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224076"/>
            <a:ext cx="8489879" cy="494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5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CBOW</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2308324"/>
          </a:xfrm>
          <a:prstGeom prst="rect">
            <a:avLst/>
          </a:prstGeom>
          <a:noFill/>
        </p:spPr>
        <p:txBody>
          <a:bodyPr wrap="square">
            <a:spAutoFit/>
          </a:bodyPr>
          <a:lstStyle/>
          <a:p>
            <a:r>
              <a:rPr lang="en-US" sz="3600" dirty="0"/>
              <a:t>Takes vector embeddings of n words before target and n words after and adds them (as vectors).  </a:t>
            </a:r>
          </a:p>
          <a:p>
            <a:r>
              <a:rPr lang="en-US" sz="3600" dirty="0"/>
              <a:t>Also removes word order, but the vector sum is meaningful enough to deduce missing word.</a:t>
            </a:r>
          </a:p>
        </p:txBody>
      </p:sp>
      <p:pic>
        <p:nvPicPr>
          <p:cNvPr id="7" name="Content Placeholder 4">
            <a:extLst>
              <a:ext uri="{FF2B5EF4-FFF2-40B4-BE49-F238E27FC236}">
                <a16:creationId xmlns:a16="http://schemas.microsoft.com/office/drawing/2014/main" id="{449F7DEB-0040-66E3-0806-44F3A4C44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4647317"/>
            <a:ext cx="3923724" cy="4814385"/>
          </a:xfrm>
          <a:prstGeom prst="rect">
            <a:avLst/>
          </a:prstGeom>
        </p:spPr>
      </p:pic>
    </p:spTree>
    <p:extLst>
      <p:ext uri="{BB962C8B-B14F-4D97-AF65-F5344CB8AC3E}">
        <p14:creationId xmlns:p14="http://schemas.microsoft.com/office/powerpoint/2010/main" val="185324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CBOW</a:t>
            </a:r>
          </a:p>
        </p:txBody>
      </p:sp>
      <p:sp>
        <p:nvSpPr>
          <p:cNvPr id="6" name="TextBox 5">
            <a:extLst>
              <a:ext uri="{FF2B5EF4-FFF2-40B4-BE49-F238E27FC236}">
                <a16:creationId xmlns:a16="http://schemas.microsoft.com/office/drawing/2014/main" id="{F926A9C4-3A68-CAFE-F541-EB434BEF8F24}"/>
              </a:ext>
            </a:extLst>
          </p:cNvPr>
          <p:cNvSpPr txBox="1"/>
          <p:nvPr/>
        </p:nvSpPr>
        <p:spPr>
          <a:xfrm>
            <a:off x="762000" y="2852189"/>
            <a:ext cx="16230600" cy="1200329"/>
          </a:xfrm>
          <a:prstGeom prst="rect">
            <a:avLst/>
          </a:prstGeom>
          <a:noFill/>
        </p:spPr>
        <p:txBody>
          <a:bodyPr wrap="square">
            <a:spAutoFit/>
          </a:bodyPr>
          <a:lstStyle/>
          <a:p>
            <a:r>
              <a:rPr lang="en-US" sz="3600" dirty="0"/>
              <a:t>E.g. “The cat sat on floor”</a:t>
            </a:r>
          </a:p>
          <a:p>
            <a:r>
              <a:rPr lang="en-US" sz="3600" dirty="0"/>
              <a:t>Window size = 2</a:t>
            </a:r>
          </a:p>
        </p:txBody>
      </p:sp>
      <p:pic>
        <p:nvPicPr>
          <p:cNvPr id="4" name="Picture 3">
            <a:extLst>
              <a:ext uri="{FF2B5EF4-FFF2-40B4-BE49-F238E27FC236}">
                <a16:creationId xmlns:a16="http://schemas.microsoft.com/office/drawing/2014/main" id="{977A35F5-7F16-736E-F460-B4BD0D2BCE45}"/>
              </a:ext>
            </a:extLst>
          </p:cNvPr>
          <p:cNvPicPr>
            <a:picLocks noChangeAspect="1"/>
          </p:cNvPicPr>
          <p:nvPr/>
        </p:nvPicPr>
        <p:blipFill>
          <a:blip r:embed="rId3"/>
          <a:stretch>
            <a:fillRect/>
          </a:stretch>
        </p:blipFill>
        <p:spPr>
          <a:xfrm>
            <a:off x="6594140" y="4750182"/>
            <a:ext cx="3930977" cy="4583242"/>
          </a:xfrm>
          <a:prstGeom prst="rect">
            <a:avLst/>
          </a:prstGeom>
        </p:spPr>
      </p:pic>
      <p:sp>
        <p:nvSpPr>
          <p:cNvPr id="8" name="TextBox 7">
            <a:extLst>
              <a:ext uri="{FF2B5EF4-FFF2-40B4-BE49-F238E27FC236}">
                <a16:creationId xmlns:a16="http://schemas.microsoft.com/office/drawing/2014/main" id="{3BB0C295-AF00-0024-3482-8B8593BF0E55}"/>
              </a:ext>
            </a:extLst>
          </p:cNvPr>
          <p:cNvSpPr txBox="1"/>
          <p:nvPr/>
        </p:nvSpPr>
        <p:spPr>
          <a:xfrm>
            <a:off x="5401998" y="5401547"/>
            <a:ext cx="1192142" cy="461665"/>
          </a:xfrm>
          <a:prstGeom prst="rect">
            <a:avLst/>
          </a:prstGeom>
          <a:noFill/>
        </p:spPr>
        <p:txBody>
          <a:bodyPr wrap="square" rtlCol="0">
            <a:spAutoFit/>
          </a:bodyPr>
          <a:lstStyle/>
          <a:p>
            <a:r>
              <a:rPr lang="en-US" sz="2400" dirty="0">
                <a:solidFill>
                  <a:srgbClr val="FF0000"/>
                </a:solidFill>
              </a:rPr>
              <a:t>the</a:t>
            </a:r>
          </a:p>
        </p:txBody>
      </p:sp>
      <p:sp>
        <p:nvSpPr>
          <p:cNvPr id="9" name="TextBox 8">
            <a:extLst>
              <a:ext uri="{FF2B5EF4-FFF2-40B4-BE49-F238E27FC236}">
                <a16:creationId xmlns:a16="http://schemas.microsoft.com/office/drawing/2014/main" id="{AD71F95B-4166-7CAC-45F5-D4163B5FF127}"/>
              </a:ext>
            </a:extLst>
          </p:cNvPr>
          <p:cNvSpPr txBox="1"/>
          <p:nvPr/>
        </p:nvSpPr>
        <p:spPr>
          <a:xfrm>
            <a:off x="5364426" y="6234483"/>
            <a:ext cx="795878" cy="461665"/>
          </a:xfrm>
          <a:prstGeom prst="rect">
            <a:avLst/>
          </a:prstGeom>
          <a:noFill/>
        </p:spPr>
        <p:txBody>
          <a:bodyPr wrap="square" rtlCol="0">
            <a:spAutoFit/>
          </a:bodyPr>
          <a:lstStyle/>
          <a:p>
            <a:r>
              <a:rPr lang="en-US" sz="2400" dirty="0">
                <a:solidFill>
                  <a:srgbClr val="FF0000"/>
                </a:solidFill>
              </a:rPr>
              <a:t>cat</a:t>
            </a:r>
          </a:p>
        </p:txBody>
      </p:sp>
      <p:sp>
        <p:nvSpPr>
          <p:cNvPr id="10" name="TextBox 9">
            <a:extLst>
              <a:ext uri="{FF2B5EF4-FFF2-40B4-BE49-F238E27FC236}">
                <a16:creationId xmlns:a16="http://schemas.microsoft.com/office/drawing/2014/main" id="{67D216F3-5668-24CE-AE4B-C5E8BB66F39F}"/>
              </a:ext>
            </a:extLst>
          </p:cNvPr>
          <p:cNvSpPr txBox="1"/>
          <p:nvPr/>
        </p:nvSpPr>
        <p:spPr>
          <a:xfrm>
            <a:off x="5392226" y="7681149"/>
            <a:ext cx="968869" cy="461665"/>
          </a:xfrm>
          <a:prstGeom prst="rect">
            <a:avLst/>
          </a:prstGeom>
          <a:noFill/>
        </p:spPr>
        <p:txBody>
          <a:bodyPr wrap="square" rtlCol="0">
            <a:spAutoFit/>
          </a:bodyPr>
          <a:lstStyle/>
          <a:p>
            <a:r>
              <a:rPr lang="en-US" sz="2400" dirty="0">
                <a:solidFill>
                  <a:srgbClr val="FF0000"/>
                </a:solidFill>
              </a:rPr>
              <a:t>on</a:t>
            </a:r>
          </a:p>
        </p:txBody>
      </p:sp>
      <p:sp>
        <p:nvSpPr>
          <p:cNvPr id="12" name="TextBox 11">
            <a:extLst>
              <a:ext uri="{FF2B5EF4-FFF2-40B4-BE49-F238E27FC236}">
                <a16:creationId xmlns:a16="http://schemas.microsoft.com/office/drawing/2014/main" id="{AD05F202-4756-5919-FEBA-0420D00B1B8A}"/>
              </a:ext>
            </a:extLst>
          </p:cNvPr>
          <p:cNvSpPr txBox="1"/>
          <p:nvPr/>
        </p:nvSpPr>
        <p:spPr>
          <a:xfrm>
            <a:off x="5242460" y="8440611"/>
            <a:ext cx="1397919" cy="461665"/>
          </a:xfrm>
          <a:prstGeom prst="rect">
            <a:avLst/>
          </a:prstGeom>
          <a:noFill/>
        </p:spPr>
        <p:txBody>
          <a:bodyPr wrap="square" rtlCol="0">
            <a:spAutoFit/>
          </a:bodyPr>
          <a:lstStyle/>
          <a:p>
            <a:r>
              <a:rPr lang="en-US" sz="2400" dirty="0">
                <a:solidFill>
                  <a:srgbClr val="FF0000"/>
                </a:solidFill>
              </a:rPr>
              <a:t>floor</a:t>
            </a:r>
          </a:p>
        </p:txBody>
      </p:sp>
      <p:sp>
        <p:nvSpPr>
          <p:cNvPr id="13" name="TextBox 12">
            <a:extLst>
              <a:ext uri="{FF2B5EF4-FFF2-40B4-BE49-F238E27FC236}">
                <a16:creationId xmlns:a16="http://schemas.microsoft.com/office/drawing/2014/main" id="{051C7F61-A2D0-A6C5-6637-3D5F94720B26}"/>
              </a:ext>
            </a:extLst>
          </p:cNvPr>
          <p:cNvSpPr txBox="1"/>
          <p:nvPr/>
        </p:nvSpPr>
        <p:spPr>
          <a:xfrm>
            <a:off x="10896600" y="6457028"/>
            <a:ext cx="2133600" cy="584775"/>
          </a:xfrm>
          <a:prstGeom prst="rect">
            <a:avLst/>
          </a:prstGeom>
          <a:noFill/>
        </p:spPr>
        <p:txBody>
          <a:bodyPr wrap="square" rtlCol="0">
            <a:spAutoFit/>
          </a:bodyPr>
          <a:lstStyle/>
          <a:p>
            <a:r>
              <a:rPr lang="en-US" sz="3200" dirty="0">
                <a:solidFill>
                  <a:schemeClr val="accent2">
                    <a:lumMod val="75000"/>
                  </a:schemeClr>
                </a:solidFill>
              </a:rPr>
              <a:t>sat</a:t>
            </a:r>
          </a:p>
        </p:txBody>
      </p:sp>
    </p:spTree>
    <p:extLst>
      <p:ext uri="{BB962C8B-B14F-4D97-AF65-F5344CB8AC3E}">
        <p14:creationId xmlns:p14="http://schemas.microsoft.com/office/powerpoint/2010/main" val="391650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461702"/>
            <a:ext cx="18288000" cy="825500"/>
          </a:xfrm>
          <a:custGeom>
            <a:avLst/>
            <a:gdLst/>
            <a:ahLst/>
            <a:cxnLst/>
            <a:rect l="l" t="t" r="r" b="b"/>
            <a:pathLst>
              <a:path w="18288000" h="825500">
                <a:moveTo>
                  <a:pt x="18287999" y="825297"/>
                </a:moveTo>
                <a:lnTo>
                  <a:pt x="0" y="825297"/>
                </a:lnTo>
                <a:lnTo>
                  <a:pt x="0" y="0"/>
                </a:lnTo>
                <a:lnTo>
                  <a:pt x="18287999" y="0"/>
                </a:lnTo>
                <a:lnTo>
                  <a:pt x="18287999" y="825297"/>
                </a:lnTo>
                <a:close/>
              </a:path>
            </a:pathLst>
          </a:custGeom>
          <a:solidFill>
            <a:srgbClr val="000000"/>
          </a:solidFill>
        </p:spPr>
        <p:txBody>
          <a:bodyPr wrap="square" lIns="0" tIns="0" rIns="0" bIns="0" rtlCol="0"/>
          <a:lstStyle/>
          <a:p>
            <a:endParaRPr/>
          </a:p>
        </p:txBody>
      </p:sp>
      <p:pic>
        <p:nvPicPr>
          <p:cNvPr id="3" name="object 3"/>
          <p:cNvPicPr/>
          <p:nvPr/>
        </p:nvPicPr>
        <p:blipFill>
          <a:blip r:embed="rId2" cstate="print"/>
          <a:stretch>
            <a:fillRect/>
          </a:stretch>
        </p:blipFill>
        <p:spPr>
          <a:xfrm>
            <a:off x="15716966" y="244109"/>
            <a:ext cx="2228849" cy="828674"/>
          </a:xfrm>
          <a:prstGeom prst="rect">
            <a:avLst/>
          </a:prstGeom>
        </p:spPr>
      </p:pic>
      <p:sp>
        <p:nvSpPr>
          <p:cNvPr id="5" name="TextBox 4">
            <a:extLst>
              <a:ext uri="{FF2B5EF4-FFF2-40B4-BE49-F238E27FC236}">
                <a16:creationId xmlns:a16="http://schemas.microsoft.com/office/drawing/2014/main" id="{352B3A09-5302-47FB-E618-C91F38231D86}"/>
              </a:ext>
            </a:extLst>
          </p:cNvPr>
          <p:cNvSpPr txBox="1"/>
          <p:nvPr/>
        </p:nvSpPr>
        <p:spPr>
          <a:xfrm>
            <a:off x="762000" y="9689786"/>
            <a:ext cx="4267200" cy="369332"/>
          </a:xfrm>
          <a:prstGeom prst="rect">
            <a:avLst/>
          </a:prstGeom>
          <a:noFill/>
        </p:spPr>
        <p:txBody>
          <a:bodyPr wrap="square" rtlCol="0">
            <a:spAutoFit/>
          </a:bodyPr>
          <a:lstStyle/>
          <a:p>
            <a:r>
              <a:rPr lang="en-IN" dirty="0">
                <a:solidFill>
                  <a:schemeClr val="bg1"/>
                </a:solidFill>
              </a:rPr>
              <a:t>WWW.INTERNSHIPSTUDIO.COM</a:t>
            </a:r>
          </a:p>
        </p:txBody>
      </p:sp>
      <p:sp>
        <p:nvSpPr>
          <p:cNvPr id="11" name="Google Shape;405;p46">
            <a:extLst>
              <a:ext uri="{FF2B5EF4-FFF2-40B4-BE49-F238E27FC236}">
                <a16:creationId xmlns:a16="http://schemas.microsoft.com/office/drawing/2014/main" id="{549CCEF5-47C6-7BBA-8016-92FDF1CF0B83}"/>
              </a:ext>
            </a:extLst>
          </p:cNvPr>
          <p:cNvSpPr txBox="1">
            <a:spLocks/>
          </p:cNvSpPr>
          <p:nvPr/>
        </p:nvSpPr>
        <p:spPr>
          <a:xfrm>
            <a:off x="310316" y="366733"/>
            <a:ext cx="15406650" cy="141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n-US" sz="5400" b="1" i="0" u="none" strike="noStrike" kern="0" cap="none" spc="0" normalizeH="0" baseline="0" noProof="0" dirty="0">
                <a:ln>
                  <a:noFill/>
                </a:ln>
                <a:solidFill>
                  <a:srgbClr val="000000"/>
                </a:solidFill>
                <a:effectLst/>
                <a:uLnTx/>
                <a:uFillTx/>
                <a:latin typeface="Arial"/>
                <a:cs typeface="Arial"/>
                <a:sym typeface="Arial"/>
              </a:rPr>
              <a:t>CBOW</a:t>
            </a:r>
          </a:p>
        </p:txBody>
      </p:sp>
      <p:pic>
        <p:nvPicPr>
          <p:cNvPr id="7" name="Picture 6">
            <a:extLst>
              <a:ext uri="{FF2B5EF4-FFF2-40B4-BE49-F238E27FC236}">
                <a16:creationId xmlns:a16="http://schemas.microsoft.com/office/drawing/2014/main" id="{104C906E-04C9-3279-AA2A-281AA206D39C}"/>
              </a:ext>
            </a:extLst>
          </p:cNvPr>
          <p:cNvPicPr>
            <a:picLocks noChangeAspect="1"/>
          </p:cNvPicPr>
          <p:nvPr/>
        </p:nvPicPr>
        <p:blipFill rotWithShape="1">
          <a:blip r:embed="rId3"/>
          <a:srcRect b="12222"/>
          <a:stretch/>
        </p:blipFill>
        <p:spPr>
          <a:xfrm>
            <a:off x="2555794" y="1576141"/>
            <a:ext cx="10837545" cy="7134717"/>
          </a:xfrm>
          <a:prstGeom prst="rect">
            <a:avLst/>
          </a:prstGeom>
        </p:spPr>
      </p:pic>
    </p:spTree>
    <p:extLst>
      <p:ext uri="{BB962C8B-B14F-4D97-AF65-F5344CB8AC3E}">
        <p14:creationId xmlns:p14="http://schemas.microsoft.com/office/powerpoint/2010/main" val="1637922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6067</TotalTime>
  <Words>925</Words>
  <Application>Microsoft Office PowerPoint</Application>
  <PresentationFormat>Custom</PresentationFormat>
  <Paragraphs>87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source-serif-pro</vt:lpstr>
      <vt:lpstr>Tahoma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Studio</dc:title>
  <dc:creator>hrishi rich</dc:creator>
  <cp:keywords>DAFhvYvNYAM,BAFIWJfPMe4</cp:keywords>
  <cp:lastModifiedBy>Dr.Avinash Kumar Singh</cp:lastModifiedBy>
  <cp:revision>117</cp:revision>
  <dcterms:created xsi:type="dcterms:W3CDTF">2023-05-02T09:52:57Z</dcterms:created>
  <dcterms:modified xsi:type="dcterms:W3CDTF">2023-06-29T08:25:11Z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2023-05-02T00:00:00Z</vt:filetime>
  </property>
  <property fmtid="{D5CDD505-2E9C-101B-9397-08002B2CF9AE}" pid="3" name="Creator">
    <vt:lpwstr>Canva</vt:lpwstr>
  </property>
  <property fmtid="{D5CDD505-2E9C-101B-9397-08002B2CF9AE}" pid="4" name="LastSaved">
    <vt:filetime>2023-05-02T00:00:00Z</vt:filetime>
  </property>
</Properties>
</file>