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65" r:id="rId3"/>
    <p:sldId id="266" r:id="rId4"/>
    <p:sldId id="269" r:id="rId5"/>
    <p:sldId id="270" r:id="rId6"/>
    <p:sldId id="267" r:id="rId7"/>
    <p:sldId id="268" r:id="rId8"/>
    <p:sldId id="271" r:id="rId9"/>
    <p:sldId id="272" r:id="rId10"/>
    <p:sldId id="273" r:id="rId11"/>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874"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D2D09A4D-7912-4DA8-8E78-B3906B4E9CB8}" type="datetimeFigureOut">
              <a:rPr lang="en-US" smtClean="0"/>
              <a:t>6/26/2023</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BD195DC3-54D0-40D9-B596-CB6FEB19462E}" type="slidenum">
              <a:rPr lang="en-US" smtClean="0"/>
              <a:t>‹#›</a:t>
            </a:fld>
            <a:endParaRPr lang="en-US"/>
          </a:p>
        </p:txBody>
      </p:sp>
    </p:spTree>
    <p:extLst>
      <p:ext uri="{BB962C8B-B14F-4D97-AF65-F5344CB8AC3E}">
        <p14:creationId xmlns:p14="http://schemas.microsoft.com/office/powerpoint/2010/main" val="1167926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50" b="0" i="0">
                <a:solidFill>
                  <a:schemeClr val="bg1"/>
                </a:solidFill>
                <a:latin typeface="Tahoma"/>
                <a:cs typeface="Tahoma"/>
              </a:defRPr>
            </a:lvl1pPr>
          </a:lstStyle>
          <a:p>
            <a:pPr marL="12700">
              <a:lnSpc>
                <a:spcPct val="100000"/>
              </a:lnSpc>
              <a:spcBef>
                <a:spcPts val="145"/>
              </a:spcBef>
            </a:pPr>
            <a:r>
              <a:rPr spc="455" dirty="0"/>
              <a:t>WWW</a:t>
            </a:r>
            <a:r>
              <a:rPr spc="-135" dirty="0"/>
              <a:t>.</a:t>
            </a:r>
            <a:r>
              <a:rPr spc="-315" dirty="0"/>
              <a:t> </a:t>
            </a:r>
            <a:r>
              <a:rPr spc="90" dirty="0"/>
              <a:t>I</a:t>
            </a:r>
            <a:r>
              <a:rPr spc="430" dirty="0"/>
              <a:t>N</a:t>
            </a:r>
            <a:r>
              <a:rPr spc="210" dirty="0"/>
              <a:t>T</a:t>
            </a:r>
            <a:r>
              <a:rPr spc="380" dirty="0"/>
              <a:t>E</a:t>
            </a:r>
            <a:r>
              <a:rPr spc="395" dirty="0"/>
              <a:t>R</a:t>
            </a:r>
            <a:r>
              <a:rPr spc="430" dirty="0"/>
              <a:t>N</a:t>
            </a:r>
            <a:r>
              <a:rPr spc="325" dirty="0"/>
              <a:t>S</a:t>
            </a:r>
            <a:r>
              <a:rPr spc="415" dirty="0"/>
              <a:t>H</a:t>
            </a:r>
            <a:r>
              <a:rPr spc="90" dirty="0"/>
              <a:t>I</a:t>
            </a:r>
            <a:r>
              <a:rPr spc="425" dirty="0"/>
              <a:t>P</a:t>
            </a:r>
            <a:r>
              <a:rPr spc="325" dirty="0"/>
              <a:t>S</a:t>
            </a:r>
            <a:r>
              <a:rPr spc="210" dirty="0"/>
              <a:t>T</a:t>
            </a:r>
            <a:r>
              <a:rPr spc="405" dirty="0"/>
              <a:t>U</a:t>
            </a:r>
            <a:r>
              <a:rPr spc="385" dirty="0"/>
              <a:t>D</a:t>
            </a:r>
            <a:r>
              <a:rPr spc="90" dirty="0"/>
              <a:t>I</a:t>
            </a:r>
            <a:r>
              <a:rPr spc="395" dirty="0"/>
              <a:t>O</a:t>
            </a:r>
            <a:r>
              <a:rPr spc="-135" dirty="0"/>
              <a:t>.</a:t>
            </a:r>
            <a:r>
              <a:rPr spc="-315" dirty="0"/>
              <a:t> </a:t>
            </a:r>
            <a:r>
              <a:rPr spc="380" dirty="0"/>
              <a:t>C</a:t>
            </a:r>
            <a:r>
              <a:rPr spc="395" dirty="0"/>
              <a:t>O</a:t>
            </a:r>
            <a:r>
              <a:rPr spc="285" dirty="0"/>
              <a:t>M</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rgbClr val="F17729"/>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650" b="0" i="0">
                <a:solidFill>
                  <a:schemeClr val="bg1"/>
                </a:solidFill>
                <a:latin typeface="Tahoma"/>
                <a:cs typeface="Tahoma"/>
              </a:defRPr>
            </a:lvl1pPr>
          </a:lstStyle>
          <a:p>
            <a:pPr marL="12700">
              <a:lnSpc>
                <a:spcPct val="100000"/>
              </a:lnSpc>
              <a:spcBef>
                <a:spcPts val="145"/>
              </a:spcBef>
            </a:pPr>
            <a:r>
              <a:rPr spc="455" dirty="0"/>
              <a:t>WWW</a:t>
            </a:r>
            <a:r>
              <a:rPr spc="-135" dirty="0"/>
              <a:t>.</a:t>
            </a:r>
            <a:r>
              <a:rPr spc="-315" dirty="0"/>
              <a:t> </a:t>
            </a:r>
            <a:r>
              <a:rPr spc="90" dirty="0"/>
              <a:t>I</a:t>
            </a:r>
            <a:r>
              <a:rPr spc="430" dirty="0"/>
              <a:t>N</a:t>
            </a:r>
            <a:r>
              <a:rPr spc="210" dirty="0"/>
              <a:t>T</a:t>
            </a:r>
            <a:r>
              <a:rPr spc="380" dirty="0"/>
              <a:t>E</a:t>
            </a:r>
            <a:r>
              <a:rPr spc="395" dirty="0"/>
              <a:t>R</a:t>
            </a:r>
            <a:r>
              <a:rPr spc="430" dirty="0"/>
              <a:t>N</a:t>
            </a:r>
            <a:r>
              <a:rPr spc="325" dirty="0"/>
              <a:t>S</a:t>
            </a:r>
            <a:r>
              <a:rPr spc="415" dirty="0"/>
              <a:t>H</a:t>
            </a:r>
            <a:r>
              <a:rPr spc="90" dirty="0"/>
              <a:t>I</a:t>
            </a:r>
            <a:r>
              <a:rPr spc="425" dirty="0"/>
              <a:t>P</a:t>
            </a:r>
            <a:r>
              <a:rPr spc="325" dirty="0"/>
              <a:t>S</a:t>
            </a:r>
            <a:r>
              <a:rPr spc="210" dirty="0"/>
              <a:t>T</a:t>
            </a:r>
            <a:r>
              <a:rPr spc="405" dirty="0"/>
              <a:t>U</a:t>
            </a:r>
            <a:r>
              <a:rPr spc="385" dirty="0"/>
              <a:t>D</a:t>
            </a:r>
            <a:r>
              <a:rPr spc="90" dirty="0"/>
              <a:t>I</a:t>
            </a:r>
            <a:r>
              <a:rPr spc="395" dirty="0"/>
              <a:t>O</a:t>
            </a:r>
            <a:r>
              <a:rPr spc="-135" dirty="0"/>
              <a:t>.</a:t>
            </a:r>
            <a:r>
              <a:rPr spc="-315" dirty="0"/>
              <a:t> </a:t>
            </a:r>
            <a:r>
              <a:rPr spc="380" dirty="0"/>
              <a:t>C</a:t>
            </a:r>
            <a:r>
              <a:rPr spc="395" dirty="0"/>
              <a:t>O</a:t>
            </a:r>
            <a:r>
              <a:rPr spc="285" dirty="0"/>
              <a:t>M</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rgbClr val="F17729"/>
                </a:solidFill>
                <a:latin typeface="Verdana"/>
                <a:cs typeface="Verdan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50" b="0" i="0">
                <a:solidFill>
                  <a:schemeClr val="bg1"/>
                </a:solidFill>
                <a:latin typeface="Tahoma"/>
                <a:cs typeface="Tahoma"/>
              </a:defRPr>
            </a:lvl1pPr>
          </a:lstStyle>
          <a:p>
            <a:pPr marL="12700">
              <a:lnSpc>
                <a:spcPct val="100000"/>
              </a:lnSpc>
              <a:spcBef>
                <a:spcPts val="145"/>
              </a:spcBef>
            </a:pPr>
            <a:r>
              <a:rPr spc="455" dirty="0"/>
              <a:t>WWW</a:t>
            </a:r>
            <a:r>
              <a:rPr spc="-135" dirty="0"/>
              <a:t>.</a:t>
            </a:r>
            <a:r>
              <a:rPr spc="-315" dirty="0"/>
              <a:t> </a:t>
            </a:r>
            <a:r>
              <a:rPr spc="90" dirty="0"/>
              <a:t>I</a:t>
            </a:r>
            <a:r>
              <a:rPr spc="430" dirty="0"/>
              <a:t>N</a:t>
            </a:r>
            <a:r>
              <a:rPr spc="210" dirty="0"/>
              <a:t>T</a:t>
            </a:r>
            <a:r>
              <a:rPr spc="380" dirty="0"/>
              <a:t>E</a:t>
            </a:r>
            <a:r>
              <a:rPr spc="395" dirty="0"/>
              <a:t>R</a:t>
            </a:r>
            <a:r>
              <a:rPr spc="430" dirty="0"/>
              <a:t>N</a:t>
            </a:r>
            <a:r>
              <a:rPr spc="325" dirty="0"/>
              <a:t>S</a:t>
            </a:r>
            <a:r>
              <a:rPr spc="415" dirty="0"/>
              <a:t>H</a:t>
            </a:r>
            <a:r>
              <a:rPr spc="90" dirty="0"/>
              <a:t>I</a:t>
            </a:r>
            <a:r>
              <a:rPr spc="425" dirty="0"/>
              <a:t>P</a:t>
            </a:r>
            <a:r>
              <a:rPr spc="325" dirty="0"/>
              <a:t>S</a:t>
            </a:r>
            <a:r>
              <a:rPr spc="210" dirty="0"/>
              <a:t>T</a:t>
            </a:r>
            <a:r>
              <a:rPr spc="405" dirty="0"/>
              <a:t>U</a:t>
            </a:r>
            <a:r>
              <a:rPr spc="385" dirty="0"/>
              <a:t>D</a:t>
            </a:r>
            <a:r>
              <a:rPr spc="90" dirty="0"/>
              <a:t>I</a:t>
            </a:r>
            <a:r>
              <a:rPr spc="395" dirty="0"/>
              <a:t>O</a:t>
            </a:r>
            <a:r>
              <a:rPr spc="-135" dirty="0"/>
              <a:t>.</a:t>
            </a:r>
            <a:r>
              <a:rPr spc="-315" dirty="0"/>
              <a:t> </a:t>
            </a:r>
            <a:r>
              <a:rPr spc="380" dirty="0"/>
              <a:t>C</a:t>
            </a:r>
            <a:r>
              <a:rPr spc="395" dirty="0"/>
              <a:t>O</a:t>
            </a:r>
            <a:r>
              <a:rPr spc="285" dirty="0"/>
              <a:t>M</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rgbClr val="F17729"/>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defRPr sz="1650" b="0" i="0">
                <a:solidFill>
                  <a:schemeClr val="bg1"/>
                </a:solidFill>
                <a:latin typeface="Tahoma"/>
                <a:cs typeface="Tahoma"/>
              </a:defRPr>
            </a:lvl1pPr>
          </a:lstStyle>
          <a:p>
            <a:pPr marL="12700">
              <a:lnSpc>
                <a:spcPct val="100000"/>
              </a:lnSpc>
              <a:spcBef>
                <a:spcPts val="145"/>
              </a:spcBef>
            </a:pPr>
            <a:r>
              <a:rPr spc="455" dirty="0"/>
              <a:t>WWW</a:t>
            </a:r>
            <a:r>
              <a:rPr spc="-135" dirty="0"/>
              <a:t>.</a:t>
            </a:r>
            <a:r>
              <a:rPr spc="-315" dirty="0"/>
              <a:t> </a:t>
            </a:r>
            <a:r>
              <a:rPr spc="90" dirty="0"/>
              <a:t>I</a:t>
            </a:r>
            <a:r>
              <a:rPr spc="430" dirty="0"/>
              <a:t>N</a:t>
            </a:r>
            <a:r>
              <a:rPr spc="210" dirty="0"/>
              <a:t>T</a:t>
            </a:r>
            <a:r>
              <a:rPr spc="380" dirty="0"/>
              <a:t>E</a:t>
            </a:r>
            <a:r>
              <a:rPr spc="395" dirty="0"/>
              <a:t>R</a:t>
            </a:r>
            <a:r>
              <a:rPr spc="430" dirty="0"/>
              <a:t>N</a:t>
            </a:r>
            <a:r>
              <a:rPr spc="325" dirty="0"/>
              <a:t>S</a:t>
            </a:r>
            <a:r>
              <a:rPr spc="415" dirty="0"/>
              <a:t>H</a:t>
            </a:r>
            <a:r>
              <a:rPr spc="90" dirty="0"/>
              <a:t>I</a:t>
            </a:r>
            <a:r>
              <a:rPr spc="425" dirty="0"/>
              <a:t>P</a:t>
            </a:r>
            <a:r>
              <a:rPr spc="325" dirty="0"/>
              <a:t>S</a:t>
            </a:r>
            <a:r>
              <a:rPr spc="210" dirty="0"/>
              <a:t>T</a:t>
            </a:r>
            <a:r>
              <a:rPr spc="405" dirty="0"/>
              <a:t>U</a:t>
            </a:r>
            <a:r>
              <a:rPr spc="385" dirty="0"/>
              <a:t>D</a:t>
            </a:r>
            <a:r>
              <a:rPr spc="90" dirty="0"/>
              <a:t>I</a:t>
            </a:r>
            <a:r>
              <a:rPr spc="395" dirty="0"/>
              <a:t>O</a:t>
            </a:r>
            <a:r>
              <a:rPr spc="-135" dirty="0"/>
              <a:t>.</a:t>
            </a:r>
            <a:r>
              <a:rPr spc="-315" dirty="0"/>
              <a:t> </a:t>
            </a:r>
            <a:r>
              <a:rPr spc="380" dirty="0"/>
              <a:t>C</a:t>
            </a:r>
            <a:r>
              <a:rPr spc="395" dirty="0"/>
              <a:t>O</a:t>
            </a:r>
            <a:r>
              <a:rPr spc="285" dirty="0"/>
              <a:t>M</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50" b="0" i="0">
                <a:solidFill>
                  <a:schemeClr val="bg1"/>
                </a:solidFill>
                <a:latin typeface="Tahoma"/>
                <a:cs typeface="Tahoma"/>
              </a:defRPr>
            </a:lvl1pPr>
          </a:lstStyle>
          <a:p>
            <a:pPr marL="12700">
              <a:lnSpc>
                <a:spcPct val="100000"/>
              </a:lnSpc>
              <a:spcBef>
                <a:spcPts val="145"/>
              </a:spcBef>
            </a:pPr>
            <a:r>
              <a:rPr spc="455" dirty="0"/>
              <a:t>WWW</a:t>
            </a:r>
            <a:r>
              <a:rPr spc="-135" dirty="0"/>
              <a:t>.</a:t>
            </a:r>
            <a:r>
              <a:rPr spc="-315" dirty="0"/>
              <a:t> </a:t>
            </a:r>
            <a:r>
              <a:rPr spc="90" dirty="0"/>
              <a:t>I</a:t>
            </a:r>
            <a:r>
              <a:rPr spc="430" dirty="0"/>
              <a:t>N</a:t>
            </a:r>
            <a:r>
              <a:rPr spc="210" dirty="0"/>
              <a:t>T</a:t>
            </a:r>
            <a:r>
              <a:rPr spc="380" dirty="0"/>
              <a:t>E</a:t>
            </a:r>
            <a:r>
              <a:rPr spc="395" dirty="0"/>
              <a:t>R</a:t>
            </a:r>
            <a:r>
              <a:rPr spc="430" dirty="0"/>
              <a:t>N</a:t>
            </a:r>
            <a:r>
              <a:rPr spc="325" dirty="0"/>
              <a:t>S</a:t>
            </a:r>
            <a:r>
              <a:rPr spc="415" dirty="0"/>
              <a:t>H</a:t>
            </a:r>
            <a:r>
              <a:rPr spc="90" dirty="0"/>
              <a:t>I</a:t>
            </a:r>
            <a:r>
              <a:rPr spc="425" dirty="0"/>
              <a:t>P</a:t>
            </a:r>
            <a:r>
              <a:rPr spc="325" dirty="0"/>
              <a:t>S</a:t>
            </a:r>
            <a:r>
              <a:rPr spc="210" dirty="0"/>
              <a:t>T</a:t>
            </a:r>
            <a:r>
              <a:rPr spc="405" dirty="0"/>
              <a:t>U</a:t>
            </a:r>
            <a:r>
              <a:rPr spc="385" dirty="0"/>
              <a:t>D</a:t>
            </a:r>
            <a:r>
              <a:rPr spc="90" dirty="0"/>
              <a:t>I</a:t>
            </a:r>
            <a:r>
              <a:rPr spc="395" dirty="0"/>
              <a:t>O</a:t>
            </a:r>
            <a:r>
              <a:rPr spc="-135" dirty="0"/>
              <a:t>.</a:t>
            </a:r>
            <a:r>
              <a:rPr spc="-315" dirty="0"/>
              <a:t> </a:t>
            </a:r>
            <a:r>
              <a:rPr spc="380" dirty="0"/>
              <a:t>C</a:t>
            </a:r>
            <a:r>
              <a:rPr spc="395" dirty="0"/>
              <a:t>O</a:t>
            </a:r>
            <a:r>
              <a:rPr spc="285" dirty="0"/>
              <a:t>M</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16000" y="3828658"/>
            <a:ext cx="9532620" cy="1129029"/>
          </a:xfrm>
          <a:prstGeom prst="rect">
            <a:avLst/>
          </a:prstGeom>
        </p:spPr>
        <p:txBody>
          <a:bodyPr wrap="square" lIns="0" tIns="0" rIns="0" bIns="0">
            <a:spAutoFit/>
          </a:bodyPr>
          <a:lstStyle>
            <a:lvl1pPr>
              <a:defRPr sz="7200" b="1" i="0">
                <a:solidFill>
                  <a:srgbClr val="F17729"/>
                </a:solidFill>
                <a:latin typeface="Verdana"/>
                <a:cs typeface="Verdana"/>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69578" y="9708291"/>
            <a:ext cx="4053840" cy="282575"/>
          </a:xfrm>
          <a:prstGeom prst="rect">
            <a:avLst/>
          </a:prstGeom>
        </p:spPr>
        <p:txBody>
          <a:bodyPr wrap="square" lIns="0" tIns="0" rIns="0" bIns="0">
            <a:spAutoFit/>
          </a:bodyPr>
          <a:lstStyle>
            <a:lvl1pPr>
              <a:defRPr sz="1650" b="0" i="0">
                <a:solidFill>
                  <a:schemeClr val="bg1"/>
                </a:solidFill>
                <a:latin typeface="Tahoma"/>
                <a:cs typeface="Tahoma"/>
              </a:defRPr>
            </a:lvl1pPr>
          </a:lstStyle>
          <a:p>
            <a:pPr marL="12700">
              <a:lnSpc>
                <a:spcPct val="100000"/>
              </a:lnSpc>
              <a:spcBef>
                <a:spcPts val="145"/>
              </a:spcBef>
            </a:pPr>
            <a:r>
              <a:rPr spc="455" dirty="0"/>
              <a:t>WWW</a:t>
            </a:r>
            <a:r>
              <a:rPr spc="-135" dirty="0"/>
              <a:t>.</a:t>
            </a:r>
            <a:r>
              <a:rPr spc="-315" dirty="0"/>
              <a:t> </a:t>
            </a:r>
            <a:r>
              <a:rPr spc="90" dirty="0"/>
              <a:t>I</a:t>
            </a:r>
            <a:r>
              <a:rPr spc="430" dirty="0"/>
              <a:t>N</a:t>
            </a:r>
            <a:r>
              <a:rPr spc="210" dirty="0"/>
              <a:t>T</a:t>
            </a:r>
            <a:r>
              <a:rPr spc="380" dirty="0"/>
              <a:t>E</a:t>
            </a:r>
            <a:r>
              <a:rPr spc="395" dirty="0"/>
              <a:t>R</a:t>
            </a:r>
            <a:r>
              <a:rPr spc="430" dirty="0"/>
              <a:t>N</a:t>
            </a:r>
            <a:r>
              <a:rPr spc="325" dirty="0"/>
              <a:t>S</a:t>
            </a:r>
            <a:r>
              <a:rPr spc="415" dirty="0"/>
              <a:t>H</a:t>
            </a:r>
            <a:r>
              <a:rPr spc="90" dirty="0"/>
              <a:t>I</a:t>
            </a:r>
            <a:r>
              <a:rPr spc="425" dirty="0"/>
              <a:t>P</a:t>
            </a:r>
            <a:r>
              <a:rPr spc="325" dirty="0"/>
              <a:t>S</a:t>
            </a:r>
            <a:r>
              <a:rPr spc="210" dirty="0"/>
              <a:t>T</a:t>
            </a:r>
            <a:r>
              <a:rPr spc="405" dirty="0"/>
              <a:t>U</a:t>
            </a:r>
            <a:r>
              <a:rPr spc="385" dirty="0"/>
              <a:t>D</a:t>
            </a:r>
            <a:r>
              <a:rPr spc="90" dirty="0"/>
              <a:t>I</a:t>
            </a:r>
            <a:r>
              <a:rPr spc="395" dirty="0"/>
              <a:t>O</a:t>
            </a:r>
            <a:r>
              <a:rPr spc="-135" dirty="0"/>
              <a:t>.</a:t>
            </a:r>
            <a:r>
              <a:rPr spc="-315" dirty="0"/>
              <a:t> </a:t>
            </a:r>
            <a:r>
              <a:rPr spc="380" dirty="0"/>
              <a:t>C</a:t>
            </a:r>
            <a:r>
              <a:rPr spc="395" dirty="0"/>
              <a:t>O</a:t>
            </a:r>
            <a:r>
              <a:rPr spc="285" dirty="0"/>
              <a:t>M</a:t>
            </a: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6/26/2023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028700" y="5104499"/>
            <a:ext cx="5448935" cy="38100"/>
            <a:chOff x="1028700" y="5104499"/>
            <a:chExt cx="5448935" cy="38100"/>
          </a:xfrm>
        </p:grpSpPr>
        <p:sp>
          <p:nvSpPr>
            <p:cNvPr id="3" name="object 3"/>
            <p:cNvSpPr/>
            <p:nvPr/>
          </p:nvSpPr>
          <p:spPr>
            <a:xfrm>
              <a:off x="1028687" y="5104510"/>
              <a:ext cx="5372735" cy="38100"/>
            </a:xfrm>
            <a:custGeom>
              <a:avLst/>
              <a:gdLst/>
              <a:ahLst/>
              <a:cxnLst/>
              <a:rect l="l" t="t" r="r" b="b"/>
              <a:pathLst>
                <a:path w="5372735" h="38100">
                  <a:moveTo>
                    <a:pt x="38112" y="0"/>
                  </a:moveTo>
                  <a:lnTo>
                    <a:pt x="0" y="0"/>
                  </a:lnTo>
                  <a:lnTo>
                    <a:pt x="0" y="38100"/>
                  </a:lnTo>
                  <a:lnTo>
                    <a:pt x="38112" y="38100"/>
                  </a:lnTo>
                  <a:lnTo>
                    <a:pt x="38112" y="0"/>
                  </a:lnTo>
                  <a:close/>
                </a:path>
                <a:path w="5372735" h="38100">
                  <a:moveTo>
                    <a:pt x="114312" y="0"/>
                  </a:moveTo>
                  <a:lnTo>
                    <a:pt x="76212" y="0"/>
                  </a:lnTo>
                  <a:lnTo>
                    <a:pt x="76212" y="38100"/>
                  </a:lnTo>
                  <a:lnTo>
                    <a:pt x="114312" y="38100"/>
                  </a:lnTo>
                  <a:lnTo>
                    <a:pt x="114312" y="0"/>
                  </a:lnTo>
                  <a:close/>
                </a:path>
                <a:path w="5372735" h="38100">
                  <a:moveTo>
                    <a:pt x="190512" y="0"/>
                  </a:moveTo>
                  <a:lnTo>
                    <a:pt x="152412" y="0"/>
                  </a:lnTo>
                  <a:lnTo>
                    <a:pt x="152412" y="38100"/>
                  </a:lnTo>
                  <a:lnTo>
                    <a:pt x="190512" y="38100"/>
                  </a:lnTo>
                  <a:lnTo>
                    <a:pt x="190512" y="0"/>
                  </a:lnTo>
                  <a:close/>
                </a:path>
                <a:path w="5372735" h="38100">
                  <a:moveTo>
                    <a:pt x="266725" y="0"/>
                  </a:moveTo>
                  <a:lnTo>
                    <a:pt x="228612" y="0"/>
                  </a:lnTo>
                  <a:lnTo>
                    <a:pt x="228612" y="38100"/>
                  </a:lnTo>
                  <a:lnTo>
                    <a:pt x="266725" y="38100"/>
                  </a:lnTo>
                  <a:lnTo>
                    <a:pt x="266725" y="0"/>
                  </a:lnTo>
                  <a:close/>
                </a:path>
                <a:path w="5372735" h="38100">
                  <a:moveTo>
                    <a:pt x="342925" y="0"/>
                  </a:moveTo>
                  <a:lnTo>
                    <a:pt x="304825" y="0"/>
                  </a:lnTo>
                  <a:lnTo>
                    <a:pt x="304825" y="38100"/>
                  </a:lnTo>
                  <a:lnTo>
                    <a:pt x="342925" y="38100"/>
                  </a:lnTo>
                  <a:lnTo>
                    <a:pt x="342925" y="0"/>
                  </a:lnTo>
                  <a:close/>
                </a:path>
                <a:path w="5372735" h="38100">
                  <a:moveTo>
                    <a:pt x="419125" y="0"/>
                  </a:moveTo>
                  <a:lnTo>
                    <a:pt x="381025" y="0"/>
                  </a:lnTo>
                  <a:lnTo>
                    <a:pt x="381025" y="38100"/>
                  </a:lnTo>
                  <a:lnTo>
                    <a:pt x="419125" y="38100"/>
                  </a:lnTo>
                  <a:lnTo>
                    <a:pt x="419125" y="0"/>
                  </a:lnTo>
                  <a:close/>
                </a:path>
                <a:path w="5372735" h="38100">
                  <a:moveTo>
                    <a:pt x="495338" y="0"/>
                  </a:moveTo>
                  <a:lnTo>
                    <a:pt x="457225" y="0"/>
                  </a:lnTo>
                  <a:lnTo>
                    <a:pt x="457225" y="38100"/>
                  </a:lnTo>
                  <a:lnTo>
                    <a:pt x="495338" y="38100"/>
                  </a:lnTo>
                  <a:lnTo>
                    <a:pt x="495338" y="0"/>
                  </a:lnTo>
                  <a:close/>
                </a:path>
                <a:path w="5372735" h="38100">
                  <a:moveTo>
                    <a:pt x="571538" y="0"/>
                  </a:moveTo>
                  <a:lnTo>
                    <a:pt x="533438" y="0"/>
                  </a:lnTo>
                  <a:lnTo>
                    <a:pt x="533438" y="38100"/>
                  </a:lnTo>
                  <a:lnTo>
                    <a:pt x="571538" y="38100"/>
                  </a:lnTo>
                  <a:lnTo>
                    <a:pt x="571538" y="0"/>
                  </a:lnTo>
                  <a:close/>
                </a:path>
                <a:path w="5372735" h="38100">
                  <a:moveTo>
                    <a:pt x="647738" y="0"/>
                  </a:moveTo>
                  <a:lnTo>
                    <a:pt x="609638" y="0"/>
                  </a:lnTo>
                  <a:lnTo>
                    <a:pt x="609638" y="38100"/>
                  </a:lnTo>
                  <a:lnTo>
                    <a:pt x="647738" y="38100"/>
                  </a:lnTo>
                  <a:lnTo>
                    <a:pt x="647738" y="0"/>
                  </a:lnTo>
                  <a:close/>
                </a:path>
                <a:path w="5372735" h="38100">
                  <a:moveTo>
                    <a:pt x="723950" y="0"/>
                  </a:moveTo>
                  <a:lnTo>
                    <a:pt x="685838" y="0"/>
                  </a:lnTo>
                  <a:lnTo>
                    <a:pt x="685838" y="38100"/>
                  </a:lnTo>
                  <a:lnTo>
                    <a:pt x="723950" y="38100"/>
                  </a:lnTo>
                  <a:lnTo>
                    <a:pt x="723950" y="0"/>
                  </a:lnTo>
                  <a:close/>
                </a:path>
                <a:path w="5372735" h="38100">
                  <a:moveTo>
                    <a:pt x="800150" y="0"/>
                  </a:moveTo>
                  <a:lnTo>
                    <a:pt x="762050" y="0"/>
                  </a:lnTo>
                  <a:lnTo>
                    <a:pt x="762050" y="38100"/>
                  </a:lnTo>
                  <a:lnTo>
                    <a:pt x="800150" y="38100"/>
                  </a:lnTo>
                  <a:lnTo>
                    <a:pt x="800150" y="0"/>
                  </a:lnTo>
                  <a:close/>
                </a:path>
                <a:path w="5372735" h="38100">
                  <a:moveTo>
                    <a:pt x="876350" y="0"/>
                  </a:moveTo>
                  <a:lnTo>
                    <a:pt x="838250" y="0"/>
                  </a:lnTo>
                  <a:lnTo>
                    <a:pt x="838250" y="38100"/>
                  </a:lnTo>
                  <a:lnTo>
                    <a:pt x="876350" y="38100"/>
                  </a:lnTo>
                  <a:lnTo>
                    <a:pt x="876350" y="0"/>
                  </a:lnTo>
                  <a:close/>
                </a:path>
                <a:path w="5372735" h="38100">
                  <a:moveTo>
                    <a:pt x="952563" y="0"/>
                  </a:moveTo>
                  <a:lnTo>
                    <a:pt x="914450" y="0"/>
                  </a:lnTo>
                  <a:lnTo>
                    <a:pt x="914450" y="38100"/>
                  </a:lnTo>
                  <a:lnTo>
                    <a:pt x="952563" y="38100"/>
                  </a:lnTo>
                  <a:lnTo>
                    <a:pt x="952563" y="0"/>
                  </a:lnTo>
                  <a:close/>
                </a:path>
                <a:path w="5372735" h="38100">
                  <a:moveTo>
                    <a:pt x="1028763" y="0"/>
                  </a:moveTo>
                  <a:lnTo>
                    <a:pt x="990663" y="0"/>
                  </a:lnTo>
                  <a:lnTo>
                    <a:pt x="990663" y="38100"/>
                  </a:lnTo>
                  <a:lnTo>
                    <a:pt x="1028763" y="38100"/>
                  </a:lnTo>
                  <a:lnTo>
                    <a:pt x="1028763" y="0"/>
                  </a:lnTo>
                  <a:close/>
                </a:path>
                <a:path w="5372735" h="38100">
                  <a:moveTo>
                    <a:pt x="1104963" y="0"/>
                  </a:moveTo>
                  <a:lnTo>
                    <a:pt x="1066863" y="0"/>
                  </a:lnTo>
                  <a:lnTo>
                    <a:pt x="1066863" y="38100"/>
                  </a:lnTo>
                  <a:lnTo>
                    <a:pt x="1104963" y="38100"/>
                  </a:lnTo>
                  <a:lnTo>
                    <a:pt x="1104963" y="0"/>
                  </a:lnTo>
                  <a:close/>
                </a:path>
                <a:path w="5372735" h="38100">
                  <a:moveTo>
                    <a:pt x="1181176" y="0"/>
                  </a:moveTo>
                  <a:lnTo>
                    <a:pt x="1143063" y="0"/>
                  </a:lnTo>
                  <a:lnTo>
                    <a:pt x="1143063" y="38100"/>
                  </a:lnTo>
                  <a:lnTo>
                    <a:pt x="1181176" y="38100"/>
                  </a:lnTo>
                  <a:lnTo>
                    <a:pt x="1181176" y="0"/>
                  </a:lnTo>
                  <a:close/>
                </a:path>
                <a:path w="5372735" h="38100">
                  <a:moveTo>
                    <a:pt x="1257376" y="0"/>
                  </a:moveTo>
                  <a:lnTo>
                    <a:pt x="1219276" y="0"/>
                  </a:lnTo>
                  <a:lnTo>
                    <a:pt x="1219276" y="38100"/>
                  </a:lnTo>
                  <a:lnTo>
                    <a:pt x="1257376" y="38100"/>
                  </a:lnTo>
                  <a:lnTo>
                    <a:pt x="1257376" y="0"/>
                  </a:lnTo>
                  <a:close/>
                </a:path>
                <a:path w="5372735" h="38100">
                  <a:moveTo>
                    <a:pt x="1333576" y="0"/>
                  </a:moveTo>
                  <a:lnTo>
                    <a:pt x="1295476" y="0"/>
                  </a:lnTo>
                  <a:lnTo>
                    <a:pt x="1295476" y="38100"/>
                  </a:lnTo>
                  <a:lnTo>
                    <a:pt x="1333576" y="38100"/>
                  </a:lnTo>
                  <a:lnTo>
                    <a:pt x="1333576" y="0"/>
                  </a:lnTo>
                  <a:close/>
                </a:path>
                <a:path w="5372735" h="38100">
                  <a:moveTo>
                    <a:pt x="1409788" y="0"/>
                  </a:moveTo>
                  <a:lnTo>
                    <a:pt x="1371676" y="0"/>
                  </a:lnTo>
                  <a:lnTo>
                    <a:pt x="1371676" y="38100"/>
                  </a:lnTo>
                  <a:lnTo>
                    <a:pt x="1409788" y="38100"/>
                  </a:lnTo>
                  <a:lnTo>
                    <a:pt x="1409788" y="0"/>
                  </a:lnTo>
                  <a:close/>
                </a:path>
                <a:path w="5372735" h="38100">
                  <a:moveTo>
                    <a:pt x="1485988" y="0"/>
                  </a:moveTo>
                  <a:lnTo>
                    <a:pt x="1447888" y="0"/>
                  </a:lnTo>
                  <a:lnTo>
                    <a:pt x="1447888" y="38100"/>
                  </a:lnTo>
                  <a:lnTo>
                    <a:pt x="1485988" y="38100"/>
                  </a:lnTo>
                  <a:lnTo>
                    <a:pt x="1485988" y="0"/>
                  </a:lnTo>
                  <a:close/>
                </a:path>
                <a:path w="5372735" h="38100">
                  <a:moveTo>
                    <a:pt x="1562188" y="0"/>
                  </a:moveTo>
                  <a:lnTo>
                    <a:pt x="1524088" y="0"/>
                  </a:lnTo>
                  <a:lnTo>
                    <a:pt x="1524088" y="38100"/>
                  </a:lnTo>
                  <a:lnTo>
                    <a:pt x="1562188" y="38100"/>
                  </a:lnTo>
                  <a:lnTo>
                    <a:pt x="1562188" y="0"/>
                  </a:lnTo>
                  <a:close/>
                </a:path>
                <a:path w="5372735" h="38100">
                  <a:moveTo>
                    <a:pt x="1638401" y="0"/>
                  </a:moveTo>
                  <a:lnTo>
                    <a:pt x="1600288" y="0"/>
                  </a:lnTo>
                  <a:lnTo>
                    <a:pt x="1600288" y="38100"/>
                  </a:lnTo>
                  <a:lnTo>
                    <a:pt x="1638401" y="38100"/>
                  </a:lnTo>
                  <a:lnTo>
                    <a:pt x="1638401" y="0"/>
                  </a:lnTo>
                  <a:close/>
                </a:path>
                <a:path w="5372735" h="38100">
                  <a:moveTo>
                    <a:pt x="1714601" y="0"/>
                  </a:moveTo>
                  <a:lnTo>
                    <a:pt x="1676501" y="0"/>
                  </a:lnTo>
                  <a:lnTo>
                    <a:pt x="1676501" y="38100"/>
                  </a:lnTo>
                  <a:lnTo>
                    <a:pt x="1714601" y="38100"/>
                  </a:lnTo>
                  <a:lnTo>
                    <a:pt x="1714601" y="0"/>
                  </a:lnTo>
                  <a:close/>
                </a:path>
                <a:path w="5372735" h="38100">
                  <a:moveTo>
                    <a:pt x="1790801" y="0"/>
                  </a:moveTo>
                  <a:lnTo>
                    <a:pt x="1752701" y="0"/>
                  </a:lnTo>
                  <a:lnTo>
                    <a:pt x="1752701" y="38100"/>
                  </a:lnTo>
                  <a:lnTo>
                    <a:pt x="1790801" y="38100"/>
                  </a:lnTo>
                  <a:lnTo>
                    <a:pt x="1790801" y="0"/>
                  </a:lnTo>
                  <a:close/>
                </a:path>
                <a:path w="5372735" h="38100">
                  <a:moveTo>
                    <a:pt x="1867001" y="0"/>
                  </a:moveTo>
                  <a:lnTo>
                    <a:pt x="1828901" y="0"/>
                  </a:lnTo>
                  <a:lnTo>
                    <a:pt x="1828901" y="38100"/>
                  </a:lnTo>
                  <a:lnTo>
                    <a:pt x="1867001" y="38100"/>
                  </a:lnTo>
                  <a:lnTo>
                    <a:pt x="1867001" y="0"/>
                  </a:lnTo>
                  <a:close/>
                </a:path>
                <a:path w="5372735" h="38100">
                  <a:moveTo>
                    <a:pt x="1943214" y="0"/>
                  </a:moveTo>
                  <a:lnTo>
                    <a:pt x="1905114" y="0"/>
                  </a:lnTo>
                  <a:lnTo>
                    <a:pt x="1905114" y="38100"/>
                  </a:lnTo>
                  <a:lnTo>
                    <a:pt x="1943214" y="38100"/>
                  </a:lnTo>
                  <a:lnTo>
                    <a:pt x="1943214" y="0"/>
                  </a:lnTo>
                  <a:close/>
                </a:path>
                <a:path w="5372735" h="38100">
                  <a:moveTo>
                    <a:pt x="2019414" y="0"/>
                  </a:moveTo>
                  <a:lnTo>
                    <a:pt x="1981314" y="0"/>
                  </a:lnTo>
                  <a:lnTo>
                    <a:pt x="1981314" y="38100"/>
                  </a:lnTo>
                  <a:lnTo>
                    <a:pt x="2019414" y="38100"/>
                  </a:lnTo>
                  <a:lnTo>
                    <a:pt x="2019414" y="0"/>
                  </a:lnTo>
                  <a:close/>
                </a:path>
                <a:path w="5372735" h="38100">
                  <a:moveTo>
                    <a:pt x="2095614" y="0"/>
                  </a:moveTo>
                  <a:lnTo>
                    <a:pt x="2057514" y="0"/>
                  </a:lnTo>
                  <a:lnTo>
                    <a:pt x="2057514" y="38100"/>
                  </a:lnTo>
                  <a:lnTo>
                    <a:pt x="2095614" y="38100"/>
                  </a:lnTo>
                  <a:lnTo>
                    <a:pt x="2095614" y="0"/>
                  </a:lnTo>
                  <a:close/>
                </a:path>
                <a:path w="5372735" h="38100">
                  <a:moveTo>
                    <a:pt x="2171827" y="0"/>
                  </a:moveTo>
                  <a:lnTo>
                    <a:pt x="2133727" y="0"/>
                  </a:lnTo>
                  <a:lnTo>
                    <a:pt x="2133727" y="38100"/>
                  </a:lnTo>
                  <a:lnTo>
                    <a:pt x="2171827" y="38100"/>
                  </a:lnTo>
                  <a:lnTo>
                    <a:pt x="2171827" y="0"/>
                  </a:lnTo>
                  <a:close/>
                </a:path>
                <a:path w="5372735" h="38100">
                  <a:moveTo>
                    <a:pt x="2248027" y="0"/>
                  </a:moveTo>
                  <a:lnTo>
                    <a:pt x="2209927" y="0"/>
                  </a:lnTo>
                  <a:lnTo>
                    <a:pt x="2209927" y="38100"/>
                  </a:lnTo>
                  <a:lnTo>
                    <a:pt x="2248027" y="38100"/>
                  </a:lnTo>
                  <a:lnTo>
                    <a:pt x="2248027" y="0"/>
                  </a:lnTo>
                  <a:close/>
                </a:path>
                <a:path w="5372735" h="38100">
                  <a:moveTo>
                    <a:pt x="2324227" y="0"/>
                  </a:moveTo>
                  <a:lnTo>
                    <a:pt x="2286127" y="0"/>
                  </a:lnTo>
                  <a:lnTo>
                    <a:pt x="2286127" y="38100"/>
                  </a:lnTo>
                  <a:lnTo>
                    <a:pt x="2324227" y="38100"/>
                  </a:lnTo>
                  <a:lnTo>
                    <a:pt x="2324227" y="0"/>
                  </a:lnTo>
                  <a:close/>
                </a:path>
                <a:path w="5372735" h="38100">
                  <a:moveTo>
                    <a:pt x="2400439" y="0"/>
                  </a:moveTo>
                  <a:lnTo>
                    <a:pt x="2362339" y="0"/>
                  </a:lnTo>
                  <a:lnTo>
                    <a:pt x="2362339" y="38100"/>
                  </a:lnTo>
                  <a:lnTo>
                    <a:pt x="2400439" y="38100"/>
                  </a:lnTo>
                  <a:lnTo>
                    <a:pt x="2400439" y="0"/>
                  </a:lnTo>
                  <a:close/>
                </a:path>
                <a:path w="5372735" h="38100">
                  <a:moveTo>
                    <a:pt x="2476639" y="0"/>
                  </a:moveTo>
                  <a:lnTo>
                    <a:pt x="2438539" y="0"/>
                  </a:lnTo>
                  <a:lnTo>
                    <a:pt x="2438539" y="38100"/>
                  </a:lnTo>
                  <a:lnTo>
                    <a:pt x="2476639" y="38100"/>
                  </a:lnTo>
                  <a:lnTo>
                    <a:pt x="2476639" y="0"/>
                  </a:lnTo>
                  <a:close/>
                </a:path>
                <a:path w="5372735" h="38100">
                  <a:moveTo>
                    <a:pt x="2552839" y="0"/>
                  </a:moveTo>
                  <a:lnTo>
                    <a:pt x="2514739" y="0"/>
                  </a:lnTo>
                  <a:lnTo>
                    <a:pt x="2514739" y="38100"/>
                  </a:lnTo>
                  <a:lnTo>
                    <a:pt x="2552839" y="38100"/>
                  </a:lnTo>
                  <a:lnTo>
                    <a:pt x="2552839" y="0"/>
                  </a:lnTo>
                  <a:close/>
                </a:path>
                <a:path w="5372735" h="38100">
                  <a:moveTo>
                    <a:pt x="2629052" y="0"/>
                  </a:moveTo>
                  <a:lnTo>
                    <a:pt x="2590952" y="0"/>
                  </a:lnTo>
                  <a:lnTo>
                    <a:pt x="2590952" y="38100"/>
                  </a:lnTo>
                  <a:lnTo>
                    <a:pt x="2629052" y="38100"/>
                  </a:lnTo>
                  <a:lnTo>
                    <a:pt x="2629052" y="0"/>
                  </a:lnTo>
                  <a:close/>
                </a:path>
                <a:path w="5372735" h="38100">
                  <a:moveTo>
                    <a:pt x="2705252" y="0"/>
                  </a:moveTo>
                  <a:lnTo>
                    <a:pt x="2667152" y="0"/>
                  </a:lnTo>
                  <a:lnTo>
                    <a:pt x="2667152" y="38100"/>
                  </a:lnTo>
                  <a:lnTo>
                    <a:pt x="2705252" y="38100"/>
                  </a:lnTo>
                  <a:lnTo>
                    <a:pt x="2705252" y="0"/>
                  </a:lnTo>
                  <a:close/>
                </a:path>
                <a:path w="5372735" h="38100">
                  <a:moveTo>
                    <a:pt x="2781452" y="0"/>
                  </a:moveTo>
                  <a:lnTo>
                    <a:pt x="2743352" y="0"/>
                  </a:lnTo>
                  <a:lnTo>
                    <a:pt x="2743352" y="38100"/>
                  </a:lnTo>
                  <a:lnTo>
                    <a:pt x="2781452" y="38100"/>
                  </a:lnTo>
                  <a:lnTo>
                    <a:pt x="2781452" y="0"/>
                  </a:lnTo>
                  <a:close/>
                </a:path>
                <a:path w="5372735" h="38100">
                  <a:moveTo>
                    <a:pt x="2857665" y="0"/>
                  </a:moveTo>
                  <a:lnTo>
                    <a:pt x="2819565" y="0"/>
                  </a:lnTo>
                  <a:lnTo>
                    <a:pt x="2819565" y="38100"/>
                  </a:lnTo>
                  <a:lnTo>
                    <a:pt x="2857665" y="38100"/>
                  </a:lnTo>
                  <a:lnTo>
                    <a:pt x="2857665" y="0"/>
                  </a:lnTo>
                  <a:close/>
                </a:path>
                <a:path w="5372735" h="38100">
                  <a:moveTo>
                    <a:pt x="2933865" y="0"/>
                  </a:moveTo>
                  <a:lnTo>
                    <a:pt x="2895765" y="0"/>
                  </a:lnTo>
                  <a:lnTo>
                    <a:pt x="2895765" y="38100"/>
                  </a:lnTo>
                  <a:lnTo>
                    <a:pt x="2933865" y="38100"/>
                  </a:lnTo>
                  <a:lnTo>
                    <a:pt x="2933865" y="0"/>
                  </a:lnTo>
                  <a:close/>
                </a:path>
                <a:path w="5372735" h="38100">
                  <a:moveTo>
                    <a:pt x="3010065" y="0"/>
                  </a:moveTo>
                  <a:lnTo>
                    <a:pt x="2971965" y="0"/>
                  </a:lnTo>
                  <a:lnTo>
                    <a:pt x="2971965" y="38100"/>
                  </a:lnTo>
                  <a:lnTo>
                    <a:pt x="3010065" y="38100"/>
                  </a:lnTo>
                  <a:lnTo>
                    <a:pt x="3010065" y="0"/>
                  </a:lnTo>
                  <a:close/>
                </a:path>
                <a:path w="5372735" h="38100">
                  <a:moveTo>
                    <a:pt x="3086277" y="0"/>
                  </a:moveTo>
                  <a:lnTo>
                    <a:pt x="3048177" y="0"/>
                  </a:lnTo>
                  <a:lnTo>
                    <a:pt x="3048177" y="38100"/>
                  </a:lnTo>
                  <a:lnTo>
                    <a:pt x="3086277" y="38100"/>
                  </a:lnTo>
                  <a:lnTo>
                    <a:pt x="3086277" y="0"/>
                  </a:lnTo>
                  <a:close/>
                </a:path>
                <a:path w="5372735" h="38100">
                  <a:moveTo>
                    <a:pt x="3162477" y="0"/>
                  </a:moveTo>
                  <a:lnTo>
                    <a:pt x="3124377" y="0"/>
                  </a:lnTo>
                  <a:lnTo>
                    <a:pt x="3124377" y="38100"/>
                  </a:lnTo>
                  <a:lnTo>
                    <a:pt x="3162477" y="38100"/>
                  </a:lnTo>
                  <a:lnTo>
                    <a:pt x="3162477" y="0"/>
                  </a:lnTo>
                  <a:close/>
                </a:path>
                <a:path w="5372735" h="38100">
                  <a:moveTo>
                    <a:pt x="3238677" y="0"/>
                  </a:moveTo>
                  <a:lnTo>
                    <a:pt x="3200577" y="0"/>
                  </a:lnTo>
                  <a:lnTo>
                    <a:pt x="3200577" y="38100"/>
                  </a:lnTo>
                  <a:lnTo>
                    <a:pt x="3238677" y="38100"/>
                  </a:lnTo>
                  <a:lnTo>
                    <a:pt x="3238677" y="0"/>
                  </a:lnTo>
                  <a:close/>
                </a:path>
                <a:path w="5372735" h="38100">
                  <a:moveTo>
                    <a:pt x="3314890" y="0"/>
                  </a:moveTo>
                  <a:lnTo>
                    <a:pt x="3276790" y="0"/>
                  </a:lnTo>
                  <a:lnTo>
                    <a:pt x="3276790" y="38100"/>
                  </a:lnTo>
                  <a:lnTo>
                    <a:pt x="3314890" y="38100"/>
                  </a:lnTo>
                  <a:lnTo>
                    <a:pt x="3314890" y="0"/>
                  </a:lnTo>
                  <a:close/>
                </a:path>
                <a:path w="5372735" h="38100">
                  <a:moveTo>
                    <a:pt x="3391090" y="0"/>
                  </a:moveTo>
                  <a:lnTo>
                    <a:pt x="3352990" y="0"/>
                  </a:lnTo>
                  <a:lnTo>
                    <a:pt x="3352990" y="38100"/>
                  </a:lnTo>
                  <a:lnTo>
                    <a:pt x="3391090" y="38100"/>
                  </a:lnTo>
                  <a:lnTo>
                    <a:pt x="3391090" y="0"/>
                  </a:lnTo>
                  <a:close/>
                </a:path>
                <a:path w="5372735" h="38100">
                  <a:moveTo>
                    <a:pt x="3467290" y="0"/>
                  </a:moveTo>
                  <a:lnTo>
                    <a:pt x="3429190" y="0"/>
                  </a:lnTo>
                  <a:lnTo>
                    <a:pt x="3429190" y="38100"/>
                  </a:lnTo>
                  <a:lnTo>
                    <a:pt x="3467290" y="38100"/>
                  </a:lnTo>
                  <a:lnTo>
                    <a:pt x="3467290" y="0"/>
                  </a:lnTo>
                  <a:close/>
                </a:path>
                <a:path w="5372735" h="38100">
                  <a:moveTo>
                    <a:pt x="3543503" y="0"/>
                  </a:moveTo>
                  <a:lnTo>
                    <a:pt x="3505390" y="0"/>
                  </a:lnTo>
                  <a:lnTo>
                    <a:pt x="3505390" y="38100"/>
                  </a:lnTo>
                  <a:lnTo>
                    <a:pt x="3543503" y="38100"/>
                  </a:lnTo>
                  <a:lnTo>
                    <a:pt x="3543503" y="0"/>
                  </a:lnTo>
                  <a:close/>
                </a:path>
                <a:path w="5372735" h="38100">
                  <a:moveTo>
                    <a:pt x="3619703" y="0"/>
                  </a:moveTo>
                  <a:lnTo>
                    <a:pt x="3581603" y="0"/>
                  </a:lnTo>
                  <a:lnTo>
                    <a:pt x="3581603" y="38100"/>
                  </a:lnTo>
                  <a:lnTo>
                    <a:pt x="3619703" y="38100"/>
                  </a:lnTo>
                  <a:lnTo>
                    <a:pt x="3619703" y="0"/>
                  </a:lnTo>
                  <a:close/>
                </a:path>
                <a:path w="5372735" h="38100">
                  <a:moveTo>
                    <a:pt x="3695903" y="0"/>
                  </a:moveTo>
                  <a:lnTo>
                    <a:pt x="3657803" y="0"/>
                  </a:lnTo>
                  <a:lnTo>
                    <a:pt x="3657803" y="38100"/>
                  </a:lnTo>
                  <a:lnTo>
                    <a:pt x="3695903" y="38100"/>
                  </a:lnTo>
                  <a:lnTo>
                    <a:pt x="3695903" y="0"/>
                  </a:lnTo>
                  <a:close/>
                </a:path>
                <a:path w="5372735" h="38100">
                  <a:moveTo>
                    <a:pt x="3772116" y="0"/>
                  </a:moveTo>
                  <a:lnTo>
                    <a:pt x="3734003" y="0"/>
                  </a:lnTo>
                  <a:lnTo>
                    <a:pt x="3734003" y="38100"/>
                  </a:lnTo>
                  <a:lnTo>
                    <a:pt x="3772116" y="38100"/>
                  </a:lnTo>
                  <a:lnTo>
                    <a:pt x="3772116" y="0"/>
                  </a:lnTo>
                  <a:close/>
                </a:path>
                <a:path w="5372735" h="38100">
                  <a:moveTo>
                    <a:pt x="3848316" y="0"/>
                  </a:moveTo>
                  <a:lnTo>
                    <a:pt x="3810216" y="0"/>
                  </a:lnTo>
                  <a:lnTo>
                    <a:pt x="3810216" y="38100"/>
                  </a:lnTo>
                  <a:lnTo>
                    <a:pt x="3848316" y="38100"/>
                  </a:lnTo>
                  <a:lnTo>
                    <a:pt x="3848316" y="0"/>
                  </a:lnTo>
                  <a:close/>
                </a:path>
                <a:path w="5372735" h="38100">
                  <a:moveTo>
                    <a:pt x="3924516" y="0"/>
                  </a:moveTo>
                  <a:lnTo>
                    <a:pt x="3886416" y="0"/>
                  </a:lnTo>
                  <a:lnTo>
                    <a:pt x="3886416" y="38100"/>
                  </a:lnTo>
                  <a:lnTo>
                    <a:pt x="3924516" y="38100"/>
                  </a:lnTo>
                  <a:lnTo>
                    <a:pt x="3924516" y="0"/>
                  </a:lnTo>
                  <a:close/>
                </a:path>
                <a:path w="5372735" h="38100">
                  <a:moveTo>
                    <a:pt x="4000728" y="0"/>
                  </a:moveTo>
                  <a:lnTo>
                    <a:pt x="3962616" y="0"/>
                  </a:lnTo>
                  <a:lnTo>
                    <a:pt x="3962616" y="38100"/>
                  </a:lnTo>
                  <a:lnTo>
                    <a:pt x="4000728" y="38100"/>
                  </a:lnTo>
                  <a:lnTo>
                    <a:pt x="4000728" y="0"/>
                  </a:lnTo>
                  <a:close/>
                </a:path>
                <a:path w="5372735" h="38100">
                  <a:moveTo>
                    <a:pt x="4076928" y="0"/>
                  </a:moveTo>
                  <a:lnTo>
                    <a:pt x="4038828" y="0"/>
                  </a:lnTo>
                  <a:lnTo>
                    <a:pt x="4038828" y="38100"/>
                  </a:lnTo>
                  <a:lnTo>
                    <a:pt x="4076928" y="38100"/>
                  </a:lnTo>
                  <a:lnTo>
                    <a:pt x="4076928" y="0"/>
                  </a:lnTo>
                  <a:close/>
                </a:path>
                <a:path w="5372735" h="38100">
                  <a:moveTo>
                    <a:pt x="4153128" y="0"/>
                  </a:moveTo>
                  <a:lnTo>
                    <a:pt x="4115028" y="0"/>
                  </a:lnTo>
                  <a:lnTo>
                    <a:pt x="4115028" y="38100"/>
                  </a:lnTo>
                  <a:lnTo>
                    <a:pt x="4153128" y="38100"/>
                  </a:lnTo>
                  <a:lnTo>
                    <a:pt x="4153128" y="0"/>
                  </a:lnTo>
                  <a:close/>
                </a:path>
                <a:path w="5372735" h="38100">
                  <a:moveTo>
                    <a:pt x="4229341" y="0"/>
                  </a:moveTo>
                  <a:lnTo>
                    <a:pt x="4191228" y="0"/>
                  </a:lnTo>
                  <a:lnTo>
                    <a:pt x="4191228" y="38100"/>
                  </a:lnTo>
                  <a:lnTo>
                    <a:pt x="4229341" y="38100"/>
                  </a:lnTo>
                  <a:lnTo>
                    <a:pt x="4229341" y="0"/>
                  </a:lnTo>
                  <a:close/>
                </a:path>
                <a:path w="5372735" h="38100">
                  <a:moveTo>
                    <a:pt x="4305541" y="0"/>
                  </a:moveTo>
                  <a:lnTo>
                    <a:pt x="4267441" y="0"/>
                  </a:lnTo>
                  <a:lnTo>
                    <a:pt x="4267441" y="38100"/>
                  </a:lnTo>
                  <a:lnTo>
                    <a:pt x="4305541" y="38100"/>
                  </a:lnTo>
                  <a:lnTo>
                    <a:pt x="4305541" y="0"/>
                  </a:lnTo>
                  <a:close/>
                </a:path>
                <a:path w="5372735" h="38100">
                  <a:moveTo>
                    <a:pt x="4381741" y="0"/>
                  </a:moveTo>
                  <a:lnTo>
                    <a:pt x="4343641" y="0"/>
                  </a:lnTo>
                  <a:lnTo>
                    <a:pt x="4343641" y="38100"/>
                  </a:lnTo>
                  <a:lnTo>
                    <a:pt x="4381741" y="38100"/>
                  </a:lnTo>
                  <a:lnTo>
                    <a:pt x="4381741" y="0"/>
                  </a:lnTo>
                  <a:close/>
                </a:path>
                <a:path w="5372735" h="38100">
                  <a:moveTo>
                    <a:pt x="4457954" y="0"/>
                  </a:moveTo>
                  <a:lnTo>
                    <a:pt x="4419841" y="0"/>
                  </a:lnTo>
                  <a:lnTo>
                    <a:pt x="4419841" y="38100"/>
                  </a:lnTo>
                  <a:lnTo>
                    <a:pt x="4457954" y="38100"/>
                  </a:lnTo>
                  <a:lnTo>
                    <a:pt x="4457954" y="0"/>
                  </a:lnTo>
                  <a:close/>
                </a:path>
                <a:path w="5372735" h="38100">
                  <a:moveTo>
                    <a:pt x="4534154" y="0"/>
                  </a:moveTo>
                  <a:lnTo>
                    <a:pt x="4496054" y="0"/>
                  </a:lnTo>
                  <a:lnTo>
                    <a:pt x="4496054" y="38100"/>
                  </a:lnTo>
                  <a:lnTo>
                    <a:pt x="4534154" y="38100"/>
                  </a:lnTo>
                  <a:lnTo>
                    <a:pt x="4534154" y="0"/>
                  </a:lnTo>
                  <a:close/>
                </a:path>
                <a:path w="5372735" h="38100">
                  <a:moveTo>
                    <a:pt x="4610354" y="0"/>
                  </a:moveTo>
                  <a:lnTo>
                    <a:pt x="4572254" y="0"/>
                  </a:lnTo>
                  <a:lnTo>
                    <a:pt x="4572254" y="38100"/>
                  </a:lnTo>
                  <a:lnTo>
                    <a:pt x="4610354" y="38100"/>
                  </a:lnTo>
                  <a:lnTo>
                    <a:pt x="4610354" y="0"/>
                  </a:lnTo>
                  <a:close/>
                </a:path>
                <a:path w="5372735" h="38100">
                  <a:moveTo>
                    <a:pt x="4686566" y="0"/>
                  </a:moveTo>
                  <a:lnTo>
                    <a:pt x="4648454" y="0"/>
                  </a:lnTo>
                  <a:lnTo>
                    <a:pt x="4648454" y="38100"/>
                  </a:lnTo>
                  <a:lnTo>
                    <a:pt x="4686566" y="38100"/>
                  </a:lnTo>
                  <a:lnTo>
                    <a:pt x="4686566" y="0"/>
                  </a:lnTo>
                  <a:close/>
                </a:path>
                <a:path w="5372735" h="38100">
                  <a:moveTo>
                    <a:pt x="4762766" y="0"/>
                  </a:moveTo>
                  <a:lnTo>
                    <a:pt x="4724666" y="0"/>
                  </a:lnTo>
                  <a:lnTo>
                    <a:pt x="4724666" y="38100"/>
                  </a:lnTo>
                  <a:lnTo>
                    <a:pt x="4762766" y="38100"/>
                  </a:lnTo>
                  <a:lnTo>
                    <a:pt x="4762766" y="0"/>
                  </a:lnTo>
                  <a:close/>
                </a:path>
                <a:path w="5372735" h="38100">
                  <a:moveTo>
                    <a:pt x="4838966" y="0"/>
                  </a:moveTo>
                  <a:lnTo>
                    <a:pt x="4800866" y="0"/>
                  </a:lnTo>
                  <a:lnTo>
                    <a:pt x="4800866" y="38100"/>
                  </a:lnTo>
                  <a:lnTo>
                    <a:pt x="4838966" y="38100"/>
                  </a:lnTo>
                  <a:lnTo>
                    <a:pt x="4838966" y="0"/>
                  </a:lnTo>
                  <a:close/>
                </a:path>
                <a:path w="5372735" h="38100">
                  <a:moveTo>
                    <a:pt x="4915179" y="0"/>
                  </a:moveTo>
                  <a:lnTo>
                    <a:pt x="4877066" y="0"/>
                  </a:lnTo>
                  <a:lnTo>
                    <a:pt x="4877066" y="38100"/>
                  </a:lnTo>
                  <a:lnTo>
                    <a:pt x="4915179" y="38100"/>
                  </a:lnTo>
                  <a:lnTo>
                    <a:pt x="4915179" y="0"/>
                  </a:lnTo>
                  <a:close/>
                </a:path>
                <a:path w="5372735" h="38100">
                  <a:moveTo>
                    <a:pt x="4991379" y="0"/>
                  </a:moveTo>
                  <a:lnTo>
                    <a:pt x="4953279" y="0"/>
                  </a:lnTo>
                  <a:lnTo>
                    <a:pt x="4953279" y="38100"/>
                  </a:lnTo>
                  <a:lnTo>
                    <a:pt x="4991379" y="38100"/>
                  </a:lnTo>
                  <a:lnTo>
                    <a:pt x="4991379" y="0"/>
                  </a:lnTo>
                  <a:close/>
                </a:path>
                <a:path w="5372735" h="38100">
                  <a:moveTo>
                    <a:pt x="5067579" y="0"/>
                  </a:moveTo>
                  <a:lnTo>
                    <a:pt x="5029479" y="0"/>
                  </a:lnTo>
                  <a:lnTo>
                    <a:pt x="5029479" y="38100"/>
                  </a:lnTo>
                  <a:lnTo>
                    <a:pt x="5067579" y="38100"/>
                  </a:lnTo>
                  <a:lnTo>
                    <a:pt x="5067579" y="0"/>
                  </a:lnTo>
                  <a:close/>
                </a:path>
                <a:path w="5372735" h="38100">
                  <a:moveTo>
                    <a:pt x="5143779" y="0"/>
                  </a:moveTo>
                  <a:lnTo>
                    <a:pt x="5105679" y="0"/>
                  </a:lnTo>
                  <a:lnTo>
                    <a:pt x="5105679" y="38100"/>
                  </a:lnTo>
                  <a:lnTo>
                    <a:pt x="5143779" y="38100"/>
                  </a:lnTo>
                  <a:lnTo>
                    <a:pt x="5143779" y="0"/>
                  </a:lnTo>
                  <a:close/>
                </a:path>
                <a:path w="5372735" h="38100">
                  <a:moveTo>
                    <a:pt x="5219992" y="0"/>
                  </a:moveTo>
                  <a:lnTo>
                    <a:pt x="5181892" y="0"/>
                  </a:lnTo>
                  <a:lnTo>
                    <a:pt x="5181892" y="38100"/>
                  </a:lnTo>
                  <a:lnTo>
                    <a:pt x="5219992" y="38100"/>
                  </a:lnTo>
                  <a:lnTo>
                    <a:pt x="5219992" y="0"/>
                  </a:lnTo>
                  <a:close/>
                </a:path>
                <a:path w="5372735" h="38100">
                  <a:moveTo>
                    <a:pt x="5296192" y="0"/>
                  </a:moveTo>
                  <a:lnTo>
                    <a:pt x="5258092" y="0"/>
                  </a:lnTo>
                  <a:lnTo>
                    <a:pt x="5258092" y="38100"/>
                  </a:lnTo>
                  <a:lnTo>
                    <a:pt x="5296192" y="38100"/>
                  </a:lnTo>
                  <a:lnTo>
                    <a:pt x="5296192" y="0"/>
                  </a:lnTo>
                  <a:close/>
                </a:path>
                <a:path w="5372735" h="38100">
                  <a:moveTo>
                    <a:pt x="5372392" y="0"/>
                  </a:moveTo>
                  <a:lnTo>
                    <a:pt x="5334292" y="0"/>
                  </a:lnTo>
                  <a:lnTo>
                    <a:pt x="5334292" y="38100"/>
                  </a:lnTo>
                  <a:lnTo>
                    <a:pt x="5372392" y="38100"/>
                  </a:lnTo>
                  <a:lnTo>
                    <a:pt x="5372392" y="0"/>
                  </a:lnTo>
                  <a:close/>
                </a:path>
              </a:pathLst>
            </a:custGeom>
            <a:solidFill>
              <a:srgbClr val="000000"/>
            </a:solidFill>
          </p:spPr>
          <p:txBody>
            <a:bodyPr wrap="square" lIns="0" tIns="0" rIns="0" bIns="0" rtlCol="0"/>
            <a:lstStyle/>
            <a:p>
              <a:endParaRPr/>
            </a:p>
          </p:txBody>
        </p:sp>
        <p:sp>
          <p:nvSpPr>
            <p:cNvPr id="4" name="object 4"/>
            <p:cNvSpPr/>
            <p:nvPr/>
          </p:nvSpPr>
          <p:spPr>
            <a:xfrm>
              <a:off x="6362979" y="5104510"/>
              <a:ext cx="114935" cy="38100"/>
            </a:xfrm>
            <a:custGeom>
              <a:avLst/>
              <a:gdLst/>
              <a:ahLst/>
              <a:cxnLst/>
              <a:rect l="l" t="t" r="r" b="b"/>
              <a:pathLst>
                <a:path w="114935" h="38100">
                  <a:moveTo>
                    <a:pt x="38100" y="0"/>
                  </a:moveTo>
                  <a:lnTo>
                    <a:pt x="0" y="0"/>
                  </a:lnTo>
                  <a:lnTo>
                    <a:pt x="0" y="38100"/>
                  </a:lnTo>
                  <a:lnTo>
                    <a:pt x="38100" y="38100"/>
                  </a:lnTo>
                  <a:lnTo>
                    <a:pt x="38100" y="0"/>
                  </a:lnTo>
                  <a:close/>
                </a:path>
                <a:path w="114935" h="38100">
                  <a:moveTo>
                    <a:pt x="114312" y="0"/>
                  </a:moveTo>
                  <a:lnTo>
                    <a:pt x="76212" y="0"/>
                  </a:lnTo>
                  <a:lnTo>
                    <a:pt x="76212" y="38100"/>
                  </a:lnTo>
                  <a:lnTo>
                    <a:pt x="114312" y="38100"/>
                  </a:lnTo>
                  <a:lnTo>
                    <a:pt x="114312" y="0"/>
                  </a:lnTo>
                  <a:close/>
                </a:path>
              </a:pathLst>
            </a:custGeom>
            <a:solidFill>
              <a:srgbClr val="000000"/>
            </a:solidFill>
          </p:spPr>
          <p:txBody>
            <a:bodyPr wrap="square" lIns="0" tIns="0" rIns="0" bIns="0" rtlCol="0"/>
            <a:lstStyle/>
            <a:p>
              <a:endParaRPr/>
            </a:p>
          </p:txBody>
        </p:sp>
      </p:grpSp>
      <p:sp>
        <p:nvSpPr>
          <p:cNvPr id="5" name="object 5"/>
          <p:cNvSpPr txBox="1"/>
          <p:nvPr/>
        </p:nvSpPr>
        <p:spPr>
          <a:xfrm>
            <a:off x="1016297" y="3321507"/>
            <a:ext cx="4487545" cy="755976"/>
          </a:xfrm>
          <a:prstGeom prst="rect">
            <a:avLst/>
          </a:prstGeom>
        </p:spPr>
        <p:txBody>
          <a:bodyPr vert="horz" wrap="square" lIns="0" tIns="17145" rIns="0" bIns="0" rtlCol="0">
            <a:spAutoFit/>
          </a:bodyPr>
          <a:lstStyle/>
          <a:p>
            <a:pPr marL="12700">
              <a:lnSpc>
                <a:spcPct val="100000"/>
              </a:lnSpc>
              <a:spcBef>
                <a:spcPts val="135"/>
              </a:spcBef>
            </a:pPr>
            <a:r>
              <a:rPr sz="4800" spc="-145" dirty="0">
                <a:latin typeface="Tahoma"/>
                <a:cs typeface="Tahoma"/>
              </a:rPr>
              <a:t>Welcome</a:t>
            </a:r>
            <a:r>
              <a:rPr sz="4800" spc="-204" dirty="0">
                <a:latin typeface="Tahoma"/>
                <a:cs typeface="Tahoma"/>
              </a:rPr>
              <a:t> </a:t>
            </a:r>
            <a:r>
              <a:rPr sz="4800" spc="-250" dirty="0">
                <a:latin typeface="Tahoma"/>
                <a:cs typeface="Tahoma"/>
              </a:rPr>
              <a:t>to</a:t>
            </a:r>
            <a:endParaRPr sz="4800" dirty="0">
              <a:latin typeface="Tahoma"/>
              <a:cs typeface="Tahoma"/>
            </a:endParaRPr>
          </a:p>
        </p:txBody>
      </p:sp>
      <p:pic>
        <p:nvPicPr>
          <p:cNvPr id="6" name="object 6"/>
          <p:cNvPicPr/>
          <p:nvPr/>
        </p:nvPicPr>
        <p:blipFill>
          <a:blip r:embed="rId2" cstate="print"/>
          <a:stretch>
            <a:fillRect/>
          </a:stretch>
        </p:blipFill>
        <p:spPr>
          <a:xfrm>
            <a:off x="8861433" y="0"/>
            <a:ext cx="9426565" cy="10287000"/>
          </a:xfrm>
          <a:prstGeom prst="rect">
            <a:avLst/>
          </a:prstGeom>
        </p:spPr>
      </p:pic>
      <p:grpSp>
        <p:nvGrpSpPr>
          <p:cNvPr id="9" name="object 9"/>
          <p:cNvGrpSpPr/>
          <p:nvPr/>
        </p:nvGrpSpPr>
        <p:grpSpPr>
          <a:xfrm>
            <a:off x="0" y="551603"/>
            <a:ext cx="18288000" cy="9735820"/>
            <a:chOff x="0" y="551603"/>
            <a:chExt cx="18288000" cy="9735820"/>
          </a:xfrm>
        </p:grpSpPr>
        <p:pic>
          <p:nvPicPr>
            <p:cNvPr id="10" name="object 10"/>
            <p:cNvPicPr/>
            <p:nvPr/>
          </p:nvPicPr>
          <p:blipFill>
            <a:blip r:embed="rId3" cstate="print"/>
            <a:stretch>
              <a:fillRect/>
            </a:stretch>
          </p:blipFill>
          <p:spPr>
            <a:xfrm>
              <a:off x="15775688" y="551603"/>
              <a:ext cx="2238374" cy="676274"/>
            </a:xfrm>
            <a:prstGeom prst="rect">
              <a:avLst/>
            </a:prstGeom>
          </p:spPr>
        </p:pic>
        <p:sp>
          <p:nvSpPr>
            <p:cNvPr id="11" name="object 11"/>
            <p:cNvSpPr/>
            <p:nvPr/>
          </p:nvSpPr>
          <p:spPr>
            <a:xfrm>
              <a:off x="0" y="9461701"/>
              <a:ext cx="18288000" cy="825500"/>
            </a:xfrm>
            <a:custGeom>
              <a:avLst/>
              <a:gdLst/>
              <a:ahLst/>
              <a:cxnLst/>
              <a:rect l="l" t="t" r="r" b="b"/>
              <a:pathLst>
                <a:path w="18288000" h="825500">
                  <a:moveTo>
                    <a:pt x="18287999" y="825298"/>
                  </a:moveTo>
                  <a:lnTo>
                    <a:pt x="0" y="825298"/>
                  </a:lnTo>
                  <a:lnTo>
                    <a:pt x="0" y="0"/>
                  </a:lnTo>
                  <a:lnTo>
                    <a:pt x="18287999" y="0"/>
                  </a:lnTo>
                  <a:lnTo>
                    <a:pt x="18287999" y="825298"/>
                  </a:lnTo>
                  <a:close/>
                </a:path>
              </a:pathLst>
            </a:custGeom>
            <a:solidFill>
              <a:srgbClr val="000000"/>
            </a:solidFill>
          </p:spPr>
          <p:txBody>
            <a:bodyPr wrap="square" lIns="0" tIns="0" rIns="0" bIns="0" rtlCol="0"/>
            <a:lstStyle/>
            <a:p>
              <a:endParaRPr/>
            </a:p>
          </p:txBody>
        </p:sp>
      </p:grpSp>
      <p:sp>
        <p:nvSpPr>
          <p:cNvPr id="13" name="TextBox 12">
            <a:extLst>
              <a:ext uri="{FF2B5EF4-FFF2-40B4-BE49-F238E27FC236}">
                <a16:creationId xmlns:a16="http://schemas.microsoft.com/office/drawing/2014/main" id="{2AAF907B-4459-B969-4E8C-3896D07C754E}"/>
              </a:ext>
            </a:extLst>
          </p:cNvPr>
          <p:cNvSpPr txBox="1"/>
          <p:nvPr/>
        </p:nvSpPr>
        <p:spPr>
          <a:xfrm>
            <a:off x="898834" y="3930166"/>
            <a:ext cx="12001513" cy="1200329"/>
          </a:xfrm>
          <a:prstGeom prst="rect">
            <a:avLst/>
          </a:prstGeom>
          <a:noFill/>
        </p:spPr>
        <p:txBody>
          <a:bodyPr wrap="square" rtlCol="0">
            <a:spAutoFit/>
          </a:bodyPr>
          <a:lstStyle/>
          <a:p>
            <a:r>
              <a:rPr lang="en-IN" sz="7200" b="1" dirty="0">
                <a:solidFill>
                  <a:schemeClr val="accent6">
                    <a:lumMod val="75000"/>
                  </a:schemeClr>
                </a:solidFill>
                <a:latin typeface="Arial" panose="020B0604020202020204" pitchFamily="34" charset="0"/>
                <a:cs typeface="Arial" panose="020B0604020202020204" pitchFamily="34" charset="0"/>
              </a:rPr>
              <a:t>INTERNSHIP STUDIO</a:t>
            </a:r>
          </a:p>
        </p:txBody>
      </p:sp>
      <p:sp>
        <p:nvSpPr>
          <p:cNvPr id="15" name="TextBox 14">
            <a:extLst>
              <a:ext uri="{FF2B5EF4-FFF2-40B4-BE49-F238E27FC236}">
                <a16:creationId xmlns:a16="http://schemas.microsoft.com/office/drawing/2014/main" id="{377F5B25-2A4B-BDFD-C272-15AE6884D766}"/>
              </a:ext>
            </a:extLst>
          </p:cNvPr>
          <p:cNvSpPr txBox="1"/>
          <p:nvPr/>
        </p:nvSpPr>
        <p:spPr>
          <a:xfrm>
            <a:off x="898834" y="9689785"/>
            <a:ext cx="9144000" cy="369332"/>
          </a:xfrm>
          <a:prstGeom prst="rect">
            <a:avLst/>
          </a:prstGeom>
          <a:noFill/>
        </p:spPr>
        <p:txBody>
          <a:bodyPr wrap="square">
            <a:spAutoFit/>
          </a:bodyPr>
          <a:lstStyle/>
          <a:p>
            <a:r>
              <a:rPr lang="en-IN" dirty="0">
                <a:solidFill>
                  <a:schemeClr val="bg1"/>
                </a:solidFill>
              </a:rPr>
              <a:t>WWW.INTERNSHIPSTUDIO.COM</a:t>
            </a:r>
          </a:p>
        </p:txBody>
      </p:sp>
      <p:sp>
        <p:nvSpPr>
          <p:cNvPr id="7" name="TextBox 6">
            <a:extLst>
              <a:ext uri="{FF2B5EF4-FFF2-40B4-BE49-F238E27FC236}">
                <a16:creationId xmlns:a16="http://schemas.microsoft.com/office/drawing/2014/main" id="{69538E53-305C-EFF8-9FAD-488D2E8BFA7B}"/>
              </a:ext>
            </a:extLst>
          </p:cNvPr>
          <p:cNvSpPr txBox="1"/>
          <p:nvPr/>
        </p:nvSpPr>
        <p:spPr>
          <a:xfrm>
            <a:off x="898833" y="5488681"/>
            <a:ext cx="8282631" cy="1361911"/>
          </a:xfrm>
          <a:prstGeom prst="rect">
            <a:avLst/>
          </a:prstGeom>
          <a:noFill/>
        </p:spPr>
        <p:txBody>
          <a:bodyPr wrap="square" rtlCol="0">
            <a:spAutoFit/>
          </a:bodyPr>
          <a:lstStyle/>
          <a:p>
            <a:r>
              <a:rPr lang="en-US" sz="3250" dirty="0">
                <a:latin typeface="Arial" panose="020B0604020202020204" pitchFamily="34" charset="0"/>
                <a:cs typeface="Arial" panose="020B0604020202020204" pitchFamily="34" charset="0"/>
              </a:rPr>
              <a:t>Module 06 | Lesson 04</a:t>
            </a:r>
          </a:p>
          <a:p>
            <a:r>
              <a:rPr lang="en-US" sz="5000" b="1" dirty="0">
                <a:latin typeface="Arial" panose="020B0604020202020204" pitchFamily="34" charset="0"/>
                <a:cs typeface="Arial" panose="020B0604020202020204" pitchFamily="34" charset="0"/>
              </a:rPr>
              <a:t>Sentiment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310316" y="696546"/>
            <a:ext cx="15406650"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endParaRPr lang="en-US" sz="5400" kern="0" dirty="0">
              <a:solidFill>
                <a:srgbClr val="000000"/>
              </a:solidFill>
            </a:endParaRP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endParaRPr kumimoji="0" lang="en-US" sz="5400" b="1"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What are the approaches to sentiment analysis?</a:t>
            </a:r>
          </a:p>
        </p:txBody>
      </p:sp>
      <p:sp>
        <p:nvSpPr>
          <p:cNvPr id="6" name="TextBox 5">
            <a:extLst>
              <a:ext uri="{FF2B5EF4-FFF2-40B4-BE49-F238E27FC236}">
                <a16:creationId xmlns:a16="http://schemas.microsoft.com/office/drawing/2014/main" id="{F926A9C4-3A68-CAFE-F541-EB434BEF8F24}"/>
              </a:ext>
            </a:extLst>
          </p:cNvPr>
          <p:cNvSpPr txBox="1"/>
          <p:nvPr/>
        </p:nvSpPr>
        <p:spPr>
          <a:xfrm>
            <a:off x="631270" y="2705100"/>
            <a:ext cx="16230600" cy="5632311"/>
          </a:xfrm>
          <a:prstGeom prst="rect">
            <a:avLst/>
          </a:prstGeom>
          <a:noFill/>
        </p:spPr>
        <p:txBody>
          <a:bodyPr wrap="square">
            <a:spAutoFit/>
          </a:bodyPr>
          <a:lstStyle/>
          <a:p>
            <a:r>
              <a:rPr lang="en-US" sz="2400" dirty="0"/>
              <a:t>There are three main approaches used by sentiment analysis software.</a:t>
            </a:r>
          </a:p>
          <a:p>
            <a:endParaRPr lang="en-US" sz="2400" dirty="0"/>
          </a:p>
          <a:p>
            <a:r>
              <a:rPr lang="en-US" sz="2400" b="1"/>
              <a:t>Hybrid model:  </a:t>
            </a:r>
            <a:r>
              <a:rPr lang="en-US" sz="2400" dirty="0"/>
              <a:t>This approach uses machine learning (ML) techniques and sentiment classification algorithms, such as neural networks and deep learning, to teach computer software to identify emotional sentiment from text. </a:t>
            </a:r>
          </a:p>
          <a:p>
            <a:endParaRPr lang="en-US" sz="2400" dirty="0"/>
          </a:p>
          <a:p>
            <a:r>
              <a:rPr lang="en-US" sz="2400" b="1" dirty="0"/>
              <a:t>Training</a:t>
            </a:r>
          </a:p>
          <a:p>
            <a:r>
              <a:rPr lang="en-US" sz="2400" dirty="0"/>
              <a:t>During the training, data scientists use sentiment analysis datasets that contain large numbers of examples. The ML software uses the datasets as input and trains itself to reach the predetermined conclusion. By training with a large number of diverse examples, the software differentiates and determines how different word arrangements affect the final sentiment score.</a:t>
            </a:r>
          </a:p>
          <a:p>
            <a:endParaRPr lang="en-US" sz="2400" dirty="0"/>
          </a:p>
          <a:p>
            <a:r>
              <a:rPr lang="en-US" sz="2400" b="1" dirty="0"/>
              <a:t>Pros and cons:</a:t>
            </a:r>
          </a:p>
          <a:p>
            <a:r>
              <a:rPr lang="en-US" sz="2400" dirty="0"/>
              <a:t>ML sentiment analysis is advantageous because it processes a wide range of text information accurately. As long as the software undergoes training with sufficient examples, ML sentiment analysis can accurately predict the emotional tone of the messages. However, a trained ML model is specific to one business area. This means sentiment analysis software trained with marketing data cannot be used for social media monitoring without retraining. </a:t>
            </a:r>
          </a:p>
        </p:txBody>
      </p:sp>
    </p:spTree>
    <p:extLst>
      <p:ext uri="{BB962C8B-B14F-4D97-AF65-F5344CB8AC3E}">
        <p14:creationId xmlns:p14="http://schemas.microsoft.com/office/powerpoint/2010/main" val="1848326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310316" y="366733"/>
            <a:ext cx="15406650"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 What is sentiment analysis?</a:t>
            </a:r>
          </a:p>
        </p:txBody>
      </p:sp>
      <p:sp>
        <p:nvSpPr>
          <p:cNvPr id="6" name="TextBox 5">
            <a:extLst>
              <a:ext uri="{FF2B5EF4-FFF2-40B4-BE49-F238E27FC236}">
                <a16:creationId xmlns:a16="http://schemas.microsoft.com/office/drawing/2014/main" id="{F926A9C4-3A68-CAFE-F541-EB434BEF8F24}"/>
              </a:ext>
            </a:extLst>
          </p:cNvPr>
          <p:cNvSpPr txBox="1"/>
          <p:nvPr/>
        </p:nvSpPr>
        <p:spPr>
          <a:xfrm>
            <a:off x="762000" y="2852189"/>
            <a:ext cx="16230600" cy="3970318"/>
          </a:xfrm>
          <a:prstGeom prst="rect">
            <a:avLst/>
          </a:prstGeom>
          <a:noFill/>
        </p:spPr>
        <p:txBody>
          <a:bodyPr wrap="square">
            <a:spAutoFit/>
          </a:bodyPr>
          <a:lstStyle/>
          <a:p>
            <a:r>
              <a:rPr lang="en-US" sz="3600" dirty="0"/>
              <a:t>Sentiment analysis (also known as opinion mining, or emotion AI) is a method of analyzing text data to identify its intent.</a:t>
            </a:r>
          </a:p>
          <a:p>
            <a:endParaRPr lang="en-US" sz="3600" dirty="0"/>
          </a:p>
          <a:p>
            <a:r>
              <a:rPr lang="en-US" sz="3600" dirty="0"/>
              <a:t>The goal is to automatically recognize and categorize opinions expressed in the text to determine overall sentiment.</a:t>
            </a:r>
          </a:p>
          <a:p>
            <a:endParaRPr lang="en-US" sz="3600" dirty="0"/>
          </a:p>
          <a:p>
            <a:endParaRPr lang="en-US" sz="3600" dirty="0"/>
          </a:p>
        </p:txBody>
      </p:sp>
    </p:spTree>
    <p:extLst>
      <p:ext uri="{BB962C8B-B14F-4D97-AF65-F5344CB8AC3E}">
        <p14:creationId xmlns:p14="http://schemas.microsoft.com/office/powerpoint/2010/main" val="3553403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310316" y="366733"/>
            <a:ext cx="15406650"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 Sentiment analysis definition</a:t>
            </a:r>
          </a:p>
        </p:txBody>
      </p:sp>
      <p:sp>
        <p:nvSpPr>
          <p:cNvPr id="6" name="TextBox 5">
            <a:extLst>
              <a:ext uri="{FF2B5EF4-FFF2-40B4-BE49-F238E27FC236}">
                <a16:creationId xmlns:a16="http://schemas.microsoft.com/office/drawing/2014/main" id="{F926A9C4-3A68-CAFE-F541-EB434BEF8F24}"/>
              </a:ext>
            </a:extLst>
          </p:cNvPr>
          <p:cNvSpPr txBox="1"/>
          <p:nvPr/>
        </p:nvSpPr>
        <p:spPr>
          <a:xfrm>
            <a:off x="762000" y="2852189"/>
            <a:ext cx="16230600" cy="6186309"/>
          </a:xfrm>
          <a:prstGeom prst="rect">
            <a:avLst/>
          </a:prstGeom>
          <a:noFill/>
        </p:spPr>
        <p:txBody>
          <a:bodyPr wrap="square">
            <a:spAutoFit/>
          </a:bodyPr>
          <a:lstStyle/>
          <a:p>
            <a:r>
              <a:rPr lang="en-US" sz="3600" dirty="0"/>
              <a:t>Sentiment analysis is the process of analyzing online text to determine the emotional tone they carry. It aims to detect whether sentiment around a brand or topic is positive, negative, or neutral. Simply put, sentiment analysis determines how the author feels about a certain topic.</a:t>
            </a:r>
          </a:p>
          <a:p>
            <a:endParaRPr lang="en-US" sz="3600" dirty="0"/>
          </a:p>
          <a:p>
            <a:r>
              <a:rPr lang="en-US" sz="3600" dirty="0"/>
              <a:t>Positive sentiment may be expressed using words such as “good”, “great”, “wonderful”, and “fantastic”.</a:t>
            </a:r>
          </a:p>
          <a:p>
            <a:endParaRPr lang="en-US" sz="3600" dirty="0"/>
          </a:p>
          <a:p>
            <a:r>
              <a:rPr lang="en-US" sz="3600" dirty="0"/>
              <a:t>Negative sentiment may be expressed using words such as “bad”, “terrible”, “hate”, and “disgusting”.</a:t>
            </a:r>
          </a:p>
          <a:p>
            <a:endParaRPr lang="en-US" sz="3600" dirty="0"/>
          </a:p>
        </p:txBody>
      </p:sp>
    </p:spTree>
    <p:extLst>
      <p:ext uri="{BB962C8B-B14F-4D97-AF65-F5344CB8AC3E}">
        <p14:creationId xmlns:p14="http://schemas.microsoft.com/office/powerpoint/2010/main" val="1259170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310316" y="366733"/>
            <a:ext cx="15406650"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 Why is sentiment analysis important?</a:t>
            </a:r>
          </a:p>
        </p:txBody>
      </p:sp>
      <p:sp>
        <p:nvSpPr>
          <p:cNvPr id="6" name="TextBox 5">
            <a:extLst>
              <a:ext uri="{FF2B5EF4-FFF2-40B4-BE49-F238E27FC236}">
                <a16:creationId xmlns:a16="http://schemas.microsoft.com/office/drawing/2014/main" id="{F926A9C4-3A68-CAFE-F541-EB434BEF8F24}"/>
              </a:ext>
            </a:extLst>
          </p:cNvPr>
          <p:cNvSpPr txBox="1"/>
          <p:nvPr/>
        </p:nvSpPr>
        <p:spPr>
          <a:xfrm>
            <a:off x="762000" y="2852189"/>
            <a:ext cx="16230600" cy="6709529"/>
          </a:xfrm>
          <a:prstGeom prst="rect">
            <a:avLst/>
          </a:prstGeom>
          <a:noFill/>
        </p:spPr>
        <p:txBody>
          <a:bodyPr wrap="square">
            <a:spAutoFit/>
          </a:bodyPr>
          <a:lstStyle/>
          <a:p>
            <a:r>
              <a:rPr lang="en-US" sz="2000" dirty="0"/>
              <a:t>Sentiment analysis, also known as opinion mining, is an important business intelligence tool that helps companies improve their products and services. We give some benefits of sentiment analysis below.</a:t>
            </a:r>
          </a:p>
          <a:p>
            <a:endParaRPr lang="en-US" sz="2000" dirty="0"/>
          </a:p>
          <a:p>
            <a:r>
              <a:rPr lang="en-US" sz="2000" b="1" dirty="0"/>
              <a:t>Provide objective insights</a:t>
            </a:r>
          </a:p>
          <a:p>
            <a:r>
              <a:rPr lang="en-US" sz="2000" dirty="0"/>
              <a:t>Businesses can avoid personal bias associated with human reviewers by using artificial intelligence (AI)–based sentiment analysis tools. As a result, companies get consistent and objective results when analyzing customers’ opinions.</a:t>
            </a:r>
          </a:p>
          <a:p>
            <a:endParaRPr lang="en-US" sz="2000" dirty="0"/>
          </a:p>
          <a:p>
            <a:r>
              <a:rPr lang="en-US" sz="2000" dirty="0"/>
              <a:t>For example, consider the following sentence: </a:t>
            </a:r>
          </a:p>
          <a:p>
            <a:endParaRPr lang="en-US" sz="2000" dirty="0"/>
          </a:p>
          <a:p>
            <a:r>
              <a:rPr lang="en-US" sz="2000" dirty="0"/>
              <a:t>I'm amazed by the speed of the processor but disappointed that it heats up quickly. </a:t>
            </a:r>
          </a:p>
          <a:p>
            <a:endParaRPr lang="en-US" sz="2000" dirty="0"/>
          </a:p>
          <a:p>
            <a:r>
              <a:rPr lang="en-US" sz="2000" dirty="0"/>
              <a:t>Marketers might dismiss the discouraging part of the review and be positively biased towards the processor's performance. However, accurate sentiment analysis tools sort and classify text to pick up emotions objectively.</a:t>
            </a:r>
          </a:p>
          <a:p>
            <a:endParaRPr lang="en-US" sz="2000" dirty="0"/>
          </a:p>
          <a:p>
            <a:r>
              <a:rPr lang="en-US" sz="2000" b="1" dirty="0"/>
              <a:t>Build better products and services</a:t>
            </a:r>
          </a:p>
          <a:p>
            <a:r>
              <a:rPr lang="en-US" sz="2000" dirty="0"/>
              <a:t>A sentiment analysis system helps companies improve their products and services based on genuine and specific customer feedback. AI technologies identify real-world objects or situations (called entities) that customers associate with negative sentiment. From the above example, product engineers focus on improving the processor's heat management capability because the text analysis software associated disappointed (negative) with processor (entity) and heats up (entity).</a:t>
            </a:r>
          </a:p>
          <a:p>
            <a:endParaRPr lang="en-US" sz="1400" dirty="0"/>
          </a:p>
          <a:p>
            <a:endParaRPr lang="en-US" sz="3600" dirty="0"/>
          </a:p>
        </p:txBody>
      </p:sp>
    </p:spTree>
    <p:extLst>
      <p:ext uri="{BB962C8B-B14F-4D97-AF65-F5344CB8AC3E}">
        <p14:creationId xmlns:p14="http://schemas.microsoft.com/office/powerpoint/2010/main" val="156543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310316" y="366733"/>
            <a:ext cx="15406650"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 Why is sentiment analysis important?</a:t>
            </a:r>
          </a:p>
        </p:txBody>
      </p:sp>
      <p:sp>
        <p:nvSpPr>
          <p:cNvPr id="6" name="TextBox 5">
            <a:extLst>
              <a:ext uri="{FF2B5EF4-FFF2-40B4-BE49-F238E27FC236}">
                <a16:creationId xmlns:a16="http://schemas.microsoft.com/office/drawing/2014/main" id="{F926A9C4-3A68-CAFE-F541-EB434BEF8F24}"/>
              </a:ext>
            </a:extLst>
          </p:cNvPr>
          <p:cNvSpPr txBox="1"/>
          <p:nvPr/>
        </p:nvSpPr>
        <p:spPr>
          <a:xfrm>
            <a:off x="762000" y="2096226"/>
            <a:ext cx="16230600" cy="7048083"/>
          </a:xfrm>
          <a:prstGeom prst="rect">
            <a:avLst/>
          </a:prstGeom>
          <a:noFill/>
        </p:spPr>
        <p:txBody>
          <a:bodyPr wrap="square">
            <a:spAutoFit/>
          </a:bodyPr>
          <a:lstStyle/>
          <a:p>
            <a:endParaRPr lang="en-US" sz="3200" dirty="0"/>
          </a:p>
          <a:p>
            <a:r>
              <a:rPr lang="en-US" sz="3200" b="1" dirty="0"/>
              <a:t>Analyze at scale</a:t>
            </a:r>
          </a:p>
          <a:p>
            <a:r>
              <a:rPr lang="en-US" sz="3200" dirty="0"/>
              <a:t>Businesses constantly mine information from a vast amount of unstructured data, such as emails, chatbot transcripts, surveys, customer relationship management records, and product feedback. Cloud-based sentiment analysis tools allow businesses to scale the process of uncovering customer emotions in textual data at an affordable cost. </a:t>
            </a:r>
          </a:p>
          <a:p>
            <a:endParaRPr lang="en-US" sz="3200" dirty="0"/>
          </a:p>
          <a:p>
            <a:r>
              <a:rPr lang="en-US" sz="3200" b="1" dirty="0"/>
              <a:t>Real-time results</a:t>
            </a:r>
          </a:p>
          <a:p>
            <a:r>
              <a:rPr lang="en-US" sz="3200" dirty="0"/>
              <a:t>Businesses must be quick to respond to potential crises or market trends in today's fast-changing landscape. Marketers rely on sentiment analysis software to learn what customers feel about the company's brand, products, and services in real time and take immediate actions based on their findings. They can configure the software to send alerts when negative sentiments are detected for specific keywords.</a:t>
            </a:r>
          </a:p>
          <a:p>
            <a:endParaRPr lang="en-US" sz="3600" dirty="0"/>
          </a:p>
        </p:txBody>
      </p:sp>
    </p:spTree>
    <p:extLst>
      <p:ext uri="{BB962C8B-B14F-4D97-AF65-F5344CB8AC3E}">
        <p14:creationId xmlns:p14="http://schemas.microsoft.com/office/powerpoint/2010/main" val="301548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310316" y="366733"/>
            <a:ext cx="15406650"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 What are sentiment analysis use cases?</a:t>
            </a:r>
          </a:p>
        </p:txBody>
      </p:sp>
      <p:sp>
        <p:nvSpPr>
          <p:cNvPr id="6" name="TextBox 5">
            <a:extLst>
              <a:ext uri="{FF2B5EF4-FFF2-40B4-BE49-F238E27FC236}">
                <a16:creationId xmlns:a16="http://schemas.microsoft.com/office/drawing/2014/main" id="{F926A9C4-3A68-CAFE-F541-EB434BEF8F24}"/>
              </a:ext>
            </a:extLst>
          </p:cNvPr>
          <p:cNvSpPr txBox="1"/>
          <p:nvPr/>
        </p:nvSpPr>
        <p:spPr>
          <a:xfrm>
            <a:off x="746760" y="2019568"/>
            <a:ext cx="16230600" cy="6863417"/>
          </a:xfrm>
          <a:prstGeom prst="rect">
            <a:avLst/>
          </a:prstGeom>
          <a:noFill/>
        </p:spPr>
        <p:txBody>
          <a:bodyPr wrap="square">
            <a:spAutoFit/>
          </a:bodyPr>
          <a:lstStyle/>
          <a:p>
            <a:r>
              <a:rPr lang="en-US" sz="2200" dirty="0"/>
              <a:t>Businesses use sentiment analysis to derive intelligence and form actionable plans in different areas.</a:t>
            </a:r>
          </a:p>
          <a:p>
            <a:endParaRPr lang="en-US" sz="2200" dirty="0"/>
          </a:p>
          <a:p>
            <a:r>
              <a:rPr lang="en-US" sz="2200" b="1" dirty="0"/>
              <a:t>Improve customer service</a:t>
            </a:r>
          </a:p>
          <a:p>
            <a:r>
              <a:rPr lang="en-US" sz="2200" dirty="0"/>
              <a:t>Customer support teams use sentiment analysis tools to personalize responses based on the mood of the conversation. Matters with urgency are spotted by artificial intelligence (AI)–based chatbots with sentiment analysis capability and escalated to the support personnel.</a:t>
            </a:r>
          </a:p>
          <a:p>
            <a:endParaRPr lang="en-US" sz="2200" dirty="0"/>
          </a:p>
          <a:p>
            <a:r>
              <a:rPr lang="en-US" sz="2200" b="1" dirty="0"/>
              <a:t>Brand monitoring</a:t>
            </a:r>
          </a:p>
          <a:p>
            <a:r>
              <a:rPr lang="en-US" sz="2200" dirty="0"/>
              <a:t>Organizations constantly monitor mentions and chatter around their brands on social media, forums, blogs, news articles, and in other digital spaces. Sentiment analysis technologies allow the public relations team to be aware of related ongoing stories. The team can evaluate the underlying mood to address complaints or capitalize on positive trends. </a:t>
            </a:r>
          </a:p>
          <a:p>
            <a:endParaRPr lang="en-US" sz="2200" dirty="0"/>
          </a:p>
          <a:p>
            <a:r>
              <a:rPr lang="en-US" sz="2200" b="1" dirty="0"/>
              <a:t>Market research</a:t>
            </a:r>
          </a:p>
          <a:p>
            <a:r>
              <a:rPr lang="en-US" sz="2200" dirty="0"/>
              <a:t>A sentiment analysis system helps businesses improve their product offerings by learning what works and what doesn't. Marketers can analyze comments on online review sites, survey responses, and social media posts to gain deeper insights into specific product features. They convey the findings to the product engineers who innovate accordingly. </a:t>
            </a:r>
          </a:p>
          <a:p>
            <a:endParaRPr lang="en-US" sz="2200" dirty="0"/>
          </a:p>
          <a:p>
            <a:r>
              <a:rPr lang="en-US" sz="2200" b="1" dirty="0"/>
              <a:t>Track campaign performance</a:t>
            </a:r>
          </a:p>
          <a:p>
            <a:r>
              <a:rPr lang="en-US" sz="2200" dirty="0"/>
              <a:t>Marketers use sentiment analysis tools to ensure that their advertising campaign generates the expected response. They track conversations on social media platforms and ensure that the overall sentiment is encouraging. If the net sentiment falls short of expectation, marketers tweak the campaign based on real-time data analytics. </a:t>
            </a:r>
          </a:p>
        </p:txBody>
      </p:sp>
    </p:spTree>
    <p:extLst>
      <p:ext uri="{BB962C8B-B14F-4D97-AF65-F5344CB8AC3E}">
        <p14:creationId xmlns:p14="http://schemas.microsoft.com/office/powerpoint/2010/main" val="2951473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310316" y="366733"/>
            <a:ext cx="15406650"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 How does sentiment analysis work?</a:t>
            </a:r>
          </a:p>
        </p:txBody>
      </p:sp>
      <p:sp>
        <p:nvSpPr>
          <p:cNvPr id="6" name="TextBox 5">
            <a:extLst>
              <a:ext uri="{FF2B5EF4-FFF2-40B4-BE49-F238E27FC236}">
                <a16:creationId xmlns:a16="http://schemas.microsoft.com/office/drawing/2014/main" id="{F926A9C4-3A68-CAFE-F541-EB434BEF8F24}"/>
              </a:ext>
            </a:extLst>
          </p:cNvPr>
          <p:cNvSpPr txBox="1"/>
          <p:nvPr/>
        </p:nvSpPr>
        <p:spPr>
          <a:xfrm>
            <a:off x="746760" y="2019568"/>
            <a:ext cx="16230600" cy="5509200"/>
          </a:xfrm>
          <a:prstGeom prst="rect">
            <a:avLst/>
          </a:prstGeom>
          <a:noFill/>
        </p:spPr>
        <p:txBody>
          <a:bodyPr wrap="square">
            <a:spAutoFit/>
          </a:bodyPr>
          <a:lstStyle/>
          <a:p>
            <a:r>
              <a:rPr lang="en-US" sz="2200" dirty="0"/>
              <a:t>Sentiment analysis is an application of natural language processing (NLP) technologies that train computer software to understand text in ways similar to humans. The analysis typically goes through several stages before providing the final result.</a:t>
            </a:r>
          </a:p>
          <a:p>
            <a:endParaRPr lang="en-US" sz="2200" dirty="0"/>
          </a:p>
          <a:p>
            <a:r>
              <a:rPr lang="en-US" sz="2200" b="1" dirty="0"/>
              <a:t>Preprocessing</a:t>
            </a:r>
          </a:p>
          <a:p>
            <a:endParaRPr lang="en-US" sz="2200" b="1" dirty="0"/>
          </a:p>
          <a:p>
            <a:r>
              <a:rPr lang="en-US" sz="2200" dirty="0"/>
              <a:t>During the preprocessing stage, sentiment analysis identifies key words to highlight the core message of the text.</a:t>
            </a:r>
          </a:p>
          <a:p>
            <a:endParaRPr lang="en-US" sz="2200" dirty="0"/>
          </a:p>
          <a:p>
            <a:r>
              <a:rPr lang="en-US" sz="2200" dirty="0"/>
              <a:t>Tokenization breaks a sentence into several elements or tokens.</a:t>
            </a:r>
          </a:p>
          <a:p>
            <a:r>
              <a:rPr lang="en-US" sz="2200" dirty="0"/>
              <a:t>Lemmatization converts words into their root form. For example, the root form of am is be.</a:t>
            </a:r>
          </a:p>
          <a:p>
            <a:r>
              <a:rPr lang="en-US" sz="2200" dirty="0"/>
              <a:t>Stop-word removal filters out words that don't add meaningful value to the sentence. For example, with, for, at, and of are stop words.</a:t>
            </a:r>
          </a:p>
          <a:p>
            <a:r>
              <a:rPr lang="en-US" sz="2200" dirty="0"/>
              <a:t> </a:t>
            </a:r>
          </a:p>
          <a:p>
            <a:r>
              <a:rPr lang="en-US" sz="2200" b="1" dirty="0"/>
              <a:t>Keyword analysis</a:t>
            </a:r>
          </a:p>
          <a:p>
            <a:endParaRPr lang="en-US" sz="2200" b="1" dirty="0"/>
          </a:p>
          <a:p>
            <a:r>
              <a:rPr lang="en-US" sz="2200" dirty="0"/>
              <a:t>NLP technologies further analyze the extracted keywords and give them a sentiment score. A sentiment score is a measurement scale that indicates the emotional element in the sentiment analysis system. It provides a relative perception of the emotion expressed in text for analytical purposes. For example, researchers use 10 to represent satisfaction and 0 for disappointment when analyzing customer reviews.</a:t>
            </a:r>
          </a:p>
        </p:txBody>
      </p:sp>
    </p:spTree>
    <p:extLst>
      <p:ext uri="{BB962C8B-B14F-4D97-AF65-F5344CB8AC3E}">
        <p14:creationId xmlns:p14="http://schemas.microsoft.com/office/powerpoint/2010/main" val="315811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310316" y="696546"/>
            <a:ext cx="15406650"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endParaRPr lang="en-US" sz="5400" kern="0" dirty="0">
              <a:solidFill>
                <a:srgbClr val="000000"/>
              </a:solidFill>
            </a:endParaRP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endParaRPr kumimoji="0" lang="en-US" sz="5400" b="1"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What are the approaches to sentiment analysis?</a:t>
            </a:r>
          </a:p>
        </p:txBody>
      </p:sp>
      <p:sp>
        <p:nvSpPr>
          <p:cNvPr id="6" name="TextBox 5">
            <a:extLst>
              <a:ext uri="{FF2B5EF4-FFF2-40B4-BE49-F238E27FC236}">
                <a16:creationId xmlns:a16="http://schemas.microsoft.com/office/drawing/2014/main" id="{F926A9C4-3A68-CAFE-F541-EB434BEF8F24}"/>
              </a:ext>
            </a:extLst>
          </p:cNvPr>
          <p:cNvSpPr txBox="1"/>
          <p:nvPr/>
        </p:nvSpPr>
        <p:spPr>
          <a:xfrm>
            <a:off x="631270" y="2705100"/>
            <a:ext cx="16230600" cy="5632311"/>
          </a:xfrm>
          <a:prstGeom prst="rect">
            <a:avLst/>
          </a:prstGeom>
          <a:noFill/>
        </p:spPr>
        <p:txBody>
          <a:bodyPr wrap="square">
            <a:spAutoFit/>
          </a:bodyPr>
          <a:lstStyle/>
          <a:p>
            <a:r>
              <a:rPr lang="en-US" sz="2400" dirty="0"/>
              <a:t>There are three main approaches used by sentiment analysis software.</a:t>
            </a:r>
          </a:p>
          <a:p>
            <a:endParaRPr lang="en-US" sz="2400" dirty="0"/>
          </a:p>
          <a:p>
            <a:r>
              <a:rPr lang="en-US" sz="2400" b="1" dirty="0"/>
              <a:t>Rule-based:  </a:t>
            </a:r>
            <a:r>
              <a:rPr lang="en-US" sz="2400" dirty="0"/>
              <a:t>It identifies, classifies, and scores specific keywords based on predetermined lexicons. Lexicons are compilations of words representing the writer's intent, emotion, and mood. </a:t>
            </a:r>
          </a:p>
          <a:p>
            <a:endParaRPr lang="en-US" sz="2400" dirty="0"/>
          </a:p>
          <a:p>
            <a:r>
              <a:rPr lang="en-US" sz="2400" b="1" dirty="0"/>
              <a:t>Rule-based analysis example</a:t>
            </a:r>
          </a:p>
          <a:p>
            <a:r>
              <a:rPr lang="en-US" sz="2400" dirty="0"/>
              <a:t>Consider a system with words like happy, affordable, and fast in the positive lexicon and words like poor, expensive, and difficult in a negative lexicon. Marketers determine positive word scores from 5 to 10 and negative word scores from -1 to -10. Special rules are set to identify double negatives, such as not bad, as a positive sentiment. Marketers decide that an overall sentiment score that falls above 3 is positive, while - 3 to 3 is labeled as mixed sentiment. </a:t>
            </a:r>
          </a:p>
          <a:p>
            <a:endParaRPr lang="en-US" sz="2400" dirty="0"/>
          </a:p>
          <a:p>
            <a:r>
              <a:rPr lang="en-US" sz="2400" b="1" dirty="0"/>
              <a:t>Pros and cons:</a:t>
            </a:r>
          </a:p>
          <a:p>
            <a:r>
              <a:rPr lang="en-US" sz="2400" dirty="0"/>
              <a:t>A rule-based sentiment analysis system is straightforward to set up, but it's hard to scale. For example, you'll need to keep expanding the lexicons when you discover new keywords for conveying intent in the text input. Also, this approach may not be accurate when processing sentences influenced by different cultures.</a:t>
            </a:r>
          </a:p>
        </p:txBody>
      </p:sp>
    </p:spTree>
    <p:extLst>
      <p:ext uri="{BB962C8B-B14F-4D97-AF65-F5344CB8AC3E}">
        <p14:creationId xmlns:p14="http://schemas.microsoft.com/office/powerpoint/2010/main" val="2716312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310316" y="696546"/>
            <a:ext cx="15406650"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endParaRPr lang="en-US" sz="5400" kern="0" dirty="0">
              <a:solidFill>
                <a:srgbClr val="000000"/>
              </a:solidFill>
            </a:endParaRP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endParaRPr kumimoji="0" lang="en-US" sz="5400" b="1"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What are the approaches to sentiment analysis?</a:t>
            </a:r>
          </a:p>
        </p:txBody>
      </p:sp>
      <p:sp>
        <p:nvSpPr>
          <p:cNvPr id="6" name="TextBox 5">
            <a:extLst>
              <a:ext uri="{FF2B5EF4-FFF2-40B4-BE49-F238E27FC236}">
                <a16:creationId xmlns:a16="http://schemas.microsoft.com/office/drawing/2014/main" id="{F926A9C4-3A68-CAFE-F541-EB434BEF8F24}"/>
              </a:ext>
            </a:extLst>
          </p:cNvPr>
          <p:cNvSpPr txBox="1"/>
          <p:nvPr/>
        </p:nvSpPr>
        <p:spPr>
          <a:xfrm>
            <a:off x="631270" y="2705100"/>
            <a:ext cx="16230600" cy="5632311"/>
          </a:xfrm>
          <a:prstGeom prst="rect">
            <a:avLst/>
          </a:prstGeom>
          <a:noFill/>
        </p:spPr>
        <p:txBody>
          <a:bodyPr wrap="square">
            <a:spAutoFit/>
          </a:bodyPr>
          <a:lstStyle/>
          <a:p>
            <a:r>
              <a:rPr lang="en-US" sz="2400" dirty="0"/>
              <a:t>There are three main approaches used by sentiment analysis software.</a:t>
            </a:r>
          </a:p>
          <a:p>
            <a:endParaRPr lang="en-US" sz="2400" dirty="0"/>
          </a:p>
          <a:p>
            <a:r>
              <a:rPr lang="en-US" sz="2400" b="1" dirty="0"/>
              <a:t>Machine Learning-based:  </a:t>
            </a:r>
            <a:r>
              <a:rPr lang="en-US" sz="2400" dirty="0"/>
              <a:t>This approach uses machine learning (ML) techniques and sentiment classification algorithms, such as neural networks and deep learning, to teach computer software to identify emotional sentiment from text. </a:t>
            </a:r>
          </a:p>
          <a:p>
            <a:endParaRPr lang="en-US" sz="2400" dirty="0"/>
          </a:p>
          <a:p>
            <a:r>
              <a:rPr lang="en-US" sz="2400" b="1" dirty="0"/>
              <a:t>Training</a:t>
            </a:r>
          </a:p>
          <a:p>
            <a:r>
              <a:rPr lang="en-US" sz="2400" dirty="0"/>
              <a:t>During the training, data scientists use sentiment analysis datasets that contain large numbers of examples. The ML software uses the datasets as input and trains itself to reach the predetermined conclusion. By training with a large number of diverse examples, the software differentiates and determines how different word arrangements affect the final sentiment score.</a:t>
            </a:r>
          </a:p>
          <a:p>
            <a:endParaRPr lang="en-US" sz="2400" dirty="0"/>
          </a:p>
          <a:p>
            <a:r>
              <a:rPr lang="en-US" sz="2400" b="1" dirty="0"/>
              <a:t>Pros and cons:</a:t>
            </a:r>
          </a:p>
          <a:p>
            <a:r>
              <a:rPr lang="en-US" sz="2400" dirty="0"/>
              <a:t>ML sentiment analysis is advantageous because it processes a wide range of text information accurately. As long as the software undergoes training with sufficient examples, ML sentiment analysis can accurately predict the emotional tone of the messages. However, a trained ML model is specific to one business area. This means sentiment analysis software trained with marketing data cannot be used for social media monitoring without retraining. </a:t>
            </a:r>
          </a:p>
        </p:txBody>
      </p:sp>
    </p:spTree>
    <p:extLst>
      <p:ext uri="{BB962C8B-B14F-4D97-AF65-F5344CB8AC3E}">
        <p14:creationId xmlns:p14="http://schemas.microsoft.com/office/powerpoint/2010/main" val="2399124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6089</TotalTime>
  <Words>1578</Words>
  <Application>Microsoft Office PowerPoint</Application>
  <PresentationFormat>Custom</PresentationFormat>
  <Paragraphs>112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Tahoma</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Studio</dc:title>
  <dc:creator>hrishi rich</dc:creator>
  <cp:keywords>DAFhvYvNYAM,BAFIWJfPMe4</cp:keywords>
  <cp:lastModifiedBy>Dr.Avinash Kumar Singh</cp:lastModifiedBy>
  <cp:revision>127</cp:revision>
  <dcterms:created xsi:type="dcterms:W3CDTF">2023-05-02T09:52:57Z</dcterms:created>
  <dcterms:modified xsi:type="dcterms:W3CDTF">2023-06-26T11:25:51Z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2023-05-02T00:00:00Z</vt:filetime>
  </property>
  <property fmtid="{D5CDD505-2E9C-101B-9397-08002B2CF9AE}" pid="3" name="Creator">
    <vt:lpwstr>Canva</vt:lpwstr>
  </property>
  <property fmtid="{D5CDD505-2E9C-101B-9397-08002B2CF9AE}" pid="4" name="LastSaved">
    <vt:filetime>2023-05-02T00:00:00Z</vt:filetime>
  </property>
</Properties>
</file>