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87" r:id="rId5"/>
    <p:sldId id="278" r:id="rId6"/>
    <p:sldId id="267" r:id="rId7"/>
    <p:sldId id="286" r:id="rId8"/>
    <p:sldId id="280" r:id="rId9"/>
    <p:sldId id="281" r:id="rId10"/>
    <p:sldId id="282" r:id="rId11"/>
    <p:sldId id="265" r:id="rId12"/>
    <p:sldId id="283" r:id="rId13"/>
    <p:sldId id="266" r:id="rId14"/>
    <p:sldId id="284" r:id="rId15"/>
    <p:sldId id="285" r:id="rId16"/>
    <p:sldId id="279" r:id="rId17"/>
    <p:sldId id="273" r:id="rId18"/>
    <p:sldId id="274" r:id="rId19"/>
    <p:sldId id="275" r:id="rId20"/>
    <p:sldId id="276" r:id="rId21"/>
    <p:sldId id="277" r:id="rId22"/>
    <p:sldId id="258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09A4D-7912-4DA8-8E78-B3906B4E9C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95DC3-54D0-40D9-B596-CB6FEB19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https://huggingface.co/learn/nlp-course/chapter1/4, https://towardsdatascience.com/transformers-89034557de14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9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5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2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8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1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5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4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http://hal.cse.msu.edu/teaching/2020-fall-deep-learning/14-nlp-and-transformers/#/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http://hal.cse.msu.edu/teaching/2020-fall-deep-learning/14-nlp-and-transformers/#/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87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https://www.analyticsvidhya.com/blog/2019/06/understanding-transformers-nlp-state-of-the-art-models/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5DC3-54D0-40D9-B596-CB6FEB1946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3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828658"/>
            <a:ext cx="9532620" cy="1129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578" y="9708291"/>
            <a:ext cx="4053840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hyperlink" Target="https://huggingface.co/model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hyperlink" Target="https://beta.openai.com/example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5104499"/>
            <a:ext cx="5448935" cy="38100"/>
            <a:chOff x="1028700" y="5104499"/>
            <a:chExt cx="5448935" cy="38100"/>
          </a:xfrm>
        </p:grpSpPr>
        <p:sp>
          <p:nvSpPr>
            <p:cNvPr id="3" name="object 3"/>
            <p:cNvSpPr/>
            <p:nvPr/>
          </p:nvSpPr>
          <p:spPr>
            <a:xfrm>
              <a:off x="1028687" y="5104510"/>
              <a:ext cx="5372735" cy="38100"/>
            </a:xfrm>
            <a:custGeom>
              <a:avLst/>
              <a:gdLst/>
              <a:ahLst/>
              <a:cxnLst/>
              <a:rect l="l" t="t" r="r" b="b"/>
              <a:pathLst>
                <a:path w="5372735" h="38100">
                  <a:moveTo>
                    <a:pt x="381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12" y="38100"/>
                  </a:lnTo>
                  <a:lnTo>
                    <a:pt x="38112" y="0"/>
                  </a:lnTo>
                  <a:close/>
                </a:path>
                <a:path w="53727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  <a:path w="5372735" h="38100">
                  <a:moveTo>
                    <a:pt x="190512" y="0"/>
                  </a:moveTo>
                  <a:lnTo>
                    <a:pt x="152412" y="0"/>
                  </a:lnTo>
                  <a:lnTo>
                    <a:pt x="152412" y="38100"/>
                  </a:lnTo>
                  <a:lnTo>
                    <a:pt x="190512" y="38100"/>
                  </a:lnTo>
                  <a:lnTo>
                    <a:pt x="190512" y="0"/>
                  </a:lnTo>
                  <a:close/>
                </a:path>
                <a:path w="5372735" h="38100">
                  <a:moveTo>
                    <a:pt x="266725" y="0"/>
                  </a:moveTo>
                  <a:lnTo>
                    <a:pt x="228612" y="0"/>
                  </a:lnTo>
                  <a:lnTo>
                    <a:pt x="228612" y="38100"/>
                  </a:lnTo>
                  <a:lnTo>
                    <a:pt x="266725" y="38100"/>
                  </a:lnTo>
                  <a:lnTo>
                    <a:pt x="266725" y="0"/>
                  </a:lnTo>
                  <a:close/>
                </a:path>
                <a:path w="5372735" h="38100">
                  <a:moveTo>
                    <a:pt x="342925" y="0"/>
                  </a:moveTo>
                  <a:lnTo>
                    <a:pt x="304825" y="0"/>
                  </a:lnTo>
                  <a:lnTo>
                    <a:pt x="304825" y="38100"/>
                  </a:lnTo>
                  <a:lnTo>
                    <a:pt x="342925" y="38100"/>
                  </a:lnTo>
                  <a:lnTo>
                    <a:pt x="342925" y="0"/>
                  </a:lnTo>
                  <a:close/>
                </a:path>
                <a:path w="5372735" h="38100">
                  <a:moveTo>
                    <a:pt x="419125" y="0"/>
                  </a:moveTo>
                  <a:lnTo>
                    <a:pt x="381025" y="0"/>
                  </a:lnTo>
                  <a:lnTo>
                    <a:pt x="381025" y="38100"/>
                  </a:lnTo>
                  <a:lnTo>
                    <a:pt x="419125" y="38100"/>
                  </a:lnTo>
                  <a:lnTo>
                    <a:pt x="419125" y="0"/>
                  </a:lnTo>
                  <a:close/>
                </a:path>
                <a:path w="5372735" h="38100">
                  <a:moveTo>
                    <a:pt x="495338" y="0"/>
                  </a:moveTo>
                  <a:lnTo>
                    <a:pt x="457225" y="0"/>
                  </a:lnTo>
                  <a:lnTo>
                    <a:pt x="457225" y="38100"/>
                  </a:lnTo>
                  <a:lnTo>
                    <a:pt x="495338" y="38100"/>
                  </a:lnTo>
                  <a:lnTo>
                    <a:pt x="495338" y="0"/>
                  </a:lnTo>
                  <a:close/>
                </a:path>
                <a:path w="5372735" h="38100">
                  <a:moveTo>
                    <a:pt x="571538" y="0"/>
                  </a:moveTo>
                  <a:lnTo>
                    <a:pt x="533438" y="0"/>
                  </a:lnTo>
                  <a:lnTo>
                    <a:pt x="533438" y="38100"/>
                  </a:lnTo>
                  <a:lnTo>
                    <a:pt x="571538" y="38100"/>
                  </a:lnTo>
                  <a:lnTo>
                    <a:pt x="571538" y="0"/>
                  </a:lnTo>
                  <a:close/>
                </a:path>
                <a:path w="5372735" h="38100">
                  <a:moveTo>
                    <a:pt x="647738" y="0"/>
                  </a:moveTo>
                  <a:lnTo>
                    <a:pt x="609638" y="0"/>
                  </a:lnTo>
                  <a:lnTo>
                    <a:pt x="609638" y="38100"/>
                  </a:lnTo>
                  <a:lnTo>
                    <a:pt x="647738" y="38100"/>
                  </a:lnTo>
                  <a:lnTo>
                    <a:pt x="647738" y="0"/>
                  </a:lnTo>
                  <a:close/>
                </a:path>
                <a:path w="5372735" h="38100">
                  <a:moveTo>
                    <a:pt x="723950" y="0"/>
                  </a:moveTo>
                  <a:lnTo>
                    <a:pt x="685838" y="0"/>
                  </a:lnTo>
                  <a:lnTo>
                    <a:pt x="685838" y="38100"/>
                  </a:lnTo>
                  <a:lnTo>
                    <a:pt x="723950" y="38100"/>
                  </a:lnTo>
                  <a:lnTo>
                    <a:pt x="723950" y="0"/>
                  </a:lnTo>
                  <a:close/>
                </a:path>
                <a:path w="5372735" h="38100">
                  <a:moveTo>
                    <a:pt x="800150" y="0"/>
                  </a:moveTo>
                  <a:lnTo>
                    <a:pt x="762050" y="0"/>
                  </a:lnTo>
                  <a:lnTo>
                    <a:pt x="762050" y="38100"/>
                  </a:lnTo>
                  <a:lnTo>
                    <a:pt x="800150" y="38100"/>
                  </a:lnTo>
                  <a:lnTo>
                    <a:pt x="800150" y="0"/>
                  </a:lnTo>
                  <a:close/>
                </a:path>
                <a:path w="5372735" h="38100">
                  <a:moveTo>
                    <a:pt x="876350" y="0"/>
                  </a:moveTo>
                  <a:lnTo>
                    <a:pt x="838250" y="0"/>
                  </a:lnTo>
                  <a:lnTo>
                    <a:pt x="838250" y="38100"/>
                  </a:lnTo>
                  <a:lnTo>
                    <a:pt x="876350" y="38100"/>
                  </a:lnTo>
                  <a:lnTo>
                    <a:pt x="876350" y="0"/>
                  </a:lnTo>
                  <a:close/>
                </a:path>
                <a:path w="5372735" h="38100">
                  <a:moveTo>
                    <a:pt x="952563" y="0"/>
                  </a:moveTo>
                  <a:lnTo>
                    <a:pt x="914450" y="0"/>
                  </a:lnTo>
                  <a:lnTo>
                    <a:pt x="914450" y="38100"/>
                  </a:lnTo>
                  <a:lnTo>
                    <a:pt x="952563" y="38100"/>
                  </a:lnTo>
                  <a:lnTo>
                    <a:pt x="952563" y="0"/>
                  </a:lnTo>
                  <a:close/>
                </a:path>
                <a:path w="5372735" h="38100">
                  <a:moveTo>
                    <a:pt x="1028763" y="0"/>
                  </a:moveTo>
                  <a:lnTo>
                    <a:pt x="990663" y="0"/>
                  </a:lnTo>
                  <a:lnTo>
                    <a:pt x="990663" y="38100"/>
                  </a:lnTo>
                  <a:lnTo>
                    <a:pt x="1028763" y="38100"/>
                  </a:lnTo>
                  <a:lnTo>
                    <a:pt x="1028763" y="0"/>
                  </a:lnTo>
                  <a:close/>
                </a:path>
                <a:path w="5372735" h="38100">
                  <a:moveTo>
                    <a:pt x="1104963" y="0"/>
                  </a:moveTo>
                  <a:lnTo>
                    <a:pt x="1066863" y="0"/>
                  </a:lnTo>
                  <a:lnTo>
                    <a:pt x="1066863" y="38100"/>
                  </a:lnTo>
                  <a:lnTo>
                    <a:pt x="1104963" y="38100"/>
                  </a:lnTo>
                  <a:lnTo>
                    <a:pt x="1104963" y="0"/>
                  </a:lnTo>
                  <a:close/>
                </a:path>
                <a:path w="5372735" h="38100">
                  <a:moveTo>
                    <a:pt x="1181176" y="0"/>
                  </a:moveTo>
                  <a:lnTo>
                    <a:pt x="1143063" y="0"/>
                  </a:lnTo>
                  <a:lnTo>
                    <a:pt x="1143063" y="38100"/>
                  </a:lnTo>
                  <a:lnTo>
                    <a:pt x="1181176" y="38100"/>
                  </a:lnTo>
                  <a:lnTo>
                    <a:pt x="1181176" y="0"/>
                  </a:lnTo>
                  <a:close/>
                </a:path>
                <a:path w="5372735" h="38100">
                  <a:moveTo>
                    <a:pt x="1257376" y="0"/>
                  </a:moveTo>
                  <a:lnTo>
                    <a:pt x="1219276" y="0"/>
                  </a:lnTo>
                  <a:lnTo>
                    <a:pt x="1219276" y="38100"/>
                  </a:lnTo>
                  <a:lnTo>
                    <a:pt x="1257376" y="38100"/>
                  </a:lnTo>
                  <a:lnTo>
                    <a:pt x="1257376" y="0"/>
                  </a:lnTo>
                  <a:close/>
                </a:path>
                <a:path w="5372735" h="38100">
                  <a:moveTo>
                    <a:pt x="1333576" y="0"/>
                  </a:moveTo>
                  <a:lnTo>
                    <a:pt x="1295476" y="0"/>
                  </a:lnTo>
                  <a:lnTo>
                    <a:pt x="1295476" y="38100"/>
                  </a:lnTo>
                  <a:lnTo>
                    <a:pt x="1333576" y="38100"/>
                  </a:lnTo>
                  <a:lnTo>
                    <a:pt x="1333576" y="0"/>
                  </a:lnTo>
                  <a:close/>
                </a:path>
                <a:path w="5372735" h="38100">
                  <a:moveTo>
                    <a:pt x="1409788" y="0"/>
                  </a:moveTo>
                  <a:lnTo>
                    <a:pt x="1371676" y="0"/>
                  </a:lnTo>
                  <a:lnTo>
                    <a:pt x="1371676" y="38100"/>
                  </a:lnTo>
                  <a:lnTo>
                    <a:pt x="1409788" y="38100"/>
                  </a:lnTo>
                  <a:lnTo>
                    <a:pt x="1409788" y="0"/>
                  </a:lnTo>
                  <a:close/>
                </a:path>
                <a:path w="5372735" h="38100">
                  <a:moveTo>
                    <a:pt x="1485988" y="0"/>
                  </a:moveTo>
                  <a:lnTo>
                    <a:pt x="1447888" y="0"/>
                  </a:lnTo>
                  <a:lnTo>
                    <a:pt x="1447888" y="38100"/>
                  </a:lnTo>
                  <a:lnTo>
                    <a:pt x="1485988" y="38100"/>
                  </a:lnTo>
                  <a:lnTo>
                    <a:pt x="1485988" y="0"/>
                  </a:lnTo>
                  <a:close/>
                </a:path>
                <a:path w="5372735" h="38100">
                  <a:moveTo>
                    <a:pt x="1562188" y="0"/>
                  </a:moveTo>
                  <a:lnTo>
                    <a:pt x="1524088" y="0"/>
                  </a:lnTo>
                  <a:lnTo>
                    <a:pt x="1524088" y="38100"/>
                  </a:lnTo>
                  <a:lnTo>
                    <a:pt x="1562188" y="38100"/>
                  </a:lnTo>
                  <a:lnTo>
                    <a:pt x="1562188" y="0"/>
                  </a:lnTo>
                  <a:close/>
                </a:path>
                <a:path w="5372735" h="38100">
                  <a:moveTo>
                    <a:pt x="1638401" y="0"/>
                  </a:moveTo>
                  <a:lnTo>
                    <a:pt x="1600288" y="0"/>
                  </a:lnTo>
                  <a:lnTo>
                    <a:pt x="1600288" y="38100"/>
                  </a:lnTo>
                  <a:lnTo>
                    <a:pt x="1638401" y="38100"/>
                  </a:lnTo>
                  <a:lnTo>
                    <a:pt x="1638401" y="0"/>
                  </a:lnTo>
                  <a:close/>
                </a:path>
                <a:path w="5372735" h="38100">
                  <a:moveTo>
                    <a:pt x="1714601" y="0"/>
                  </a:moveTo>
                  <a:lnTo>
                    <a:pt x="1676501" y="0"/>
                  </a:lnTo>
                  <a:lnTo>
                    <a:pt x="1676501" y="38100"/>
                  </a:lnTo>
                  <a:lnTo>
                    <a:pt x="1714601" y="38100"/>
                  </a:lnTo>
                  <a:lnTo>
                    <a:pt x="1714601" y="0"/>
                  </a:lnTo>
                  <a:close/>
                </a:path>
                <a:path w="5372735" h="38100">
                  <a:moveTo>
                    <a:pt x="1790801" y="0"/>
                  </a:moveTo>
                  <a:lnTo>
                    <a:pt x="1752701" y="0"/>
                  </a:lnTo>
                  <a:lnTo>
                    <a:pt x="1752701" y="38100"/>
                  </a:lnTo>
                  <a:lnTo>
                    <a:pt x="1790801" y="38100"/>
                  </a:lnTo>
                  <a:lnTo>
                    <a:pt x="1790801" y="0"/>
                  </a:lnTo>
                  <a:close/>
                </a:path>
                <a:path w="5372735" h="38100">
                  <a:moveTo>
                    <a:pt x="1867001" y="0"/>
                  </a:moveTo>
                  <a:lnTo>
                    <a:pt x="1828901" y="0"/>
                  </a:lnTo>
                  <a:lnTo>
                    <a:pt x="1828901" y="38100"/>
                  </a:lnTo>
                  <a:lnTo>
                    <a:pt x="1867001" y="38100"/>
                  </a:lnTo>
                  <a:lnTo>
                    <a:pt x="1867001" y="0"/>
                  </a:lnTo>
                  <a:close/>
                </a:path>
                <a:path w="5372735" h="38100">
                  <a:moveTo>
                    <a:pt x="1943214" y="0"/>
                  </a:moveTo>
                  <a:lnTo>
                    <a:pt x="1905114" y="0"/>
                  </a:lnTo>
                  <a:lnTo>
                    <a:pt x="1905114" y="38100"/>
                  </a:lnTo>
                  <a:lnTo>
                    <a:pt x="1943214" y="38100"/>
                  </a:lnTo>
                  <a:lnTo>
                    <a:pt x="1943214" y="0"/>
                  </a:lnTo>
                  <a:close/>
                </a:path>
                <a:path w="5372735" h="38100">
                  <a:moveTo>
                    <a:pt x="2019414" y="0"/>
                  </a:moveTo>
                  <a:lnTo>
                    <a:pt x="1981314" y="0"/>
                  </a:lnTo>
                  <a:lnTo>
                    <a:pt x="1981314" y="38100"/>
                  </a:lnTo>
                  <a:lnTo>
                    <a:pt x="2019414" y="38100"/>
                  </a:lnTo>
                  <a:lnTo>
                    <a:pt x="2019414" y="0"/>
                  </a:lnTo>
                  <a:close/>
                </a:path>
                <a:path w="5372735" h="38100">
                  <a:moveTo>
                    <a:pt x="2095614" y="0"/>
                  </a:moveTo>
                  <a:lnTo>
                    <a:pt x="2057514" y="0"/>
                  </a:lnTo>
                  <a:lnTo>
                    <a:pt x="2057514" y="38100"/>
                  </a:lnTo>
                  <a:lnTo>
                    <a:pt x="2095614" y="38100"/>
                  </a:lnTo>
                  <a:lnTo>
                    <a:pt x="2095614" y="0"/>
                  </a:lnTo>
                  <a:close/>
                </a:path>
                <a:path w="5372735" h="38100">
                  <a:moveTo>
                    <a:pt x="2171827" y="0"/>
                  </a:moveTo>
                  <a:lnTo>
                    <a:pt x="2133727" y="0"/>
                  </a:lnTo>
                  <a:lnTo>
                    <a:pt x="2133727" y="38100"/>
                  </a:lnTo>
                  <a:lnTo>
                    <a:pt x="2171827" y="38100"/>
                  </a:lnTo>
                  <a:lnTo>
                    <a:pt x="2171827" y="0"/>
                  </a:lnTo>
                  <a:close/>
                </a:path>
                <a:path w="5372735" h="38100">
                  <a:moveTo>
                    <a:pt x="2248027" y="0"/>
                  </a:moveTo>
                  <a:lnTo>
                    <a:pt x="2209927" y="0"/>
                  </a:lnTo>
                  <a:lnTo>
                    <a:pt x="2209927" y="38100"/>
                  </a:lnTo>
                  <a:lnTo>
                    <a:pt x="2248027" y="38100"/>
                  </a:lnTo>
                  <a:lnTo>
                    <a:pt x="2248027" y="0"/>
                  </a:lnTo>
                  <a:close/>
                </a:path>
                <a:path w="5372735" h="38100">
                  <a:moveTo>
                    <a:pt x="2324227" y="0"/>
                  </a:moveTo>
                  <a:lnTo>
                    <a:pt x="2286127" y="0"/>
                  </a:lnTo>
                  <a:lnTo>
                    <a:pt x="2286127" y="38100"/>
                  </a:lnTo>
                  <a:lnTo>
                    <a:pt x="2324227" y="38100"/>
                  </a:lnTo>
                  <a:lnTo>
                    <a:pt x="2324227" y="0"/>
                  </a:lnTo>
                  <a:close/>
                </a:path>
                <a:path w="5372735" h="38100">
                  <a:moveTo>
                    <a:pt x="2400439" y="0"/>
                  </a:moveTo>
                  <a:lnTo>
                    <a:pt x="2362339" y="0"/>
                  </a:lnTo>
                  <a:lnTo>
                    <a:pt x="2362339" y="38100"/>
                  </a:lnTo>
                  <a:lnTo>
                    <a:pt x="2400439" y="38100"/>
                  </a:lnTo>
                  <a:lnTo>
                    <a:pt x="2400439" y="0"/>
                  </a:lnTo>
                  <a:close/>
                </a:path>
                <a:path w="5372735" h="38100">
                  <a:moveTo>
                    <a:pt x="2476639" y="0"/>
                  </a:moveTo>
                  <a:lnTo>
                    <a:pt x="2438539" y="0"/>
                  </a:lnTo>
                  <a:lnTo>
                    <a:pt x="2438539" y="38100"/>
                  </a:lnTo>
                  <a:lnTo>
                    <a:pt x="2476639" y="38100"/>
                  </a:lnTo>
                  <a:lnTo>
                    <a:pt x="2476639" y="0"/>
                  </a:lnTo>
                  <a:close/>
                </a:path>
                <a:path w="5372735" h="38100">
                  <a:moveTo>
                    <a:pt x="2552839" y="0"/>
                  </a:moveTo>
                  <a:lnTo>
                    <a:pt x="2514739" y="0"/>
                  </a:lnTo>
                  <a:lnTo>
                    <a:pt x="2514739" y="38100"/>
                  </a:lnTo>
                  <a:lnTo>
                    <a:pt x="2552839" y="38100"/>
                  </a:lnTo>
                  <a:lnTo>
                    <a:pt x="2552839" y="0"/>
                  </a:lnTo>
                  <a:close/>
                </a:path>
                <a:path w="5372735" h="38100">
                  <a:moveTo>
                    <a:pt x="2629052" y="0"/>
                  </a:moveTo>
                  <a:lnTo>
                    <a:pt x="2590952" y="0"/>
                  </a:lnTo>
                  <a:lnTo>
                    <a:pt x="2590952" y="38100"/>
                  </a:lnTo>
                  <a:lnTo>
                    <a:pt x="2629052" y="38100"/>
                  </a:lnTo>
                  <a:lnTo>
                    <a:pt x="2629052" y="0"/>
                  </a:lnTo>
                  <a:close/>
                </a:path>
                <a:path w="5372735" h="38100">
                  <a:moveTo>
                    <a:pt x="2705252" y="0"/>
                  </a:moveTo>
                  <a:lnTo>
                    <a:pt x="2667152" y="0"/>
                  </a:lnTo>
                  <a:lnTo>
                    <a:pt x="2667152" y="38100"/>
                  </a:lnTo>
                  <a:lnTo>
                    <a:pt x="2705252" y="38100"/>
                  </a:lnTo>
                  <a:lnTo>
                    <a:pt x="2705252" y="0"/>
                  </a:lnTo>
                  <a:close/>
                </a:path>
                <a:path w="5372735" h="38100">
                  <a:moveTo>
                    <a:pt x="2781452" y="0"/>
                  </a:moveTo>
                  <a:lnTo>
                    <a:pt x="2743352" y="0"/>
                  </a:lnTo>
                  <a:lnTo>
                    <a:pt x="2743352" y="38100"/>
                  </a:lnTo>
                  <a:lnTo>
                    <a:pt x="2781452" y="38100"/>
                  </a:lnTo>
                  <a:lnTo>
                    <a:pt x="2781452" y="0"/>
                  </a:lnTo>
                  <a:close/>
                </a:path>
                <a:path w="5372735" h="38100">
                  <a:moveTo>
                    <a:pt x="2857665" y="0"/>
                  </a:moveTo>
                  <a:lnTo>
                    <a:pt x="2819565" y="0"/>
                  </a:lnTo>
                  <a:lnTo>
                    <a:pt x="2819565" y="38100"/>
                  </a:lnTo>
                  <a:lnTo>
                    <a:pt x="2857665" y="38100"/>
                  </a:lnTo>
                  <a:lnTo>
                    <a:pt x="2857665" y="0"/>
                  </a:lnTo>
                  <a:close/>
                </a:path>
                <a:path w="5372735" h="38100">
                  <a:moveTo>
                    <a:pt x="2933865" y="0"/>
                  </a:moveTo>
                  <a:lnTo>
                    <a:pt x="2895765" y="0"/>
                  </a:lnTo>
                  <a:lnTo>
                    <a:pt x="2895765" y="38100"/>
                  </a:lnTo>
                  <a:lnTo>
                    <a:pt x="2933865" y="38100"/>
                  </a:lnTo>
                  <a:lnTo>
                    <a:pt x="2933865" y="0"/>
                  </a:lnTo>
                  <a:close/>
                </a:path>
                <a:path w="5372735" h="38100">
                  <a:moveTo>
                    <a:pt x="3010065" y="0"/>
                  </a:moveTo>
                  <a:lnTo>
                    <a:pt x="2971965" y="0"/>
                  </a:lnTo>
                  <a:lnTo>
                    <a:pt x="2971965" y="38100"/>
                  </a:lnTo>
                  <a:lnTo>
                    <a:pt x="3010065" y="38100"/>
                  </a:lnTo>
                  <a:lnTo>
                    <a:pt x="3010065" y="0"/>
                  </a:lnTo>
                  <a:close/>
                </a:path>
                <a:path w="5372735" h="38100">
                  <a:moveTo>
                    <a:pt x="3086277" y="0"/>
                  </a:moveTo>
                  <a:lnTo>
                    <a:pt x="3048177" y="0"/>
                  </a:lnTo>
                  <a:lnTo>
                    <a:pt x="3048177" y="38100"/>
                  </a:lnTo>
                  <a:lnTo>
                    <a:pt x="3086277" y="38100"/>
                  </a:lnTo>
                  <a:lnTo>
                    <a:pt x="3086277" y="0"/>
                  </a:lnTo>
                  <a:close/>
                </a:path>
                <a:path w="5372735" h="38100">
                  <a:moveTo>
                    <a:pt x="3162477" y="0"/>
                  </a:moveTo>
                  <a:lnTo>
                    <a:pt x="3124377" y="0"/>
                  </a:lnTo>
                  <a:lnTo>
                    <a:pt x="3124377" y="38100"/>
                  </a:lnTo>
                  <a:lnTo>
                    <a:pt x="3162477" y="38100"/>
                  </a:lnTo>
                  <a:lnTo>
                    <a:pt x="3162477" y="0"/>
                  </a:lnTo>
                  <a:close/>
                </a:path>
                <a:path w="5372735" h="38100">
                  <a:moveTo>
                    <a:pt x="3238677" y="0"/>
                  </a:moveTo>
                  <a:lnTo>
                    <a:pt x="3200577" y="0"/>
                  </a:lnTo>
                  <a:lnTo>
                    <a:pt x="3200577" y="38100"/>
                  </a:lnTo>
                  <a:lnTo>
                    <a:pt x="3238677" y="38100"/>
                  </a:lnTo>
                  <a:lnTo>
                    <a:pt x="3238677" y="0"/>
                  </a:lnTo>
                  <a:close/>
                </a:path>
                <a:path w="5372735" h="38100">
                  <a:moveTo>
                    <a:pt x="3314890" y="0"/>
                  </a:moveTo>
                  <a:lnTo>
                    <a:pt x="3276790" y="0"/>
                  </a:lnTo>
                  <a:lnTo>
                    <a:pt x="3276790" y="38100"/>
                  </a:lnTo>
                  <a:lnTo>
                    <a:pt x="3314890" y="38100"/>
                  </a:lnTo>
                  <a:lnTo>
                    <a:pt x="3314890" y="0"/>
                  </a:lnTo>
                  <a:close/>
                </a:path>
                <a:path w="5372735" h="38100">
                  <a:moveTo>
                    <a:pt x="3391090" y="0"/>
                  </a:moveTo>
                  <a:lnTo>
                    <a:pt x="3352990" y="0"/>
                  </a:lnTo>
                  <a:lnTo>
                    <a:pt x="3352990" y="38100"/>
                  </a:lnTo>
                  <a:lnTo>
                    <a:pt x="3391090" y="38100"/>
                  </a:lnTo>
                  <a:lnTo>
                    <a:pt x="3391090" y="0"/>
                  </a:lnTo>
                  <a:close/>
                </a:path>
                <a:path w="5372735" h="38100">
                  <a:moveTo>
                    <a:pt x="3467290" y="0"/>
                  </a:moveTo>
                  <a:lnTo>
                    <a:pt x="3429190" y="0"/>
                  </a:lnTo>
                  <a:lnTo>
                    <a:pt x="3429190" y="38100"/>
                  </a:lnTo>
                  <a:lnTo>
                    <a:pt x="3467290" y="38100"/>
                  </a:lnTo>
                  <a:lnTo>
                    <a:pt x="3467290" y="0"/>
                  </a:lnTo>
                  <a:close/>
                </a:path>
                <a:path w="5372735" h="38100">
                  <a:moveTo>
                    <a:pt x="3543503" y="0"/>
                  </a:moveTo>
                  <a:lnTo>
                    <a:pt x="3505390" y="0"/>
                  </a:lnTo>
                  <a:lnTo>
                    <a:pt x="3505390" y="38100"/>
                  </a:lnTo>
                  <a:lnTo>
                    <a:pt x="3543503" y="38100"/>
                  </a:lnTo>
                  <a:lnTo>
                    <a:pt x="3543503" y="0"/>
                  </a:lnTo>
                  <a:close/>
                </a:path>
                <a:path w="5372735" h="38100">
                  <a:moveTo>
                    <a:pt x="3619703" y="0"/>
                  </a:moveTo>
                  <a:lnTo>
                    <a:pt x="3581603" y="0"/>
                  </a:lnTo>
                  <a:lnTo>
                    <a:pt x="3581603" y="38100"/>
                  </a:lnTo>
                  <a:lnTo>
                    <a:pt x="3619703" y="38100"/>
                  </a:lnTo>
                  <a:lnTo>
                    <a:pt x="3619703" y="0"/>
                  </a:lnTo>
                  <a:close/>
                </a:path>
                <a:path w="5372735" h="38100">
                  <a:moveTo>
                    <a:pt x="3695903" y="0"/>
                  </a:moveTo>
                  <a:lnTo>
                    <a:pt x="3657803" y="0"/>
                  </a:lnTo>
                  <a:lnTo>
                    <a:pt x="3657803" y="38100"/>
                  </a:lnTo>
                  <a:lnTo>
                    <a:pt x="3695903" y="38100"/>
                  </a:lnTo>
                  <a:lnTo>
                    <a:pt x="3695903" y="0"/>
                  </a:lnTo>
                  <a:close/>
                </a:path>
                <a:path w="5372735" h="38100">
                  <a:moveTo>
                    <a:pt x="3772116" y="0"/>
                  </a:moveTo>
                  <a:lnTo>
                    <a:pt x="3734003" y="0"/>
                  </a:lnTo>
                  <a:lnTo>
                    <a:pt x="3734003" y="38100"/>
                  </a:lnTo>
                  <a:lnTo>
                    <a:pt x="3772116" y="38100"/>
                  </a:lnTo>
                  <a:lnTo>
                    <a:pt x="3772116" y="0"/>
                  </a:lnTo>
                  <a:close/>
                </a:path>
                <a:path w="5372735" h="38100">
                  <a:moveTo>
                    <a:pt x="3848316" y="0"/>
                  </a:moveTo>
                  <a:lnTo>
                    <a:pt x="3810216" y="0"/>
                  </a:lnTo>
                  <a:lnTo>
                    <a:pt x="3810216" y="38100"/>
                  </a:lnTo>
                  <a:lnTo>
                    <a:pt x="3848316" y="38100"/>
                  </a:lnTo>
                  <a:lnTo>
                    <a:pt x="3848316" y="0"/>
                  </a:lnTo>
                  <a:close/>
                </a:path>
                <a:path w="5372735" h="38100">
                  <a:moveTo>
                    <a:pt x="3924516" y="0"/>
                  </a:moveTo>
                  <a:lnTo>
                    <a:pt x="3886416" y="0"/>
                  </a:lnTo>
                  <a:lnTo>
                    <a:pt x="3886416" y="38100"/>
                  </a:lnTo>
                  <a:lnTo>
                    <a:pt x="3924516" y="38100"/>
                  </a:lnTo>
                  <a:lnTo>
                    <a:pt x="3924516" y="0"/>
                  </a:lnTo>
                  <a:close/>
                </a:path>
                <a:path w="5372735" h="38100">
                  <a:moveTo>
                    <a:pt x="4000728" y="0"/>
                  </a:moveTo>
                  <a:lnTo>
                    <a:pt x="3962616" y="0"/>
                  </a:lnTo>
                  <a:lnTo>
                    <a:pt x="3962616" y="38100"/>
                  </a:lnTo>
                  <a:lnTo>
                    <a:pt x="4000728" y="38100"/>
                  </a:lnTo>
                  <a:lnTo>
                    <a:pt x="4000728" y="0"/>
                  </a:lnTo>
                  <a:close/>
                </a:path>
                <a:path w="5372735" h="38100">
                  <a:moveTo>
                    <a:pt x="4076928" y="0"/>
                  </a:moveTo>
                  <a:lnTo>
                    <a:pt x="4038828" y="0"/>
                  </a:lnTo>
                  <a:lnTo>
                    <a:pt x="4038828" y="38100"/>
                  </a:lnTo>
                  <a:lnTo>
                    <a:pt x="4076928" y="38100"/>
                  </a:lnTo>
                  <a:lnTo>
                    <a:pt x="4076928" y="0"/>
                  </a:lnTo>
                  <a:close/>
                </a:path>
                <a:path w="5372735" h="38100">
                  <a:moveTo>
                    <a:pt x="4153128" y="0"/>
                  </a:moveTo>
                  <a:lnTo>
                    <a:pt x="4115028" y="0"/>
                  </a:lnTo>
                  <a:lnTo>
                    <a:pt x="4115028" y="38100"/>
                  </a:lnTo>
                  <a:lnTo>
                    <a:pt x="4153128" y="38100"/>
                  </a:lnTo>
                  <a:lnTo>
                    <a:pt x="4153128" y="0"/>
                  </a:lnTo>
                  <a:close/>
                </a:path>
                <a:path w="5372735" h="38100">
                  <a:moveTo>
                    <a:pt x="4229341" y="0"/>
                  </a:moveTo>
                  <a:lnTo>
                    <a:pt x="4191228" y="0"/>
                  </a:lnTo>
                  <a:lnTo>
                    <a:pt x="4191228" y="38100"/>
                  </a:lnTo>
                  <a:lnTo>
                    <a:pt x="4229341" y="38100"/>
                  </a:lnTo>
                  <a:lnTo>
                    <a:pt x="4229341" y="0"/>
                  </a:lnTo>
                  <a:close/>
                </a:path>
                <a:path w="5372735" h="38100">
                  <a:moveTo>
                    <a:pt x="4305541" y="0"/>
                  </a:moveTo>
                  <a:lnTo>
                    <a:pt x="4267441" y="0"/>
                  </a:lnTo>
                  <a:lnTo>
                    <a:pt x="4267441" y="38100"/>
                  </a:lnTo>
                  <a:lnTo>
                    <a:pt x="4305541" y="38100"/>
                  </a:lnTo>
                  <a:lnTo>
                    <a:pt x="4305541" y="0"/>
                  </a:lnTo>
                  <a:close/>
                </a:path>
                <a:path w="5372735" h="38100">
                  <a:moveTo>
                    <a:pt x="4381741" y="0"/>
                  </a:moveTo>
                  <a:lnTo>
                    <a:pt x="4343641" y="0"/>
                  </a:lnTo>
                  <a:lnTo>
                    <a:pt x="4343641" y="38100"/>
                  </a:lnTo>
                  <a:lnTo>
                    <a:pt x="4381741" y="38100"/>
                  </a:lnTo>
                  <a:lnTo>
                    <a:pt x="4381741" y="0"/>
                  </a:lnTo>
                  <a:close/>
                </a:path>
                <a:path w="5372735" h="38100">
                  <a:moveTo>
                    <a:pt x="4457954" y="0"/>
                  </a:moveTo>
                  <a:lnTo>
                    <a:pt x="4419841" y="0"/>
                  </a:lnTo>
                  <a:lnTo>
                    <a:pt x="4419841" y="38100"/>
                  </a:lnTo>
                  <a:lnTo>
                    <a:pt x="4457954" y="38100"/>
                  </a:lnTo>
                  <a:lnTo>
                    <a:pt x="4457954" y="0"/>
                  </a:lnTo>
                  <a:close/>
                </a:path>
                <a:path w="5372735" h="38100">
                  <a:moveTo>
                    <a:pt x="4534154" y="0"/>
                  </a:moveTo>
                  <a:lnTo>
                    <a:pt x="4496054" y="0"/>
                  </a:lnTo>
                  <a:lnTo>
                    <a:pt x="4496054" y="38100"/>
                  </a:lnTo>
                  <a:lnTo>
                    <a:pt x="4534154" y="38100"/>
                  </a:lnTo>
                  <a:lnTo>
                    <a:pt x="4534154" y="0"/>
                  </a:lnTo>
                  <a:close/>
                </a:path>
                <a:path w="5372735" h="38100">
                  <a:moveTo>
                    <a:pt x="4610354" y="0"/>
                  </a:moveTo>
                  <a:lnTo>
                    <a:pt x="4572254" y="0"/>
                  </a:lnTo>
                  <a:lnTo>
                    <a:pt x="4572254" y="38100"/>
                  </a:lnTo>
                  <a:lnTo>
                    <a:pt x="4610354" y="38100"/>
                  </a:lnTo>
                  <a:lnTo>
                    <a:pt x="4610354" y="0"/>
                  </a:lnTo>
                  <a:close/>
                </a:path>
                <a:path w="5372735" h="38100">
                  <a:moveTo>
                    <a:pt x="4686566" y="0"/>
                  </a:moveTo>
                  <a:lnTo>
                    <a:pt x="4648454" y="0"/>
                  </a:lnTo>
                  <a:lnTo>
                    <a:pt x="4648454" y="38100"/>
                  </a:lnTo>
                  <a:lnTo>
                    <a:pt x="4686566" y="38100"/>
                  </a:lnTo>
                  <a:lnTo>
                    <a:pt x="4686566" y="0"/>
                  </a:lnTo>
                  <a:close/>
                </a:path>
                <a:path w="5372735" h="38100">
                  <a:moveTo>
                    <a:pt x="4762766" y="0"/>
                  </a:moveTo>
                  <a:lnTo>
                    <a:pt x="4724666" y="0"/>
                  </a:lnTo>
                  <a:lnTo>
                    <a:pt x="4724666" y="38100"/>
                  </a:lnTo>
                  <a:lnTo>
                    <a:pt x="4762766" y="38100"/>
                  </a:lnTo>
                  <a:lnTo>
                    <a:pt x="4762766" y="0"/>
                  </a:lnTo>
                  <a:close/>
                </a:path>
                <a:path w="5372735" h="38100">
                  <a:moveTo>
                    <a:pt x="4838966" y="0"/>
                  </a:moveTo>
                  <a:lnTo>
                    <a:pt x="4800866" y="0"/>
                  </a:lnTo>
                  <a:lnTo>
                    <a:pt x="4800866" y="38100"/>
                  </a:lnTo>
                  <a:lnTo>
                    <a:pt x="4838966" y="38100"/>
                  </a:lnTo>
                  <a:lnTo>
                    <a:pt x="4838966" y="0"/>
                  </a:lnTo>
                  <a:close/>
                </a:path>
                <a:path w="5372735" h="38100">
                  <a:moveTo>
                    <a:pt x="4915179" y="0"/>
                  </a:moveTo>
                  <a:lnTo>
                    <a:pt x="4877066" y="0"/>
                  </a:lnTo>
                  <a:lnTo>
                    <a:pt x="4877066" y="38100"/>
                  </a:lnTo>
                  <a:lnTo>
                    <a:pt x="4915179" y="38100"/>
                  </a:lnTo>
                  <a:lnTo>
                    <a:pt x="4915179" y="0"/>
                  </a:lnTo>
                  <a:close/>
                </a:path>
                <a:path w="5372735" h="38100">
                  <a:moveTo>
                    <a:pt x="4991379" y="0"/>
                  </a:moveTo>
                  <a:lnTo>
                    <a:pt x="4953279" y="0"/>
                  </a:lnTo>
                  <a:lnTo>
                    <a:pt x="4953279" y="38100"/>
                  </a:lnTo>
                  <a:lnTo>
                    <a:pt x="4991379" y="38100"/>
                  </a:lnTo>
                  <a:lnTo>
                    <a:pt x="4991379" y="0"/>
                  </a:lnTo>
                  <a:close/>
                </a:path>
                <a:path w="5372735" h="38100">
                  <a:moveTo>
                    <a:pt x="5067579" y="0"/>
                  </a:moveTo>
                  <a:lnTo>
                    <a:pt x="5029479" y="0"/>
                  </a:lnTo>
                  <a:lnTo>
                    <a:pt x="5029479" y="38100"/>
                  </a:lnTo>
                  <a:lnTo>
                    <a:pt x="5067579" y="38100"/>
                  </a:lnTo>
                  <a:lnTo>
                    <a:pt x="5067579" y="0"/>
                  </a:lnTo>
                  <a:close/>
                </a:path>
                <a:path w="5372735" h="38100">
                  <a:moveTo>
                    <a:pt x="5143779" y="0"/>
                  </a:moveTo>
                  <a:lnTo>
                    <a:pt x="5105679" y="0"/>
                  </a:lnTo>
                  <a:lnTo>
                    <a:pt x="5105679" y="38100"/>
                  </a:lnTo>
                  <a:lnTo>
                    <a:pt x="5143779" y="38100"/>
                  </a:lnTo>
                  <a:lnTo>
                    <a:pt x="5143779" y="0"/>
                  </a:lnTo>
                  <a:close/>
                </a:path>
                <a:path w="5372735" h="38100">
                  <a:moveTo>
                    <a:pt x="5219992" y="0"/>
                  </a:moveTo>
                  <a:lnTo>
                    <a:pt x="5181892" y="0"/>
                  </a:lnTo>
                  <a:lnTo>
                    <a:pt x="5181892" y="38100"/>
                  </a:lnTo>
                  <a:lnTo>
                    <a:pt x="5219992" y="38100"/>
                  </a:lnTo>
                  <a:lnTo>
                    <a:pt x="5219992" y="0"/>
                  </a:lnTo>
                  <a:close/>
                </a:path>
                <a:path w="5372735" h="38100">
                  <a:moveTo>
                    <a:pt x="5296192" y="0"/>
                  </a:moveTo>
                  <a:lnTo>
                    <a:pt x="5258092" y="0"/>
                  </a:lnTo>
                  <a:lnTo>
                    <a:pt x="5258092" y="38100"/>
                  </a:lnTo>
                  <a:lnTo>
                    <a:pt x="5296192" y="38100"/>
                  </a:lnTo>
                  <a:lnTo>
                    <a:pt x="5296192" y="0"/>
                  </a:lnTo>
                  <a:close/>
                </a:path>
                <a:path w="5372735" h="38100">
                  <a:moveTo>
                    <a:pt x="5372392" y="0"/>
                  </a:moveTo>
                  <a:lnTo>
                    <a:pt x="5334292" y="0"/>
                  </a:lnTo>
                  <a:lnTo>
                    <a:pt x="5334292" y="38100"/>
                  </a:lnTo>
                  <a:lnTo>
                    <a:pt x="5372392" y="38100"/>
                  </a:lnTo>
                  <a:lnTo>
                    <a:pt x="5372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62979" y="5104510"/>
              <a:ext cx="114935" cy="38100"/>
            </a:xfrm>
            <a:custGeom>
              <a:avLst/>
              <a:gdLst/>
              <a:ahLst/>
              <a:cxnLst/>
              <a:rect l="l" t="t" r="r" b="b"/>
              <a:pathLst>
                <a:path w="114935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149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6297" y="3321507"/>
            <a:ext cx="4487545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-145" dirty="0">
                <a:latin typeface="Tahoma"/>
                <a:cs typeface="Tahoma"/>
              </a:rPr>
              <a:t>Welcome</a:t>
            </a:r>
            <a:r>
              <a:rPr sz="4800" spc="-204" dirty="0">
                <a:latin typeface="Tahoma"/>
                <a:cs typeface="Tahoma"/>
              </a:rPr>
              <a:t> </a:t>
            </a:r>
            <a:r>
              <a:rPr sz="4800" spc="-250" dirty="0">
                <a:latin typeface="Tahoma"/>
                <a:cs typeface="Tahoma"/>
              </a:rPr>
              <a:t>to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1433" y="0"/>
            <a:ext cx="9426565" cy="10287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551603"/>
            <a:ext cx="18288000" cy="9735820"/>
            <a:chOff x="0" y="551603"/>
            <a:chExt cx="18288000" cy="97358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5688" y="551603"/>
              <a:ext cx="2238374" cy="676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461701"/>
              <a:ext cx="18288000" cy="825500"/>
            </a:xfrm>
            <a:custGeom>
              <a:avLst/>
              <a:gdLst/>
              <a:ahLst/>
              <a:cxnLst/>
              <a:rect l="l" t="t" r="r" b="b"/>
              <a:pathLst>
                <a:path w="18288000" h="825500">
                  <a:moveTo>
                    <a:pt x="18287999" y="825298"/>
                  </a:moveTo>
                  <a:lnTo>
                    <a:pt x="0" y="825298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8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AF907B-4459-B969-4E8C-3896D07C754E}"/>
              </a:ext>
            </a:extLst>
          </p:cNvPr>
          <p:cNvSpPr txBox="1"/>
          <p:nvPr/>
        </p:nvSpPr>
        <p:spPr>
          <a:xfrm>
            <a:off x="898834" y="3930166"/>
            <a:ext cx="1200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F5B25-2A4B-BDFD-C272-15AE6884D766}"/>
              </a:ext>
            </a:extLst>
          </p:cNvPr>
          <p:cNvSpPr txBox="1"/>
          <p:nvPr/>
        </p:nvSpPr>
        <p:spPr>
          <a:xfrm>
            <a:off x="898834" y="968978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8E53-305C-EFF8-9FAD-488D2E8BFA7B}"/>
              </a:ext>
            </a:extLst>
          </p:cNvPr>
          <p:cNvSpPr txBox="1"/>
          <p:nvPr/>
        </p:nvSpPr>
        <p:spPr>
          <a:xfrm>
            <a:off x="898833" y="5488681"/>
            <a:ext cx="8282631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>
                <a:latin typeface="Arial" panose="020B0604020202020204" pitchFamily="34" charset="0"/>
                <a:cs typeface="Arial" panose="020B0604020202020204" pitchFamily="34" charset="0"/>
              </a:rPr>
              <a:t>Module 06 | Lesson 05</a:t>
            </a:r>
          </a:p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transformer-based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VISUALIZING MULTI-HEAD ATTENTION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764AF0-F08E-2A0B-E1D3-B50A9CE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364"/>
            <a:ext cx="7234238" cy="77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8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Why Transformers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6A9C4-3A68-CAFE-F541-EB434BEF8F24}"/>
              </a:ext>
            </a:extLst>
          </p:cNvPr>
          <p:cNvSpPr txBox="1"/>
          <p:nvPr/>
        </p:nvSpPr>
        <p:spPr>
          <a:xfrm>
            <a:off x="762000" y="2852189"/>
            <a:ext cx="9067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want parallelization but RNNs are inherently sequential.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Despite LSTMs, RNNs generally need attention mechanism to deal with long range dependencies.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path length between states grows with distance otherwise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if attention gives us access to any state… maybe we can just use attention and don't need the RNN?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36A32-C6B1-B21B-AF5B-3BB71800A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727" y="628403"/>
            <a:ext cx="4300239" cy="86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Why Transformers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6A9C4-3A68-CAFE-F541-EB434BEF8F24}"/>
              </a:ext>
            </a:extLst>
          </p:cNvPr>
          <p:cNvSpPr txBox="1"/>
          <p:nvPr/>
        </p:nvSpPr>
        <p:spPr>
          <a:xfrm>
            <a:off x="762000" y="2852189"/>
            <a:ext cx="90678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All vectors interact with each other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Residual Connection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Choice of normalization: Layer normalization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MLP independently on each vector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Residual connection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Output</a:t>
            </a:r>
          </a:p>
          <a:p>
            <a:r>
              <a:rPr lang="en-US" sz="2800" b="1" dirty="0"/>
              <a:t>Transformer Block:</a:t>
            </a:r>
          </a:p>
          <a:p>
            <a:pPr marL="914400" indent="-334963">
              <a:buFont typeface="Arial" panose="020B0604020202020204" pitchFamily="34" charset="0"/>
              <a:buChar char="•"/>
            </a:pPr>
            <a:r>
              <a:rPr lang="en-US" sz="2800" dirty="0"/>
              <a:t>Input: set of vectors x</a:t>
            </a:r>
          </a:p>
          <a:p>
            <a:pPr marL="914400" indent="-334963">
              <a:buFont typeface="Arial" panose="020B0604020202020204" pitchFamily="34" charset="0"/>
              <a:buChar char="•"/>
            </a:pPr>
            <a:r>
              <a:rPr lang="en-US" sz="2800" dirty="0"/>
              <a:t>Output: set of vectors y</a:t>
            </a:r>
          </a:p>
          <a:p>
            <a:pPr marL="914400" indent="-334963">
              <a:buFont typeface="Arial" panose="020B0604020202020204" pitchFamily="34" charset="0"/>
              <a:buChar char="•"/>
            </a:pPr>
            <a:r>
              <a:rPr lang="en-US" sz="2800" dirty="0"/>
              <a:t>Self-attention is the only interaction between vectors</a:t>
            </a:r>
          </a:p>
          <a:p>
            <a:pPr marL="914400" indent="-334963">
              <a:buFont typeface="Arial" panose="020B0604020202020204" pitchFamily="34" charset="0"/>
              <a:buChar char="•"/>
            </a:pPr>
            <a:r>
              <a:rPr lang="en-US" sz="2800" dirty="0"/>
              <a:t>Layer Norm and MLP work independently per vector</a:t>
            </a:r>
          </a:p>
          <a:p>
            <a:pPr marL="914400" indent="-334963">
              <a:buFont typeface="Arial" panose="020B0604020202020204" pitchFamily="34" charset="0"/>
              <a:buChar char="•"/>
            </a:pPr>
            <a:r>
              <a:rPr lang="en-US" sz="2800" dirty="0"/>
              <a:t>Highly scalable, highly parallelizable</a:t>
            </a:r>
          </a:p>
          <a:p>
            <a:pPr marL="914400" indent="-334963">
              <a:buFont typeface="Arial" panose="020B0604020202020204" pitchFamily="34" charset="0"/>
              <a:buChar char="•"/>
            </a:pPr>
            <a:r>
              <a:rPr lang="en-US" sz="2800" dirty="0"/>
              <a:t>A Transformer is a sequence of transformer blocks.</a:t>
            </a:r>
          </a:p>
          <a:p>
            <a:pPr marL="914400" indent="-334963">
              <a:buFont typeface="Arial" panose="020B0604020202020204" pitchFamily="34" charset="0"/>
              <a:buChar char="•"/>
            </a:pPr>
            <a:r>
              <a:rPr lang="en-US" sz="2800" dirty="0" err="1"/>
              <a:t>Vasawani</a:t>
            </a:r>
            <a:r>
              <a:rPr lang="en-US" sz="2800" dirty="0"/>
              <a:t> et al: 12 blocks, d=512, 6 heads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B79A6-365D-13E6-6C41-6B9C586C6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97304"/>
            <a:ext cx="2879745" cy="88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4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Transformers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5151D-8D19-304A-1EE9-66F144504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029777"/>
            <a:ext cx="11528137" cy="655026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51F6C-7848-68D8-8F21-75F6336A5D3B}"/>
              </a:ext>
            </a:extLst>
          </p:cNvPr>
          <p:cNvSpPr txBox="1"/>
          <p:nvPr/>
        </p:nvSpPr>
        <p:spPr>
          <a:xfrm>
            <a:off x="3962400" y="8682149"/>
            <a:ext cx="3286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Encoder (e.g., BERT)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8EC9A-B626-6C35-4F2F-FC3466F9D733}"/>
              </a:ext>
            </a:extLst>
          </p:cNvPr>
          <p:cNvSpPr txBox="1"/>
          <p:nvPr/>
        </p:nvSpPr>
        <p:spPr>
          <a:xfrm>
            <a:off x="9982200" y="8790038"/>
            <a:ext cx="2598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 (e.g., GPT)</a:t>
            </a:r>
          </a:p>
        </p:txBody>
      </p:sp>
    </p:spTree>
    <p:extLst>
      <p:ext uri="{BB962C8B-B14F-4D97-AF65-F5344CB8AC3E}">
        <p14:creationId xmlns:p14="http://schemas.microsoft.com/office/powerpoint/2010/main" val="242610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TRANSFORMER VARIANTS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856FF-1745-72BA-7E4B-1DCBE3EFA443}"/>
              </a:ext>
            </a:extLst>
          </p:cNvPr>
          <p:cNvSpPr txBox="1"/>
          <p:nvPr/>
        </p:nvSpPr>
        <p:spPr>
          <a:xfrm>
            <a:off x="990600" y="2465844"/>
            <a:ext cx="8610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GPT</a:t>
            </a:r>
          </a:p>
          <a:p>
            <a:pPr marL="854075" indent="-396875">
              <a:buFont typeface="Arial" panose="020B0604020202020204" pitchFamily="34" charset="0"/>
              <a:buChar char="•"/>
            </a:pPr>
            <a:r>
              <a:rPr lang="en-US" sz="2800" dirty="0"/>
              <a:t>Contextualize words by just using left-to-right language model</a:t>
            </a:r>
          </a:p>
          <a:p>
            <a:pPr marL="854075" indent="-396875">
              <a:buFont typeface="Arial" panose="020B0604020202020204" pitchFamily="34" charset="0"/>
              <a:buChar char="•"/>
            </a:pPr>
            <a:r>
              <a:rPr lang="en-US" sz="2800" dirty="0"/>
              <a:t>Pre-train network to predict the next word</a:t>
            </a:r>
          </a:p>
          <a:p>
            <a:r>
              <a:rPr lang="en-US" sz="2800" dirty="0" err="1"/>
              <a:t>ELMo</a:t>
            </a:r>
            <a:endParaRPr lang="en-US" sz="2800" dirty="0"/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Pretrains two language models: left-to-right and right-to-left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Concatenate final layer output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'shallow' combination of leftward and rightward context</a:t>
            </a:r>
          </a:p>
          <a:p>
            <a:r>
              <a:rPr lang="en-US" sz="2800" dirty="0"/>
              <a:t>BERT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Mask 15% of tokens, and predict blanks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All words condition on all other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AB04B-CBE7-E8F7-707D-D8536B19FE72}"/>
              </a:ext>
            </a:extLst>
          </p:cNvPr>
          <p:cNvSpPr txBox="1"/>
          <p:nvPr/>
        </p:nvSpPr>
        <p:spPr>
          <a:xfrm>
            <a:off x="10162481" y="3034944"/>
            <a:ext cx="71501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RoBERTa</a:t>
            </a:r>
            <a:endParaRPr lang="en-US" sz="2800" dirty="0"/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Simplify BERT’s pre-training objective</a:t>
            </a:r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Scale up batch sizes, train on 1000 GPUs</a:t>
            </a:r>
          </a:p>
          <a:p>
            <a:endParaRPr lang="en-US" sz="2800" dirty="0"/>
          </a:p>
          <a:p>
            <a:r>
              <a:rPr lang="en-US" sz="2800" dirty="0" err="1"/>
              <a:t>XLNet</a:t>
            </a:r>
            <a:r>
              <a:rPr lang="en-US" sz="2800" dirty="0"/>
              <a:t>: Predict masked tokens auto-regressively in random order</a:t>
            </a:r>
          </a:p>
          <a:p>
            <a:r>
              <a:rPr lang="en-US" sz="2800" dirty="0" err="1"/>
              <a:t>SpanBERT</a:t>
            </a:r>
            <a:r>
              <a:rPr lang="en-US" sz="2800" dirty="0"/>
              <a:t>: Mask spans instead of tokens</a:t>
            </a:r>
          </a:p>
          <a:p>
            <a:r>
              <a:rPr lang="en-US" sz="2800" dirty="0"/>
              <a:t>ELECTRA: Substitute tokens with similar ones, and predict which changed</a:t>
            </a:r>
          </a:p>
          <a:p>
            <a:r>
              <a:rPr lang="en-US" sz="2800" dirty="0"/>
              <a:t>ALBERT: Tie weights across layers</a:t>
            </a:r>
          </a:p>
          <a:p>
            <a:r>
              <a:rPr lang="en-US" sz="2800" dirty="0"/>
              <a:t>XLM: Run BERT on lots of languages</a:t>
            </a:r>
          </a:p>
        </p:txBody>
      </p:sp>
    </p:spTree>
    <p:extLst>
      <p:ext uri="{BB962C8B-B14F-4D97-AF65-F5344CB8AC3E}">
        <p14:creationId xmlns:p14="http://schemas.microsoft.com/office/powerpoint/2010/main" val="292410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THE TRANSFORMER: TRANSFER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856FF-1745-72BA-7E4B-1DCBE3EFA443}"/>
              </a:ext>
            </a:extLst>
          </p:cNvPr>
          <p:cNvSpPr txBox="1"/>
          <p:nvPr/>
        </p:nvSpPr>
        <p:spPr>
          <a:xfrm>
            <a:off x="990600" y="2465844"/>
            <a:ext cx="10363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"ImageNet Moment for Natural Language Processing"</a:t>
            </a:r>
          </a:p>
          <a:p>
            <a:endParaRPr lang="en-US" sz="2800" dirty="0"/>
          </a:p>
          <a:p>
            <a:r>
              <a:rPr lang="en-US" sz="2800" dirty="0"/>
              <a:t>Pre-Training: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Download a lot of text from the internet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Train a giant Transformer model for language modeling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Lot of objectives work well!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Crucial to model deep, bidirectional interactions between words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Large gains from scaling up pre-training, with no clear limits yet</a:t>
            </a:r>
          </a:p>
          <a:p>
            <a:endParaRPr lang="en-US" sz="2800" dirty="0"/>
          </a:p>
          <a:p>
            <a:r>
              <a:rPr lang="en-US" sz="2800" dirty="0"/>
              <a:t>Finetuning: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/>
              <a:t>Fine-tune the Transformer on your own NLP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591B7-F282-E69E-C711-53ACBFF01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901457"/>
            <a:ext cx="2438181" cy="75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0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Hugging face models</a:t>
            </a:r>
          </a:p>
        </p:txBody>
      </p:sp>
      <p:pic>
        <p:nvPicPr>
          <p:cNvPr id="4" name="Picture 3" descr="Graphical user interface, text, application, email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CFCA4E6-6118-C8D3-C0AC-8CDE1381C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274" y="1584272"/>
            <a:ext cx="13342917" cy="83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Open AI Applications</a:t>
            </a:r>
          </a:p>
        </p:txBody>
      </p:sp>
      <p:pic>
        <p:nvPicPr>
          <p:cNvPr id="6" name="Picture 5" descr="Graphical user interface, application, Teams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3DD625C-C6C9-9D4C-146B-F7589A061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082" y="1746308"/>
            <a:ext cx="11537835" cy="81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8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GPT-2 vs BERT</a:t>
            </a:r>
          </a:p>
        </p:txBody>
      </p:sp>
      <p:pic>
        <p:nvPicPr>
          <p:cNvPr id="4" name="Picture 3" descr="Screen Shot 2020-01-14 at 8.44.50 PM.png">
            <a:extLst>
              <a:ext uri="{FF2B5EF4-FFF2-40B4-BE49-F238E27FC236}">
                <a16:creationId xmlns:a16="http://schemas.microsoft.com/office/drawing/2014/main" id="{FA4F97A3-FA31-337A-4AA0-E5480526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20709"/>
            <a:ext cx="12314625" cy="74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4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Trend of GPT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1938B-5754-D1ED-A753-CE19D39A9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910950"/>
            <a:ext cx="14173200" cy="6712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DC015F-F6A3-89F7-1922-EFFD387750E0}"/>
              </a:ext>
            </a:extLst>
          </p:cNvPr>
          <p:cNvSpPr txBox="1"/>
          <p:nvPr/>
        </p:nvSpPr>
        <p:spPr>
          <a:xfrm>
            <a:off x="13868400" y="8623535"/>
            <a:ext cx="121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1542M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D6E41-F139-20C9-EAC6-57FD6BB8E850}"/>
              </a:ext>
            </a:extLst>
          </p:cNvPr>
          <p:cNvSpPr txBox="1"/>
          <p:nvPr/>
        </p:nvSpPr>
        <p:spPr>
          <a:xfrm>
            <a:off x="10316207" y="8676872"/>
            <a:ext cx="103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762M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A8B99-D07F-6F4B-88FC-7FF4D11933F9}"/>
              </a:ext>
            </a:extLst>
          </p:cNvPr>
          <p:cNvSpPr txBox="1"/>
          <p:nvPr/>
        </p:nvSpPr>
        <p:spPr>
          <a:xfrm>
            <a:off x="6983597" y="8689824"/>
            <a:ext cx="103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345M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6A26C-7AF4-6520-4E22-221A018B6F29}"/>
              </a:ext>
            </a:extLst>
          </p:cNvPr>
          <p:cNvSpPr txBox="1"/>
          <p:nvPr/>
        </p:nvSpPr>
        <p:spPr>
          <a:xfrm>
            <a:off x="2362200" y="8657678"/>
            <a:ext cx="2806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117M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CA488-246F-7A37-4A45-D9CAD897B6E0}"/>
              </a:ext>
            </a:extLst>
          </p:cNvPr>
          <p:cNvSpPr txBox="1"/>
          <p:nvPr/>
        </p:nvSpPr>
        <p:spPr>
          <a:xfrm>
            <a:off x="777240" y="2206703"/>
            <a:ext cx="8093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GPT released June 2018</a:t>
            </a:r>
          </a:p>
          <a:p>
            <a:r>
              <a:rPr lang="en-US" sz="3200" dirty="0"/>
              <a:t>GPT-2 released Nov. 2019 with 1.5B parameters</a:t>
            </a:r>
          </a:p>
          <a:p>
            <a:r>
              <a:rPr lang="en-US" sz="3200" dirty="0"/>
              <a:t>GPT-3  released in 2020 with 175B parameters</a:t>
            </a:r>
          </a:p>
        </p:txBody>
      </p:sp>
    </p:spTree>
    <p:extLst>
      <p:ext uri="{BB962C8B-B14F-4D97-AF65-F5344CB8AC3E}">
        <p14:creationId xmlns:p14="http://schemas.microsoft.com/office/powerpoint/2010/main" val="33804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6A9C4-3A68-CAFE-F541-EB434BEF8F24}"/>
              </a:ext>
            </a:extLst>
          </p:cNvPr>
          <p:cNvSpPr txBox="1"/>
          <p:nvPr/>
        </p:nvSpPr>
        <p:spPr>
          <a:xfrm>
            <a:off x="762000" y="2852189"/>
            <a:ext cx="15849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The RNN and LSTM neural models were designed to process language and perform tasks like classification, summarization, translation, and sentiment detection</a:t>
            </a:r>
          </a:p>
          <a:p>
            <a:endParaRPr lang="en-US" sz="3600" dirty="0"/>
          </a:p>
          <a:p>
            <a:r>
              <a:rPr lang="en-US" sz="3600" b="1" dirty="0"/>
              <a:t>RNN:</a:t>
            </a:r>
            <a:r>
              <a:rPr lang="en-US" sz="3600" dirty="0"/>
              <a:t> Recurrent Neural Network</a:t>
            </a:r>
          </a:p>
          <a:p>
            <a:r>
              <a:rPr lang="en-US" sz="3600" b="1" dirty="0"/>
              <a:t>LSTM: </a:t>
            </a:r>
            <a:r>
              <a:rPr lang="en-US" sz="3600" dirty="0"/>
              <a:t>Long Short Term Memory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both models, layers get the next input word and have access to some previous words, allowing it to use the word’s left context.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They used word embeddings where each word was encoded as a vector of 100-300 real numbers representing its meaning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442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SCALING UP TRANSFORMER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58AED3-398C-F633-1E56-3B83EA50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40926"/>
              </p:ext>
            </p:extLst>
          </p:nvPr>
        </p:nvGraphicFramePr>
        <p:xfrm>
          <a:off x="1524000" y="1984057"/>
          <a:ext cx="14737079" cy="7260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05297">
                  <a:extLst>
                    <a:ext uri="{9D8B030D-6E8A-4147-A177-3AD203B41FA5}">
                      <a16:colId xmlns:a16="http://schemas.microsoft.com/office/drawing/2014/main" val="603593840"/>
                    </a:ext>
                  </a:extLst>
                </a:gridCol>
                <a:gridCol w="2105297">
                  <a:extLst>
                    <a:ext uri="{9D8B030D-6E8A-4147-A177-3AD203B41FA5}">
                      <a16:colId xmlns:a16="http://schemas.microsoft.com/office/drawing/2014/main" val="1984566363"/>
                    </a:ext>
                  </a:extLst>
                </a:gridCol>
                <a:gridCol w="2105297">
                  <a:extLst>
                    <a:ext uri="{9D8B030D-6E8A-4147-A177-3AD203B41FA5}">
                      <a16:colId xmlns:a16="http://schemas.microsoft.com/office/drawing/2014/main" val="242893988"/>
                    </a:ext>
                  </a:extLst>
                </a:gridCol>
                <a:gridCol w="2105297">
                  <a:extLst>
                    <a:ext uri="{9D8B030D-6E8A-4147-A177-3AD203B41FA5}">
                      <a16:colId xmlns:a16="http://schemas.microsoft.com/office/drawing/2014/main" val="2130622753"/>
                    </a:ext>
                  </a:extLst>
                </a:gridCol>
                <a:gridCol w="2105297">
                  <a:extLst>
                    <a:ext uri="{9D8B030D-6E8A-4147-A177-3AD203B41FA5}">
                      <a16:colId xmlns:a16="http://schemas.microsoft.com/office/drawing/2014/main" val="4274866599"/>
                    </a:ext>
                  </a:extLst>
                </a:gridCol>
                <a:gridCol w="2105297">
                  <a:extLst>
                    <a:ext uri="{9D8B030D-6E8A-4147-A177-3AD203B41FA5}">
                      <a16:colId xmlns:a16="http://schemas.microsoft.com/office/drawing/2014/main" val="1550517291"/>
                    </a:ext>
                  </a:extLst>
                </a:gridCol>
                <a:gridCol w="2105297">
                  <a:extLst>
                    <a:ext uri="{9D8B030D-6E8A-4147-A177-3AD203B41FA5}">
                      <a16:colId xmlns:a16="http://schemas.microsoft.com/office/drawing/2014/main" val="2384654088"/>
                    </a:ext>
                  </a:extLst>
                </a:gridCol>
              </a:tblGrid>
              <a:tr h="3158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</a:rPr>
                        <a:t>Model</a:t>
                      </a:r>
                      <a:endParaRPr lang="en-US" sz="2400" b="1" dirty="0">
                        <a:effectLst/>
                        <a:latin typeface="inherit"/>
                      </a:endParaRP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</a:rPr>
                        <a:t>Layers</a:t>
                      </a:r>
                      <a:endParaRPr lang="en-US" sz="2400" b="1">
                        <a:effectLst/>
                        <a:latin typeface="inherit"/>
                      </a:endParaRP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</a:rPr>
                        <a:t>Width</a:t>
                      </a:r>
                      <a:endParaRPr lang="en-US" sz="2400" b="1">
                        <a:effectLst/>
                        <a:latin typeface="inherit"/>
                      </a:endParaRP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</a:rPr>
                        <a:t>Heads</a:t>
                      </a:r>
                      <a:endParaRPr lang="en-US" sz="2400" b="1">
                        <a:effectLst/>
                        <a:latin typeface="inherit"/>
                      </a:endParaRP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</a:rPr>
                        <a:t>Params</a:t>
                      </a:r>
                      <a:endParaRPr lang="en-US" sz="2400" b="1">
                        <a:effectLst/>
                        <a:latin typeface="inherit"/>
                      </a:endParaRP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</a:rPr>
                        <a:t>Data</a:t>
                      </a:r>
                      <a:endParaRPr lang="en-US" sz="2400" b="1">
                        <a:effectLst/>
                        <a:latin typeface="inherit"/>
                      </a:endParaRP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</a:rPr>
                        <a:t>Training</a:t>
                      </a:r>
                      <a:endParaRPr lang="en-US" sz="2400" b="1">
                        <a:effectLst/>
                        <a:latin typeface="inherit"/>
                      </a:endParaRP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1589010140"/>
                  </a:ext>
                </a:extLst>
              </a:tr>
              <a:tr h="7895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Transformer-Base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12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512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8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65M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400">
                        <a:effectLst/>
                      </a:endParaRP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8x P100 (12 hrs)</a:t>
                      </a: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341620698"/>
                  </a:ext>
                </a:extLst>
              </a:tr>
              <a:tr h="7895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Transformer-Large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12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1024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16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213M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400">
                        <a:effectLst/>
                      </a:endParaRP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8x P100 (3.5 days)</a:t>
                      </a: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4154592396"/>
                  </a:ext>
                </a:extLst>
              </a:tr>
              <a:tr h="5526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BERT-Base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12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768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12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110M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13GB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400">
                        <a:effectLst/>
                      </a:endParaRP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3579102912"/>
                  </a:ext>
                </a:extLst>
              </a:tr>
              <a:tr h="5526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BERT-Large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24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1024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16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340M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13GB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400">
                        <a:effectLst/>
                      </a:endParaRP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2702516311"/>
                  </a:ext>
                </a:extLst>
              </a:tr>
              <a:tr h="10263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XLNet-Large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24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1024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16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340M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126GB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512x TPU-v3 (2.5 days)</a:t>
                      </a: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2147730402"/>
                  </a:ext>
                </a:extLst>
              </a:tr>
              <a:tr h="7895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RoBERTa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24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1024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16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355M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160GB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1024x V100 (1 day)</a:t>
                      </a: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357919454"/>
                  </a:ext>
                </a:extLst>
              </a:tr>
              <a:tr h="3158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GPT-2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48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1600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?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1.5B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40GB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400">
                        <a:effectLst/>
                      </a:endParaRP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2413552833"/>
                  </a:ext>
                </a:extLst>
              </a:tr>
              <a:tr h="7895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Megatron-LM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72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3072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32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8.3B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174GB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512x V100 (9 days)</a:t>
                      </a: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1380425050"/>
                  </a:ext>
                </a:extLst>
              </a:tr>
              <a:tr h="5526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Turing-NLG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78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4256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28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17B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?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256x V100</a:t>
                      </a: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607133087"/>
                  </a:ext>
                </a:extLst>
              </a:tr>
              <a:tr h="3158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GPT-3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96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12288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96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175B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694GB</a:t>
                      </a:r>
                    </a:p>
                  </a:txBody>
                  <a:tcPr marL="78950" marR="78950" marT="39475" marB="394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?</a:t>
                      </a:r>
                    </a:p>
                  </a:txBody>
                  <a:tcPr marL="78950" marR="78950" marT="39475" marB="39475" anchor="ctr"/>
                </a:tc>
                <a:extLst>
                  <a:ext uri="{0D108BD9-81ED-4DB2-BD59-A6C34878D82A}">
                    <a16:rowId xmlns:a16="http://schemas.microsoft.com/office/drawing/2014/main" val="420567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51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GPT-4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83FC1F-EF14-D9F2-2889-B7903595B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86100"/>
            <a:ext cx="9882188" cy="59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DEBC7-12EE-762D-68AE-51846359080F}"/>
              </a:ext>
            </a:extLst>
          </p:cNvPr>
          <p:cNvSpPr txBox="1"/>
          <p:nvPr/>
        </p:nvSpPr>
        <p:spPr>
          <a:xfrm>
            <a:off x="633412" y="3373498"/>
            <a:ext cx="73761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large multimodal that can accept image and text inputs and emit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exhibits human-level performance on various professional and academic benchmarks.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624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27" y="1744980"/>
            <a:ext cx="18288000" cy="8542020"/>
            <a:chOff x="0" y="1745358"/>
            <a:chExt cx="18288000" cy="8542020"/>
          </a:xfrm>
        </p:grpSpPr>
        <p:sp>
          <p:nvSpPr>
            <p:cNvPr id="3" name="object 3"/>
            <p:cNvSpPr/>
            <p:nvPr/>
          </p:nvSpPr>
          <p:spPr>
            <a:xfrm>
              <a:off x="0" y="3581409"/>
              <a:ext cx="18288000" cy="5880735"/>
            </a:xfrm>
            <a:custGeom>
              <a:avLst/>
              <a:gdLst/>
              <a:ahLst/>
              <a:cxnLst/>
              <a:rect l="l" t="t" r="r" b="b"/>
              <a:pathLst>
                <a:path w="18288000" h="5880734">
                  <a:moveTo>
                    <a:pt x="0" y="5880292"/>
                  </a:moveTo>
                  <a:lnTo>
                    <a:pt x="18287999" y="5880292"/>
                  </a:lnTo>
                  <a:lnTo>
                    <a:pt x="18287999" y="0"/>
                  </a:lnTo>
                  <a:lnTo>
                    <a:pt x="0" y="0"/>
                  </a:lnTo>
                  <a:lnTo>
                    <a:pt x="0" y="588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45360"/>
              <a:ext cx="18288000" cy="8542020"/>
            </a:xfrm>
            <a:custGeom>
              <a:avLst/>
              <a:gdLst/>
              <a:ahLst/>
              <a:cxnLst/>
              <a:rect l="l" t="t" r="r" b="b"/>
              <a:pathLst>
                <a:path w="18288000" h="8542020">
                  <a:moveTo>
                    <a:pt x="792340" y="0"/>
                  </a:moveTo>
                  <a:lnTo>
                    <a:pt x="599465" y="0"/>
                  </a:lnTo>
                  <a:lnTo>
                    <a:pt x="599465" y="6509740"/>
                  </a:lnTo>
                  <a:lnTo>
                    <a:pt x="792340" y="6509740"/>
                  </a:lnTo>
                  <a:lnTo>
                    <a:pt x="792340" y="0"/>
                  </a:lnTo>
                  <a:close/>
                </a:path>
                <a:path w="18288000" h="8542020">
                  <a:moveTo>
                    <a:pt x="18287988" y="7716342"/>
                  </a:moveTo>
                  <a:lnTo>
                    <a:pt x="0" y="7716342"/>
                  </a:lnTo>
                  <a:lnTo>
                    <a:pt x="0" y="8541639"/>
                  </a:lnTo>
                  <a:lnTo>
                    <a:pt x="18287988" y="8541639"/>
                  </a:lnTo>
                  <a:lnTo>
                    <a:pt x="18287988" y="7716342"/>
                  </a:lnTo>
                  <a:close/>
                </a:path>
              </a:pathLst>
            </a:custGeom>
            <a:solidFill>
              <a:srgbClr val="F17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05849" y="4596713"/>
              <a:ext cx="38100" cy="3773804"/>
            </a:xfrm>
            <a:custGeom>
              <a:avLst/>
              <a:gdLst/>
              <a:ahLst/>
              <a:cxnLst/>
              <a:rect l="l" t="t" r="r" b="b"/>
              <a:pathLst>
                <a:path w="38100" h="3773804">
                  <a:moveTo>
                    <a:pt x="38100" y="3735552"/>
                  </a:moveTo>
                  <a:lnTo>
                    <a:pt x="0" y="3735552"/>
                  </a:lnTo>
                  <a:lnTo>
                    <a:pt x="0" y="3773678"/>
                  </a:lnTo>
                  <a:lnTo>
                    <a:pt x="38100" y="3773678"/>
                  </a:lnTo>
                  <a:lnTo>
                    <a:pt x="38100" y="3735552"/>
                  </a:lnTo>
                  <a:close/>
                </a:path>
                <a:path w="38100" h="3773804">
                  <a:moveTo>
                    <a:pt x="38100" y="3659314"/>
                  </a:moveTo>
                  <a:lnTo>
                    <a:pt x="0" y="3659314"/>
                  </a:lnTo>
                  <a:lnTo>
                    <a:pt x="0" y="3697440"/>
                  </a:lnTo>
                  <a:lnTo>
                    <a:pt x="38100" y="3697440"/>
                  </a:lnTo>
                  <a:lnTo>
                    <a:pt x="38100" y="3659314"/>
                  </a:lnTo>
                  <a:close/>
                </a:path>
                <a:path w="38100" h="3773804">
                  <a:moveTo>
                    <a:pt x="38100" y="3583089"/>
                  </a:moveTo>
                  <a:lnTo>
                    <a:pt x="0" y="3583089"/>
                  </a:lnTo>
                  <a:lnTo>
                    <a:pt x="0" y="3621201"/>
                  </a:lnTo>
                  <a:lnTo>
                    <a:pt x="38100" y="3621201"/>
                  </a:lnTo>
                  <a:lnTo>
                    <a:pt x="38100" y="3583089"/>
                  </a:lnTo>
                  <a:close/>
                </a:path>
                <a:path w="38100" h="3773804">
                  <a:moveTo>
                    <a:pt x="38100" y="3506851"/>
                  </a:moveTo>
                  <a:lnTo>
                    <a:pt x="0" y="3506851"/>
                  </a:lnTo>
                  <a:lnTo>
                    <a:pt x="0" y="3544963"/>
                  </a:lnTo>
                  <a:lnTo>
                    <a:pt x="38100" y="3544963"/>
                  </a:lnTo>
                  <a:lnTo>
                    <a:pt x="38100" y="3506851"/>
                  </a:lnTo>
                  <a:close/>
                </a:path>
                <a:path w="38100" h="3773804">
                  <a:moveTo>
                    <a:pt x="38100" y="3430613"/>
                  </a:moveTo>
                  <a:lnTo>
                    <a:pt x="0" y="3430613"/>
                  </a:lnTo>
                  <a:lnTo>
                    <a:pt x="0" y="3468725"/>
                  </a:lnTo>
                  <a:lnTo>
                    <a:pt x="38100" y="3468725"/>
                  </a:lnTo>
                  <a:lnTo>
                    <a:pt x="38100" y="3430613"/>
                  </a:lnTo>
                  <a:close/>
                </a:path>
                <a:path w="38100" h="3773804">
                  <a:moveTo>
                    <a:pt x="38100" y="3354374"/>
                  </a:moveTo>
                  <a:lnTo>
                    <a:pt x="0" y="3354374"/>
                  </a:lnTo>
                  <a:lnTo>
                    <a:pt x="0" y="3392500"/>
                  </a:lnTo>
                  <a:lnTo>
                    <a:pt x="38100" y="3392500"/>
                  </a:lnTo>
                  <a:lnTo>
                    <a:pt x="38100" y="3354374"/>
                  </a:lnTo>
                  <a:close/>
                </a:path>
                <a:path w="38100" h="3773804">
                  <a:moveTo>
                    <a:pt x="38100" y="3278136"/>
                  </a:moveTo>
                  <a:lnTo>
                    <a:pt x="0" y="3278136"/>
                  </a:lnTo>
                  <a:lnTo>
                    <a:pt x="0" y="3316262"/>
                  </a:lnTo>
                  <a:lnTo>
                    <a:pt x="38100" y="3316262"/>
                  </a:lnTo>
                  <a:lnTo>
                    <a:pt x="38100" y="3278136"/>
                  </a:lnTo>
                  <a:close/>
                </a:path>
                <a:path w="38100" h="3773804">
                  <a:moveTo>
                    <a:pt x="38100" y="3201911"/>
                  </a:moveTo>
                  <a:lnTo>
                    <a:pt x="0" y="3201911"/>
                  </a:lnTo>
                  <a:lnTo>
                    <a:pt x="0" y="3240024"/>
                  </a:lnTo>
                  <a:lnTo>
                    <a:pt x="38100" y="3240024"/>
                  </a:lnTo>
                  <a:lnTo>
                    <a:pt x="38100" y="3201911"/>
                  </a:lnTo>
                  <a:close/>
                </a:path>
                <a:path w="38100" h="3773804">
                  <a:moveTo>
                    <a:pt x="38100" y="3125673"/>
                  </a:moveTo>
                  <a:lnTo>
                    <a:pt x="0" y="3125673"/>
                  </a:lnTo>
                  <a:lnTo>
                    <a:pt x="0" y="3163786"/>
                  </a:lnTo>
                  <a:lnTo>
                    <a:pt x="38100" y="3163786"/>
                  </a:lnTo>
                  <a:lnTo>
                    <a:pt x="38100" y="3125673"/>
                  </a:lnTo>
                  <a:close/>
                </a:path>
                <a:path w="38100" h="3773804">
                  <a:moveTo>
                    <a:pt x="38100" y="3049435"/>
                  </a:moveTo>
                  <a:lnTo>
                    <a:pt x="0" y="3049435"/>
                  </a:lnTo>
                  <a:lnTo>
                    <a:pt x="0" y="3087547"/>
                  </a:lnTo>
                  <a:lnTo>
                    <a:pt x="38100" y="3087547"/>
                  </a:lnTo>
                  <a:lnTo>
                    <a:pt x="38100" y="3049435"/>
                  </a:lnTo>
                  <a:close/>
                </a:path>
                <a:path w="38100" h="3773804">
                  <a:moveTo>
                    <a:pt x="38100" y="2973197"/>
                  </a:moveTo>
                  <a:lnTo>
                    <a:pt x="0" y="2973197"/>
                  </a:lnTo>
                  <a:lnTo>
                    <a:pt x="0" y="3011322"/>
                  </a:lnTo>
                  <a:lnTo>
                    <a:pt x="38100" y="3011322"/>
                  </a:lnTo>
                  <a:lnTo>
                    <a:pt x="38100" y="2973197"/>
                  </a:lnTo>
                  <a:close/>
                </a:path>
                <a:path w="38100" h="3773804">
                  <a:moveTo>
                    <a:pt x="38100" y="2896959"/>
                  </a:moveTo>
                  <a:lnTo>
                    <a:pt x="0" y="2896959"/>
                  </a:lnTo>
                  <a:lnTo>
                    <a:pt x="0" y="2935084"/>
                  </a:lnTo>
                  <a:lnTo>
                    <a:pt x="38100" y="2935084"/>
                  </a:lnTo>
                  <a:lnTo>
                    <a:pt x="38100" y="2896959"/>
                  </a:lnTo>
                  <a:close/>
                </a:path>
                <a:path w="38100" h="3773804">
                  <a:moveTo>
                    <a:pt x="38100" y="2820733"/>
                  </a:moveTo>
                  <a:lnTo>
                    <a:pt x="0" y="2820733"/>
                  </a:lnTo>
                  <a:lnTo>
                    <a:pt x="0" y="2858846"/>
                  </a:lnTo>
                  <a:lnTo>
                    <a:pt x="38100" y="2858846"/>
                  </a:lnTo>
                  <a:lnTo>
                    <a:pt x="38100" y="2820733"/>
                  </a:lnTo>
                  <a:close/>
                </a:path>
                <a:path w="38100" h="3773804">
                  <a:moveTo>
                    <a:pt x="38100" y="2744495"/>
                  </a:moveTo>
                  <a:lnTo>
                    <a:pt x="0" y="2744495"/>
                  </a:lnTo>
                  <a:lnTo>
                    <a:pt x="0" y="2782608"/>
                  </a:lnTo>
                  <a:lnTo>
                    <a:pt x="38100" y="2782608"/>
                  </a:lnTo>
                  <a:lnTo>
                    <a:pt x="38100" y="2744495"/>
                  </a:lnTo>
                  <a:close/>
                </a:path>
                <a:path w="38100" h="3773804">
                  <a:moveTo>
                    <a:pt x="38100" y="2668257"/>
                  </a:moveTo>
                  <a:lnTo>
                    <a:pt x="0" y="2668257"/>
                  </a:lnTo>
                  <a:lnTo>
                    <a:pt x="0" y="2706370"/>
                  </a:lnTo>
                  <a:lnTo>
                    <a:pt x="38100" y="2706370"/>
                  </a:lnTo>
                  <a:lnTo>
                    <a:pt x="38100" y="2668257"/>
                  </a:lnTo>
                  <a:close/>
                </a:path>
                <a:path w="38100" h="3773804">
                  <a:moveTo>
                    <a:pt x="38100" y="2592019"/>
                  </a:moveTo>
                  <a:lnTo>
                    <a:pt x="0" y="2592019"/>
                  </a:lnTo>
                  <a:lnTo>
                    <a:pt x="0" y="2630132"/>
                  </a:lnTo>
                  <a:lnTo>
                    <a:pt x="38100" y="2630132"/>
                  </a:lnTo>
                  <a:lnTo>
                    <a:pt x="38100" y="2592019"/>
                  </a:lnTo>
                  <a:close/>
                </a:path>
                <a:path w="38100" h="3773804">
                  <a:moveTo>
                    <a:pt x="38100" y="2515781"/>
                  </a:moveTo>
                  <a:lnTo>
                    <a:pt x="0" y="2515781"/>
                  </a:lnTo>
                  <a:lnTo>
                    <a:pt x="0" y="2553906"/>
                  </a:lnTo>
                  <a:lnTo>
                    <a:pt x="38100" y="2553906"/>
                  </a:lnTo>
                  <a:lnTo>
                    <a:pt x="38100" y="2515781"/>
                  </a:lnTo>
                  <a:close/>
                </a:path>
                <a:path w="38100" h="3773804">
                  <a:moveTo>
                    <a:pt x="38100" y="2439543"/>
                  </a:moveTo>
                  <a:lnTo>
                    <a:pt x="0" y="2439543"/>
                  </a:lnTo>
                  <a:lnTo>
                    <a:pt x="0" y="2477668"/>
                  </a:lnTo>
                  <a:lnTo>
                    <a:pt x="38100" y="2477668"/>
                  </a:lnTo>
                  <a:lnTo>
                    <a:pt x="38100" y="2439543"/>
                  </a:lnTo>
                  <a:close/>
                </a:path>
                <a:path w="38100" h="3773804">
                  <a:moveTo>
                    <a:pt x="38100" y="2363317"/>
                  </a:moveTo>
                  <a:lnTo>
                    <a:pt x="0" y="2363317"/>
                  </a:lnTo>
                  <a:lnTo>
                    <a:pt x="0" y="2401430"/>
                  </a:lnTo>
                  <a:lnTo>
                    <a:pt x="38100" y="2401430"/>
                  </a:lnTo>
                  <a:lnTo>
                    <a:pt x="38100" y="2363317"/>
                  </a:lnTo>
                  <a:close/>
                </a:path>
                <a:path w="38100" h="3773804">
                  <a:moveTo>
                    <a:pt x="38100" y="2287079"/>
                  </a:moveTo>
                  <a:lnTo>
                    <a:pt x="0" y="2287079"/>
                  </a:lnTo>
                  <a:lnTo>
                    <a:pt x="0" y="2325192"/>
                  </a:lnTo>
                  <a:lnTo>
                    <a:pt x="38100" y="2325192"/>
                  </a:lnTo>
                  <a:lnTo>
                    <a:pt x="38100" y="2287079"/>
                  </a:lnTo>
                  <a:close/>
                </a:path>
                <a:path w="38100" h="3773804">
                  <a:moveTo>
                    <a:pt x="38100" y="2210841"/>
                  </a:moveTo>
                  <a:lnTo>
                    <a:pt x="0" y="2210841"/>
                  </a:lnTo>
                  <a:lnTo>
                    <a:pt x="0" y="2248954"/>
                  </a:lnTo>
                  <a:lnTo>
                    <a:pt x="38100" y="2248954"/>
                  </a:lnTo>
                  <a:lnTo>
                    <a:pt x="38100" y="2210841"/>
                  </a:lnTo>
                  <a:close/>
                </a:path>
                <a:path w="38100" h="3773804">
                  <a:moveTo>
                    <a:pt x="38100" y="2134603"/>
                  </a:moveTo>
                  <a:lnTo>
                    <a:pt x="0" y="2134603"/>
                  </a:lnTo>
                  <a:lnTo>
                    <a:pt x="0" y="2172728"/>
                  </a:lnTo>
                  <a:lnTo>
                    <a:pt x="38100" y="2172728"/>
                  </a:lnTo>
                  <a:lnTo>
                    <a:pt x="38100" y="2134603"/>
                  </a:lnTo>
                  <a:close/>
                </a:path>
                <a:path w="38100" h="3773804">
                  <a:moveTo>
                    <a:pt x="38100" y="2058365"/>
                  </a:moveTo>
                  <a:lnTo>
                    <a:pt x="0" y="2058365"/>
                  </a:lnTo>
                  <a:lnTo>
                    <a:pt x="0" y="2096490"/>
                  </a:lnTo>
                  <a:lnTo>
                    <a:pt x="38100" y="2096490"/>
                  </a:lnTo>
                  <a:lnTo>
                    <a:pt x="38100" y="2058365"/>
                  </a:lnTo>
                  <a:close/>
                </a:path>
                <a:path w="38100" h="3773804">
                  <a:moveTo>
                    <a:pt x="38100" y="1982139"/>
                  </a:moveTo>
                  <a:lnTo>
                    <a:pt x="0" y="1982139"/>
                  </a:lnTo>
                  <a:lnTo>
                    <a:pt x="0" y="2020252"/>
                  </a:lnTo>
                  <a:lnTo>
                    <a:pt x="38100" y="2020252"/>
                  </a:lnTo>
                  <a:lnTo>
                    <a:pt x="38100" y="1982139"/>
                  </a:lnTo>
                  <a:close/>
                </a:path>
                <a:path w="38100" h="3773804">
                  <a:moveTo>
                    <a:pt x="38100" y="1905901"/>
                  </a:moveTo>
                  <a:lnTo>
                    <a:pt x="0" y="1905901"/>
                  </a:lnTo>
                  <a:lnTo>
                    <a:pt x="0" y="1944014"/>
                  </a:lnTo>
                  <a:lnTo>
                    <a:pt x="38100" y="1944014"/>
                  </a:lnTo>
                  <a:lnTo>
                    <a:pt x="38100" y="1905901"/>
                  </a:lnTo>
                  <a:close/>
                </a:path>
                <a:path w="38100" h="3773804">
                  <a:moveTo>
                    <a:pt x="38100" y="1829663"/>
                  </a:moveTo>
                  <a:lnTo>
                    <a:pt x="0" y="1829663"/>
                  </a:lnTo>
                  <a:lnTo>
                    <a:pt x="0" y="1867776"/>
                  </a:lnTo>
                  <a:lnTo>
                    <a:pt x="38100" y="1867776"/>
                  </a:lnTo>
                  <a:lnTo>
                    <a:pt x="38100" y="1829663"/>
                  </a:lnTo>
                  <a:close/>
                </a:path>
                <a:path w="38100" h="3773804">
                  <a:moveTo>
                    <a:pt x="38100" y="1753425"/>
                  </a:moveTo>
                  <a:lnTo>
                    <a:pt x="0" y="1753425"/>
                  </a:lnTo>
                  <a:lnTo>
                    <a:pt x="0" y="1791550"/>
                  </a:lnTo>
                  <a:lnTo>
                    <a:pt x="38100" y="1791550"/>
                  </a:lnTo>
                  <a:lnTo>
                    <a:pt x="38100" y="1753425"/>
                  </a:lnTo>
                  <a:close/>
                </a:path>
                <a:path w="38100" h="3773804">
                  <a:moveTo>
                    <a:pt x="38100" y="1677187"/>
                  </a:moveTo>
                  <a:lnTo>
                    <a:pt x="0" y="1677187"/>
                  </a:lnTo>
                  <a:lnTo>
                    <a:pt x="0" y="1715312"/>
                  </a:lnTo>
                  <a:lnTo>
                    <a:pt x="38100" y="1715312"/>
                  </a:lnTo>
                  <a:lnTo>
                    <a:pt x="38100" y="1677187"/>
                  </a:lnTo>
                  <a:close/>
                </a:path>
                <a:path w="38100" h="3773804">
                  <a:moveTo>
                    <a:pt x="38100" y="1600949"/>
                  </a:moveTo>
                  <a:lnTo>
                    <a:pt x="0" y="1600949"/>
                  </a:lnTo>
                  <a:lnTo>
                    <a:pt x="0" y="1639074"/>
                  </a:lnTo>
                  <a:lnTo>
                    <a:pt x="38100" y="1639074"/>
                  </a:lnTo>
                  <a:lnTo>
                    <a:pt x="38100" y="1600949"/>
                  </a:lnTo>
                  <a:close/>
                </a:path>
                <a:path w="38100" h="3773804">
                  <a:moveTo>
                    <a:pt x="38100" y="1524723"/>
                  </a:moveTo>
                  <a:lnTo>
                    <a:pt x="0" y="1524723"/>
                  </a:lnTo>
                  <a:lnTo>
                    <a:pt x="0" y="1562836"/>
                  </a:lnTo>
                  <a:lnTo>
                    <a:pt x="38100" y="1562836"/>
                  </a:lnTo>
                  <a:lnTo>
                    <a:pt x="38100" y="1524723"/>
                  </a:lnTo>
                  <a:close/>
                </a:path>
                <a:path w="38100" h="3773804">
                  <a:moveTo>
                    <a:pt x="38100" y="1448485"/>
                  </a:moveTo>
                  <a:lnTo>
                    <a:pt x="0" y="1448485"/>
                  </a:lnTo>
                  <a:lnTo>
                    <a:pt x="0" y="1486598"/>
                  </a:lnTo>
                  <a:lnTo>
                    <a:pt x="38100" y="1486598"/>
                  </a:lnTo>
                  <a:lnTo>
                    <a:pt x="38100" y="1448485"/>
                  </a:lnTo>
                  <a:close/>
                </a:path>
                <a:path w="38100" h="3773804">
                  <a:moveTo>
                    <a:pt x="38100" y="1372247"/>
                  </a:moveTo>
                  <a:lnTo>
                    <a:pt x="0" y="1372247"/>
                  </a:lnTo>
                  <a:lnTo>
                    <a:pt x="0" y="1410360"/>
                  </a:lnTo>
                  <a:lnTo>
                    <a:pt x="38100" y="1410360"/>
                  </a:lnTo>
                  <a:lnTo>
                    <a:pt x="38100" y="1372247"/>
                  </a:lnTo>
                  <a:close/>
                </a:path>
                <a:path w="38100" h="3773804">
                  <a:moveTo>
                    <a:pt x="38100" y="1296009"/>
                  </a:moveTo>
                  <a:lnTo>
                    <a:pt x="0" y="1296009"/>
                  </a:lnTo>
                  <a:lnTo>
                    <a:pt x="0" y="1334135"/>
                  </a:lnTo>
                  <a:lnTo>
                    <a:pt x="38100" y="1334135"/>
                  </a:lnTo>
                  <a:lnTo>
                    <a:pt x="38100" y="1296009"/>
                  </a:lnTo>
                  <a:close/>
                </a:path>
                <a:path w="38100" h="3773804">
                  <a:moveTo>
                    <a:pt x="38100" y="1219771"/>
                  </a:moveTo>
                  <a:lnTo>
                    <a:pt x="0" y="1219771"/>
                  </a:lnTo>
                  <a:lnTo>
                    <a:pt x="0" y="1257896"/>
                  </a:lnTo>
                  <a:lnTo>
                    <a:pt x="38100" y="1257896"/>
                  </a:lnTo>
                  <a:lnTo>
                    <a:pt x="38100" y="1219771"/>
                  </a:lnTo>
                  <a:close/>
                </a:path>
                <a:path w="38100" h="3773804">
                  <a:moveTo>
                    <a:pt x="38100" y="1143546"/>
                  </a:moveTo>
                  <a:lnTo>
                    <a:pt x="0" y="1143546"/>
                  </a:lnTo>
                  <a:lnTo>
                    <a:pt x="0" y="1181658"/>
                  </a:lnTo>
                  <a:lnTo>
                    <a:pt x="38100" y="1181658"/>
                  </a:lnTo>
                  <a:lnTo>
                    <a:pt x="38100" y="1143546"/>
                  </a:lnTo>
                  <a:close/>
                </a:path>
                <a:path w="38100" h="3773804">
                  <a:moveTo>
                    <a:pt x="38100" y="1067308"/>
                  </a:moveTo>
                  <a:lnTo>
                    <a:pt x="0" y="1067308"/>
                  </a:lnTo>
                  <a:lnTo>
                    <a:pt x="0" y="1105420"/>
                  </a:lnTo>
                  <a:lnTo>
                    <a:pt x="38100" y="1105420"/>
                  </a:lnTo>
                  <a:lnTo>
                    <a:pt x="38100" y="1067308"/>
                  </a:lnTo>
                  <a:close/>
                </a:path>
                <a:path w="38100" h="3773804">
                  <a:moveTo>
                    <a:pt x="38100" y="991069"/>
                  </a:moveTo>
                  <a:lnTo>
                    <a:pt x="0" y="991069"/>
                  </a:lnTo>
                  <a:lnTo>
                    <a:pt x="0" y="1029182"/>
                  </a:lnTo>
                  <a:lnTo>
                    <a:pt x="38100" y="1029182"/>
                  </a:lnTo>
                  <a:lnTo>
                    <a:pt x="38100" y="991069"/>
                  </a:lnTo>
                  <a:close/>
                </a:path>
                <a:path w="38100" h="3773804">
                  <a:moveTo>
                    <a:pt x="38100" y="914831"/>
                  </a:moveTo>
                  <a:lnTo>
                    <a:pt x="0" y="914831"/>
                  </a:lnTo>
                  <a:lnTo>
                    <a:pt x="0" y="952957"/>
                  </a:lnTo>
                  <a:lnTo>
                    <a:pt x="38100" y="952957"/>
                  </a:lnTo>
                  <a:lnTo>
                    <a:pt x="38100" y="914831"/>
                  </a:lnTo>
                  <a:close/>
                </a:path>
                <a:path w="38100" h="3773804">
                  <a:moveTo>
                    <a:pt x="38100" y="838593"/>
                  </a:moveTo>
                  <a:lnTo>
                    <a:pt x="0" y="838593"/>
                  </a:lnTo>
                  <a:lnTo>
                    <a:pt x="0" y="876719"/>
                  </a:lnTo>
                  <a:lnTo>
                    <a:pt x="38100" y="876719"/>
                  </a:lnTo>
                  <a:lnTo>
                    <a:pt x="38100" y="838593"/>
                  </a:lnTo>
                  <a:close/>
                </a:path>
                <a:path w="38100" h="3773804">
                  <a:moveTo>
                    <a:pt x="38100" y="762368"/>
                  </a:moveTo>
                  <a:lnTo>
                    <a:pt x="0" y="762368"/>
                  </a:lnTo>
                  <a:lnTo>
                    <a:pt x="0" y="800481"/>
                  </a:lnTo>
                  <a:lnTo>
                    <a:pt x="38100" y="800481"/>
                  </a:lnTo>
                  <a:lnTo>
                    <a:pt x="38100" y="762368"/>
                  </a:lnTo>
                  <a:close/>
                </a:path>
                <a:path w="38100" h="3773804">
                  <a:moveTo>
                    <a:pt x="38100" y="686130"/>
                  </a:moveTo>
                  <a:lnTo>
                    <a:pt x="0" y="686130"/>
                  </a:lnTo>
                  <a:lnTo>
                    <a:pt x="0" y="724242"/>
                  </a:lnTo>
                  <a:lnTo>
                    <a:pt x="38100" y="724242"/>
                  </a:lnTo>
                  <a:lnTo>
                    <a:pt x="38100" y="686130"/>
                  </a:lnTo>
                  <a:close/>
                </a:path>
                <a:path w="38100" h="3773804">
                  <a:moveTo>
                    <a:pt x="38100" y="609892"/>
                  </a:moveTo>
                  <a:lnTo>
                    <a:pt x="0" y="609892"/>
                  </a:lnTo>
                  <a:lnTo>
                    <a:pt x="0" y="648004"/>
                  </a:lnTo>
                  <a:lnTo>
                    <a:pt x="38100" y="648004"/>
                  </a:lnTo>
                  <a:lnTo>
                    <a:pt x="38100" y="609892"/>
                  </a:lnTo>
                  <a:close/>
                </a:path>
                <a:path w="38100" h="3773804">
                  <a:moveTo>
                    <a:pt x="38100" y="533654"/>
                  </a:moveTo>
                  <a:lnTo>
                    <a:pt x="0" y="533654"/>
                  </a:lnTo>
                  <a:lnTo>
                    <a:pt x="0" y="571779"/>
                  </a:lnTo>
                  <a:lnTo>
                    <a:pt x="38100" y="571779"/>
                  </a:lnTo>
                  <a:lnTo>
                    <a:pt x="38100" y="533654"/>
                  </a:lnTo>
                  <a:close/>
                </a:path>
                <a:path w="38100" h="3773804">
                  <a:moveTo>
                    <a:pt x="38100" y="457415"/>
                  </a:moveTo>
                  <a:lnTo>
                    <a:pt x="0" y="457415"/>
                  </a:lnTo>
                  <a:lnTo>
                    <a:pt x="0" y="495541"/>
                  </a:lnTo>
                  <a:lnTo>
                    <a:pt x="38100" y="495541"/>
                  </a:lnTo>
                  <a:lnTo>
                    <a:pt x="38100" y="457415"/>
                  </a:lnTo>
                  <a:close/>
                </a:path>
                <a:path w="38100" h="3773804">
                  <a:moveTo>
                    <a:pt x="38100" y="381177"/>
                  </a:moveTo>
                  <a:lnTo>
                    <a:pt x="0" y="381177"/>
                  </a:lnTo>
                  <a:lnTo>
                    <a:pt x="0" y="419303"/>
                  </a:lnTo>
                  <a:lnTo>
                    <a:pt x="38100" y="419303"/>
                  </a:lnTo>
                  <a:lnTo>
                    <a:pt x="38100" y="381177"/>
                  </a:lnTo>
                  <a:close/>
                </a:path>
                <a:path w="38100" h="3773804">
                  <a:moveTo>
                    <a:pt x="38100" y="304952"/>
                  </a:moveTo>
                  <a:lnTo>
                    <a:pt x="0" y="304952"/>
                  </a:lnTo>
                  <a:lnTo>
                    <a:pt x="0" y="343065"/>
                  </a:lnTo>
                  <a:lnTo>
                    <a:pt x="38100" y="343065"/>
                  </a:lnTo>
                  <a:lnTo>
                    <a:pt x="38100" y="304952"/>
                  </a:lnTo>
                  <a:close/>
                </a:path>
                <a:path w="38100" h="3773804">
                  <a:moveTo>
                    <a:pt x="38100" y="228714"/>
                  </a:moveTo>
                  <a:lnTo>
                    <a:pt x="0" y="228714"/>
                  </a:lnTo>
                  <a:lnTo>
                    <a:pt x="0" y="266827"/>
                  </a:lnTo>
                  <a:lnTo>
                    <a:pt x="38100" y="266827"/>
                  </a:lnTo>
                  <a:lnTo>
                    <a:pt x="38100" y="228714"/>
                  </a:lnTo>
                  <a:close/>
                </a:path>
                <a:path w="38100" h="3773804">
                  <a:moveTo>
                    <a:pt x="38100" y="152476"/>
                  </a:moveTo>
                  <a:lnTo>
                    <a:pt x="0" y="152476"/>
                  </a:lnTo>
                  <a:lnTo>
                    <a:pt x="0" y="190588"/>
                  </a:lnTo>
                  <a:lnTo>
                    <a:pt x="38100" y="190588"/>
                  </a:lnTo>
                  <a:lnTo>
                    <a:pt x="38100" y="152476"/>
                  </a:lnTo>
                  <a:close/>
                </a:path>
                <a:path w="38100" h="3773804">
                  <a:moveTo>
                    <a:pt x="38100" y="76238"/>
                  </a:moveTo>
                  <a:lnTo>
                    <a:pt x="0" y="76238"/>
                  </a:lnTo>
                  <a:lnTo>
                    <a:pt x="0" y="114363"/>
                  </a:lnTo>
                  <a:lnTo>
                    <a:pt x="38100" y="114363"/>
                  </a:lnTo>
                  <a:lnTo>
                    <a:pt x="38100" y="76238"/>
                  </a:lnTo>
                  <a:close/>
                </a:path>
                <a:path w="38100" h="3773804">
                  <a:moveTo>
                    <a:pt x="38100" y="0"/>
                  </a:moveTo>
                  <a:lnTo>
                    <a:pt x="0" y="0"/>
                  </a:lnTo>
                  <a:lnTo>
                    <a:pt x="0" y="38125"/>
                  </a:lnTo>
                  <a:lnTo>
                    <a:pt x="38100" y="381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8" y="289831"/>
            <a:ext cx="2228849" cy="828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7612" y="1638070"/>
            <a:ext cx="8357387" cy="1413337"/>
          </a:xfrm>
          <a:prstGeom prst="rect">
            <a:avLst/>
          </a:prstGeom>
        </p:spPr>
        <p:txBody>
          <a:bodyPr vert="horz" wrap="square" lIns="0" tIns="12701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sz="9101" spc="168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9101" spc="2070" dirty="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sz="9101" spc="2490" dirty="0">
                <a:solidFill>
                  <a:srgbClr val="000000"/>
                </a:solidFill>
                <a:latin typeface="Tahoma"/>
                <a:cs typeface="Tahoma"/>
              </a:rPr>
              <a:t>MM</a:t>
            </a:r>
            <a:r>
              <a:rPr sz="9101" spc="234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9101" spc="201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9101" spc="551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endParaRPr sz="9101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176" y="4318748"/>
            <a:ext cx="3100070" cy="6809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90"/>
              </a:spcBef>
            </a:pPr>
            <a:r>
              <a:rPr sz="4350" b="1" spc="-24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4350" b="1" spc="-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350" b="1" spc="-24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350" b="1" spc="-1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350" b="1" spc="-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4350" b="1" spc="-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350" b="1" spc="-23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350" b="1" spc="-1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350" b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350" b="1" spc="-2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4350" b="1" spc="-24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350" b="1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4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9225" y="4318748"/>
            <a:ext cx="3293745" cy="6809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90"/>
              </a:spcBef>
            </a:pPr>
            <a:r>
              <a:rPr sz="4350" b="1" spc="-1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4350" b="1" spc="-2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350" b="1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4350" b="1" spc="-23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350" b="1" spc="-1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350" b="1" spc="-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350" b="1" spc="-2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350" b="1" spc="-8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sz="4350" b="1" spc="-24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350" b="1" spc="-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350" b="1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4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AF0EE-7DA5-161B-6357-983A24F2A841}"/>
              </a:ext>
            </a:extLst>
          </p:cNvPr>
          <p:cNvSpPr txBox="1"/>
          <p:nvPr/>
        </p:nvSpPr>
        <p:spPr>
          <a:xfrm>
            <a:off x="609600" y="969009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39CA1-8E17-E804-A245-D32C689B40AB}"/>
              </a:ext>
            </a:extLst>
          </p:cNvPr>
          <p:cNvSpPr txBox="1"/>
          <p:nvPr/>
        </p:nvSpPr>
        <p:spPr>
          <a:xfrm>
            <a:off x="1943100" y="5281184"/>
            <a:ext cx="647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buFont typeface="Wingdings" panose="05000000000000000000" pitchFamily="2" charset="2"/>
              <a:buChar char="ü"/>
            </a:pPr>
            <a:r>
              <a:rPr lang="en-IN" sz="3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</a:t>
            </a:r>
            <a:r>
              <a:rPr lang="en-US" sz="30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ransformers</a:t>
            </a:r>
            <a:r>
              <a:rPr lang="en-US" sz="3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 new neural network model that only uses attention. </a:t>
            </a:r>
          </a:p>
          <a:p>
            <a:pPr marL="457223" indent="-457223"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If you can afford large data and large compute, transformers are the go to architecture, instead of CNNs, RNNs, etc.</a:t>
            </a:r>
          </a:p>
          <a:p>
            <a:pPr marL="457223" indent="-457223">
              <a:buFont typeface="Wingdings" panose="05000000000000000000" pitchFamily="2" charset="2"/>
              <a:buChar char="ü"/>
            </a:pPr>
            <a:endParaRPr lang="en-IN" sz="3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23" indent="-457223">
              <a:buFont typeface="Wingdings" panose="05000000000000000000" pitchFamily="2" charset="2"/>
              <a:buChar char="ü"/>
            </a:pPr>
            <a:endParaRPr lang="en-US" sz="3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23" indent="-457223">
              <a:buFont typeface="Wingdings" panose="05000000000000000000" pitchFamily="2" charset="2"/>
              <a:buChar char="ü"/>
            </a:pPr>
            <a:endParaRPr lang="en-US" sz="3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12BCA-EBC8-7B0C-AC5C-E0D4FF817067}"/>
              </a:ext>
            </a:extLst>
          </p:cNvPr>
          <p:cNvSpPr txBox="1"/>
          <p:nvPr/>
        </p:nvSpPr>
        <p:spPr>
          <a:xfrm>
            <a:off x="9987596" y="5281184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Project on face recognition</a:t>
            </a:r>
          </a:p>
          <a:p>
            <a:pPr marL="457223" indent="-457223">
              <a:buFont typeface="Wingdings" panose="05000000000000000000" pitchFamily="2" charset="2"/>
              <a:buChar char="§"/>
            </a:pPr>
            <a:endParaRPr lang="en-IN" sz="3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23" indent="-457223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23" indent="-457223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6A9C4-3A68-CAFE-F541-EB434BEF8F24}"/>
              </a:ext>
            </a:extLst>
          </p:cNvPr>
          <p:cNvSpPr txBox="1"/>
          <p:nvPr/>
        </p:nvSpPr>
        <p:spPr>
          <a:xfrm>
            <a:off x="762000" y="2852189"/>
            <a:ext cx="15849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Transformers extend this to allow the network to process a word input knowing the words in both its left and right context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This provides a more powerful context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Transformers add additional features, like attention, which identifies the important words in this context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And break the problem into two parts:</a:t>
            </a:r>
          </a:p>
          <a:p>
            <a:r>
              <a:rPr lang="en-US" sz="3600" dirty="0"/>
              <a:t>	An encoder (e.g., Bert)</a:t>
            </a:r>
          </a:p>
          <a:p>
            <a:r>
              <a:rPr lang="en-US" sz="3600" dirty="0"/>
              <a:t>	A decoder (e.g., GPT)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405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6A9C4-3A68-CAFE-F541-EB434BEF8F24}"/>
              </a:ext>
            </a:extLst>
          </p:cNvPr>
          <p:cNvSpPr txBox="1"/>
          <p:nvPr/>
        </p:nvSpPr>
        <p:spPr>
          <a:xfrm>
            <a:off x="762000" y="2897909"/>
            <a:ext cx="1584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While processing a word, Attention enables the model to focus on other words in the input that are closely related to that word.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eg.</a:t>
            </a:r>
            <a:r>
              <a:rPr lang="en-US" sz="3600" dirty="0"/>
              <a:t> ‘Ball’ is closely related to ‘blue’ and ‘holding’. On the other hand, ‘blue’ is not related to ‘boy’.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777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ATTENTION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0A5FD-1B56-3F73-7A40-66EF649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241" y="1901457"/>
            <a:ext cx="5800725" cy="7084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27D2EC-0B94-5331-C5CB-A382FC6284C9}"/>
              </a:ext>
            </a:extLst>
          </p:cNvPr>
          <p:cNvSpPr txBox="1"/>
          <p:nvPr/>
        </p:nvSpPr>
        <p:spPr>
          <a:xfrm>
            <a:off x="419100" y="2327344"/>
            <a:ext cx="9220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Inputs:</a:t>
            </a:r>
          </a:p>
          <a:p>
            <a:pPr marL="974725" indent="-517525">
              <a:buFont typeface="Arial" panose="020B0604020202020204" pitchFamily="34" charset="0"/>
              <a:buChar char="•"/>
            </a:pPr>
            <a:r>
              <a:rPr lang="en-US" sz="3600" dirty="0"/>
              <a:t>Query Vector: </a:t>
            </a:r>
            <a:r>
              <a:rPr lang="en-US" sz="3600" dirty="0" err="1"/>
              <a:t>q∈Rd</a:t>
            </a:r>
            <a:endParaRPr lang="en-US" sz="3600" dirty="0"/>
          </a:p>
          <a:p>
            <a:pPr marL="974725" indent="-517525">
              <a:buFont typeface="Arial" panose="020B0604020202020204" pitchFamily="34" charset="0"/>
              <a:buChar char="•"/>
            </a:pPr>
            <a:r>
              <a:rPr lang="en-US" sz="3600" dirty="0"/>
              <a:t>Input Vector: </a:t>
            </a:r>
            <a:r>
              <a:rPr lang="en-US" sz="3600" dirty="0" err="1"/>
              <a:t>X∈Rn×d</a:t>
            </a:r>
            <a:endParaRPr lang="en-US" sz="3600" dirty="0"/>
          </a:p>
          <a:p>
            <a:pPr marL="974725" indent="-517525">
              <a:buFont typeface="Arial" panose="020B0604020202020204" pitchFamily="34" charset="0"/>
              <a:buChar char="•"/>
            </a:pPr>
            <a:r>
              <a:rPr lang="en-US" sz="3600" dirty="0"/>
              <a:t>Similarity Function: </a:t>
            </a:r>
            <a:r>
              <a:rPr lang="en-US" sz="3600" dirty="0" err="1"/>
              <a:t>fatt</a:t>
            </a:r>
            <a:r>
              <a:rPr lang="en-US" sz="3600" dirty="0"/>
              <a:t>(⋅)</a:t>
            </a:r>
          </a:p>
          <a:p>
            <a:r>
              <a:rPr lang="en-US" sz="3600" dirty="0"/>
              <a:t>Computation:</a:t>
            </a:r>
          </a:p>
          <a:p>
            <a:pPr marL="974725" indent="-457200">
              <a:buFont typeface="Arial" panose="020B0604020202020204" pitchFamily="34" charset="0"/>
              <a:buChar char="•"/>
            </a:pPr>
            <a:r>
              <a:rPr lang="en-US" sz="3600" dirty="0"/>
              <a:t>Keys: K=</a:t>
            </a:r>
            <a:r>
              <a:rPr lang="en-US" sz="3600" dirty="0" err="1"/>
              <a:t>WkX</a:t>
            </a:r>
            <a:endParaRPr lang="en-US" sz="3600" dirty="0"/>
          </a:p>
          <a:p>
            <a:pPr marL="974725" indent="-457200">
              <a:buFont typeface="Arial" panose="020B0604020202020204" pitchFamily="34" charset="0"/>
              <a:buChar char="•"/>
            </a:pPr>
            <a:r>
              <a:rPr lang="en-US" sz="3600" dirty="0"/>
              <a:t>Similarities: E=</a:t>
            </a:r>
            <a:r>
              <a:rPr lang="en-US" sz="3600" dirty="0" err="1"/>
              <a:t>fatt</a:t>
            </a:r>
            <a:r>
              <a:rPr lang="en-US" sz="3600" dirty="0"/>
              <a:t>(K,Q), </a:t>
            </a:r>
            <a:r>
              <a:rPr lang="en-US" sz="3600" dirty="0" err="1"/>
              <a:t>e∈Rn×n</a:t>
            </a:r>
            <a:endParaRPr lang="en-US" sz="3600" dirty="0"/>
          </a:p>
          <a:p>
            <a:pPr marL="974725" indent="-457200">
              <a:buFont typeface="Arial" panose="020B0604020202020204" pitchFamily="34" charset="0"/>
              <a:buChar char="•"/>
            </a:pPr>
            <a:r>
              <a:rPr lang="en-US" sz="3600" dirty="0"/>
              <a:t>Attention Weights: A=</a:t>
            </a:r>
            <a:r>
              <a:rPr lang="en-US" sz="3600" dirty="0" err="1"/>
              <a:t>softmax</a:t>
            </a:r>
            <a:r>
              <a:rPr lang="en-US" sz="3600" dirty="0"/>
              <a:t>(E), </a:t>
            </a:r>
            <a:r>
              <a:rPr lang="en-US" sz="3600" dirty="0" err="1"/>
              <a:t>A∈Rn×n</a:t>
            </a:r>
            <a:endParaRPr lang="en-US" sz="3600" dirty="0"/>
          </a:p>
          <a:p>
            <a:pPr marL="974725" indent="-457200">
              <a:buFont typeface="Arial" panose="020B0604020202020204" pitchFamily="34" charset="0"/>
              <a:buChar char="•"/>
            </a:pPr>
            <a:r>
              <a:rPr lang="en-US" sz="3600" dirty="0"/>
              <a:t>Values: V=</a:t>
            </a:r>
            <a:r>
              <a:rPr lang="en-US" sz="3600" dirty="0" err="1"/>
              <a:t>WvX</a:t>
            </a:r>
            <a:endParaRPr lang="en-US" sz="3600" dirty="0"/>
          </a:p>
          <a:p>
            <a:pPr marL="974725" indent="-457200">
              <a:buFont typeface="Arial" panose="020B0604020202020204" pitchFamily="34" charset="0"/>
              <a:buChar char="•"/>
            </a:pPr>
            <a:r>
              <a:rPr lang="en-US" sz="3600" dirty="0"/>
              <a:t>Output Vector: </a:t>
            </a:r>
            <a:r>
              <a:rPr lang="en-US" sz="3600" dirty="0" err="1"/>
              <a:t>yj</a:t>
            </a:r>
            <a:r>
              <a:rPr lang="en-US" sz="3600" dirty="0"/>
              <a:t>=∑</a:t>
            </a:r>
            <a:r>
              <a:rPr lang="en-US" sz="3600" dirty="0" err="1"/>
              <a:t>ni</a:t>
            </a:r>
            <a:r>
              <a:rPr lang="en-US" sz="3600" dirty="0"/>
              <a:t>=1Aijvi, y∈ Rd</a:t>
            </a:r>
          </a:p>
        </p:txBody>
      </p:sp>
    </p:spTree>
    <p:extLst>
      <p:ext uri="{BB962C8B-B14F-4D97-AF65-F5344CB8AC3E}">
        <p14:creationId xmlns:p14="http://schemas.microsoft.com/office/powerpoint/2010/main" val="410317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SELF-ATTENTION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FA0C-C24C-3C08-E06D-F306D89C1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1288430"/>
            <a:ext cx="5610225" cy="8173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6FA972-DB76-0250-F795-4B91FA5FA3A8}"/>
              </a:ext>
            </a:extLst>
          </p:cNvPr>
          <p:cNvSpPr txBox="1"/>
          <p:nvPr/>
        </p:nvSpPr>
        <p:spPr>
          <a:xfrm>
            <a:off x="876300" y="2727454"/>
            <a:ext cx="8610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Inputs:</a:t>
            </a:r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Query Vector: </a:t>
            </a:r>
            <a:r>
              <a:rPr lang="en-US" sz="2800" dirty="0" err="1"/>
              <a:t>X∈Rn×d</a:t>
            </a:r>
            <a:endParaRPr lang="en-US" sz="2800" dirty="0"/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Input Vector: </a:t>
            </a:r>
            <a:r>
              <a:rPr lang="en-US" sz="2800" dirty="0" err="1"/>
              <a:t>X∈Rn×d</a:t>
            </a:r>
            <a:endParaRPr lang="en-US" sz="2800" dirty="0"/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Parameters: </a:t>
            </a:r>
            <a:r>
              <a:rPr lang="en-US" sz="2800" dirty="0" err="1"/>
              <a:t>Wk∈Rd×d</a:t>
            </a:r>
            <a:r>
              <a:rPr lang="en-US" sz="2800" dirty="0"/>
              <a:t>′, </a:t>
            </a:r>
            <a:r>
              <a:rPr lang="en-US" sz="2800" dirty="0" err="1"/>
              <a:t>Wq∈Rd×d</a:t>
            </a:r>
            <a:r>
              <a:rPr lang="en-US" sz="2800" dirty="0"/>
              <a:t>′, </a:t>
            </a:r>
            <a:r>
              <a:rPr lang="en-US" sz="2800" dirty="0" err="1"/>
              <a:t>Wv∈Rd×d</a:t>
            </a:r>
            <a:r>
              <a:rPr lang="en-US" sz="2800" dirty="0"/>
              <a:t>′</a:t>
            </a:r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Similarity Function: </a:t>
            </a:r>
            <a:r>
              <a:rPr lang="en-US" sz="2800" dirty="0" err="1"/>
              <a:t>fatt</a:t>
            </a:r>
            <a:r>
              <a:rPr lang="en-US" sz="2800" dirty="0"/>
              <a:t>(</a:t>
            </a:r>
            <a:r>
              <a:rPr lang="en-US" sz="2800" dirty="0" err="1"/>
              <a:t>q,xi</a:t>
            </a:r>
            <a:r>
              <a:rPr lang="en-US" sz="2800" dirty="0"/>
              <a:t>)=</a:t>
            </a:r>
            <a:r>
              <a:rPr lang="en-US" sz="2800" dirty="0" err="1"/>
              <a:t>qTxi</a:t>
            </a:r>
            <a:r>
              <a:rPr lang="en-US" sz="2800" dirty="0"/>
              <a:t>/</a:t>
            </a:r>
            <a:r>
              <a:rPr lang="en-US" sz="2800" dirty="0" err="1"/>
              <a:t>underroot</a:t>
            </a:r>
            <a:r>
              <a:rPr lang="en-US" sz="2800" dirty="0"/>
              <a:t>(d)</a:t>
            </a:r>
          </a:p>
          <a:p>
            <a:r>
              <a:rPr lang="en-US" sz="2800" dirty="0"/>
              <a:t>Computation:</a:t>
            </a:r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Keys and Queries: K=</a:t>
            </a:r>
            <a:r>
              <a:rPr lang="en-US" sz="2800" dirty="0" err="1"/>
              <a:t>WkX</a:t>
            </a:r>
            <a:r>
              <a:rPr lang="en-US" sz="2800" dirty="0"/>
              <a:t>, Q=</a:t>
            </a:r>
            <a:r>
              <a:rPr lang="en-US" sz="2800" dirty="0" err="1"/>
              <a:t>WqX</a:t>
            </a:r>
            <a:endParaRPr lang="en-US" sz="2800" dirty="0"/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Similarities: E=</a:t>
            </a:r>
            <a:r>
              <a:rPr lang="en-US" sz="2800" dirty="0" err="1"/>
              <a:t>fatt</a:t>
            </a:r>
            <a:r>
              <a:rPr lang="en-US" sz="2800" dirty="0"/>
              <a:t>(K,Q), </a:t>
            </a:r>
            <a:r>
              <a:rPr lang="en-US" sz="2800" dirty="0" err="1"/>
              <a:t>E∈Rn×n</a:t>
            </a:r>
            <a:endParaRPr lang="en-US" sz="2800" dirty="0"/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Attention Weights: A=</a:t>
            </a:r>
            <a:r>
              <a:rPr lang="en-US" sz="2800" dirty="0" err="1"/>
              <a:t>softmax</a:t>
            </a:r>
            <a:r>
              <a:rPr lang="en-US" sz="2800" dirty="0"/>
              <a:t>(E), </a:t>
            </a:r>
            <a:r>
              <a:rPr lang="en-US" sz="2800" dirty="0" err="1"/>
              <a:t>A∈Rn×n</a:t>
            </a:r>
            <a:endParaRPr lang="en-US" sz="2800" dirty="0"/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Values: V=</a:t>
            </a:r>
            <a:r>
              <a:rPr lang="en-US" sz="2800" dirty="0" err="1"/>
              <a:t>WvX</a:t>
            </a:r>
            <a:endParaRPr lang="en-US" sz="2800" dirty="0"/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Output Vector: </a:t>
            </a:r>
            <a:r>
              <a:rPr lang="en-US" sz="2800" dirty="0" err="1"/>
              <a:t>yj</a:t>
            </a:r>
            <a:r>
              <a:rPr lang="en-US" sz="2800" dirty="0"/>
              <a:t>=∑</a:t>
            </a:r>
            <a:r>
              <a:rPr lang="en-US" sz="2800" dirty="0" err="1"/>
              <a:t>ni</a:t>
            </a:r>
            <a:r>
              <a:rPr lang="en-US" sz="2800" dirty="0"/>
              <a:t>=1Aijvi, </a:t>
            </a:r>
            <a:r>
              <a:rPr lang="en-US" sz="2800" dirty="0" err="1"/>
              <a:t>y∈Rd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391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SELF-ATTENTION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A972-DB76-0250-F795-4B91FA5FA3A8}"/>
              </a:ext>
            </a:extLst>
          </p:cNvPr>
          <p:cNvSpPr txBox="1"/>
          <p:nvPr/>
        </p:nvSpPr>
        <p:spPr>
          <a:xfrm>
            <a:off x="876300" y="2727454"/>
            <a:ext cx="8610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Inputs:</a:t>
            </a:r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Query Vector: </a:t>
            </a:r>
            <a:r>
              <a:rPr lang="en-US" sz="2800" dirty="0" err="1"/>
              <a:t>X∈Rn×d</a:t>
            </a:r>
            <a:endParaRPr lang="en-US" sz="2800" dirty="0"/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Input Vector: </a:t>
            </a:r>
            <a:r>
              <a:rPr lang="en-US" sz="2800" dirty="0" err="1"/>
              <a:t>X∈Rn×d</a:t>
            </a:r>
            <a:endParaRPr lang="en-US" sz="2800" dirty="0"/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Parameters: </a:t>
            </a:r>
            <a:r>
              <a:rPr lang="en-US" sz="2800" dirty="0" err="1"/>
              <a:t>Wk∈Rd×d</a:t>
            </a:r>
            <a:r>
              <a:rPr lang="en-US" sz="2800" dirty="0"/>
              <a:t>′, </a:t>
            </a:r>
            <a:r>
              <a:rPr lang="en-US" sz="2800" dirty="0" err="1"/>
              <a:t>Wq∈Rd×d</a:t>
            </a:r>
            <a:r>
              <a:rPr lang="en-US" sz="2800" dirty="0"/>
              <a:t>′, </a:t>
            </a:r>
            <a:r>
              <a:rPr lang="en-US" sz="2800" dirty="0" err="1"/>
              <a:t>Wv∈Rd×d</a:t>
            </a:r>
            <a:r>
              <a:rPr lang="en-US" sz="2800" dirty="0"/>
              <a:t>′</a:t>
            </a:r>
          </a:p>
          <a:p>
            <a:pPr marL="914400" indent="-517525">
              <a:buFont typeface="Arial" panose="020B0604020202020204" pitchFamily="34" charset="0"/>
              <a:buChar char="•"/>
            </a:pPr>
            <a:r>
              <a:rPr lang="en-US" sz="2800" dirty="0"/>
              <a:t>Similarity Function: </a:t>
            </a:r>
            <a:r>
              <a:rPr lang="en-US" sz="2800" dirty="0" err="1"/>
              <a:t>fatt</a:t>
            </a:r>
            <a:r>
              <a:rPr lang="en-US" sz="2800" dirty="0"/>
              <a:t>(</a:t>
            </a:r>
            <a:r>
              <a:rPr lang="en-US" sz="2800" dirty="0" err="1"/>
              <a:t>q,xi</a:t>
            </a:r>
            <a:r>
              <a:rPr lang="en-US" sz="2800" dirty="0"/>
              <a:t>)=</a:t>
            </a:r>
            <a:r>
              <a:rPr lang="en-US" sz="2800" dirty="0" err="1"/>
              <a:t>qTxi</a:t>
            </a:r>
            <a:r>
              <a:rPr lang="en-US" sz="2800" dirty="0"/>
              <a:t>/</a:t>
            </a:r>
            <a:r>
              <a:rPr lang="en-US" sz="2800" dirty="0" err="1"/>
              <a:t>underroot</a:t>
            </a:r>
            <a:r>
              <a:rPr lang="en-US" sz="2800" dirty="0"/>
              <a:t>(d)</a:t>
            </a:r>
          </a:p>
          <a:p>
            <a:r>
              <a:rPr lang="en-US" sz="2800" dirty="0"/>
              <a:t>Computation:</a:t>
            </a:r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Keys and Queries: K=</a:t>
            </a:r>
            <a:r>
              <a:rPr lang="en-US" sz="2800" dirty="0" err="1"/>
              <a:t>WkX</a:t>
            </a:r>
            <a:r>
              <a:rPr lang="en-US" sz="2800" dirty="0"/>
              <a:t>, Q=</a:t>
            </a:r>
            <a:r>
              <a:rPr lang="en-US" sz="2800" dirty="0" err="1"/>
              <a:t>WqX</a:t>
            </a:r>
            <a:endParaRPr lang="en-US" sz="2800" dirty="0"/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Similarities: E=</a:t>
            </a:r>
            <a:r>
              <a:rPr lang="en-US" sz="2800" dirty="0" err="1"/>
              <a:t>fatt</a:t>
            </a:r>
            <a:r>
              <a:rPr lang="en-US" sz="2800" dirty="0"/>
              <a:t>(K,Q), </a:t>
            </a:r>
            <a:r>
              <a:rPr lang="en-US" sz="2800" dirty="0" err="1"/>
              <a:t>E∈Rn×n</a:t>
            </a:r>
            <a:endParaRPr lang="en-US" sz="2800" dirty="0"/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Attention Weights: A=</a:t>
            </a:r>
            <a:r>
              <a:rPr lang="en-US" sz="2800" dirty="0" err="1"/>
              <a:t>softmax</a:t>
            </a:r>
            <a:r>
              <a:rPr lang="en-US" sz="2800" dirty="0"/>
              <a:t>(E), </a:t>
            </a:r>
            <a:r>
              <a:rPr lang="en-US" sz="2800" dirty="0" err="1"/>
              <a:t>A∈Rn×n</a:t>
            </a:r>
            <a:endParaRPr lang="en-US" sz="2800" dirty="0"/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Values: V=</a:t>
            </a:r>
            <a:r>
              <a:rPr lang="en-US" sz="2800" dirty="0" err="1"/>
              <a:t>WvX</a:t>
            </a:r>
            <a:endParaRPr lang="en-US" sz="2800" dirty="0"/>
          </a:p>
          <a:p>
            <a:pPr marL="914400" indent="-563563">
              <a:buFont typeface="Arial" panose="020B0604020202020204" pitchFamily="34" charset="0"/>
              <a:buChar char="•"/>
            </a:pPr>
            <a:r>
              <a:rPr lang="en-US" sz="2800" dirty="0"/>
              <a:t>Output Vector: </a:t>
            </a:r>
            <a:r>
              <a:rPr lang="en-US" sz="2800" dirty="0" err="1"/>
              <a:t>yj</a:t>
            </a:r>
            <a:r>
              <a:rPr lang="en-US" sz="2800" dirty="0"/>
              <a:t>=∑</a:t>
            </a:r>
            <a:r>
              <a:rPr lang="en-US" sz="2800" dirty="0" err="1"/>
              <a:t>ni</a:t>
            </a:r>
            <a:r>
              <a:rPr lang="en-US" sz="2800" dirty="0"/>
              <a:t>=1Aijvi, </a:t>
            </a:r>
            <a:r>
              <a:rPr lang="en-US" sz="2800" dirty="0" err="1"/>
              <a:t>y∈Rd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9A357-008C-2CB6-5EFC-2051895B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2500938"/>
            <a:ext cx="7338035" cy="64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ADVANTAGES OF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2F071-9C4E-1E6F-3077-2BFD9697A41A}"/>
              </a:ext>
            </a:extLst>
          </p:cNvPr>
          <p:cNvSpPr txBox="1"/>
          <p:nvPr/>
        </p:nvSpPr>
        <p:spPr>
          <a:xfrm>
            <a:off x="1066800" y="2538328"/>
            <a:ext cx="146501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Significantly improves Neural Machine Translation performance.</a:t>
            </a:r>
          </a:p>
          <a:p>
            <a:pPr marL="914400" indent="-396875">
              <a:buFont typeface="Arial" panose="020B0604020202020204" pitchFamily="34" charset="0"/>
              <a:buChar char="•"/>
            </a:pPr>
            <a:r>
              <a:rPr lang="en-US" sz="4000" dirty="0"/>
              <a:t>Allows decoder to focus on certain parts of the source.</a:t>
            </a:r>
          </a:p>
          <a:p>
            <a:r>
              <a:rPr lang="en-US" sz="4000" dirty="0"/>
              <a:t>Solves the bottleneck problem.</a:t>
            </a:r>
          </a:p>
          <a:p>
            <a:pPr marL="914400" indent="-396875">
              <a:buFont typeface="Arial" panose="020B0604020202020204" pitchFamily="34" charset="0"/>
              <a:buChar char="•"/>
            </a:pPr>
            <a:r>
              <a:rPr lang="en-US" sz="4000" dirty="0"/>
              <a:t>Allows decoder to look directly at source; bypass bottleneck</a:t>
            </a:r>
          </a:p>
          <a:p>
            <a:r>
              <a:rPr lang="en-US" sz="4000" dirty="0"/>
              <a:t>Helps with vanishing gradients problem</a:t>
            </a:r>
          </a:p>
          <a:p>
            <a:pPr marL="914400" indent="-396875">
              <a:buFont typeface="Arial" panose="020B0604020202020204" pitchFamily="34" charset="0"/>
              <a:buChar char="•"/>
            </a:pPr>
            <a:r>
              <a:rPr lang="en-US" sz="4000" dirty="0"/>
              <a:t>provides shortcut between faraway states</a:t>
            </a:r>
          </a:p>
          <a:p>
            <a:r>
              <a:rPr lang="en-US" sz="4000" dirty="0"/>
              <a:t>Provides some </a:t>
            </a:r>
            <a:r>
              <a:rPr lang="en-US" sz="4000" dirty="0" err="1"/>
              <a:t>intepretability</a:t>
            </a:r>
            <a:endParaRPr lang="en-US" sz="4000" dirty="0"/>
          </a:p>
          <a:p>
            <a:pPr marL="914400" indent="-396875">
              <a:buFont typeface="Arial" panose="020B0604020202020204" pitchFamily="34" charset="0"/>
              <a:buChar char="•"/>
            </a:pPr>
            <a:r>
              <a:rPr lang="en-US" sz="4000" dirty="0"/>
              <a:t>By inspecting attention distribution, we can see what the decoder was focusing on.</a:t>
            </a:r>
          </a:p>
        </p:txBody>
      </p:sp>
    </p:spTree>
    <p:extLst>
      <p:ext uri="{BB962C8B-B14F-4D97-AF65-F5344CB8AC3E}">
        <p14:creationId xmlns:p14="http://schemas.microsoft.com/office/powerpoint/2010/main" val="368193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310316" y="366733"/>
            <a:ext cx="1540665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VISUALIZING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848A0-EB73-8CDE-59E6-41F3C11D1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95487"/>
            <a:ext cx="152400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4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6462</TotalTime>
  <Words>1603</Words>
  <Application>Microsoft Office PowerPoint</Application>
  <PresentationFormat>Custom</PresentationFormat>
  <Paragraphs>283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inherit</vt:lpstr>
      <vt:lpstr>Tahoma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</dc:title>
  <dc:creator>hrishi rich</dc:creator>
  <cp:keywords>DAFhvYvNYAM,BAFIWJfPMe4</cp:keywords>
  <cp:lastModifiedBy>Dr.Avinash Kumar Singh</cp:lastModifiedBy>
  <cp:revision>167</cp:revision>
  <dcterms:created xsi:type="dcterms:W3CDTF">2023-05-02T09:52:57Z</dcterms:created>
  <dcterms:modified xsi:type="dcterms:W3CDTF">2023-07-04T10:20:14Z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2023-05-02T00:00:00Z</vt:filetime>
  </property>
</Properties>
</file>