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73" r:id="rId5"/>
    <p:sldId id="266" r:id="rId6"/>
    <p:sldId id="267" r:id="rId7"/>
    <p:sldId id="268" r:id="rId8"/>
    <p:sldId id="269" r:id="rId9"/>
    <p:sldId id="270" r:id="rId10"/>
    <p:sldId id="272" r:id="rId11"/>
    <p:sldId id="27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0711-1027-EC51-5571-AA87C0D8C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EDFAF7-1835-3F95-8328-F14B2B332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DDA903-EF28-6279-2CFB-3DE1BC957A78}"/>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5" name="Footer Placeholder 4">
            <a:extLst>
              <a:ext uri="{FF2B5EF4-FFF2-40B4-BE49-F238E27FC236}">
                <a16:creationId xmlns:a16="http://schemas.microsoft.com/office/drawing/2014/main" id="{ECC9E332-FD37-5D64-0BD1-7C9D2D59B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9F8E6-6950-41BB-006F-52E3B4665C40}"/>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206577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B178-0819-F071-242B-81DF93CB55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BAAF8-863D-7B74-048F-6207721A2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ACA9B-CEAD-B893-5855-528AB013F539}"/>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5" name="Footer Placeholder 4">
            <a:extLst>
              <a:ext uri="{FF2B5EF4-FFF2-40B4-BE49-F238E27FC236}">
                <a16:creationId xmlns:a16="http://schemas.microsoft.com/office/drawing/2014/main" id="{8BBB0AC2-68B6-F731-D4EA-F5E1441CA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2374F-EAB0-93B5-F029-FF768CFA6CC5}"/>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217142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2DE92-1F89-96C3-44BD-0D792CD7DB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B29D5F-FEF9-A3AE-D5CE-5A4443ED65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C39F8-8597-B3E5-446F-247BDE14C9AF}"/>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5" name="Footer Placeholder 4">
            <a:extLst>
              <a:ext uri="{FF2B5EF4-FFF2-40B4-BE49-F238E27FC236}">
                <a16:creationId xmlns:a16="http://schemas.microsoft.com/office/drawing/2014/main" id="{5A64FFAE-CA23-EBE8-E8A8-4FC9639AD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82D0A-7FB0-BA95-E8E9-267BD4032376}"/>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198061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2AD1-0575-BCF3-BD15-9BF518F17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93F82B-D800-B123-B711-833B875621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C71EC-3BE7-2A40-6C6C-C669AD28A1EB}"/>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5" name="Footer Placeholder 4">
            <a:extLst>
              <a:ext uri="{FF2B5EF4-FFF2-40B4-BE49-F238E27FC236}">
                <a16:creationId xmlns:a16="http://schemas.microsoft.com/office/drawing/2014/main" id="{7451B613-1AEC-A087-41EA-C12BD5CE1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D040D-AD53-B525-90A2-12F63F47A15B}"/>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353070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2324-5571-92E9-2147-A309ADFDA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C1C0E2-05DE-FE4B-0945-5B370B4E2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C1EC32-AF06-9EB2-944F-D1065D649B09}"/>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5" name="Footer Placeholder 4">
            <a:extLst>
              <a:ext uri="{FF2B5EF4-FFF2-40B4-BE49-F238E27FC236}">
                <a16:creationId xmlns:a16="http://schemas.microsoft.com/office/drawing/2014/main" id="{22846159-A052-734D-FE47-0D5EFFD56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72647-996F-FEFE-AC02-82293D2B3CE9}"/>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112956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0266-9F3A-7685-FE94-40690EB31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79195-B677-A241-44ED-611DC7CFC4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71BFEE-CA31-6C56-38F9-42B0B523A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19A48B-1F64-8158-F7C1-088803BDDF0F}"/>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6" name="Footer Placeholder 5">
            <a:extLst>
              <a:ext uri="{FF2B5EF4-FFF2-40B4-BE49-F238E27FC236}">
                <a16:creationId xmlns:a16="http://schemas.microsoft.com/office/drawing/2014/main" id="{F5E981E7-25DD-A994-F270-078818D56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7AA29-B83D-EE4F-7139-A5FFAB841670}"/>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20073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52FA-F481-ED87-499F-EE61D5F4CE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F0EF2F-291A-A820-851D-94D41D073B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5CC78-3590-3EB3-40D6-B905608773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C8A5D-6FC5-2075-51E0-5075F745E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46B0D-A7B2-C53C-F809-1CB81F904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DCA22E-115B-32F6-367F-BA38EE8EB202}"/>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8" name="Footer Placeholder 7">
            <a:extLst>
              <a:ext uri="{FF2B5EF4-FFF2-40B4-BE49-F238E27FC236}">
                <a16:creationId xmlns:a16="http://schemas.microsoft.com/office/drawing/2014/main" id="{F0155C45-5B0C-D4C3-2141-E358AC8659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624509-D0AD-DB3E-6280-0B0B83AC9F4F}"/>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381269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E592-C986-C022-E527-6E1AF91E4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A7F7C4-FA06-800B-DD43-D0FBA3FC5D25}"/>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4" name="Footer Placeholder 3">
            <a:extLst>
              <a:ext uri="{FF2B5EF4-FFF2-40B4-BE49-F238E27FC236}">
                <a16:creationId xmlns:a16="http://schemas.microsoft.com/office/drawing/2014/main" id="{A8C95858-5D66-EDC9-2E33-374A321FF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F6A8F9-5B38-3399-FFCD-3FD61AAD3BDA}"/>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86486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CF964-86CF-0906-A198-C3A3709A080F}"/>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3" name="Footer Placeholder 2">
            <a:extLst>
              <a:ext uri="{FF2B5EF4-FFF2-40B4-BE49-F238E27FC236}">
                <a16:creationId xmlns:a16="http://schemas.microsoft.com/office/drawing/2014/main" id="{F1D32697-66BC-65E7-16C7-74322F1093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329233-391B-292F-AF81-6F39C9936D91}"/>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322644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1EF6-CDC6-79BB-0A96-DA8A92240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8499A6-0ABA-02C1-7444-EE30D984E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76599-3472-E63C-8CC5-558D424F2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B244C-60B1-5F59-76DB-7B99472A1271}"/>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6" name="Footer Placeholder 5">
            <a:extLst>
              <a:ext uri="{FF2B5EF4-FFF2-40B4-BE49-F238E27FC236}">
                <a16:creationId xmlns:a16="http://schemas.microsoft.com/office/drawing/2014/main" id="{69AD481F-1054-CCD2-5C70-F02D20F0B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6D219-92CF-18C9-E6B1-F68A2F2ACE6E}"/>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358995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FCE6-16CA-900E-A490-CEC34BFA0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1A0692-20F2-A606-A7BC-076434B70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469637-DABD-AF60-1846-B8EDFB20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2D74E-595D-B186-8732-D92CAAC1CCD7}"/>
              </a:ext>
            </a:extLst>
          </p:cNvPr>
          <p:cNvSpPr>
            <a:spLocks noGrp="1"/>
          </p:cNvSpPr>
          <p:nvPr>
            <p:ph type="dt" sz="half" idx="10"/>
          </p:nvPr>
        </p:nvSpPr>
        <p:spPr/>
        <p:txBody>
          <a:bodyPr/>
          <a:lstStyle/>
          <a:p>
            <a:fld id="{24BAE103-D365-4B56-AEEF-3060F21CD4FF}" type="datetimeFigureOut">
              <a:rPr lang="en-US" smtClean="0"/>
              <a:t>5/17/2023</a:t>
            </a:fld>
            <a:endParaRPr lang="en-US"/>
          </a:p>
        </p:txBody>
      </p:sp>
      <p:sp>
        <p:nvSpPr>
          <p:cNvPr id="6" name="Footer Placeholder 5">
            <a:extLst>
              <a:ext uri="{FF2B5EF4-FFF2-40B4-BE49-F238E27FC236}">
                <a16:creationId xmlns:a16="http://schemas.microsoft.com/office/drawing/2014/main" id="{17652271-BE90-B811-B995-9604DB966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550CC-36A0-06B8-8B66-E82F1A578228}"/>
              </a:ext>
            </a:extLst>
          </p:cNvPr>
          <p:cNvSpPr>
            <a:spLocks noGrp="1"/>
          </p:cNvSpPr>
          <p:nvPr>
            <p:ph type="sldNum" sz="quarter" idx="12"/>
          </p:nvPr>
        </p:nvSpPr>
        <p:spPr/>
        <p:txBody>
          <a:bodyPr/>
          <a:lstStyle/>
          <a:p>
            <a:fld id="{7930606F-1768-4C1A-9FDA-86A589C043F1}" type="slidenum">
              <a:rPr lang="en-US" smtClean="0"/>
              <a:t>‹#›</a:t>
            </a:fld>
            <a:endParaRPr lang="en-US"/>
          </a:p>
        </p:txBody>
      </p:sp>
    </p:spTree>
    <p:extLst>
      <p:ext uri="{BB962C8B-B14F-4D97-AF65-F5344CB8AC3E}">
        <p14:creationId xmlns:p14="http://schemas.microsoft.com/office/powerpoint/2010/main" val="128395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8F0745-C794-554A-79BF-2BCFED6E2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5FC27B-F2B1-098E-3875-B55E0AE1A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21F23-3D6F-AFD4-95E0-8237F23DB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AE103-D365-4B56-AEEF-3060F21CD4FF}" type="datetimeFigureOut">
              <a:rPr lang="en-US" smtClean="0"/>
              <a:t>5/17/2023</a:t>
            </a:fld>
            <a:endParaRPr lang="en-US"/>
          </a:p>
        </p:txBody>
      </p:sp>
      <p:sp>
        <p:nvSpPr>
          <p:cNvPr id="5" name="Footer Placeholder 4">
            <a:extLst>
              <a:ext uri="{FF2B5EF4-FFF2-40B4-BE49-F238E27FC236}">
                <a16:creationId xmlns:a16="http://schemas.microsoft.com/office/drawing/2014/main" id="{108AEA4C-B363-CA07-52AA-E85A5B85A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F4298C-1ED5-4641-B0D2-28B8CFAB2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0606F-1768-4C1A-9FDA-86A589C043F1}" type="slidenum">
              <a:rPr lang="en-US" smtClean="0"/>
              <a:t>‹#›</a:t>
            </a:fld>
            <a:endParaRPr lang="en-US"/>
          </a:p>
        </p:txBody>
      </p:sp>
    </p:spTree>
    <p:extLst>
      <p:ext uri="{BB962C8B-B14F-4D97-AF65-F5344CB8AC3E}">
        <p14:creationId xmlns:p14="http://schemas.microsoft.com/office/powerpoint/2010/main" val="1897818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docs.scipy.org/doc/"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www.scipy.org/Numpy_Example_List_With_Doc" TargetMode="External"/><Relationship Id="rId4" Type="http://schemas.openxmlformats.org/officeDocument/2006/relationships/hyperlink" Target="http://www.tramy.us/numpybook.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801" y="3402999"/>
            <a:ext cx="3632623" cy="25400"/>
            <a:chOff x="1028700" y="5104499"/>
            <a:chExt cx="5448935" cy="38100"/>
          </a:xfrm>
        </p:grpSpPr>
        <p:sp>
          <p:nvSpPr>
            <p:cNvPr id="3" name="object 3"/>
            <p:cNvSpPr/>
            <p:nvPr/>
          </p:nvSpPr>
          <p:spPr>
            <a:xfrm>
              <a:off x="1028687" y="5104510"/>
              <a:ext cx="5372735" cy="38100"/>
            </a:xfrm>
            <a:custGeom>
              <a:avLst/>
              <a:gdLst/>
              <a:ahLst/>
              <a:cxnLst/>
              <a:rect l="l" t="t" r="r" b="b"/>
              <a:pathLst>
                <a:path w="5372735" h="38100">
                  <a:moveTo>
                    <a:pt x="38112" y="0"/>
                  </a:moveTo>
                  <a:lnTo>
                    <a:pt x="0" y="0"/>
                  </a:lnTo>
                  <a:lnTo>
                    <a:pt x="0" y="38100"/>
                  </a:lnTo>
                  <a:lnTo>
                    <a:pt x="38112" y="38100"/>
                  </a:lnTo>
                  <a:lnTo>
                    <a:pt x="38112" y="0"/>
                  </a:lnTo>
                  <a:close/>
                </a:path>
                <a:path w="5372735" h="38100">
                  <a:moveTo>
                    <a:pt x="114312" y="0"/>
                  </a:moveTo>
                  <a:lnTo>
                    <a:pt x="76212" y="0"/>
                  </a:lnTo>
                  <a:lnTo>
                    <a:pt x="76212" y="38100"/>
                  </a:lnTo>
                  <a:lnTo>
                    <a:pt x="114312" y="38100"/>
                  </a:lnTo>
                  <a:lnTo>
                    <a:pt x="114312" y="0"/>
                  </a:lnTo>
                  <a:close/>
                </a:path>
                <a:path w="5372735" h="38100">
                  <a:moveTo>
                    <a:pt x="190512" y="0"/>
                  </a:moveTo>
                  <a:lnTo>
                    <a:pt x="152412" y="0"/>
                  </a:lnTo>
                  <a:lnTo>
                    <a:pt x="152412" y="38100"/>
                  </a:lnTo>
                  <a:lnTo>
                    <a:pt x="190512" y="38100"/>
                  </a:lnTo>
                  <a:lnTo>
                    <a:pt x="190512" y="0"/>
                  </a:lnTo>
                  <a:close/>
                </a:path>
                <a:path w="5372735" h="38100">
                  <a:moveTo>
                    <a:pt x="266725" y="0"/>
                  </a:moveTo>
                  <a:lnTo>
                    <a:pt x="228612" y="0"/>
                  </a:lnTo>
                  <a:lnTo>
                    <a:pt x="228612" y="38100"/>
                  </a:lnTo>
                  <a:lnTo>
                    <a:pt x="266725" y="38100"/>
                  </a:lnTo>
                  <a:lnTo>
                    <a:pt x="266725" y="0"/>
                  </a:lnTo>
                  <a:close/>
                </a:path>
                <a:path w="5372735" h="38100">
                  <a:moveTo>
                    <a:pt x="342925" y="0"/>
                  </a:moveTo>
                  <a:lnTo>
                    <a:pt x="304825" y="0"/>
                  </a:lnTo>
                  <a:lnTo>
                    <a:pt x="304825" y="38100"/>
                  </a:lnTo>
                  <a:lnTo>
                    <a:pt x="342925" y="38100"/>
                  </a:lnTo>
                  <a:lnTo>
                    <a:pt x="342925" y="0"/>
                  </a:lnTo>
                  <a:close/>
                </a:path>
                <a:path w="5372735" h="38100">
                  <a:moveTo>
                    <a:pt x="419125" y="0"/>
                  </a:moveTo>
                  <a:lnTo>
                    <a:pt x="381025" y="0"/>
                  </a:lnTo>
                  <a:lnTo>
                    <a:pt x="381025" y="38100"/>
                  </a:lnTo>
                  <a:lnTo>
                    <a:pt x="419125" y="38100"/>
                  </a:lnTo>
                  <a:lnTo>
                    <a:pt x="419125" y="0"/>
                  </a:lnTo>
                  <a:close/>
                </a:path>
                <a:path w="5372735" h="38100">
                  <a:moveTo>
                    <a:pt x="495338" y="0"/>
                  </a:moveTo>
                  <a:lnTo>
                    <a:pt x="457225" y="0"/>
                  </a:lnTo>
                  <a:lnTo>
                    <a:pt x="457225" y="38100"/>
                  </a:lnTo>
                  <a:lnTo>
                    <a:pt x="495338" y="38100"/>
                  </a:lnTo>
                  <a:lnTo>
                    <a:pt x="495338" y="0"/>
                  </a:lnTo>
                  <a:close/>
                </a:path>
                <a:path w="5372735" h="38100">
                  <a:moveTo>
                    <a:pt x="571538" y="0"/>
                  </a:moveTo>
                  <a:lnTo>
                    <a:pt x="533438" y="0"/>
                  </a:lnTo>
                  <a:lnTo>
                    <a:pt x="533438" y="38100"/>
                  </a:lnTo>
                  <a:lnTo>
                    <a:pt x="571538" y="38100"/>
                  </a:lnTo>
                  <a:lnTo>
                    <a:pt x="571538" y="0"/>
                  </a:lnTo>
                  <a:close/>
                </a:path>
                <a:path w="5372735" h="38100">
                  <a:moveTo>
                    <a:pt x="647738" y="0"/>
                  </a:moveTo>
                  <a:lnTo>
                    <a:pt x="609638" y="0"/>
                  </a:lnTo>
                  <a:lnTo>
                    <a:pt x="609638" y="38100"/>
                  </a:lnTo>
                  <a:lnTo>
                    <a:pt x="647738" y="38100"/>
                  </a:lnTo>
                  <a:lnTo>
                    <a:pt x="647738" y="0"/>
                  </a:lnTo>
                  <a:close/>
                </a:path>
                <a:path w="5372735" h="38100">
                  <a:moveTo>
                    <a:pt x="723950" y="0"/>
                  </a:moveTo>
                  <a:lnTo>
                    <a:pt x="685838" y="0"/>
                  </a:lnTo>
                  <a:lnTo>
                    <a:pt x="685838" y="38100"/>
                  </a:lnTo>
                  <a:lnTo>
                    <a:pt x="723950" y="38100"/>
                  </a:lnTo>
                  <a:lnTo>
                    <a:pt x="723950" y="0"/>
                  </a:lnTo>
                  <a:close/>
                </a:path>
                <a:path w="5372735" h="38100">
                  <a:moveTo>
                    <a:pt x="800150" y="0"/>
                  </a:moveTo>
                  <a:lnTo>
                    <a:pt x="762050" y="0"/>
                  </a:lnTo>
                  <a:lnTo>
                    <a:pt x="762050" y="38100"/>
                  </a:lnTo>
                  <a:lnTo>
                    <a:pt x="800150" y="38100"/>
                  </a:lnTo>
                  <a:lnTo>
                    <a:pt x="800150" y="0"/>
                  </a:lnTo>
                  <a:close/>
                </a:path>
                <a:path w="5372735" h="38100">
                  <a:moveTo>
                    <a:pt x="876350" y="0"/>
                  </a:moveTo>
                  <a:lnTo>
                    <a:pt x="838250" y="0"/>
                  </a:lnTo>
                  <a:lnTo>
                    <a:pt x="838250" y="38100"/>
                  </a:lnTo>
                  <a:lnTo>
                    <a:pt x="876350" y="38100"/>
                  </a:lnTo>
                  <a:lnTo>
                    <a:pt x="876350" y="0"/>
                  </a:lnTo>
                  <a:close/>
                </a:path>
                <a:path w="5372735" h="38100">
                  <a:moveTo>
                    <a:pt x="952563" y="0"/>
                  </a:moveTo>
                  <a:lnTo>
                    <a:pt x="914450" y="0"/>
                  </a:lnTo>
                  <a:lnTo>
                    <a:pt x="914450" y="38100"/>
                  </a:lnTo>
                  <a:lnTo>
                    <a:pt x="952563" y="38100"/>
                  </a:lnTo>
                  <a:lnTo>
                    <a:pt x="952563" y="0"/>
                  </a:lnTo>
                  <a:close/>
                </a:path>
                <a:path w="5372735" h="38100">
                  <a:moveTo>
                    <a:pt x="1028763" y="0"/>
                  </a:moveTo>
                  <a:lnTo>
                    <a:pt x="990663" y="0"/>
                  </a:lnTo>
                  <a:lnTo>
                    <a:pt x="990663" y="38100"/>
                  </a:lnTo>
                  <a:lnTo>
                    <a:pt x="1028763" y="38100"/>
                  </a:lnTo>
                  <a:lnTo>
                    <a:pt x="1028763" y="0"/>
                  </a:lnTo>
                  <a:close/>
                </a:path>
                <a:path w="5372735" h="38100">
                  <a:moveTo>
                    <a:pt x="1104963" y="0"/>
                  </a:moveTo>
                  <a:lnTo>
                    <a:pt x="1066863" y="0"/>
                  </a:lnTo>
                  <a:lnTo>
                    <a:pt x="1066863" y="38100"/>
                  </a:lnTo>
                  <a:lnTo>
                    <a:pt x="1104963" y="38100"/>
                  </a:lnTo>
                  <a:lnTo>
                    <a:pt x="1104963" y="0"/>
                  </a:lnTo>
                  <a:close/>
                </a:path>
                <a:path w="5372735" h="38100">
                  <a:moveTo>
                    <a:pt x="1181176" y="0"/>
                  </a:moveTo>
                  <a:lnTo>
                    <a:pt x="1143063" y="0"/>
                  </a:lnTo>
                  <a:lnTo>
                    <a:pt x="1143063" y="38100"/>
                  </a:lnTo>
                  <a:lnTo>
                    <a:pt x="1181176" y="38100"/>
                  </a:lnTo>
                  <a:lnTo>
                    <a:pt x="1181176" y="0"/>
                  </a:lnTo>
                  <a:close/>
                </a:path>
                <a:path w="5372735" h="38100">
                  <a:moveTo>
                    <a:pt x="1257376" y="0"/>
                  </a:moveTo>
                  <a:lnTo>
                    <a:pt x="1219276" y="0"/>
                  </a:lnTo>
                  <a:lnTo>
                    <a:pt x="1219276" y="38100"/>
                  </a:lnTo>
                  <a:lnTo>
                    <a:pt x="1257376" y="38100"/>
                  </a:lnTo>
                  <a:lnTo>
                    <a:pt x="1257376" y="0"/>
                  </a:lnTo>
                  <a:close/>
                </a:path>
                <a:path w="5372735" h="38100">
                  <a:moveTo>
                    <a:pt x="1333576" y="0"/>
                  </a:moveTo>
                  <a:lnTo>
                    <a:pt x="1295476" y="0"/>
                  </a:lnTo>
                  <a:lnTo>
                    <a:pt x="1295476" y="38100"/>
                  </a:lnTo>
                  <a:lnTo>
                    <a:pt x="1333576" y="38100"/>
                  </a:lnTo>
                  <a:lnTo>
                    <a:pt x="1333576" y="0"/>
                  </a:lnTo>
                  <a:close/>
                </a:path>
                <a:path w="5372735" h="38100">
                  <a:moveTo>
                    <a:pt x="1409788" y="0"/>
                  </a:moveTo>
                  <a:lnTo>
                    <a:pt x="1371676" y="0"/>
                  </a:lnTo>
                  <a:lnTo>
                    <a:pt x="1371676" y="38100"/>
                  </a:lnTo>
                  <a:lnTo>
                    <a:pt x="1409788" y="38100"/>
                  </a:lnTo>
                  <a:lnTo>
                    <a:pt x="1409788" y="0"/>
                  </a:lnTo>
                  <a:close/>
                </a:path>
                <a:path w="5372735" h="38100">
                  <a:moveTo>
                    <a:pt x="1485988" y="0"/>
                  </a:moveTo>
                  <a:lnTo>
                    <a:pt x="1447888" y="0"/>
                  </a:lnTo>
                  <a:lnTo>
                    <a:pt x="1447888" y="38100"/>
                  </a:lnTo>
                  <a:lnTo>
                    <a:pt x="1485988" y="38100"/>
                  </a:lnTo>
                  <a:lnTo>
                    <a:pt x="1485988" y="0"/>
                  </a:lnTo>
                  <a:close/>
                </a:path>
                <a:path w="5372735" h="38100">
                  <a:moveTo>
                    <a:pt x="1562188" y="0"/>
                  </a:moveTo>
                  <a:lnTo>
                    <a:pt x="1524088" y="0"/>
                  </a:lnTo>
                  <a:lnTo>
                    <a:pt x="1524088" y="38100"/>
                  </a:lnTo>
                  <a:lnTo>
                    <a:pt x="1562188" y="38100"/>
                  </a:lnTo>
                  <a:lnTo>
                    <a:pt x="1562188" y="0"/>
                  </a:lnTo>
                  <a:close/>
                </a:path>
                <a:path w="5372735" h="38100">
                  <a:moveTo>
                    <a:pt x="1638401" y="0"/>
                  </a:moveTo>
                  <a:lnTo>
                    <a:pt x="1600288" y="0"/>
                  </a:lnTo>
                  <a:lnTo>
                    <a:pt x="1600288" y="38100"/>
                  </a:lnTo>
                  <a:lnTo>
                    <a:pt x="1638401" y="38100"/>
                  </a:lnTo>
                  <a:lnTo>
                    <a:pt x="1638401" y="0"/>
                  </a:lnTo>
                  <a:close/>
                </a:path>
                <a:path w="5372735" h="38100">
                  <a:moveTo>
                    <a:pt x="1714601" y="0"/>
                  </a:moveTo>
                  <a:lnTo>
                    <a:pt x="1676501" y="0"/>
                  </a:lnTo>
                  <a:lnTo>
                    <a:pt x="1676501" y="38100"/>
                  </a:lnTo>
                  <a:lnTo>
                    <a:pt x="1714601" y="38100"/>
                  </a:lnTo>
                  <a:lnTo>
                    <a:pt x="1714601" y="0"/>
                  </a:lnTo>
                  <a:close/>
                </a:path>
                <a:path w="5372735" h="38100">
                  <a:moveTo>
                    <a:pt x="1790801" y="0"/>
                  </a:moveTo>
                  <a:lnTo>
                    <a:pt x="1752701" y="0"/>
                  </a:lnTo>
                  <a:lnTo>
                    <a:pt x="1752701" y="38100"/>
                  </a:lnTo>
                  <a:lnTo>
                    <a:pt x="1790801" y="38100"/>
                  </a:lnTo>
                  <a:lnTo>
                    <a:pt x="1790801" y="0"/>
                  </a:lnTo>
                  <a:close/>
                </a:path>
                <a:path w="5372735" h="38100">
                  <a:moveTo>
                    <a:pt x="1867001" y="0"/>
                  </a:moveTo>
                  <a:lnTo>
                    <a:pt x="1828901" y="0"/>
                  </a:lnTo>
                  <a:lnTo>
                    <a:pt x="1828901" y="38100"/>
                  </a:lnTo>
                  <a:lnTo>
                    <a:pt x="1867001" y="38100"/>
                  </a:lnTo>
                  <a:lnTo>
                    <a:pt x="1867001" y="0"/>
                  </a:lnTo>
                  <a:close/>
                </a:path>
                <a:path w="5372735" h="38100">
                  <a:moveTo>
                    <a:pt x="1943214" y="0"/>
                  </a:moveTo>
                  <a:lnTo>
                    <a:pt x="1905114" y="0"/>
                  </a:lnTo>
                  <a:lnTo>
                    <a:pt x="1905114" y="38100"/>
                  </a:lnTo>
                  <a:lnTo>
                    <a:pt x="1943214" y="38100"/>
                  </a:lnTo>
                  <a:lnTo>
                    <a:pt x="1943214" y="0"/>
                  </a:lnTo>
                  <a:close/>
                </a:path>
                <a:path w="5372735" h="38100">
                  <a:moveTo>
                    <a:pt x="2019414" y="0"/>
                  </a:moveTo>
                  <a:lnTo>
                    <a:pt x="1981314" y="0"/>
                  </a:lnTo>
                  <a:lnTo>
                    <a:pt x="1981314" y="38100"/>
                  </a:lnTo>
                  <a:lnTo>
                    <a:pt x="2019414" y="38100"/>
                  </a:lnTo>
                  <a:lnTo>
                    <a:pt x="2019414" y="0"/>
                  </a:lnTo>
                  <a:close/>
                </a:path>
                <a:path w="5372735" h="38100">
                  <a:moveTo>
                    <a:pt x="2095614" y="0"/>
                  </a:moveTo>
                  <a:lnTo>
                    <a:pt x="2057514" y="0"/>
                  </a:lnTo>
                  <a:lnTo>
                    <a:pt x="2057514" y="38100"/>
                  </a:lnTo>
                  <a:lnTo>
                    <a:pt x="2095614" y="38100"/>
                  </a:lnTo>
                  <a:lnTo>
                    <a:pt x="2095614" y="0"/>
                  </a:lnTo>
                  <a:close/>
                </a:path>
                <a:path w="5372735" h="38100">
                  <a:moveTo>
                    <a:pt x="2171827" y="0"/>
                  </a:moveTo>
                  <a:lnTo>
                    <a:pt x="2133727" y="0"/>
                  </a:lnTo>
                  <a:lnTo>
                    <a:pt x="2133727" y="38100"/>
                  </a:lnTo>
                  <a:lnTo>
                    <a:pt x="2171827" y="38100"/>
                  </a:lnTo>
                  <a:lnTo>
                    <a:pt x="2171827" y="0"/>
                  </a:lnTo>
                  <a:close/>
                </a:path>
                <a:path w="5372735" h="38100">
                  <a:moveTo>
                    <a:pt x="2248027" y="0"/>
                  </a:moveTo>
                  <a:lnTo>
                    <a:pt x="2209927" y="0"/>
                  </a:lnTo>
                  <a:lnTo>
                    <a:pt x="2209927" y="38100"/>
                  </a:lnTo>
                  <a:lnTo>
                    <a:pt x="2248027" y="38100"/>
                  </a:lnTo>
                  <a:lnTo>
                    <a:pt x="2248027" y="0"/>
                  </a:lnTo>
                  <a:close/>
                </a:path>
                <a:path w="5372735" h="38100">
                  <a:moveTo>
                    <a:pt x="2324227" y="0"/>
                  </a:moveTo>
                  <a:lnTo>
                    <a:pt x="2286127" y="0"/>
                  </a:lnTo>
                  <a:lnTo>
                    <a:pt x="2286127" y="38100"/>
                  </a:lnTo>
                  <a:lnTo>
                    <a:pt x="2324227" y="38100"/>
                  </a:lnTo>
                  <a:lnTo>
                    <a:pt x="2324227" y="0"/>
                  </a:lnTo>
                  <a:close/>
                </a:path>
                <a:path w="5372735" h="38100">
                  <a:moveTo>
                    <a:pt x="2400439" y="0"/>
                  </a:moveTo>
                  <a:lnTo>
                    <a:pt x="2362339" y="0"/>
                  </a:lnTo>
                  <a:lnTo>
                    <a:pt x="2362339" y="38100"/>
                  </a:lnTo>
                  <a:lnTo>
                    <a:pt x="2400439" y="38100"/>
                  </a:lnTo>
                  <a:lnTo>
                    <a:pt x="2400439" y="0"/>
                  </a:lnTo>
                  <a:close/>
                </a:path>
                <a:path w="5372735" h="38100">
                  <a:moveTo>
                    <a:pt x="2476639" y="0"/>
                  </a:moveTo>
                  <a:lnTo>
                    <a:pt x="2438539" y="0"/>
                  </a:lnTo>
                  <a:lnTo>
                    <a:pt x="2438539" y="38100"/>
                  </a:lnTo>
                  <a:lnTo>
                    <a:pt x="2476639" y="38100"/>
                  </a:lnTo>
                  <a:lnTo>
                    <a:pt x="2476639" y="0"/>
                  </a:lnTo>
                  <a:close/>
                </a:path>
                <a:path w="5372735" h="38100">
                  <a:moveTo>
                    <a:pt x="2552839" y="0"/>
                  </a:moveTo>
                  <a:lnTo>
                    <a:pt x="2514739" y="0"/>
                  </a:lnTo>
                  <a:lnTo>
                    <a:pt x="2514739" y="38100"/>
                  </a:lnTo>
                  <a:lnTo>
                    <a:pt x="2552839" y="38100"/>
                  </a:lnTo>
                  <a:lnTo>
                    <a:pt x="2552839" y="0"/>
                  </a:lnTo>
                  <a:close/>
                </a:path>
                <a:path w="5372735" h="38100">
                  <a:moveTo>
                    <a:pt x="2629052" y="0"/>
                  </a:moveTo>
                  <a:lnTo>
                    <a:pt x="2590952" y="0"/>
                  </a:lnTo>
                  <a:lnTo>
                    <a:pt x="2590952" y="38100"/>
                  </a:lnTo>
                  <a:lnTo>
                    <a:pt x="2629052" y="38100"/>
                  </a:lnTo>
                  <a:lnTo>
                    <a:pt x="2629052" y="0"/>
                  </a:lnTo>
                  <a:close/>
                </a:path>
                <a:path w="5372735" h="38100">
                  <a:moveTo>
                    <a:pt x="2705252" y="0"/>
                  </a:moveTo>
                  <a:lnTo>
                    <a:pt x="2667152" y="0"/>
                  </a:lnTo>
                  <a:lnTo>
                    <a:pt x="2667152" y="38100"/>
                  </a:lnTo>
                  <a:lnTo>
                    <a:pt x="2705252" y="38100"/>
                  </a:lnTo>
                  <a:lnTo>
                    <a:pt x="2705252" y="0"/>
                  </a:lnTo>
                  <a:close/>
                </a:path>
                <a:path w="5372735" h="38100">
                  <a:moveTo>
                    <a:pt x="2781452" y="0"/>
                  </a:moveTo>
                  <a:lnTo>
                    <a:pt x="2743352" y="0"/>
                  </a:lnTo>
                  <a:lnTo>
                    <a:pt x="2743352" y="38100"/>
                  </a:lnTo>
                  <a:lnTo>
                    <a:pt x="2781452" y="38100"/>
                  </a:lnTo>
                  <a:lnTo>
                    <a:pt x="2781452" y="0"/>
                  </a:lnTo>
                  <a:close/>
                </a:path>
                <a:path w="5372735" h="38100">
                  <a:moveTo>
                    <a:pt x="2857665" y="0"/>
                  </a:moveTo>
                  <a:lnTo>
                    <a:pt x="2819565" y="0"/>
                  </a:lnTo>
                  <a:lnTo>
                    <a:pt x="2819565" y="38100"/>
                  </a:lnTo>
                  <a:lnTo>
                    <a:pt x="2857665" y="38100"/>
                  </a:lnTo>
                  <a:lnTo>
                    <a:pt x="2857665" y="0"/>
                  </a:lnTo>
                  <a:close/>
                </a:path>
                <a:path w="5372735" h="38100">
                  <a:moveTo>
                    <a:pt x="2933865" y="0"/>
                  </a:moveTo>
                  <a:lnTo>
                    <a:pt x="2895765" y="0"/>
                  </a:lnTo>
                  <a:lnTo>
                    <a:pt x="2895765" y="38100"/>
                  </a:lnTo>
                  <a:lnTo>
                    <a:pt x="2933865" y="38100"/>
                  </a:lnTo>
                  <a:lnTo>
                    <a:pt x="2933865" y="0"/>
                  </a:lnTo>
                  <a:close/>
                </a:path>
                <a:path w="5372735" h="38100">
                  <a:moveTo>
                    <a:pt x="3010065" y="0"/>
                  </a:moveTo>
                  <a:lnTo>
                    <a:pt x="2971965" y="0"/>
                  </a:lnTo>
                  <a:lnTo>
                    <a:pt x="2971965" y="38100"/>
                  </a:lnTo>
                  <a:lnTo>
                    <a:pt x="3010065" y="38100"/>
                  </a:lnTo>
                  <a:lnTo>
                    <a:pt x="3010065" y="0"/>
                  </a:lnTo>
                  <a:close/>
                </a:path>
                <a:path w="5372735" h="38100">
                  <a:moveTo>
                    <a:pt x="3086277" y="0"/>
                  </a:moveTo>
                  <a:lnTo>
                    <a:pt x="3048177" y="0"/>
                  </a:lnTo>
                  <a:lnTo>
                    <a:pt x="3048177" y="38100"/>
                  </a:lnTo>
                  <a:lnTo>
                    <a:pt x="3086277" y="38100"/>
                  </a:lnTo>
                  <a:lnTo>
                    <a:pt x="3086277" y="0"/>
                  </a:lnTo>
                  <a:close/>
                </a:path>
                <a:path w="5372735" h="38100">
                  <a:moveTo>
                    <a:pt x="3162477" y="0"/>
                  </a:moveTo>
                  <a:lnTo>
                    <a:pt x="3124377" y="0"/>
                  </a:lnTo>
                  <a:lnTo>
                    <a:pt x="3124377" y="38100"/>
                  </a:lnTo>
                  <a:lnTo>
                    <a:pt x="3162477" y="38100"/>
                  </a:lnTo>
                  <a:lnTo>
                    <a:pt x="3162477" y="0"/>
                  </a:lnTo>
                  <a:close/>
                </a:path>
                <a:path w="5372735" h="38100">
                  <a:moveTo>
                    <a:pt x="3238677" y="0"/>
                  </a:moveTo>
                  <a:lnTo>
                    <a:pt x="3200577" y="0"/>
                  </a:lnTo>
                  <a:lnTo>
                    <a:pt x="3200577" y="38100"/>
                  </a:lnTo>
                  <a:lnTo>
                    <a:pt x="3238677" y="38100"/>
                  </a:lnTo>
                  <a:lnTo>
                    <a:pt x="3238677" y="0"/>
                  </a:lnTo>
                  <a:close/>
                </a:path>
                <a:path w="5372735" h="38100">
                  <a:moveTo>
                    <a:pt x="3314890" y="0"/>
                  </a:moveTo>
                  <a:lnTo>
                    <a:pt x="3276790" y="0"/>
                  </a:lnTo>
                  <a:lnTo>
                    <a:pt x="3276790" y="38100"/>
                  </a:lnTo>
                  <a:lnTo>
                    <a:pt x="3314890" y="38100"/>
                  </a:lnTo>
                  <a:lnTo>
                    <a:pt x="3314890" y="0"/>
                  </a:lnTo>
                  <a:close/>
                </a:path>
                <a:path w="5372735" h="38100">
                  <a:moveTo>
                    <a:pt x="3391090" y="0"/>
                  </a:moveTo>
                  <a:lnTo>
                    <a:pt x="3352990" y="0"/>
                  </a:lnTo>
                  <a:lnTo>
                    <a:pt x="3352990" y="38100"/>
                  </a:lnTo>
                  <a:lnTo>
                    <a:pt x="3391090" y="38100"/>
                  </a:lnTo>
                  <a:lnTo>
                    <a:pt x="3391090" y="0"/>
                  </a:lnTo>
                  <a:close/>
                </a:path>
                <a:path w="5372735" h="38100">
                  <a:moveTo>
                    <a:pt x="3467290" y="0"/>
                  </a:moveTo>
                  <a:lnTo>
                    <a:pt x="3429190" y="0"/>
                  </a:lnTo>
                  <a:lnTo>
                    <a:pt x="3429190" y="38100"/>
                  </a:lnTo>
                  <a:lnTo>
                    <a:pt x="3467290" y="38100"/>
                  </a:lnTo>
                  <a:lnTo>
                    <a:pt x="3467290" y="0"/>
                  </a:lnTo>
                  <a:close/>
                </a:path>
                <a:path w="5372735" h="38100">
                  <a:moveTo>
                    <a:pt x="3543503" y="0"/>
                  </a:moveTo>
                  <a:lnTo>
                    <a:pt x="3505390" y="0"/>
                  </a:lnTo>
                  <a:lnTo>
                    <a:pt x="3505390" y="38100"/>
                  </a:lnTo>
                  <a:lnTo>
                    <a:pt x="3543503" y="38100"/>
                  </a:lnTo>
                  <a:lnTo>
                    <a:pt x="3543503" y="0"/>
                  </a:lnTo>
                  <a:close/>
                </a:path>
                <a:path w="5372735" h="38100">
                  <a:moveTo>
                    <a:pt x="3619703" y="0"/>
                  </a:moveTo>
                  <a:lnTo>
                    <a:pt x="3581603" y="0"/>
                  </a:lnTo>
                  <a:lnTo>
                    <a:pt x="3581603" y="38100"/>
                  </a:lnTo>
                  <a:lnTo>
                    <a:pt x="3619703" y="38100"/>
                  </a:lnTo>
                  <a:lnTo>
                    <a:pt x="3619703" y="0"/>
                  </a:lnTo>
                  <a:close/>
                </a:path>
                <a:path w="5372735" h="38100">
                  <a:moveTo>
                    <a:pt x="3695903" y="0"/>
                  </a:moveTo>
                  <a:lnTo>
                    <a:pt x="3657803" y="0"/>
                  </a:lnTo>
                  <a:lnTo>
                    <a:pt x="3657803" y="38100"/>
                  </a:lnTo>
                  <a:lnTo>
                    <a:pt x="3695903" y="38100"/>
                  </a:lnTo>
                  <a:lnTo>
                    <a:pt x="3695903" y="0"/>
                  </a:lnTo>
                  <a:close/>
                </a:path>
                <a:path w="5372735" h="38100">
                  <a:moveTo>
                    <a:pt x="3772116" y="0"/>
                  </a:moveTo>
                  <a:lnTo>
                    <a:pt x="3734003" y="0"/>
                  </a:lnTo>
                  <a:lnTo>
                    <a:pt x="3734003" y="38100"/>
                  </a:lnTo>
                  <a:lnTo>
                    <a:pt x="3772116" y="38100"/>
                  </a:lnTo>
                  <a:lnTo>
                    <a:pt x="3772116" y="0"/>
                  </a:lnTo>
                  <a:close/>
                </a:path>
                <a:path w="5372735" h="38100">
                  <a:moveTo>
                    <a:pt x="3848316" y="0"/>
                  </a:moveTo>
                  <a:lnTo>
                    <a:pt x="3810216" y="0"/>
                  </a:lnTo>
                  <a:lnTo>
                    <a:pt x="3810216" y="38100"/>
                  </a:lnTo>
                  <a:lnTo>
                    <a:pt x="3848316" y="38100"/>
                  </a:lnTo>
                  <a:lnTo>
                    <a:pt x="3848316" y="0"/>
                  </a:lnTo>
                  <a:close/>
                </a:path>
                <a:path w="5372735" h="38100">
                  <a:moveTo>
                    <a:pt x="3924516" y="0"/>
                  </a:moveTo>
                  <a:lnTo>
                    <a:pt x="3886416" y="0"/>
                  </a:lnTo>
                  <a:lnTo>
                    <a:pt x="3886416" y="38100"/>
                  </a:lnTo>
                  <a:lnTo>
                    <a:pt x="3924516" y="38100"/>
                  </a:lnTo>
                  <a:lnTo>
                    <a:pt x="3924516" y="0"/>
                  </a:lnTo>
                  <a:close/>
                </a:path>
                <a:path w="5372735" h="38100">
                  <a:moveTo>
                    <a:pt x="4000728" y="0"/>
                  </a:moveTo>
                  <a:lnTo>
                    <a:pt x="3962616" y="0"/>
                  </a:lnTo>
                  <a:lnTo>
                    <a:pt x="3962616" y="38100"/>
                  </a:lnTo>
                  <a:lnTo>
                    <a:pt x="4000728" y="38100"/>
                  </a:lnTo>
                  <a:lnTo>
                    <a:pt x="4000728" y="0"/>
                  </a:lnTo>
                  <a:close/>
                </a:path>
                <a:path w="5372735" h="38100">
                  <a:moveTo>
                    <a:pt x="4076928" y="0"/>
                  </a:moveTo>
                  <a:lnTo>
                    <a:pt x="4038828" y="0"/>
                  </a:lnTo>
                  <a:lnTo>
                    <a:pt x="4038828" y="38100"/>
                  </a:lnTo>
                  <a:lnTo>
                    <a:pt x="4076928" y="38100"/>
                  </a:lnTo>
                  <a:lnTo>
                    <a:pt x="4076928" y="0"/>
                  </a:lnTo>
                  <a:close/>
                </a:path>
                <a:path w="5372735" h="38100">
                  <a:moveTo>
                    <a:pt x="4153128" y="0"/>
                  </a:moveTo>
                  <a:lnTo>
                    <a:pt x="4115028" y="0"/>
                  </a:lnTo>
                  <a:lnTo>
                    <a:pt x="4115028" y="38100"/>
                  </a:lnTo>
                  <a:lnTo>
                    <a:pt x="4153128" y="38100"/>
                  </a:lnTo>
                  <a:lnTo>
                    <a:pt x="4153128" y="0"/>
                  </a:lnTo>
                  <a:close/>
                </a:path>
                <a:path w="5372735" h="38100">
                  <a:moveTo>
                    <a:pt x="4229341" y="0"/>
                  </a:moveTo>
                  <a:lnTo>
                    <a:pt x="4191228" y="0"/>
                  </a:lnTo>
                  <a:lnTo>
                    <a:pt x="4191228" y="38100"/>
                  </a:lnTo>
                  <a:lnTo>
                    <a:pt x="4229341" y="38100"/>
                  </a:lnTo>
                  <a:lnTo>
                    <a:pt x="4229341" y="0"/>
                  </a:lnTo>
                  <a:close/>
                </a:path>
                <a:path w="5372735" h="38100">
                  <a:moveTo>
                    <a:pt x="4305541" y="0"/>
                  </a:moveTo>
                  <a:lnTo>
                    <a:pt x="4267441" y="0"/>
                  </a:lnTo>
                  <a:lnTo>
                    <a:pt x="4267441" y="38100"/>
                  </a:lnTo>
                  <a:lnTo>
                    <a:pt x="4305541" y="38100"/>
                  </a:lnTo>
                  <a:lnTo>
                    <a:pt x="4305541" y="0"/>
                  </a:lnTo>
                  <a:close/>
                </a:path>
                <a:path w="5372735" h="38100">
                  <a:moveTo>
                    <a:pt x="4381741" y="0"/>
                  </a:moveTo>
                  <a:lnTo>
                    <a:pt x="4343641" y="0"/>
                  </a:lnTo>
                  <a:lnTo>
                    <a:pt x="4343641" y="38100"/>
                  </a:lnTo>
                  <a:lnTo>
                    <a:pt x="4381741" y="38100"/>
                  </a:lnTo>
                  <a:lnTo>
                    <a:pt x="4381741" y="0"/>
                  </a:lnTo>
                  <a:close/>
                </a:path>
                <a:path w="5372735" h="38100">
                  <a:moveTo>
                    <a:pt x="4457954" y="0"/>
                  </a:moveTo>
                  <a:lnTo>
                    <a:pt x="4419841" y="0"/>
                  </a:lnTo>
                  <a:lnTo>
                    <a:pt x="4419841" y="38100"/>
                  </a:lnTo>
                  <a:lnTo>
                    <a:pt x="4457954" y="38100"/>
                  </a:lnTo>
                  <a:lnTo>
                    <a:pt x="4457954" y="0"/>
                  </a:lnTo>
                  <a:close/>
                </a:path>
                <a:path w="5372735" h="38100">
                  <a:moveTo>
                    <a:pt x="4534154" y="0"/>
                  </a:moveTo>
                  <a:lnTo>
                    <a:pt x="4496054" y="0"/>
                  </a:lnTo>
                  <a:lnTo>
                    <a:pt x="4496054" y="38100"/>
                  </a:lnTo>
                  <a:lnTo>
                    <a:pt x="4534154" y="38100"/>
                  </a:lnTo>
                  <a:lnTo>
                    <a:pt x="4534154" y="0"/>
                  </a:lnTo>
                  <a:close/>
                </a:path>
                <a:path w="5372735" h="38100">
                  <a:moveTo>
                    <a:pt x="4610354" y="0"/>
                  </a:moveTo>
                  <a:lnTo>
                    <a:pt x="4572254" y="0"/>
                  </a:lnTo>
                  <a:lnTo>
                    <a:pt x="4572254" y="38100"/>
                  </a:lnTo>
                  <a:lnTo>
                    <a:pt x="4610354" y="38100"/>
                  </a:lnTo>
                  <a:lnTo>
                    <a:pt x="4610354" y="0"/>
                  </a:lnTo>
                  <a:close/>
                </a:path>
                <a:path w="5372735" h="38100">
                  <a:moveTo>
                    <a:pt x="4686566" y="0"/>
                  </a:moveTo>
                  <a:lnTo>
                    <a:pt x="4648454" y="0"/>
                  </a:lnTo>
                  <a:lnTo>
                    <a:pt x="4648454" y="38100"/>
                  </a:lnTo>
                  <a:lnTo>
                    <a:pt x="4686566" y="38100"/>
                  </a:lnTo>
                  <a:lnTo>
                    <a:pt x="4686566" y="0"/>
                  </a:lnTo>
                  <a:close/>
                </a:path>
                <a:path w="5372735" h="38100">
                  <a:moveTo>
                    <a:pt x="4762766" y="0"/>
                  </a:moveTo>
                  <a:lnTo>
                    <a:pt x="4724666" y="0"/>
                  </a:lnTo>
                  <a:lnTo>
                    <a:pt x="4724666" y="38100"/>
                  </a:lnTo>
                  <a:lnTo>
                    <a:pt x="4762766" y="38100"/>
                  </a:lnTo>
                  <a:lnTo>
                    <a:pt x="4762766" y="0"/>
                  </a:lnTo>
                  <a:close/>
                </a:path>
                <a:path w="5372735" h="38100">
                  <a:moveTo>
                    <a:pt x="4838966" y="0"/>
                  </a:moveTo>
                  <a:lnTo>
                    <a:pt x="4800866" y="0"/>
                  </a:lnTo>
                  <a:lnTo>
                    <a:pt x="4800866" y="38100"/>
                  </a:lnTo>
                  <a:lnTo>
                    <a:pt x="4838966" y="38100"/>
                  </a:lnTo>
                  <a:lnTo>
                    <a:pt x="4838966" y="0"/>
                  </a:lnTo>
                  <a:close/>
                </a:path>
                <a:path w="5372735" h="38100">
                  <a:moveTo>
                    <a:pt x="4915179" y="0"/>
                  </a:moveTo>
                  <a:lnTo>
                    <a:pt x="4877066" y="0"/>
                  </a:lnTo>
                  <a:lnTo>
                    <a:pt x="4877066" y="38100"/>
                  </a:lnTo>
                  <a:lnTo>
                    <a:pt x="4915179" y="38100"/>
                  </a:lnTo>
                  <a:lnTo>
                    <a:pt x="4915179" y="0"/>
                  </a:lnTo>
                  <a:close/>
                </a:path>
                <a:path w="5372735" h="38100">
                  <a:moveTo>
                    <a:pt x="4991379" y="0"/>
                  </a:moveTo>
                  <a:lnTo>
                    <a:pt x="4953279" y="0"/>
                  </a:lnTo>
                  <a:lnTo>
                    <a:pt x="4953279" y="38100"/>
                  </a:lnTo>
                  <a:lnTo>
                    <a:pt x="4991379" y="38100"/>
                  </a:lnTo>
                  <a:lnTo>
                    <a:pt x="4991379" y="0"/>
                  </a:lnTo>
                  <a:close/>
                </a:path>
                <a:path w="5372735" h="38100">
                  <a:moveTo>
                    <a:pt x="5067579" y="0"/>
                  </a:moveTo>
                  <a:lnTo>
                    <a:pt x="5029479" y="0"/>
                  </a:lnTo>
                  <a:lnTo>
                    <a:pt x="5029479" y="38100"/>
                  </a:lnTo>
                  <a:lnTo>
                    <a:pt x="5067579" y="38100"/>
                  </a:lnTo>
                  <a:lnTo>
                    <a:pt x="5067579" y="0"/>
                  </a:lnTo>
                  <a:close/>
                </a:path>
                <a:path w="5372735" h="38100">
                  <a:moveTo>
                    <a:pt x="5143779" y="0"/>
                  </a:moveTo>
                  <a:lnTo>
                    <a:pt x="5105679" y="0"/>
                  </a:lnTo>
                  <a:lnTo>
                    <a:pt x="5105679" y="38100"/>
                  </a:lnTo>
                  <a:lnTo>
                    <a:pt x="5143779" y="38100"/>
                  </a:lnTo>
                  <a:lnTo>
                    <a:pt x="5143779" y="0"/>
                  </a:lnTo>
                  <a:close/>
                </a:path>
                <a:path w="5372735" h="38100">
                  <a:moveTo>
                    <a:pt x="5219992" y="0"/>
                  </a:moveTo>
                  <a:lnTo>
                    <a:pt x="5181892" y="0"/>
                  </a:lnTo>
                  <a:lnTo>
                    <a:pt x="5181892" y="38100"/>
                  </a:lnTo>
                  <a:lnTo>
                    <a:pt x="5219992" y="38100"/>
                  </a:lnTo>
                  <a:lnTo>
                    <a:pt x="5219992" y="0"/>
                  </a:lnTo>
                  <a:close/>
                </a:path>
                <a:path w="5372735" h="38100">
                  <a:moveTo>
                    <a:pt x="5296192" y="0"/>
                  </a:moveTo>
                  <a:lnTo>
                    <a:pt x="5258092" y="0"/>
                  </a:lnTo>
                  <a:lnTo>
                    <a:pt x="5258092" y="38100"/>
                  </a:lnTo>
                  <a:lnTo>
                    <a:pt x="5296192" y="38100"/>
                  </a:lnTo>
                  <a:lnTo>
                    <a:pt x="5296192" y="0"/>
                  </a:lnTo>
                  <a:close/>
                </a:path>
                <a:path w="5372735" h="38100">
                  <a:moveTo>
                    <a:pt x="5372392" y="0"/>
                  </a:moveTo>
                  <a:lnTo>
                    <a:pt x="5334292" y="0"/>
                  </a:lnTo>
                  <a:lnTo>
                    <a:pt x="5334292" y="38100"/>
                  </a:lnTo>
                  <a:lnTo>
                    <a:pt x="5372392" y="38100"/>
                  </a:lnTo>
                  <a:lnTo>
                    <a:pt x="5372392" y="0"/>
                  </a:lnTo>
                  <a:close/>
                </a:path>
              </a:pathLst>
            </a:custGeom>
            <a:solidFill>
              <a:srgbClr val="000000"/>
            </a:solidFill>
          </p:spPr>
          <p:txBody>
            <a:bodyPr wrap="square" lIns="0" tIns="0" rIns="0" bIns="0" rtlCol="0"/>
            <a:lstStyle/>
            <a:p>
              <a:endParaRPr sz="1200"/>
            </a:p>
          </p:txBody>
        </p:sp>
        <p:sp>
          <p:nvSpPr>
            <p:cNvPr id="4" name="object 4"/>
            <p:cNvSpPr/>
            <p:nvPr/>
          </p:nvSpPr>
          <p:spPr>
            <a:xfrm>
              <a:off x="6362979" y="5104510"/>
              <a:ext cx="114935" cy="38100"/>
            </a:xfrm>
            <a:custGeom>
              <a:avLst/>
              <a:gdLst/>
              <a:ahLst/>
              <a:cxnLst/>
              <a:rect l="l" t="t" r="r" b="b"/>
              <a:pathLst>
                <a:path w="114935" h="38100">
                  <a:moveTo>
                    <a:pt x="38100" y="0"/>
                  </a:moveTo>
                  <a:lnTo>
                    <a:pt x="0" y="0"/>
                  </a:lnTo>
                  <a:lnTo>
                    <a:pt x="0" y="38100"/>
                  </a:lnTo>
                  <a:lnTo>
                    <a:pt x="38100" y="38100"/>
                  </a:lnTo>
                  <a:lnTo>
                    <a:pt x="38100" y="0"/>
                  </a:lnTo>
                  <a:close/>
                </a:path>
                <a:path w="114935" h="38100">
                  <a:moveTo>
                    <a:pt x="114312" y="0"/>
                  </a:moveTo>
                  <a:lnTo>
                    <a:pt x="76212" y="0"/>
                  </a:lnTo>
                  <a:lnTo>
                    <a:pt x="76212" y="38100"/>
                  </a:lnTo>
                  <a:lnTo>
                    <a:pt x="114312" y="38100"/>
                  </a:lnTo>
                  <a:lnTo>
                    <a:pt x="114312" y="0"/>
                  </a:lnTo>
                  <a:close/>
                </a:path>
              </a:pathLst>
            </a:custGeom>
            <a:solidFill>
              <a:srgbClr val="000000"/>
            </a:solidFill>
          </p:spPr>
          <p:txBody>
            <a:bodyPr wrap="square" lIns="0" tIns="0" rIns="0" bIns="0" rtlCol="0"/>
            <a:lstStyle/>
            <a:p>
              <a:endParaRPr sz="1200"/>
            </a:p>
          </p:txBody>
        </p:sp>
      </p:grpSp>
      <p:sp>
        <p:nvSpPr>
          <p:cNvPr id="5" name="object 5"/>
          <p:cNvSpPr txBox="1"/>
          <p:nvPr/>
        </p:nvSpPr>
        <p:spPr>
          <a:xfrm>
            <a:off x="677532" y="2214338"/>
            <a:ext cx="2991697" cy="503984"/>
          </a:xfrm>
          <a:prstGeom prst="rect">
            <a:avLst/>
          </a:prstGeom>
        </p:spPr>
        <p:txBody>
          <a:bodyPr vert="horz" wrap="square" lIns="0" tIns="11430" rIns="0" bIns="0" rtlCol="0">
            <a:spAutoFit/>
          </a:bodyPr>
          <a:lstStyle/>
          <a:p>
            <a:pPr marL="8467">
              <a:spcBef>
                <a:spcPts val="90"/>
              </a:spcBef>
            </a:pPr>
            <a:r>
              <a:rPr sz="3200" spc="-97" dirty="0">
                <a:latin typeface="Tahoma"/>
                <a:cs typeface="Tahoma"/>
              </a:rPr>
              <a:t>Welcome</a:t>
            </a:r>
            <a:r>
              <a:rPr sz="3200" spc="-136" dirty="0">
                <a:latin typeface="Tahoma"/>
                <a:cs typeface="Tahoma"/>
              </a:rPr>
              <a:t> </a:t>
            </a:r>
            <a:r>
              <a:rPr sz="3200" spc="-167" dirty="0">
                <a:latin typeface="Tahoma"/>
                <a:cs typeface="Tahoma"/>
              </a:rPr>
              <a:t>to</a:t>
            </a:r>
            <a:endParaRPr sz="3200" dirty="0">
              <a:latin typeface="Tahoma"/>
              <a:cs typeface="Tahoma"/>
            </a:endParaRPr>
          </a:p>
        </p:txBody>
      </p:sp>
      <p:pic>
        <p:nvPicPr>
          <p:cNvPr id="6" name="object 6"/>
          <p:cNvPicPr/>
          <p:nvPr/>
        </p:nvPicPr>
        <p:blipFill>
          <a:blip r:embed="rId2" cstate="print"/>
          <a:stretch>
            <a:fillRect/>
          </a:stretch>
        </p:blipFill>
        <p:spPr>
          <a:xfrm>
            <a:off x="5907622" y="0"/>
            <a:ext cx="6284377" cy="6858000"/>
          </a:xfrm>
          <a:prstGeom prst="rect">
            <a:avLst/>
          </a:prstGeom>
        </p:spPr>
      </p:pic>
      <p:grpSp>
        <p:nvGrpSpPr>
          <p:cNvPr id="9" name="object 9"/>
          <p:cNvGrpSpPr/>
          <p:nvPr/>
        </p:nvGrpSpPr>
        <p:grpSpPr>
          <a:xfrm>
            <a:off x="0" y="367735"/>
            <a:ext cx="12192000" cy="6490547"/>
            <a:chOff x="0" y="551603"/>
            <a:chExt cx="18288000" cy="9735820"/>
          </a:xfrm>
        </p:grpSpPr>
        <p:pic>
          <p:nvPicPr>
            <p:cNvPr id="10" name="object 10"/>
            <p:cNvPicPr/>
            <p:nvPr/>
          </p:nvPicPr>
          <p:blipFill>
            <a:blip r:embed="rId3" cstate="print"/>
            <a:stretch>
              <a:fillRect/>
            </a:stretch>
          </p:blipFill>
          <p:spPr>
            <a:xfrm>
              <a:off x="15775688" y="551603"/>
              <a:ext cx="2238374" cy="676274"/>
            </a:xfrm>
            <a:prstGeom prst="rect">
              <a:avLst/>
            </a:prstGeom>
          </p:spPr>
        </p:pic>
        <p:sp>
          <p:nvSpPr>
            <p:cNvPr id="11" name="object 11"/>
            <p:cNvSpPr/>
            <p:nvPr/>
          </p:nvSpPr>
          <p:spPr>
            <a:xfrm>
              <a:off x="0" y="9461701"/>
              <a:ext cx="18288000" cy="825500"/>
            </a:xfrm>
            <a:custGeom>
              <a:avLst/>
              <a:gdLst/>
              <a:ahLst/>
              <a:cxnLst/>
              <a:rect l="l" t="t" r="r" b="b"/>
              <a:pathLst>
                <a:path w="18288000" h="825500">
                  <a:moveTo>
                    <a:pt x="18287999" y="825298"/>
                  </a:moveTo>
                  <a:lnTo>
                    <a:pt x="0" y="825298"/>
                  </a:lnTo>
                  <a:lnTo>
                    <a:pt x="0" y="0"/>
                  </a:lnTo>
                  <a:lnTo>
                    <a:pt x="18287999" y="0"/>
                  </a:lnTo>
                  <a:lnTo>
                    <a:pt x="18287999" y="825298"/>
                  </a:lnTo>
                  <a:close/>
                </a:path>
              </a:pathLst>
            </a:custGeom>
            <a:solidFill>
              <a:srgbClr val="000000"/>
            </a:solidFill>
          </p:spPr>
          <p:txBody>
            <a:bodyPr wrap="square" lIns="0" tIns="0" rIns="0" bIns="0" rtlCol="0"/>
            <a:lstStyle/>
            <a:p>
              <a:endParaRPr sz="1200"/>
            </a:p>
          </p:txBody>
        </p:sp>
      </p:grpSp>
      <p:sp>
        <p:nvSpPr>
          <p:cNvPr id="13" name="TextBox 12">
            <a:extLst>
              <a:ext uri="{FF2B5EF4-FFF2-40B4-BE49-F238E27FC236}">
                <a16:creationId xmlns:a16="http://schemas.microsoft.com/office/drawing/2014/main" id="{2AAF907B-4459-B969-4E8C-3896D07C754E}"/>
              </a:ext>
            </a:extLst>
          </p:cNvPr>
          <p:cNvSpPr txBox="1"/>
          <p:nvPr/>
        </p:nvSpPr>
        <p:spPr>
          <a:xfrm>
            <a:off x="599223" y="2620111"/>
            <a:ext cx="8001009" cy="830997"/>
          </a:xfrm>
          <a:prstGeom prst="rect">
            <a:avLst/>
          </a:prstGeom>
          <a:noFill/>
        </p:spPr>
        <p:txBody>
          <a:bodyPr wrap="square" rtlCol="0">
            <a:spAutoFit/>
          </a:bodyPr>
          <a:lstStyle/>
          <a:p>
            <a:r>
              <a:rPr lang="en-IN" sz="4800" b="1" dirty="0">
                <a:solidFill>
                  <a:schemeClr val="accent2"/>
                </a:solidFill>
                <a:latin typeface="Arial" panose="020B0604020202020204" pitchFamily="34" charset="0"/>
                <a:cs typeface="Arial" panose="020B0604020202020204" pitchFamily="34" charset="0"/>
              </a:rPr>
              <a:t>INTERNSHIP STUDIO</a:t>
            </a:r>
          </a:p>
        </p:txBody>
      </p:sp>
      <p:sp>
        <p:nvSpPr>
          <p:cNvPr id="15" name="TextBox 14">
            <a:extLst>
              <a:ext uri="{FF2B5EF4-FFF2-40B4-BE49-F238E27FC236}">
                <a16:creationId xmlns:a16="http://schemas.microsoft.com/office/drawing/2014/main" id="{377F5B25-2A4B-BDFD-C272-15AE6884D766}"/>
              </a:ext>
            </a:extLst>
          </p:cNvPr>
          <p:cNvSpPr txBox="1"/>
          <p:nvPr/>
        </p:nvSpPr>
        <p:spPr>
          <a:xfrm>
            <a:off x="599223" y="6459857"/>
            <a:ext cx="6096000" cy="276999"/>
          </a:xfrm>
          <a:prstGeom prst="rect">
            <a:avLst/>
          </a:prstGeom>
          <a:noFill/>
        </p:spPr>
        <p:txBody>
          <a:bodyPr wrap="square">
            <a:spAutoFit/>
          </a:bodyPr>
          <a:lstStyle/>
          <a:p>
            <a:r>
              <a:rPr lang="en-IN" sz="1200" dirty="0">
                <a:solidFill>
                  <a:schemeClr val="bg1"/>
                </a:solidFill>
              </a:rPr>
              <a:t>WWW.INTERNSHIPSTUDIO.COM</a:t>
            </a:r>
          </a:p>
        </p:txBody>
      </p:sp>
      <p:sp>
        <p:nvSpPr>
          <p:cNvPr id="7" name="TextBox 6">
            <a:extLst>
              <a:ext uri="{FF2B5EF4-FFF2-40B4-BE49-F238E27FC236}">
                <a16:creationId xmlns:a16="http://schemas.microsoft.com/office/drawing/2014/main" id="{69538E53-305C-EFF8-9FAD-488D2E8BFA7B}"/>
              </a:ext>
            </a:extLst>
          </p:cNvPr>
          <p:cNvSpPr txBox="1"/>
          <p:nvPr/>
        </p:nvSpPr>
        <p:spPr>
          <a:xfrm>
            <a:off x="599222" y="3659121"/>
            <a:ext cx="5308398" cy="938911"/>
          </a:xfrm>
          <a:prstGeom prst="rect">
            <a:avLst/>
          </a:prstGeom>
          <a:noFill/>
        </p:spPr>
        <p:txBody>
          <a:bodyPr wrap="square" rtlCol="0">
            <a:spAutoFit/>
          </a:bodyPr>
          <a:lstStyle/>
          <a:p>
            <a:r>
              <a:rPr lang="en-US" sz="2167" dirty="0">
                <a:latin typeface="Arial" panose="020B0604020202020204" pitchFamily="34" charset="0"/>
                <a:cs typeface="Arial" panose="020B0604020202020204" pitchFamily="34" charset="0"/>
              </a:rPr>
              <a:t>Module 03 | Lesson 01</a:t>
            </a:r>
          </a:p>
          <a:p>
            <a:r>
              <a:rPr lang="en-US" sz="3334" b="1" dirty="0">
                <a:latin typeface="Arial" panose="020B0604020202020204" pitchFamily="34" charset="0"/>
                <a:cs typeface="Arial" panose="020B0604020202020204" pitchFamily="34" charset="0"/>
              </a:rPr>
              <a:t>Introduction to NumPy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Operations Using </a:t>
            </a:r>
            <a:r>
              <a:rPr lang="en-US" sz="3200" dirty="0" err="1"/>
              <a:t>Numpy</a:t>
            </a:r>
            <a:endParaRPr lang="en-US" sz="3200" dirty="0"/>
          </a:p>
        </p:txBody>
      </p:sp>
      <p:sp>
        <p:nvSpPr>
          <p:cNvPr id="6" name="TextBox 5">
            <a:extLst>
              <a:ext uri="{FF2B5EF4-FFF2-40B4-BE49-F238E27FC236}">
                <a16:creationId xmlns:a16="http://schemas.microsoft.com/office/drawing/2014/main" id="{50E45267-947A-D56C-5A01-3CF58B70F40F}"/>
              </a:ext>
            </a:extLst>
          </p:cNvPr>
          <p:cNvSpPr txBox="1"/>
          <p:nvPr/>
        </p:nvSpPr>
        <p:spPr>
          <a:xfrm>
            <a:off x="401264" y="1143160"/>
            <a:ext cx="11719399" cy="5355312"/>
          </a:xfrm>
          <a:prstGeom prst="rect">
            <a:avLst/>
          </a:prstGeom>
          <a:noFill/>
        </p:spPr>
        <p:txBody>
          <a:bodyPr wrap="square">
            <a:spAutoFit/>
          </a:bodyPr>
          <a:lstStyle/>
          <a:p>
            <a:r>
              <a:rPr lang="en-US" dirty="0"/>
              <a:t>3. </a:t>
            </a:r>
            <a:r>
              <a:rPr lang="en-US" dirty="0" err="1"/>
              <a:t>array.ndim</a:t>
            </a:r>
            <a:r>
              <a:rPr lang="en-US" dirty="0"/>
              <a:t> :   </a:t>
            </a:r>
            <a:r>
              <a:rPr lang="en-US" dirty="0" err="1"/>
              <a:t>array.ndim</a:t>
            </a:r>
            <a:r>
              <a:rPr lang="en-US" dirty="0"/>
              <a:t> is used to find the number of dimensions of the array. Let us look into the code example below :</a:t>
            </a:r>
          </a:p>
          <a:p>
            <a:r>
              <a:rPr lang="en-US" dirty="0"/>
              <a:t> import </a:t>
            </a:r>
            <a:r>
              <a:rPr lang="en-US" dirty="0" err="1"/>
              <a:t>numpy</a:t>
            </a:r>
            <a:r>
              <a:rPr lang="en-US" dirty="0"/>
              <a:t> as np</a:t>
            </a:r>
          </a:p>
          <a:p>
            <a:r>
              <a:rPr lang="en-US" dirty="0" err="1"/>
              <a:t>arr</a:t>
            </a:r>
            <a:r>
              <a:rPr lang="en-US" dirty="0"/>
              <a:t>=</a:t>
            </a:r>
            <a:r>
              <a:rPr lang="en-US" dirty="0" err="1"/>
              <a:t>np.array</a:t>
            </a:r>
            <a:r>
              <a:rPr lang="en-US" dirty="0"/>
              <a:t>([[1,2,3],[3,2,1]])</a:t>
            </a:r>
          </a:p>
          <a:p>
            <a:r>
              <a:rPr lang="en-US" dirty="0"/>
              <a:t>print("dimensions of array:",</a:t>
            </a:r>
            <a:r>
              <a:rPr lang="en-US" dirty="0" err="1"/>
              <a:t>arr.ndim</a:t>
            </a:r>
            <a:r>
              <a:rPr lang="en-US" dirty="0"/>
              <a:t>)</a:t>
            </a:r>
          </a:p>
          <a:p>
            <a:r>
              <a:rPr lang="en-US" dirty="0"/>
              <a:t>Output: dimensions of the array: 2</a:t>
            </a:r>
          </a:p>
          <a:p>
            <a:endParaRPr lang="en-US" dirty="0"/>
          </a:p>
          <a:p>
            <a:r>
              <a:rPr lang="en-US" dirty="0"/>
              <a:t>4. </a:t>
            </a:r>
            <a:r>
              <a:rPr lang="en-US" dirty="0" err="1"/>
              <a:t>array.itemsize</a:t>
            </a:r>
            <a:r>
              <a:rPr lang="en-US" dirty="0"/>
              <a:t> :  </a:t>
            </a:r>
            <a:r>
              <a:rPr lang="en-US" dirty="0" err="1"/>
              <a:t>array.itemsize</a:t>
            </a:r>
            <a:r>
              <a:rPr lang="en-US" dirty="0"/>
              <a:t> is used to find the size of each element of the </a:t>
            </a:r>
            <a:r>
              <a:rPr lang="en-US" dirty="0" err="1"/>
              <a:t>Numpy</a:t>
            </a:r>
            <a:r>
              <a:rPr lang="en-US" dirty="0"/>
              <a:t> array in bytes. Below is an array consisting of integers and the size of an integer is 8 bytes that's why the </a:t>
            </a:r>
            <a:r>
              <a:rPr lang="en-US" dirty="0" err="1"/>
              <a:t>itemsize</a:t>
            </a:r>
            <a:r>
              <a:rPr lang="en-US" dirty="0"/>
              <a:t> is 8.</a:t>
            </a:r>
          </a:p>
          <a:p>
            <a:r>
              <a:rPr lang="en-US" dirty="0"/>
              <a:t>import </a:t>
            </a:r>
            <a:r>
              <a:rPr lang="en-US" dirty="0" err="1"/>
              <a:t>numpy</a:t>
            </a:r>
            <a:r>
              <a:rPr lang="en-US" dirty="0"/>
              <a:t> as np</a:t>
            </a:r>
          </a:p>
          <a:p>
            <a:r>
              <a:rPr lang="en-US" dirty="0" err="1"/>
              <a:t>arr</a:t>
            </a:r>
            <a:r>
              <a:rPr lang="en-US" dirty="0"/>
              <a:t>=</a:t>
            </a:r>
            <a:r>
              <a:rPr lang="en-US" dirty="0" err="1"/>
              <a:t>np.array</a:t>
            </a:r>
            <a:r>
              <a:rPr lang="en-US" dirty="0"/>
              <a:t>([[1,2,3],[3,2,1]])</a:t>
            </a:r>
          </a:p>
          <a:p>
            <a:r>
              <a:rPr lang="en-US" dirty="0"/>
              <a:t>print("</a:t>
            </a:r>
            <a:r>
              <a:rPr lang="en-US" dirty="0" err="1"/>
              <a:t>itemsize</a:t>
            </a:r>
            <a:r>
              <a:rPr lang="en-US" dirty="0"/>
              <a:t> of array:",</a:t>
            </a:r>
            <a:r>
              <a:rPr lang="en-US" dirty="0" err="1"/>
              <a:t>arr.itemsize</a:t>
            </a:r>
            <a:r>
              <a:rPr lang="en-US" dirty="0"/>
              <a:t>)</a:t>
            </a:r>
          </a:p>
          <a:p>
            <a:r>
              <a:rPr lang="en-US" dirty="0"/>
              <a:t>Output: </a:t>
            </a:r>
            <a:r>
              <a:rPr lang="en-US" dirty="0" err="1"/>
              <a:t>itemsize</a:t>
            </a:r>
            <a:r>
              <a:rPr lang="en-US" dirty="0"/>
              <a:t> of the array: 8</a:t>
            </a:r>
          </a:p>
          <a:p>
            <a:endParaRPr lang="en-US" dirty="0"/>
          </a:p>
          <a:p>
            <a:r>
              <a:rPr lang="en-US" dirty="0"/>
              <a:t>5. </a:t>
            </a:r>
            <a:r>
              <a:rPr lang="en-US" dirty="0" err="1"/>
              <a:t>array.size</a:t>
            </a:r>
            <a:r>
              <a:rPr lang="en-US" dirty="0"/>
              <a:t> : </a:t>
            </a:r>
            <a:r>
              <a:rPr lang="en-US" dirty="0" err="1"/>
              <a:t>array.size</a:t>
            </a:r>
            <a:r>
              <a:rPr lang="en-US" dirty="0"/>
              <a:t> is used to find the size of the array by counting the number of elements from the given array.</a:t>
            </a:r>
          </a:p>
          <a:p>
            <a:r>
              <a:rPr lang="en-US" dirty="0"/>
              <a:t>import </a:t>
            </a:r>
            <a:r>
              <a:rPr lang="en-US" dirty="0" err="1"/>
              <a:t>numpy</a:t>
            </a:r>
            <a:r>
              <a:rPr lang="en-US" dirty="0"/>
              <a:t> as np</a:t>
            </a:r>
          </a:p>
          <a:p>
            <a:r>
              <a:rPr lang="en-US" dirty="0" err="1"/>
              <a:t>arr</a:t>
            </a:r>
            <a:r>
              <a:rPr lang="en-US" dirty="0"/>
              <a:t>=</a:t>
            </a:r>
            <a:r>
              <a:rPr lang="en-US" dirty="0" err="1"/>
              <a:t>np.array</a:t>
            </a:r>
            <a:r>
              <a:rPr lang="en-US" dirty="0"/>
              <a:t>([[1,2,3],[3,2,1]])</a:t>
            </a:r>
          </a:p>
          <a:p>
            <a:r>
              <a:rPr lang="en-US" dirty="0"/>
              <a:t>print("size of array:",</a:t>
            </a:r>
            <a:r>
              <a:rPr lang="en-US" dirty="0" err="1"/>
              <a:t>arr.size</a:t>
            </a:r>
            <a:r>
              <a:rPr lang="en-US" dirty="0"/>
              <a:t>)</a:t>
            </a:r>
          </a:p>
          <a:p>
            <a:r>
              <a:rPr lang="en-US" dirty="0"/>
              <a:t>Output</a:t>
            </a:r>
            <a:r>
              <a:rPr lang="en-US"/>
              <a:t>: 6</a:t>
            </a:r>
            <a:endParaRPr lang="en-US" dirty="0"/>
          </a:p>
          <a:p>
            <a:endParaRPr lang="en-US" dirty="0"/>
          </a:p>
        </p:txBody>
      </p:sp>
    </p:spTree>
    <p:extLst>
      <p:ext uri="{BB962C8B-B14F-4D97-AF65-F5344CB8AC3E}">
        <p14:creationId xmlns:p14="http://schemas.microsoft.com/office/powerpoint/2010/main" val="3240930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30762"/>
            <a:ext cx="7772400" cy="584775"/>
          </a:xfrm>
          <a:prstGeom prst="rect">
            <a:avLst/>
          </a:prstGeom>
          <a:noFill/>
        </p:spPr>
        <p:txBody>
          <a:bodyPr wrap="square" rtlCol="0">
            <a:spAutoFit/>
          </a:bodyPr>
          <a:lstStyle/>
          <a:p>
            <a:r>
              <a:rPr lang="en-US" sz="3200" dirty="0"/>
              <a:t>Functions of NumPy</a:t>
            </a:r>
          </a:p>
        </p:txBody>
      </p:sp>
      <p:pic>
        <p:nvPicPr>
          <p:cNvPr id="4" name="Picture 3">
            <a:extLst>
              <a:ext uri="{FF2B5EF4-FFF2-40B4-BE49-F238E27FC236}">
                <a16:creationId xmlns:a16="http://schemas.microsoft.com/office/drawing/2014/main" id="{8D8D5A23-ABCB-33C2-271D-58F8501A90EC}"/>
              </a:ext>
            </a:extLst>
          </p:cNvPr>
          <p:cNvPicPr>
            <a:picLocks noChangeAspect="1"/>
          </p:cNvPicPr>
          <p:nvPr/>
        </p:nvPicPr>
        <p:blipFill>
          <a:blip r:embed="rId3"/>
          <a:stretch>
            <a:fillRect/>
          </a:stretch>
        </p:blipFill>
        <p:spPr>
          <a:xfrm>
            <a:off x="2212511" y="1255587"/>
            <a:ext cx="7766977" cy="4346825"/>
          </a:xfrm>
          <a:prstGeom prst="rect">
            <a:avLst/>
          </a:prstGeom>
        </p:spPr>
      </p:pic>
    </p:spTree>
    <p:extLst>
      <p:ext uri="{BB962C8B-B14F-4D97-AF65-F5344CB8AC3E}">
        <p14:creationId xmlns:p14="http://schemas.microsoft.com/office/powerpoint/2010/main" val="47382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30762"/>
            <a:ext cx="9962204" cy="1077218"/>
          </a:xfrm>
          <a:prstGeom prst="rect">
            <a:avLst/>
          </a:prstGeom>
          <a:noFill/>
        </p:spPr>
        <p:txBody>
          <a:bodyPr wrap="square" rtlCol="0">
            <a:spAutoFit/>
          </a:bodyPr>
          <a:lstStyle/>
          <a:p>
            <a:r>
              <a:rPr lang="en-US" sz="3200" dirty="0"/>
              <a:t>The Relationship between NumPy, SciPy, Scikit-learn, and Pandas</a:t>
            </a:r>
          </a:p>
        </p:txBody>
      </p:sp>
      <p:sp>
        <p:nvSpPr>
          <p:cNvPr id="9" name="TextBox 8">
            <a:extLst>
              <a:ext uri="{FF2B5EF4-FFF2-40B4-BE49-F238E27FC236}">
                <a16:creationId xmlns:a16="http://schemas.microsoft.com/office/drawing/2014/main" id="{A4B15324-BE50-0F48-F8E9-1777235604C3}"/>
              </a:ext>
            </a:extLst>
          </p:cNvPr>
          <p:cNvSpPr txBox="1"/>
          <p:nvPr/>
        </p:nvSpPr>
        <p:spPr>
          <a:xfrm>
            <a:off x="332934" y="1526336"/>
            <a:ext cx="11526132" cy="3970318"/>
          </a:xfrm>
          <a:prstGeom prst="rect">
            <a:avLst/>
          </a:prstGeom>
          <a:noFill/>
        </p:spPr>
        <p:txBody>
          <a:bodyPr wrap="square">
            <a:spAutoFit/>
          </a:bodyPr>
          <a:lstStyle/>
          <a:p>
            <a:pPr marL="285750" indent="-285750" algn="just">
              <a:buFont typeface="Arial" panose="020B0604020202020204" pitchFamily="34" charset="0"/>
              <a:buChar char="•"/>
            </a:pPr>
            <a:r>
              <a:rPr lang="en-US" sz="2800" dirty="0" err="1"/>
              <a:t>Scipy</a:t>
            </a:r>
            <a:r>
              <a:rPr lang="en-US" sz="2800" dirty="0"/>
              <a:t> is the Scientific library that has a slower computation speed. </a:t>
            </a:r>
            <a:r>
              <a:rPr lang="en-US" sz="2800" dirty="0" err="1"/>
              <a:t>Scipy</a:t>
            </a:r>
            <a:r>
              <a:rPr lang="en-US" sz="2800" dirty="0"/>
              <a:t> builds on </a:t>
            </a:r>
            <a:r>
              <a:rPr lang="en-US" sz="2800" dirty="0" err="1"/>
              <a:t>Numpy</a:t>
            </a:r>
            <a:r>
              <a:rPr lang="en-US" sz="2800" dirty="0"/>
              <a:t> and consists of all functionalities of </a:t>
            </a:r>
            <a:r>
              <a:rPr lang="en-US" sz="2800" dirty="0" err="1"/>
              <a:t>Numpy</a:t>
            </a:r>
            <a:r>
              <a:rPr lang="en-US" sz="2800" dirty="0"/>
              <a:t>. Both can use for faster mathematical and scientific calculations.</a:t>
            </a:r>
          </a:p>
          <a:p>
            <a:pPr marL="285750" indent="-285750" algn="just">
              <a:buFont typeface="Arial" panose="020B0604020202020204" pitchFamily="34" charset="0"/>
              <a:buChar char="•"/>
            </a:pPr>
            <a:r>
              <a:rPr lang="en-US" sz="2800" dirty="0"/>
              <a:t>Pandas is a </a:t>
            </a:r>
            <a:r>
              <a:rPr lang="en-US" sz="2800" dirty="0" err="1"/>
              <a:t>Numpy</a:t>
            </a:r>
            <a:r>
              <a:rPr lang="en-US" sz="2800" dirty="0"/>
              <a:t> tutorial extension that adds functions for exploratory data analysis, statistics, and data visualization to </a:t>
            </a:r>
            <a:r>
              <a:rPr lang="en-US" sz="2800" dirty="0" err="1"/>
              <a:t>Numpy</a:t>
            </a:r>
            <a:r>
              <a:rPr lang="en-US" sz="2800" dirty="0"/>
              <a:t>. It's like Python's version of Microsoft Excel spreadsheets for manipulating and examining tabular data.</a:t>
            </a:r>
          </a:p>
          <a:p>
            <a:pPr marL="285750" indent="-285750" algn="just">
              <a:buFont typeface="Arial" panose="020B0604020202020204" pitchFamily="34" charset="0"/>
              <a:buChar char="•"/>
            </a:pPr>
            <a:r>
              <a:rPr lang="en-US" sz="2800" dirty="0"/>
              <a:t>Scikit-learn is also built on </a:t>
            </a:r>
            <a:r>
              <a:rPr lang="en-US" sz="2800" dirty="0" err="1"/>
              <a:t>Numpy</a:t>
            </a:r>
            <a:r>
              <a:rPr lang="en-US" sz="2800" dirty="0"/>
              <a:t> and </a:t>
            </a:r>
            <a:r>
              <a:rPr lang="en-US" sz="2800" dirty="0" err="1"/>
              <a:t>Scipy</a:t>
            </a:r>
            <a:r>
              <a:rPr lang="en-US" sz="2800" dirty="0"/>
              <a:t>. It is an extension of advanced machine learning algorithms </a:t>
            </a:r>
            <a:r>
              <a:rPr lang="en-US" sz="2800" dirty="0" err="1"/>
              <a:t>Numpy</a:t>
            </a:r>
            <a:r>
              <a:rPr lang="en-US" sz="2800" dirty="0"/>
              <a:t> and </a:t>
            </a:r>
            <a:r>
              <a:rPr lang="en-US" sz="2800" dirty="0" err="1"/>
              <a:t>Scipy</a:t>
            </a:r>
            <a:r>
              <a:rPr lang="en-US" sz="2800" dirty="0"/>
              <a:t>.</a:t>
            </a:r>
          </a:p>
        </p:txBody>
      </p:sp>
    </p:spTree>
    <p:extLst>
      <p:ext uri="{BB962C8B-B14F-4D97-AF65-F5344CB8AC3E}">
        <p14:creationId xmlns:p14="http://schemas.microsoft.com/office/powerpoint/2010/main" val="422852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Introduction to NumPy</a:t>
            </a:r>
          </a:p>
        </p:txBody>
      </p:sp>
      <p:sp>
        <p:nvSpPr>
          <p:cNvPr id="6" name="TextBox 5">
            <a:extLst>
              <a:ext uri="{FF2B5EF4-FFF2-40B4-BE49-F238E27FC236}">
                <a16:creationId xmlns:a16="http://schemas.microsoft.com/office/drawing/2014/main" id="{0AF1283B-CAB8-E8CC-3259-AE4DC7E79ABE}"/>
              </a:ext>
            </a:extLst>
          </p:cNvPr>
          <p:cNvSpPr txBox="1"/>
          <p:nvPr/>
        </p:nvSpPr>
        <p:spPr>
          <a:xfrm>
            <a:off x="291830" y="1254868"/>
            <a:ext cx="11313268" cy="3046988"/>
          </a:xfrm>
          <a:prstGeom prst="rect">
            <a:avLst/>
          </a:prstGeom>
          <a:noFill/>
        </p:spPr>
        <p:txBody>
          <a:bodyPr wrap="square">
            <a:spAutoFit/>
          </a:bodyPr>
          <a:lstStyle/>
          <a:p>
            <a:pPr marL="457200" indent="-457200" algn="just">
              <a:buFont typeface="Arial" panose="020B0604020202020204" pitchFamily="34" charset="0"/>
              <a:buChar char="•"/>
            </a:pPr>
            <a:r>
              <a:rPr lang="en-US" sz="3200" dirty="0"/>
              <a:t>NumPy is an open-source library for working efficiently with arrays. </a:t>
            </a:r>
          </a:p>
          <a:p>
            <a:pPr marL="457200" indent="-457200" algn="just">
              <a:buFont typeface="Arial" panose="020B0604020202020204" pitchFamily="34" charset="0"/>
              <a:buChar char="•"/>
            </a:pPr>
            <a:r>
              <a:rPr lang="en-US" sz="3200" dirty="0"/>
              <a:t>Developed in 2005 by Travis Oliphant.</a:t>
            </a:r>
          </a:p>
          <a:p>
            <a:pPr marL="457200" indent="-457200" algn="just">
              <a:buFont typeface="Arial" panose="020B0604020202020204" pitchFamily="34" charset="0"/>
              <a:buChar char="•"/>
            </a:pPr>
            <a:r>
              <a:rPr lang="en-US" sz="3200" dirty="0"/>
              <a:t>The name stands for Numerical Python. It is a library consisting of multidimensional array objects and a collection of routines for processing of array.</a:t>
            </a:r>
          </a:p>
        </p:txBody>
      </p:sp>
    </p:spTree>
    <p:extLst>
      <p:ext uri="{BB962C8B-B14F-4D97-AF65-F5344CB8AC3E}">
        <p14:creationId xmlns:p14="http://schemas.microsoft.com/office/powerpoint/2010/main" val="58283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Why is NumPy so popular?</a:t>
            </a:r>
          </a:p>
        </p:txBody>
      </p:sp>
      <p:sp>
        <p:nvSpPr>
          <p:cNvPr id="6" name="TextBox 5">
            <a:extLst>
              <a:ext uri="{FF2B5EF4-FFF2-40B4-BE49-F238E27FC236}">
                <a16:creationId xmlns:a16="http://schemas.microsoft.com/office/drawing/2014/main" id="{0AF1283B-CAB8-E8CC-3259-AE4DC7E79ABE}"/>
              </a:ext>
            </a:extLst>
          </p:cNvPr>
          <p:cNvSpPr txBox="1"/>
          <p:nvPr/>
        </p:nvSpPr>
        <p:spPr>
          <a:xfrm>
            <a:off x="291830" y="1254868"/>
            <a:ext cx="11595370" cy="3908762"/>
          </a:xfrm>
          <a:prstGeom prst="rect">
            <a:avLst/>
          </a:prstGeom>
          <a:noFill/>
        </p:spPr>
        <p:txBody>
          <a:bodyPr wrap="square">
            <a:spAutoFit/>
          </a:bodyPr>
          <a:lstStyle/>
          <a:p>
            <a:pPr marL="457200" indent="-457200">
              <a:buFont typeface="Arial" panose="020B0604020202020204" pitchFamily="34" charset="0"/>
              <a:buChar char="•"/>
            </a:pPr>
            <a:r>
              <a:rPr lang="en-US" dirty="0"/>
              <a:t>NumPy is extremely popular because it dramatically improves the ease and performance of working with multidimensional arrays.</a:t>
            </a:r>
          </a:p>
          <a:p>
            <a:pPr marL="457200" indent="-457200">
              <a:buFont typeface="Arial" panose="020B0604020202020204" pitchFamily="34" charset="0"/>
              <a:buChar char="•"/>
            </a:pPr>
            <a:endParaRPr lang="en-US" sz="1600" dirty="0"/>
          </a:p>
          <a:p>
            <a:r>
              <a:rPr lang="en-US" b="1" dirty="0"/>
              <a:t>Some of NumPy's advantages are:</a:t>
            </a:r>
          </a:p>
          <a:p>
            <a:pPr marL="457200" indent="-457200">
              <a:buFont typeface="Arial" panose="020B0604020202020204" pitchFamily="34" charset="0"/>
              <a:buChar char="•"/>
            </a:pPr>
            <a:endParaRPr lang="en-US" sz="1600" dirty="0"/>
          </a:p>
          <a:p>
            <a:pPr marL="342900" indent="-342900" algn="just">
              <a:buFont typeface="+mj-lt"/>
              <a:buAutoNum type="arabicPeriod"/>
            </a:pPr>
            <a:r>
              <a:rPr lang="en-US" dirty="0"/>
              <a:t>Mathematical operations on NumPy’s with </a:t>
            </a:r>
            <a:r>
              <a:rPr lang="en-US" dirty="0" err="1"/>
              <a:t>ndarray</a:t>
            </a:r>
            <a:r>
              <a:rPr lang="en-US" dirty="0"/>
              <a:t> objects are up to 50x faster than iterating over native Python lists using loops. The efficiency gains are primarily due to NumPy storing array elements in an ordered single location within memory, eliminating redundancies by having all elements be the same type and making full use of modern CPUs. The efficiency advantages become particularly apparent when operating on arrays with thousands or millions of elements, which are pretty standard within data science.</a:t>
            </a:r>
          </a:p>
          <a:p>
            <a:pPr marL="342900" indent="-342900" algn="just">
              <a:buFont typeface="+mj-lt"/>
              <a:buAutoNum type="arabicPeriod"/>
            </a:pPr>
            <a:r>
              <a:rPr lang="en-US" dirty="0"/>
              <a:t>It offers an Indexing syntax for easily accessing portions of data within an array.</a:t>
            </a:r>
          </a:p>
          <a:p>
            <a:pPr marL="342900" indent="-342900" algn="just">
              <a:buFont typeface="+mj-lt"/>
              <a:buAutoNum type="arabicPeriod"/>
            </a:pPr>
            <a:r>
              <a:rPr lang="en-US" dirty="0"/>
              <a:t>It contains built-in functions that improve quality of life when working with arrays and math, such as functions for linear algebra, array transformations, and matrix math.</a:t>
            </a:r>
          </a:p>
          <a:p>
            <a:pPr marL="342900" indent="-342900" algn="just">
              <a:buFont typeface="+mj-lt"/>
              <a:buAutoNum type="arabicPeriod"/>
            </a:pPr>
            <a:r>
              <a:rPr lang="en-US" dirty="0"/>
              <a:t>It requires fewer lines of code for most mathematical operations than native Python lists.</a:t>
            </a:r>
          </a:p>
        </p:txBody>
      </p:sp>
    </p:spTree>
    <p:extLst>
      <p:ext uri="{BB962C8B-B14F-4D97-AF65-F5344CB8AC3E}">
        <p14:creationId xmlns:p14="http://schemas.microsoft.com/office/powerpoint/2010/main" val="34831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Features of </a:t>
            </a:r>
            <a:r>
              <a:rPr lang="en-US" sz="3200" dirty="0" err="1"/>
              <a:t>Numpy</a:t>
            </a:r>
            <a:endParaRPr lang="en-US" sz="3200" dirty="0"/>
          </a:p>
        </p:txBody>
      </p:sp>
      <p:sp>
        <p:nvSpPr>
          <p:cNvPr id="6" name="TextBox 5">
            <a:extLst>
              <a:ext uri="{FF2B5EF4-FFF2-40B4-BE49-F238E27FC236}">
                <a16:creationId xmlns:a16="http://schemas.microsoft.com/office/drawing/2014/main" id="{0AF1283B-CAB8-E8CC-3259-AE4DC7E79ABE}"/>
              </a:ext>
            </a:extLst>
          </p:cNvPr>
          <p:cNvSpPr txBox="1"/>
          <p:nvPr/>
        </p:nvSpPr>
        <p:spPr>
          <a:xfrm>
            <a:off x="291830" y="1254868"/>
            <a:ext cx="11595370" cy="4801314"/>
          </a:xfrm>
          <a:prstGeom prst="rect">
            <a:avLst/>
          </a:prstGeom>
          <a:noFill/>
        </p:spPr>
        <p:txBody>
          <a:bodyPr wrap="square">
            <a:spAutoFit/>
          </a:bodyPr>
          <a:lstStyle/>
          <a:p>
            <a:r>
              <a:rPr lang="en-US" dirty="0"/>
              <a:t>NumPy contains many features, some of which are listed below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NumPy is a combination of Python and the C language as it is partially written in Python and most of its parts are written in C or C++.</a:t>
            </a:r>
          </a:p>
          <a:p>
            <a:pPr marL="457200" indent="-457200">
              <a:buFont typeface="Arial" panose="020B0604020202020204" pitchFamily="34" charset="0"/>
              <a:buChar char="•"/>
            </a:pPr>
            <a:r>
              <a:rPr lang="en-US" dirty="0"/>
              <a:t>The object-oriented approach is also fully supported by </a:t>
            </a:r>
            <a:r>
              <a:rPr lang="en-US" dirty="0" err="1"/>
              <a:t>Numpy</a:t>
            </a:r>
            <a:r>
              <a:rPr lang="en-US" dirty="0"/>
              <a:t>.</a:t>
            </a:r>
          </a:p>
          <a:p>
            <a:pPr marL="457200" indent="-457200">
              <a:buFont typeface="Arial" panose="020B0604020202020204" pitchFamily="34" charset="0"/>
              <a:buChar char="•"/>
            </a:pPr>
            <a:r>
              <a:rPr lang="en-US" dirty="0"/>
              <a:t>NumPy functions can be used to work with code that is written in other programming languages and provides tools for integrating with languages such as C, Fortran, etc.</a:t>
            </a:r>
          </a:p>
          <a:p>
            <a:pPr marL="457200" indent="-457200">
              <a:buFont typeface="Arial" panose="020B0604020202020204" pitchFamily="34" charset="0"/>
              <a:buChar char="•"/>
            </a:pPr>
            <a:r>
              <a:rPr lang="en-US" dirty="0"/>
              <a:t>NumPy is an open-source core Python package for scientific computing.</a:t>
            </a:r>
          </a:p>
          <a:p>
            <a:pPr marL="457200" indent="-457200">
              <a:buFont typeface="Arial" panose="020B0604020202020204" pitchFamily="34" charset="0"/>
              <a:buChar char="•"/>
            </a:pPr>
            <a:r>
              <a:rPr lang="en-US" dirty="0"/>
              <a:t>NumPy uses less space and stores data in contiguous memory.</a:t>
            </a:r>
          </a:p>
          <a:p>
            <a:pPr marL="457200" indent="-457200">
              <a:buFont typeface="Arial" panose="020B0604020202020204" pitchFamily="34" charset="0"/>
              <a:buChar char="•"/>
            </a:pPr>
            <a:r>
              <a:rPr lang="en-US" dirty="0"/>
              <a:t>It offers a multidimensional array object with excellent performance as well as methods for working with these arrays.</a:t>
            </a:r>
          </a:p>
          <a:p>
            <a:pPr marL="457200" indent="-457200">
              <a:buFont typeface="Arial" panose="020B0604020202020204" pitchFamily="34" charset="0"/>
              <a:buChar char="•"/>
            </a:pPr>
            <a:r>
              <a:rPr lang="en-US" dirty="0"/>
              <a:t>Arrays can be reshaped into different dimensions using the reshape function provided by NumPy.</a:t>
            </a:r>
          </a:p>
          <a:p>
            <a:pPr marL="457200" indent="-457200">
              <a:buFont typeface="Arial" panose="020B0604020202020204" pitchFamily="34" charset="0"/>
              <a:buChar char="•"/>
            </a:pPr>
            <a:r>
              <a:rPr lang="en-US" dirty="0"/>
              <a:t>We can work with different data types using NumPy and can determine the type of data using the </a:t>
            </a:r>
            <a:r>
              <a:rPr lang="en-US" dirty="0" err="1"/>
              <a:t>dtype</a:t>
            </a:r>
            <a:r>
              <a:rPr lang="en-US" dirty="0"/>
              <a:t> function.</a:t>
            </a:r>
          </a:p>
          <a:p>
            <a:pPr marL="457200" indent="-457200">
              <a:buFont typeface="Arial" panose="020B0604020202020204" pitchFamily="34" charset="0"/>
              <a:buChar char="•"/>
            </a:pPr>
            <a:r>
              <a:rPr lang="en-US" dirty="0"/>
              <a:t>NumPy comes with a plethora of built-in functions such as sum, sort, max, and so on, allowing users to write fewer lines of code while improving the quality of their work.</a:t>
            </a:r>
          </a:p>
          <a:p>
            <a:pPr marL="457200" indent="-457200">
              <a:buFont typeface="Arial" panose="020B0604020202020204" pitchFamily="34" charset="0"/>
              <a:buChar char="•"/>
            </a:pPr>
            <a:r>
              <a:rPr lang="en-US" dirty="0"/>
              <a:t>NumPy provides a broadcasting technique by which we can perform arithmetic operations on arrays of different shapes.</a:t>
            </a:r>
          </a:p>
          <a:p>
            <a:pPr marL="457200" indent="-457200">
              <a:buFont typeface="Arial" panose="020B0604020202020204" pitchFamily="34" charset="0"/>
              <a:buChar char="•"/>
            </a:pPr>
            <a:r>
              <a:rPr lang="en-US" dirty="0"/>
              <a:t>NumPy with SciPy is also used as an alternative to MATLAB.</a:t>
            </a:r>
          </a:p>
        </p:txBody>
      </p:sp>
    </p:spTree>
    <p:extLst>
      <p:ext uri="{BB962C8B-B14F-4D97-AF65-F5344CB8AC3E}">
        <p14:creationId xmlns:p14="http://schemas.microsoft.com/office/powerpoint/2010/main" val="161317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NumPy documentation</a:t>
            </a:r>
          </a:p>
        </p:txBody>
      </p:sp>
      <p:sp>
        <p:nvSpPr>
          <p:cNvPr id="7" name="TextBox 6">
            <a:extLst>
              <a:ext uri="{FF2B5EF4-FFF2-40B4-BE49-F238E27FC236}">
                <a16:creationId xmlns:a16="http://schemas.microsoft.com/office/drawing/2014/main" id="{C1B00D56-9309-148E-ACA3-D814FA378F96}"/>
              </a:ext>
            </a:extLst>
          </p:cNvPr>
          <p:cNvSpPr txBox="1"/>
          <p:nvPr/>
        </p:nvSpPr>
        <p:spPr>
          <a:xfrm>
            <a:off x="428017" y="1527242"/>
            <a:ext cx="11099260" cy="3416320"/>
          </a:xfrm>
          <a:prstGeom prst="rect">
            <a:avLst/>
          </a:prstGeom>
          <a:noFill/>
        </p:spPr>
        <p:txBody>
          <a:bodyPr wrap="square">
            <a:spAutoFit/>
          </a:bodyPr>
          <a:lstStyle/>
          <a:p>
            <a:r>
              <a:rPr lang="en-US" altLang="en-US" sz="3600" dirty="0">
                <a:ea typeface="ＭＳ Ｐゴシック" panose="020B0600070205080204" pitchFamily="34" charset="-128"/>
              </a:rPr>
              <a:t>Official documentation</a:t>
            </a:r>
          </a:p>
          <a:p>
            <a:pPr lvl="1"/>
            <a:r>
              <a:rPr lang="en-US" altLang="en-US" sz="3600" dirty="0">
                <a:ea typeface="ＭＳ Ｐゴシック" panose="020B0600070205080204" pitchFamily="34" charset="-128"/>
                <a:hlinkClick r:id="rId3"/>
              </a:rPr>
              <a:t>http://docs.scipy.org/doc/</a:t>
            </a:r>
            <a:endParaRPr lang="en-US" altLang="en-US" sz="3600" dirty="0">
              <a:ea typeface="ＭＳ Ｐゴシック" panose="020B0600070205080204" pitchFamily="34" charset="-128"/>
            </a:endParaRPr>
          </a:p>
          <a:p>
            <a:r>
              <a:rPr lang="en-US" altLang="en-US" sz="3600" dirty="0">
                <a:ea typeface="ＭＳ Ｐゴシック" panose="020B0600070205080204" pitchFamily="34" charset="-128"/>
              </a:rPr>
              <a:t>The NumPy book</a:t>
            </a:r>
          </a:p>
          <a:p>
            <a:pPr lvl="1"/>
            <a:r>
              <a:rPr lang="en-US" altLang="en-US" sz="3600" dirty="0">
                <a:ea typeface="ＭＳ Ｐゴシック" panose="020B0600070205080204" pitchFamily="34" charset="-128"/>
                <a:hlinkClick r:id="rId4"/>
              </a:rPr>
              <a:t>http://www.tramy.us/numpybook.pdf</a:t>
            </a:r>
            <a:endParaRPr lang="en-US" altLang="en-US" sz="3600" dirty="0">
              <a:ea typeface="ＭＳ Ｐゴシック" panose="020B0600070205080204" pitchFamily="34" charset="-128"/>
            </a:endParaRPr>
          </a:p>
          <a:p>
            <a:r>
              <a:rPr lang="en-US" altLang="en-US" sz="3600" dirty="0">
                <a:ea typeface="ＭＳ Ｐゴシック" panose="020B0600070205080204" pitchFamily="34" charset="-128"/>
              </a:rPr>
              <a:t>Example list</a:t>
            </a:r>
          </a:p>
          <a:p>
            <a:pPr lvl="1"/>
            <a:r>
              <a:rPr lang="en-US" altLang="en-US" sz="3600" dirty="0">
                <a:ea typeface="ＭＳ Ｐゴシック" panose="020B0600070205080204" pitchFamily="34" charset="-128"/>
                <a:hlinkClick r:id="rId5"/>
              </a:rPr>
              <a:t>http://www.scipy.org/Numpy_Example_List_With_Doc</a:t>
            </a:r>
            <a:endParaRPr lang="en-US" altLang="en-US" sz="3600" dirty="0">
              <a:ea typeface="ＭＳ Ｐゴシック" panose="020B0600070205080204" pitchFamily="34" charset="-128"/>
            </a:endParaRPr>
          </a:p>
        </p:txBody>
      </p:sp>
    </p:spTree>
    <p:extLst>
      <p:ext uri="{BB962C8B-B14F-4D97-AF65-F5344CB8AC3E}">
        <p14:creationId xmlns:p14="http://schemas.microsoft.com/office/powerpoint/2010/main" val="238231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NumPy Installation</a:t>
            </a:r>
          </a:p>
        </p:txBody>
      </p:sp>
      <p:sp>
        <p:nvSpPr>
          <p:cNvPr id="6" name="TextBox 5">
            <a:extLst>
              <a:ext uri="{FF2B5EF4-FFF2-40B4-BE49-F238E27FC236}">
                <a16:creationId xmlns:a16="http://schemas.microsoft.com/office/drawing/2014/main" id="{8E2EB03C-C339-1F6C-7A16-FC88C23FEC76}"/>
              </a:ext>
            </a:extLst>
          </p:cNvPr>
          <p:cNvSpPr txBox="1"/>
          <p:nvPr/>
        </p:nvSpPr>
        <p:spPr>
          <a:xfrm>
            <a:off x="321013" y="1196503"/>
            <a:ext cx="8820554" cy="3970318"/>
          </a:xfrm>
          <a:prstGeom prst="rect">
            <a:avLst/>
          </a:prstGeom>
          <a:noFill/>
        </p:spPr>
        <p:txBody>
          <a:bodyPr wrap="square">
            <a:spAutoFit/>
          </a:bodyPr>
          <a:lstStyle/>
          <a:p>
            <a:r>
              <a:rPr lang="en-US" dirty="0"/>
              <a:t>To check if you already have NumPy installed in your Python installation (it most likely is), run the following command:</a:t>
            </a:r>
          </a:p>
          <a:p>
            <a:endParaRPr lang="en-US" dirty="0"/>
          </a:p>
          <a:p>
            <a:r>
              <a:rPr lang="en-US" sz="3600" b="0" i="0" dirty="0">
                <a:effectLst/>
                <a:latin typeface="Monaco"/>
              </a:rPr>
              <a:t>import </a:t>
            </a:r>
            <a:r>
              <a:rPr lang="en-US" sz="3600" b="0" i="0" dirty="0" err="1">
                <a:effectLst/>
                <a:latin typeface="Monaco"/>
              </a:rPr>
              <a:t>numpy</a:t>
            </a:r>
            <a:r>
              <a:rPr lang="en-US" sz="3600" b="0" i="0" dirty="0">
                <a:effectLst/>
                <a:latin typeface="Monaco"/>
              </a:rPr>
              <a:t> as np </a:t>
            </a:r>
            <a:r>
              <a:rPr lang="en-US" b="0" i="0" dirty="0">
                <a:effectLst/>
              </a:rPr>
              <a:t>(NumPy is usually imported under the np alias.)</a:t>
            </a:r>
          </a:p>
          <a:p>
            <a:endParaRPr lang="en-US" dirty="0">
              <a:solidFill>
                <a:srgbClr val="4D4D4C"/>
              </a:solidFill>
              <a:latin typeface="Monaco"/>
            </a:endParaRPr>
          </a:p>
          <a:p>
            <a:r>
              <a:rPr lang="en-US" dirty="0">
                <a:latin typeface="Monaco"/>
              </a:rPr>
              <a:t>If no error message is returned, that's a good sign NumPy is already available. If you get an error message like</a:t>
            </a:r>
          </a:p>
          <a:p>
            <a:endParaRPr lang="en-US" dirty="0">
              <a:latin typeface="Monaco"/>
            </a:endParaRPr>
          </a:p>
          <a:p>
            <a:r>
              <a:rPr lang="en-US" dirty="0" err="1">
                <a:latin typeface="Monaco"/>
              </a:rPr>
              <a:t>ModuleNotFoundError</a:t>
            </a:r>
            <a:r>
              <a:rPr lang="en-US" dirty="0">
                <a:latin typeface="Monaco"/>
              </a:rPr>
              <a:t>: No module named '</a:t>
            </a:r>
            <a:r>
              <a:rPr lang="en-US" dirty="0" err="1">
                <a:latin typeface="Monaco"/>
              </a:rPr>
              <a:t>numpy</a:t>
            </a:r>
            <a:r>
              <a:rPr lang="en-US" dirty="0">
                <a:latin typeface="Monaco"/>
              </a:rPr>
              <a:t>’ this means it’s not installed, then install using following command</a:t>
            </a:r>
          </a:p>
          <a:p>
            <a:endParaRPr lang="en-US" dirty="0">
              <a:solidFill>
                <a:srgbClr val="4D4D4C"/>
              </a:solidFill>
              <a:latin typeface="Monaco"/>
            </a:endParaRPr>
          </a:p>
          <a:p>
            <a:r>
              <a:rPr lang="en-US" sz="3600" dirty="0"/>
              <a:t>pip install </a:t>
            </a:r>
            <a:r>
              <a:rPr lang="en-US" sz="3600" dirty="0" err="1"/>
              <a:t>numpy</a:t>
            </a:r>
            <a:endParaRPr lang="en-US" sz="3600" dirty="0"/>
          </a:p>
        </p:txBody>
      </p:sp>
    </p:spTree>
    <p:extLst>
      <p:ext uri="{BB962C8B-B14F-4D97-AF65-F5344CB8AC3E}">
        <p14:creationId xmlns:p14="http://schemas.microsoft.com/office/powerpoint/2010/main" val="345683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A Simple NumPy Example</a:t>
            </a:r>
          </a:p>
        </p:txBody>
      </p:sp>
      <p:sp>
        <p:nvSpPr>
          <p:cNvPr id="6" name="TextBox 5">
            <a:extLst>
              <a:ext uri="{FF2B5EF4-FFF2-40B4-BE49-F238E27FC236}">
                <a16:creationId xmlns:a16="http://schemas.microsoft.com/office/drawing/2014/main" id="{D80BAD45-2DC7-A20D-2D28-0B6FFED04E6E}"/>
              </a:ext>
            </a:extLst>
          </p:cNvPr>
          <p:cNvSpPr txBox="1"/>
          <p:nvPr/>
        </p:nvSpPr>
        <p:spPr>
          <a:xfrm>
            <a:off x="508000" y="3209091"/>
            <a:ext cx="2984230" cy="2308324"/>
          </a:xfrm>
          <a:prstGeom prst="rect">
            <a:avLst/>
          </a:prstGeom>
          <a:noFill/>
        </p:spPr>
        <p:txBody>
          <a:bodyPr wrap="square">
            <a:spAutoFit/>
          </a:bodyPr>
          <a:lstStyle/>
          <a:p>
            <a:r>
              <a:rPr lang="en-US" b="1" dirty="0" err="1"/>
              <a:t>Numpy</a:t>
            </a:r>
            <a:r>
              <a:rPr lang="en-US" b="1" dirty="0"/>
              <a:t> 1-d array :</a:t>
            </a:r>
          </a:p>
          <a:p>
            <a:endParaRPr lang="en-US" b="1" dirty="0"/>
          </a:p>
          <a:p>
            <a:r>
              <a:rPr lang="en-US" dirty="0"/>
              <a:t>import </a:t>
            </a:r>
            <a:r>
              <a:rPr lang="en-US" dirty="0" err="1"/>
              <a:t>numpy</a:t>
            </a:r>
            <a:r>
              <a:rPr lang="en-US" dirty="0"/>
              <a:t> as np</a:t>
            </a:r>
          </a:p>
          <a:p>
            <a:r>
              <a:rPr lang="en-US" dirty="0"/>
              <a:t>li = [1, 2, 3, 4]</a:t>
            </a:r>
          </a:p>
          <a:p>
            <a:r>
              <a:rPr lang="en-US" dirty="0" err="1"/>
              <a:t>numpyArr</a:t>
            </a:r>
            <a:r>
              <a:rPr lang="en-US" dirty="0"/>
              <a:t> = </a:t>
            </a:r>
            <a:r>
              <a:rPr lang="en-US" dirty="0" err="1"/>
              <a:t>np.array</a:t>
            </a:r>
            <a:r>
              <a:rPr lang="en-US" dirty="0"/>
              <a:t>(li)</a:t>
            </a:r>
          </a:p>
          <a:p>
            <a:r>
              <a:rPr lang="en-US" dirty="0"/>
              <a:t>print(</a:t>
            </a:r>
            <a:r>
              <a:rPr lang="en-US" dirty="0" err="1"/>
              <a:t>numpyArr</a:t>
            </a:r>
            <a:r>
              <a:rPr lang="en-US" dirty="0"/>
              <a:t>)</a:t>
            </a:r>
          </a:p>
          <a:p>
            <a:endParaRPr lang="en-US" dirty="0"/>
          </a:p>
          <a:p>
            <a:r>
              <a:rPr lang="en-US" dirty="0"/>
              <a:t>Output: [1 2 3 4]</a:t>
            </a:r>
          </a:p>
        </p:txBody>
      </p:sp>
      <p:sp>
        <p:nvSpPr>
          <p:cNvPr id="9" name="TextBox 8">
            <a:extLst>
              <a:ext uri="{FF2B5EF4-FFF2-40B4-BE49-F238E27FC236}">
                <a16:creationId xmlns:a16="http://schemas.microsoft.com/office/drawing/2014/main" id="{B134626A-3BCB-8CF8-7D55-316FCDD385C7}"/>
              </a:ext>
            </a:extLst>
          </p:cNvPr>
          <p:cNvSpPr txBox="1"/>
          <p:nvPr/>
        </p:nvSpPr>
        <p:spPr>
          <a:xfrm>
            <a:off x="305611" y="1148820"/>
            <a:ext cx="6094378" cy="1908215"/>
          </a:xfrm>
          <a:prstGeom prst="rect">
            <a:avLst/>
          </a:prstGeom>
          <a:noFill/>
        </p:spPr>
        <p:txBody>
          <a:bodyPr wrap="square">
            <a:spAutoFit/>
          </a:bodyPr>
          <a:lstStyle/>
          <a:p>
            <a:r>
              <a:rPr lang="en-US" sz="2800" dirty="0"/>
              <a:t>Checking NumPy Version</a:t>
            </a:r>
          </a:p>
          <a:p>
            <a:r>
              <a:rPr lang="en-US" dirty="0"/>
              <a:t>The version string is stored under __version__ attribute.</a:t>
            </a:r>
          </a:p>
          <a:p>
            <a:endParaRPr lang="en-US" dirty="0"/>
          </a:p>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numpy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np.__version</a:t>
            </a:r>
            <a:r>
              <a:rPr lang="en-US" b="0" i="0" dirty="0">
                <a:solidFill>
                  <a:srgbClr val="000000"/>
                </a:solidFill>
                <a:effectLst/>
                <a:latin typeface="Consolas" panose="020B0609020204030204" pitchFamily="49" charset="0"/>
              </a:rPr>
              <a:t>__)</a:t>
            </a:r>
            <a:endParaRPr lang="en-US" dirty="0"/>
          </a:p>
        </p:txBody>
      </p:sp>
      <p:sp>
        <p:nvSpPr>
          <p:cNvPr id="14" name="TextBox 13">
            <a:extLst>
              <a:ext uri="{FF2B5EF4-FFF2-40B4-BE49-F238E27FC236}">
                <a16:creationId xmlns:a16="http://schemas.microsoft.com/office/drawing/2014/main" id="{E25C94C4-2700-58A2-5D09-F0432AF43E60}"/>
              </a:ext>
            </a:extLst>
          </p:cNvPr>
          <p:cNvSpPr txBox="1"/>
          <p:nvPr/>
        </p:nvSpPr>
        <p:spPr>
          <a:xfrm>
            <a:off x="4606452" y="3244334"/>
            <a:ext cx="3587074" cy="2308324"/>
          </a:xfrm>
          <a:prstGeom prst="rect">
            <a:avLst/>
          </a:prstGeom>
          <a:noFill/>
        </p:spPr>
        <p:txBody>
          <a:bodyPr wrap="square">
            <a:spAutoFit/>
          </a:bodyPr>
          <a:lstStyle/>
          <a:p>
            <a:r>
              <a:rPr lang="en-US" b="1" dirty="0" err="1"/>
              <a:t>Numpy</a:t>
            </a:r>
            <a:r>
              <a:rPr lang="en-US" b="1" dirty="0"/>
              <a:t> 2-D array :</a:t>
            </a:r>
          </a:p>
          <a:p>
            <a:endParaRPr lang="en-US" b="1" dirty="0"/>
          </a:p>
          <a:p>
            <a:r>
              <a:rPr lang="en-US" dirty="0"/>
              <a:t>import </a:t>
            </a:r>
            <a:r>
              <a:rPr lang="en-US" dirty="0" err="1"/>
              <a:t>numpy</a:t>
            </a:r>
            <a:r>
              <a:rPr lang="en-US" dirty="0"/>
              <a:t> as np</a:t>
            </a:r>
          </a:p>
          <a:p>
            <a:r>
              <a:rPr lang="en-US" dirty="0" err="1"/>
              <a:t>arr</a:t>
            </a:r>
            <a:r>
              <a:rPr lang="en-US" dirty="0"/>
              <a:t>=</a:t>
            </a:r>
            <a:r>
              <a:rPr lang="en-US" dirty="0" err="1"/>
              <a:t>np.array</a:t>
            </a:r>
            <a:r>
              <a:rPr lang="en-US" dirty="0"/>
              <a:t>([[1,2,3],[3,2,1]])</a:t>
            </a:r>
          </a:p>
          <a:p>
            <a:r>
              <a:rPr lang="en-US" dirty="0"/>
              <a:t>print(</a:t>
            </a:r>
            <a:r>
              <a:rPr lang="en-US" dirty="0" err="1"/>
              <a:t>arr</a:t>
            </a:r>
            <a:r>
              <a:rPr lang="en-US" dirty="0"/>
              <a:t>)</a:t>
            </a:r>
          </a:p>
          <a:p>
            <a:endParaRPr lang="en-US" dirty="0"/>
          </a:p>
          <a:p>
            <a:r>
              <a:rPr lang="en-US" dirty="0"/>
              <a:t>Output: [[1 2 3]</a:t>
            </a:r>
          </a:p>
          <a:p>
            <a:r>
              <a:rPr lang="en-US" dirty="0"/>
              <a:t>[3 2 1]]</a:t>
            </a:r>
          </a:p>
        </p:txBody>
      </p:sp>
    </p:spTree>
    <p:extLst>
      <p:ext uri="{BB962C8B-B14F-4D97-AF65-F5344CB8AC3E}">
        <p14:creationId xmlns:p14="http://schemas.microsoft.com/office/powerpoint/2010/main" val="1507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A Simple NumPy Example</a:t>
            </a:r>
          </a:p>
        </p:txBody>
      </p:sp>
      <p:sp>
        <p:nvSpPr>
          <p:cNvPr id="7" name="TextBox 6">
            <a:extLst>
              <a:ext uri="{FF2B5EF4-FFF2-40B4-BE49-F238E27FC236}">
                <a16:creationId xmlns:a16="http://schemas.microsoft.com/office/drawing/2014/main" id="{344E86C1-9653-CEDE-93A2-2333682AE612}"/>
              </a:ext>
            </a:extLst>
          </p:cNvPr>
          <p:cNvSpPr txBox="1"/>
          <p:nvPr/>
        </p:nvSpPr>
        <p:spPr>
          <a:xfrm>
            <a:off x="203200" y="1016231"/>
            <a:ext cx="11760677" cy="4801314"/>
          </a:xfrm>
          <a:prstGeom prst="rect">
            <a:avLst/>
          </a:prstGeom>
          <a:noFill/>
        </p:spPr>
        <p:txBody>
          <a:bodyPr wrap="square">
            <a:spAutoFit/>
          </a:bodyPr>
          <a:lstStyle/>
          <a:p>
            <a:r>
              <a:rPr lang="en-US" dirty="0"/>
              <a:t>NumPy is used to work with arrays. The array object in NumPy is called </a:t>
            </a:r>
            <a:r>
              <a:rPr lang="en-US" dirty="0" err="1"/>
              <a:t>ndarray</a:t>
            </a:r>
            <a:r>
              <a:rPr lang="en-US" dirty="0"/>
              <a:t>.</a:t>
            </a:r>
          </a:p>
          <a:p>
            <a:endParaRPr lang="en-US" dirty="0"/>
          </a:p>
          <a:p>
            <a:r>
              <a:rPr lang="en-US" dirty="0"/>
              <a:t>We can create a NumPy </a:t>
            </a:r>
            <a:r>
              <a:rPr lang="en-US" dirty="0" err="1"/>
              <a:t>ndarray</a:t>
            </a:r>
            <a:r>
              <a:rPr lang="en-US" dirty="0"/>
              <a:t> object by using the array() function.</a:t>
            </a:r>
          </a:p>
          <a:p>
            <a:endParaRPr lang="en-US" dirty="0"/>
          </a:p>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numpy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np</a:t>
            </a:r>
            <a:br>
              <a:rPr lang="en-US" dirty="0"/>
            </a:br>
            <a:br>
              <a:rPr lang="en-US" dirty="0"/>
            </a:br>
            <a:r>
              <a:rPr lang="en-US" b="0" i="0" dirty="0" err="1">
                <a:solidFill>
                  <a:srgbClr val="000000"/>
                </a:solidFill>
                <a:effectLst/>
                <a:latin typeface="Consolas" panose="020B0609020204030204" pitchFamily="49" charset="0"/>
              </a:rPr>
              <a:t>arr</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np.array</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arr</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type</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arr</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Output: [1 2 3 4 5]</a:t>
            </a:r>
          </a:p>
          <a:p>
            <a:r>
              <a:rPr lang="en-US" dirty="0">
                <a:solidFill>
                  <a:srgbClr val="000000"/>
                </a:solidFill>
                <a:latin typeface="Consolas" panose="020B0609020204030204" pitchFamily="49" charset="0"/>
              </a:rPr>
              <a:t>&lt;class '</a:t>
            </a:r>
            <a:r>
              <a:rPr lang="en-US" dirty="0" err="1">
                <a:solidFill>
                  <a:srgbClr val="000000"/>
                </a:solidFill>
                <a:latin typeface="Consolas" panose="020B0609020204030204" pitchFamily="49" charset="0"/>
              </a:rPr>
              <a:t>numpy.ndarray</a:t>
            </a:r>
            <a:r>
              <a:rPr lang="en-US" dirty="0">
                <a:solidFill>
                  <a:srgbClr val="000000"/>
                </a:solidFill>
                <a:latin typeface="Consolas" panose="020B0609020204030204" pitchFamily="49" charset="0"/>
              </a:rPr>
              <a:t>’&gt;</a:t>
            </a:r>
          </a:p>
          <a:p>
            <a:endParaRPr lang="en-US" dirty="0">
              <a:solidFill>
                <a:srgbClr val="000000"/>
              </a:solidFill>
              <a:latin typeface="Consolas" panose="020B0609020204030204" pitchFamily="49" charset="0"/>
            </a:endParaRPr>
          </a:p>
          <a:p>
            <a:r>
              <a:rPr lang="en-US" dirty="0"/>
              <a:t>To create an </a:t>
            </a:r>
            <a:r>
              <a:rPr lang="en-US" dirty="0" err="1"/>
              <a:t>ndarray</a:t>
            </a:r>
            <a:r>
              <a:rPr lang="en-US" dirty="0"/>
              <a:t>, we can pass a list, tuple or any array-like object into the array() method, and it will be converted into an </a:t>
            </a:r>
            <a:r>
              <a:rPr lang="en-US" dirty="0" err="1"/>
              <a:t>ndarray</a:t>
            </a:r>
            <a:r>
              <a:rPr lang="en-US" dirty="0"/>
              <a:t>.</a:t>
            </a:r>
          </a:p>
        </p:txBody>
      </p:sp>
    </p:spTree>
    <p:extLst>
      <p:ext uri="{BB962C8B-B14F-4D97-AF65-F5344CB8AC3E}">
        <p14:creationId xmlns:p14="http://schemas.microsoft.com/office/powerpoint/2010/main" val="217693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07802"/>
            <a:ext cx="12192000" cy="550333"/>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10477978" y="162740"/>
            <a:ext cx="1485899" cy="552449"/>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508000" y="6459858"/>
            <a:ext cx="2844800" cy="276999"/>
          </a:xfrm>
          <a:prstGeom prst="rect">
            <a:avLst/>
          </a:prstGeom>
          <a:noFill/>
        </p:spPr>
        <p:txBody>
          <a:bodyPr wrap="square" rtlCol="0">
            <a:spAutoFit/>
          </a:bodyPr>
          <a:lstStyle/>
          <a:p>
            <a:r>
              <a:rPr lang="en-IN" sz="1200" dirty="0">
                <a:solidFill>
                  <a:schemeClr val="bg1"/>
                </a:solidFill>
              </a:rPr>
              <a:t>WWW.INTERNSHIPSTUDIO.COM</a:t>
            </a:r>
          </a:p>
        </p:txBody>
      </p:sp>
      <p:sp>
        <p:nvSpPr>
          <p:cNvPr id="10" name="TextBox 9">
            <a:extLst>
              <a:ext uri="{FF2B5EF4-FFF2-40B4-BE49-F238E27FC236}">
                <a16:creationId xmlns:a16="http://schemas.microsoft.com/office/drawing/2014/main" id="{F8C7E251-2788-A62B-60D9-450800ABF8B1}"/>
              </a:ext>
            </a:extLst>
          </p:cNvPr>
          <p:cNvSpPr txBox="1"/>
          <p:nvPr/>
        </p:nvSpPr>
        <p:spPr>
          <a:xfrm>
            <a:off x="203200" y="279400"/>
            <a:ext cx="7772400" cy="584775"/>
          </a:xfrm>
          <a:prstGeom prst="rect">
            <a:avLst/>
          </a:prstGeom>
          <a:noFill/>
        </p:spPr>
        <p:txBody>
          <a:bodyPr wrap="square" rtlCol="0">
            <a:spAutoFit/>
          </a:bodyPr>
          <a:lstStyle/>
          <a:p>
            <a:r>
              <a:rPr lang="en-US" sz="3200" dirty="0"/>
              <a:t>Operations Using </a:t>
            </a:r>
            <a:r>
              <a:rPr lang="en-US" sz="3200" dirty="0" err="1"/>
              <a:t>Numpy</a:t>
            </a:r>
            <a:endParaRPr lang="en-US" sz="3200" dirty="0"/>
          </a:p>
        </p:txBody>
      </p:sp>
      <p:sp>
        <p:nvSpPr>
          <p:cNvPr id="6" name="TextBox 5">
            <a:extLst>
              <a:ext uri="{FF2B5EF4-FFF2-40B4-BE49-F238E27FC236}">
                <a16:creationId xmlns:a16="http://schemas.microsoft.com/office/drawing/2014/main" id="{50E45267-947A-D56C-5A01-3CF58B70F40F}"/>
              </a:ext>
            </a:extLst>
          </p:cNvPr>
          <p:cNvSpPr txBox="1"/>
          <p:nvPr/>
        </p:nvSpPr>
        <p:spPr>
          <a:xfrm>
            <a:off x="401264" y="1143160"/>
            <a:ext cx="11719399" cy="5078313"/>
          </a:xfrm>
          <a:prstGeom prst="rect">
            <a:avLst/>
          </a:prstGeom>
          <a:noFill/>
        </p:spPr>
        <p:txBody>
          <a:bodyPr wrap="square">
            <a:spAutoFit/>
          </a:bodyPr>
          <a:lstStyle/>
          <a:p>
            <a:pPr marL="342900" indent="-342900">
              <a:buAutoNum type="arabicPeriod"/>
            </a:pPr>
            <a:r>
              <a:rPr lang="en-US" dirty="0"/>
              <a:t>Indexing :  Indexing is used for accessing elements from an array. It starts from 0. Below is a code example where the element of the index (0,2) are accessed, where 0 stands for the 1st row and 1 for the 3rd column from the 2-D array.</a:t>
            </a:r>
          </a:p>
          <a:p>
            <a:r>
              <a:rPr lang="en-US" dirty="0"/>
              <a:t>Ex: </a:t>
            </a:r>
          </a:p>
          <a:p>
            <a:r>
              <a:rPr lang="en-US" dirty="0"/>
              <a:t> import </a:t>
            </a:r>
            <a:r>
              <a:rPr lang="en-US" dirty="0" err="1"/>
              <a:t>numpy</a:t>
            </a:r>
            <a:r>
              <a:rPr lang="en-US" dirty="0"/>
              <a:t> as np</a:t>
            </a:r>
          </a:p>
          <a:p>
            <a:r>
              <a:rPr lang="en-US" dirty="0" err="1"/>
              <a:t>arr</a:t>
            </a:r>
            <a:r>
              <a:rPr lang="en-US" dirty="0"/>
              <a:t>=</a:t>
            </a:r>
            <a:r>
              <a:rPr lang="en-US" dirty="0" err="1"/>
              <a:t>np.array</a:t>
            </a:r>
            <a:r>
              <a:rPr lang="en-US" dirty="0"/>
              <a:t>([[1,2,3],[3,2,1]])</a:t>
            </a:r>
          </a:p>
          <a:p>
            <a:r>
              <a:rPr lang="en-US" dirty="0"/>
              <a:t>index=</a:t>
            </a:r>
            <a:r>
              <a:rPr lang="en-US" dirty="0" err="1"/>
              <a:t>arr</a:t>
            </a:r>
            <a:r>
              <a:rPr lang="en-US" dirty="0"/>
              <a:t>[0,2]</a:t>
            </a:r>
          </a:p>
          <a:p>
            <a:r>
              <a:rPr lang="en-US" dirty="0"/>
              <a:t>print("The element at index(0,2) is:", index)</a:t>
            </a:r>
          </a:p>
          <a:p>
            <a:endParaRPr lang="en-US" dirty="0"/>
          </a:p>
          <a:p>
            <a:r>
              <a:rPr lang="en-US" dirty="0"/>
              <a:t>Output: The element at index(0,2) is:3</a:t>
            </a:r>
          </a:p>
          <a:p>
            <a:endParaRPr lang="en-US" dirty="0"/>
          </a:p>
          <a:p>
            <a:pPr marL="342900" indent="-342900">
              <a:buAutoNum type="arabicPeriod" startAt="2"/>
            </a:pPr>
            <a:r>
              <a:rPr lang="en-US" dirty="0"/>
              <a:t>Slicing :   Slicing is the method for getting substrings from the original arrays by mentioning the start and end inside the slice operator []. Let's see the below example where the substring from the 2nd element to the 5th element is sliced.</a:t>
            </a:r>
          </a:p>
          <a:p>
            <a:r>
              <a:rPr lang="en-US" dirty="0"/>
              <a:t>Ex: </a:t>
            </a:r>
          </a:p>
          <a:p>
            <a:r>
              <a:rPr lang="en-US" dirty="0"/>
              <a:t> import </a:t>
            </a:r>
            <a:r>
              <a:rPr lang="en-US" dirty="0" err="1"/>
              <a:t>numpy</a:t>
            </a:r>
            <a:r>
              <a:rPr lang="en-US" dirty="0"/>
              <a:t> as np</a:t>
            </a:r>
          </a:p>
          <a:p>
            <a:r>
              <a:rPr lang="en-US" dirty="0" err="1"/>
              <a:t>arr</a:t>
            </a:r>
            <a:r>
              <a:rPr lang="en-US" dirty="0"/>
              <a:t>=</a:t>
            </a:r>
            <a:r>
              <a:rPr lang="en-US" dirty="0" err="1"/>
              <a:t>np.array</a:t>
            </a:r>
            <a:r>
              <a:rPr lang="en-US" dirty="0"/>
              <a:t>([3,6,4,1,8,9,7])</a:t>
            </a:r>
          </a:p>
          <a:p>
            <a:r>
              <a:rPr lang="en-US" dirty="0"/>
              <a:t>sliced=</a:t>
            </a:r>
            <a:r>
              <a:rPr lang="en-US" dirty="0" err="1"/>
              <a:t>arr</a:t>
            </a:r>
            <a:r>
              <a:rPr lang="en-US" dirty="0"/>
              <a:t>[1:5]</a:t>
            </a:r>
          </a:p>
          <a:p>
            <a:r>
              <a:rPr lang="en-US" dirty="0"/>
              <a:t>print(sliced)</a:t>
            </a:r>
          </a:p>
          <a:p>
            <a:r>
              <a:rPr lang="en-US" dirty="0"/>
              <a:t>Output: [6 4 1 8]</a:t>
            </a:r>
          </a:p>
        </p:txBody>
      </p:sp>
    </p:spTree>
    <p:extLst>
      <p:ext uri="{BB962C8B-B14F-4D97-AF65-F5344CB8AC3E}">
        <p14:creationId xmlns:p14="http://schemas.microsoft.com/office/powerpoint/2010/main" val="856644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1358</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Consolas</vt:lpstr>
      <vt:lpstr>Monaco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Dr.Avinash Kumar Singh</dc:creator>
  <cp:lastModifiedBy>Dr.Avinash Kumar Singh</cp:lastModifiedBy>
  <cp:revision>33</cp:revision>
  <dcterms:created xsi:type="dcterms:W3CDTF">2023-05-12T06:18:58Z</dcterms:created>
  <dcterms:modified xsi:type="dcterms:W3CDTF">2023-05-17T06:10:35Z</dcterms:modified>
</cp:coreProperties>
</file>