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6" r:id="rId3"/>
    <p:sldId id="270" r:id="rId4"/>
    <p:sldId id="257" r:id="rId5"/>
    <p:sldId id="258" r:id="rId6"/>
    <p:sldId id="269" r:id="rId7"/>
    <p:sldId id="260" r:id="rId8"/>
    <p:sldId id="271" r:id="rId9"/>
    <p:sldId id="261" r:id="rId10"/>
    <p:sldId id="262" r:id="rId11"/>
    <p:sldId id="263" r:id="rId12"/>
    <p:sldId id="264" r:id="rId13"/>
    <p:sldId id="265" r:id="rId14"/>
    <p:sldId id="268" r:id="rId15"/>
    <p:sldId id="266"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9" d="100"/>
          <a:sy n="79" d="100"/>
        </p:scale>
        <p:origin x="120" y="19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w3schools.com/c/index.php"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6EE4E-86E3-41A7-8641-5B6AC59CA25E}"/>
              </a:ext>
            </a:extLst>
          </p:cNvPr>
          <p:cNvSpPr>
            <a:spLocks noGrp="1"/>
          </p:cNvSpPr>
          <p:nvPr>
            <p:ph type="ctrTitle"/>
          </p:nvPr>
        </p:nvSpPr>
        <p:spPr>
          <a:xfrm>
            <a:off x="1767840" y="1438656"/>
            <a:ext cx="8900157" cy="1341120"/>
          </a:xfrm>
        </p:spPr>
        <p:txBody>
          <a:bodyPr>
            <a:noAutofit/>
          </a:bodyPr>
          <a:lstStyle/>
          <a:p>
            <a:pPr algn="ctr"/>
            <a:r>
              <a:rPr lang="en-GB" sz="4400" b="1" dirty="0">
                <a:latin typeface="Times New Roman" panose="02020603050405020304" pitchFamily="18" charset="0"/>
                <a:cs typeface="Times New Roman" panose="02020603050405020304" pitchFamily="18" charset="0"/>
              </a:rPr>
              <a:t>WHY C++ IS BEST FOR GAME DEVELOPMENT ?</a:t>
            </a:r>
          </a:p>
        </p:txBody>
      </p:sp>
      <p:sp>
        <p:nvSpPr>
          <p:cNvPr id="3" name="Subtitle 2">
            <a:extLst>
              <a:ext uri="{FF2B5EF4-FFF2-40B4-BE49-F238E27FC236}">
                <a16:creationId xmlns:a16="http://schemas.microsoft.com/office/drawing/2014/main" id="{9622275B-5802-42CD-8293-616E8B614E0E}"/>
              </a:ext>
            </a:extLst>
          </p:cNvPr>
          <p:cNvSpPr>
            <a:spLocks noGrp="1"/>
          </p:cNvSpPr>
          <p:nvPr>
            <p:ph type="subTitle" idx="1"/>
          </p:nvPr>
        </p:nvSpPr>
        <p:spPr>
          <a:xfrm>
            <a:off x="1876424" y="3304032"/>
            <a:ext cx="8791575" cy="1048512"/>
          </a:xfrm>
        </p:spPr>
        <p:txBody>
          <a:bodyPr>
            <a:normAutofit/>
          </a:bodyPr>
          <a:lstStyle/>
          <a:p>
            <a:pPr algn="r"/>
            <a:r>
              <a:rPr lang="en-GB" dirty="0">
                <a:solidFill>
                  <a:schemeClr val="tx1"/>
                </a:solidFill>
              </a:rPr>
              <a:t>Name – Madhav </a:t>
            </a:r>
            <a:r>
              <a:rPr lang="en-GB" dirty="0" err="1">
                <a:solidFill>
                  <a:schemeClr val="tx1"/>
                </a:solidFill>
              </a:rPr>
              <a:t>vijay</a:t>
            </a:r>
            <a:r>
              <a:rPr lang="en-GB" dirty="0">
                <a:solidFill>
                  <a:schemeClr val="tx1"/>
                </a:solidFill>
              </a:rPr>
              <a:t> Jadhav</a:t>
            </a:r>
          </a:p>
          <a:p>
            <a:pPr algn="r"/>
            <a:r>
              <a:rPr lang="en-GB" dirty="0">
                <a:solidFill>
                  <a:schemeClr val="tx1"/>
                </a:solidFill>
              </a:rPr>
              <a:t>Roll no - 23382</a:t>
            </a:r>
            <a:endParaRPr lang="en-IN" dirty="0">
              <a:solidFill>
                <a:schemeClr val="tx1"/>
              </a:solidFill>
            </a:endParaRPr>
          </a:p>
        </p:txBody>
      </p:sp>
    </p:spTree>
    <p:extLst>
      <p:ext uri="{BB962C8B-B14F-4D97-AF65-F5344CB8AC3E}">
        <p14:creationId xmlns:p14="http://schemas.microsoft.com/office/powerpoint/2010/main" val="260884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6EE4E-86E3-41A7-8641-5B6AC59CA25E}"/>
              </a:ext>
            </a:extLst>
          </p:cNvPr>
          <p:cNvSpPr>
            <a:spLocks noGrp="1"/>
          </p:cNvSpPr>
          <p:nvPr>
            <p:ph type="ctrTitle"/>
          </p:nvPr>
        </p:nvSpPr>
        <p:spPr>
          <a:xfrm>
            <a:off x="1876425" y="323088"/>
            <a:ext cx="8791574" cy="1048512"/>
          </a:xfrm>
        </p:spPr>
        <p:txBody>
          <a:bodyPr>
            <a:noAutofit/>
          </a:bodyPr>
          <a:lstStyle/>
          <a:p>
            <a:r>
              <a:rPr lang="en-GB" sz="3600" b="1" dirty="0">
                <a:latin typeface="Times New Roman" panose="02020603050405020304" pitchFamily="18" charset="0"/>
                <a:cs typeface="Times New Roman" panose="02020603050405020304" pitchFamily="18" charset="0"/>
              </a:rPr>
              <a:t>Why you should learn C++ for game development</a:t>
            </a:r>
          </a:p>
        </p:txBody>
      </p:sp>
      <p:sp>
        <p:nvSpPr>
          <p:cNvPr id="3" name="Subtitle 2">
            <a:extLst>
              <a:ext uri="{FF2B5EF4-FFF2-40B4-BE49-F238E27FC236}">
                <a16:creationId xmlns:a16="http://schemas.microsoft.com/office/drawing/2014/main" id="{9622275B-5802-42CD-8293-616E8B614E0E}"/>
              </a:ext>
            </a:extLst>
          </p:cNvPr>
          <p:cNvSpPr>
            <a:spLocks noGrp="1"/>
          </p:cNvSpPr>
          <p:nvPr>
            <p:ph type="subTitle" idx="1"/>
          </p:nvPr>
        </p:nvSpPr>
        <p:spPr>
          <a:xfrm>
            <a:off x="1876424" y="1694688"/>
            <a:ext cx="8791575" cy="4840224"/>
          </a:xfrm>
        </p:spPr>
        <p:txBody>
          <a:bodyPr>
            <a:normAutofit/>
          </a:bodyPr>
          <a:lstStyle/>
          <a:p>
            <a:pPr marL="342900" indent="-342900" algn="just">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C++ has stark advantages for game development when it comes to ensuring high performance.</a:t>
            </a:r>
            <a:br>
              <a:rPr lang="en-GB" dirty="0">
                <a:solidFill>
                  <a:schemeClr val="bg1"/>
                </a:solidFill>
                <a:latin typeface="Arial" panose="020B0604020202020204" pitchFamily="34" charset="0"/>
                <a:cs typeface="Arial" panose="020B0604020202020204" pitchFamily="34" charset="0"/>
              </a:rPr>
            </a:br>
            <a:endParaRPr lang="en-GB" dirty="0">
              <a:solidFill>
                <a:schemeClr val="bg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 High performance (i.e. minimum latency) is an essential requirement for game design. During gameplay, several objects need to move in a given second. Even one extra second of lag can break immersion for game players.</a:t>
            </a:r>
            <a:br>
              <a:rPr lang="en-GB" dirty="0">
                <a:solidFill>
                  <a:schemeClr val="bg1"/>
                </a:solidFill>
                <a:latin typeface="Arial" panose="020B0604020202020204" pitchFamily="34" charset="0"/>
                <a:cs typeface="Arial" panose="020B0604020202020204" pitchFamily="34" charset="0"/>
              </a:rPr>
            </a:br>
            <a:endParaRPr lang="en-GB" dirty="0">
              <a:solidFill>
                <a:schemeClr val="bg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 Because C++ allows you to speak to machine hardware, you can manipulate hardware and control memory management to optimize applications for speed.</a:t>
            </a:r>
            <a:endParaRPr lang="en-IN" dirty="0"/>
          </a:p>
        </p:txBody>
      </p:sp>
    </p:spTree>
    <p:extLst>
      <p:ext uri="{BB962C8B-B14F-4D97-AF65-F5344CB8AC3E}">
        <p14:creationId xmlns:p14="http://schemas.microsoft.com/office/powerpoint/2010/main" val="2691347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22275B-5802-42CD-8293-616E8B614E0E}"/>
              </a:ext>
            </a:extLst>
          </p:cNvPr>
          <p:cNvSpPr>
            <a:spLocks noGrp="1"/>
          </p:cNvSpPr>
          <p:nvPr>
            <p:ph type="subTitle" idx="1"/>
          </p:nvPr>
        </p:nvSpPr>
        <p:spPr>
          <a:xfrm>
            <a:off x="1548384" y="365760"/>
            <a:ext cx="9790175" cy="6266688"/>
          </a:xfrm>
        </p:spPr>
        <p:txBody>
          <a:bodyPr>
            <a:normAutofit/>
          </a:bodyPr>
          <a:lstStyle/>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Anyone who’s serious about working in the game industry should learn C++. C++ code allows you to speak directly to hardware and optimize your applications in ways that aren’t possible when using higher-level languages. This ability to take ownership of hardware components will make you a more nimble and competitive game programmer.</a:t>
            </a:r>
            <a:br>
              <a:rPr lang="en-GB" dirty="0">
                <a:solidFill>
                  <a:schemeClr val="bg1"/>
                </a:solidFill>
                <a:latin typeface="Arial" panose="020B0604020202020204" pitchFamily="34" charset="0"/>
                <a:cs typeface="Arial" panose="020B0604020202020204" pitchFamily="34" charset="0"/>
              </a:rPr>
            </a:br>
            <a:endParaRPr lang="en-GB"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If you’re not interested in game development, you should learn C++ anyway. Whether you’re already a software engineer or new to software development.</a:t>
            </a:r>
            <a:br>
              <a:rPr lang="en-GB" dirty="0">
                <a:solidFill>
                  <a:schemeClr val="bg1"/>
                </a:solidFill>
                <a:latin typeface="Arial" panose="020B0604020202020204" pitchFamily="34" charset="0"/>
                <a:cs typeface="Arial" panose="020B0604020202020204" pitchFamily="34" charset="0"/>
              </a:rPr>
            </a:br>
            <a:endParaRPr lang="en-GB"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 there’s a lot to gain from learning an intermediate language like C++. You’ll understand far more about how computers operate because of its low-level language components.</a:t>
            </a:r>
            <a:endParaRPr lang="en-IN" dirty="0"/>
          </a:p>
        </p:txBody>
      </p:sp>
    </p:spTree>
    <p:extLst>
      <p:ext uri="{BB962C8B-B14F-4D97-AF65-F5344CB8AC3E}">
        <p14:creationId xmlns:p14="http://schemas.microsoft.com/office/powerpoint/2010/main" val="153818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6EE4E-86E3-41A7-8641-5B6AC59CA25E}"/>
              </a:ext>
            </a:extLst>
          </p:cNvPr>
          <p:cNvSpPr>
            <a:spLocks noGrp="1"/>
          </p:cNvSpPr>
          <p:nvPr>
            <p:ph type="ctrTitle"/>
          </p:nvPr>
        </p:nvSpPr>
        <p:spPr>
          <a:xfrm>
            <a:off x="1876425" y="323088"/>
            <a:ext cx="8791574" cy="1048512"/>
          </a:xfrm>
        </p:spPr>
        <p:txBody>
          <a:bodyPr>
            <a:noAutofit/>
          </a:bodyPr>
          <a:lstStyle/>
          <a:p>
            <a:r>
              <a:rPr lang="en-GB" sz="3600" b="1" dirty="0">
                <a:latin typeface="Times New Roman" panose="02020603050405020304" pitchFamily="18" charset="0"/>
                <a:cs typeface="Times New Roman" panose="02020603050405020304" pitchFamily="18" charset="0"/>
              </a:rPr>
              <a:t>This is why developers use C++ for developing games</a:t>
            </a:r>
          </a:p>
        </p:txBody>
      </p:sp>
      <p:sp>
        <p:nvSpPr>
          <p:cNvPr id="3" name="Subtitle 2">
            <a:extLst>
              <a:ext uri="{FF2B5EF4-FFF2-40B4-BE49-F238E27FC236}">
                <a16:creationId xmlns:a16="http://schemas.microsoft.com/office/drawing/2014/main" id="{9622275B-5802-42CD-8293-616E8B614E0E}"/>
              </a:ext>
            </a:extLst>
          </p:cNvPr>
          <p:cNvSpPr>
            <a:spLocks noGrp="1"/>
          </p:cNvSpPr>
          <p:nvPr>
            <p:ph type="subTitle" idx="1"/>
          </p:nvPr>
        </p:nvSpPr>
        <p:spPr>
          <a:xfrm>
            <a:off x="1876424" y="1694688"/>
            <a:ext cx="8791575" cy="4840224"/>
          </a:xfrm>
        </p:spPr>
        <p:txBody>
          <a:bodyPr>
            <a:normAutofit/>
          </a:bodyPr>
          <a:lstStyle/>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This language is fully compatible with several popular gaming engines like unity, unreal, and others.</a:t>
            </a:r>
            <a:br>
              <a:rPr lang="en-GB" dirty="0">
                <a:solidFill>
                  <a:schemeClr val="bg1"/>
                </a:solidFill>
                <a:latin typeface="Arial" panose="020B0604020202020204" pitchFamily="34" charset="0"/>
                <a:cs typeface="Arial" panose="020B0604020202020204" pitchFamily="34" charset="0"/>
              </a:rPr>
            </a:br>
            <a:endParaRPr lang="en-GB"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C++ is compatible with low-level C a and assembly language, making it easier for developers.</a:t>
            </a:r>
            <a:br>
              <a:rPr lang="en-GB" dirty="0">
                <a:solidFill>
                  <a:schemeClr val="bg1"/>
                </a:solidFill>
                <a:latin typeface="Arial" panose="020B0604020202020204" pitchFamily="34" charset="0"/>
                <a:cs typeface="Arial" panose="020B0604020202020204" pitchFamily="34" charset="0"/>
              </a:rPr>
            </a:br>
            <a:endParaRPr lang="en-GB"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It is a compiled language that gives better run-time performance.</a:t>
            </a:r>
            <a:br>
              <a:rPr lang="en-GB" dirty="0">
                <a:solidFill>
                  <a:schemeClr val="bg1"/>
                </a:solidFill>
                <a:latin typeface="Arial" panose="020B0604020202020204" pitchFamily="34" charset="0"/>
                <a:cs typeface="Arial" panose="020B0604020202020204" pitchFamily="34" charset="0"/>
              </a:rPr>
            </a:br>
            <a:endParaRPr lang="en-GB"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It has a wide variety of libraries that support developing high-performing games.</a:t>
            </a:r>
          </a:p>
          <a:p>
            <a:pPr marL="342900" indent="-342900">
              <a:buFont typeface="Arial" panose="020B0604020202020204" pitchFamily="34" charset="0"/>
              <a:buChar char="•"/>
            </a:pPr>
            <a:endParaRPr lang="en-GB"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5299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22275B-5802-42CD-8293-616E8B614E0E}"/>
              </a:ext>
            </a:extLst>
          </p:cNvPr>
          <p:cNvSpPr>
            <a:spLocks noGrp="1"/>
          </p:cNvSpPr>
          <p:nvPr>
            <p:ph type="subTitle" idx="1"/>
          </p:nvPr>
        </p:nvSpPr>
        <p:spPr>
          <a:xfrm>
            <a:off x="2437256" y="304800"/>
            <a:ext cx="8791575" cy="6193536"/>
          </a:xfrm>
        </p:spPr>
        <p:txBody>
          <a:bodyPr>
            <a:normAutofit/>
          </a:bodyPr>
          <a:lstStyle/>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C++ produces native code that runs the quickest of all the languages programmers use. This language performs well when compared to others in terms of graphics. High frame rates and responsiveness are essential when creating console games, and C++ is crucial for it.</a:t>
            </a:r>
            <a:br>
              <a:rPr lang="en-GB" dirty="0">
                <a:solidFill>
                  <a:schemeClr val="bg1"/>
                </a:solidFill>
                <a:latin typeface="Arial" panose="020B0604020202020204" pitchFamily="34" charset="0"/>
                <a:cs typeface="Arial" panose="020B0604020202020204" pitchFamily="34" charset="0"/>
              </a:rPr>
            </a:br>
            <a:endParaRPr lang="en-GB"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It has the best hardware feature availability, directly connected to performance. Console manufacturers primarily choose C++-based APIs for their hardware since they improve overall performance.</a:t>
            </a:r>
            <a:br>
              <a:rPr lang="en-GB" dirty="0">
                <a:solidFill>
                  <a:schemeClr val="bg1"/>
                </a:solidFill>
                <a:latin typeface="Arial" panose="020B0604020202020204" pitchFamily="34" charset="0"/>
                <a:cs typeface="Arial" panose="020B0604020202020204" pitchFamily="34" charset="0"/>
              </a:rPr>
            </a:br>
            <a:endParaRPr lang="en-GB"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If you use other languages like C, then it affects your product. Although C++ offers low-level access to hardware but still offers contemporary features of other programming languages that are crucial.</a:t>
            </a:r>
          </a:p>
        </p:txBody>
      </p:sp>
    </p:spTree>
    <p:extLst>
      <p:ext uri="{BB962C8B-B14F-4D97-AF65-F5344CB8AC3E}">
        <p14:creationId xmlns:p14="http://schemas.microsoft.com/office/powerpoint/2010/main" val="1104784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6EE4E-86E3-41A7-8641-5B6AC59CA25E}"/>
              </a:ext>
            </a:extLst>
          </p:cNvPr>
          <p:cNvSpPr>
            <a:spLocks noGrp="1"/>
          </p:cNvSpPr>
          <p:nvPr>
            <p:ph type="ctrTitle"/>
          </p:nvPr>
        </p:nvSpPr>
        <p:spPr>
          <a:xfrm>
            <a:off x="1876425" y="323088"/>
            <a:ext cx="8791574" cy="1048512"/>
          </a:xfrm>
        </p:spPr>
        <p:txBody>
          <a:bodyPr>
            <a:noAutofit/>
          </a:bodyPr>
          <a:lstStyle/>
          <a:p>
            <a:r>
              <a:rPr lang="en-GB" sz="3600" b="1" dirty="0">
                <a:latin typeface="Times New Roman" panose="02020603050405020304" pitchFamily="18" charset="0"/>
                <a:cs typeface="Times New Roman" panose="02020603050405020304" pitchFamily="18" charset="0"/>
              </a:rPr>
              <a:t>Is C++ Hard To Learn For Game Development ?</a:t>
            </a:r>
          </a:p>
        </p:txBody>
      </p:sp>
      <p:sp>
        <p:nvSpPr>
          <p:cNvPr id="3" name="Subtitle 2">
            <a:extLst>
              <a:ext uri="{FF2B5EF4-FFF2-40B4-BE49-F238E27FC236}">
                <a16:creationId xmlns:a16="http://schemas.microsoft.com/office/drawing/2014/main" id="{9622275B-5802-42CD-8293-616E8B614E0E}"/>
              </a:ext>
            </a:extLst>
          </p:cNvPr>
          <p:cNvSpPr>
            <a:spLocks noGrp="1"/>
          </p:cNvSpPr>
          <p:nvPr>
            <p:ph type="subTitle" idx="1"/>
          </p:nvPr>
        </p:nvSpPr>
        <p:spPr>
          <a:xfrm>
            <a:off x="1876424" y="1371600"/>
            <a:ext cx="8791575" cy="5163312"/>
          </a:xfrm>
        </p:spPr>
        <p:txBody>
          <a:bodyPr>
            <a:normAutofit fontScale="92500" lnSpcReduction="10000"/>
          </a:bodyPr>
          <a:lstStyle/>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Due to the variety of paradigms it supports, C++ is one of the most challenging programming languages to master.</a:t>
            </a: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 You can better understand its complex grammar and scale by drawing on your prior experience. Even experienced programmers may find C++ challenging. </a:t>
            </a: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You might first become familiar with other programming languages in order to learn C++ more easily.</a:t>
            </a: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The C++ programming language is incredibly flexible. Many people find it challenging to understand C++ concepts since C++ aspires to be efficient rather than simple to learn. </a:t>
            </a: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As a beginning programmer, you might want to understand C and C# programming languages, which are simpler programming languages to master.</a:t>
            </a:r>
          </a:p>
        </p:txBody>
      </p:sp>
    </p:spTree>
    <p:extLst>
      <p:ext uri="{BB962C8B-B14F-4D97-AF65-F5344CB8AC3E}">
        <p14:creationId xmlns:p14="http://schemas.microsoft.com/office/powerpoint/2010/main" val="2278842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6EE4E-86E3-41A7-8641-5B6AC59CA25E}"/>
              </a:ext>
            </a:extLst>
          </p:cNvPr>
          <p:cNvSpPr>
            <a:spLocks noGrp="1"/>
          </p:cNvSpPr>
          <p:nvPr>
            <p:ph type="ctrTitle"/>
          </p:nvPr>
        </p:nvSpPr>
        <p:spPr>
          <a:xfrm>
            <a:off x="1876425" y="323088"/>
            <a:ext cx="8791574" cy="1048512"/>
          </a:xfrm>
        </p:spPr>
        <p:txBody>
          <a:bodyPr>
            <a:noAutofit/>
          </a:bodyPr>
          <a:lstStyle/>
          <a:p>
            <a:r>
              <a:rPr lang="en-GB" sz="3600" b="1" dirty="0">
                <a:latin typeface="Times New Roman" panose="02020603050405020304" pitchFamily="18" charset="0"/>
                <a:cs typeface="Times New Roman" panose="02020603050405020304" pitchFamily="18" charset="0"/>
              </a:rPr>
              <a:t>Which Game Engines Use C++ Programming ?</a:t>
            </a:r>
          </a:p>
        </p:txBody>
      </p:sp>
      <p:sp>
        <p:nvSpPr>
          <p:cNvPr id="3" name="Subtitle 2">
            <a:extLst>
              <a:ext uri="{FF2B5EF4-FFF2-40B4-BE49-F238E27FC236}">
                <a16:creationId xmlns:a16="http://schemas.microsoft.com/office/drawing/2014/main" id="{9622275B-5802-42CD-8293-616E8B614E0E}"/>
              </a:ext>
            </a:extLst>
          </p:cNvPr>
          <p:cNvSpPr>
            <a:spLocks noGrp="1"/>
          </p:cNvSpPr>
          <p:nvPr>
            <p:ph type="subTitle" idx="1"/>
          </p:nvPr>
        </p:nvSpPr>
        <p:spPr>
          <a:xfrm>
            <a:off x="1524001" y="1377696"/>
            <a:ext cx="9753599" cy="5309616"/>
          </a:xfrm>
        </p:spPr>
        <p:txBody>
          <a:bodyPr>
            <a:normAutofit/>
          </a:bodyPr>
          <a:lstStyle/>
          <a:p>
            <a:pPr marL="342900" indent="-342900" algn="just">
              <a:buFont typeface="Arial" panose="020B0604020202020204" pitchFamily="34" charset="0"/>
              <a:buChar char="•"/>
            </a:pPr>
            <a:r>
              <a:rPr lang="en-GB" sz="1800" dirty="0">
                <a:solidFill>
                  <a:schemeClr val="bg1"/>
                </a:solidFill>
                <a:latin typeface="Arial" panose="020B0604020202020204" pitchFamily="34" charset="0"/>
                <a:cs typeface="Arial" panose="020B0604020202020204" pitchFamily="34" charset="0"/>
              </a:rPr>
              <a:t>Game engines play a vital role in creating rich-gaming experiences. They provide a wide array of built-in features like physics, input, asset processing, and rendering to support rapid game development. Developers use different game engines as per their practical requirements. But most game engines use C++ programming in some form due to flexible memory management and compatibility with machine-level code. Here is a list of game engines that either support C++ scripting or have a C++-compatible codebase.</a:t>
            </a:r>
          </a:p>
          <a:p>
            <a:pPr marL="285750" indent="-285750" algn="just">
              <a:buFont typeface="Arial" panose="020B0604020202020204" pitchFamily="34" charset="0"/>
              <a:buChar char="•"/>
            </a:pPr>
            <a:r>
              <a:rPr lang="en-GB" sz="1800" dirty="0">
                <a:solidFill>
                  <a:schemeClr val="bg1"/>
                </a:solidFill>
                <a:latin typeface="Arial" panose="020B0604020202020204" pitchFamily="34" charset="0"/>
                <a:cs typeface="Arial" panose="020B0604020202020204" pitchFamily="34" charset="0"/>
              </a:rPr>
              <a:t>Unreal Engine</a:t>
            </a:r>
          </a:p>
          <a:p>
            <a:pPr marL="285750" indent="-285750" algn="just">
              <a:buFont typeface="Arial" panose="020B0604020202020204" pitchFamily="34" charset="0"/>
              <a:buChar char="•"/>
            </a:pPr>
            <a:r>
              <a:rPr lang="en-GB" sz="1800" dirty="0">
                <a:solidFill>
                  <a:schemeClr val="bg1"/>
                </a:solidFill>
                <a:latin typeface="Arial" panose="020B0604020202020204" pitchFamily="34" charset="0"/>
                <a:cs typeface="Arial" panose="020B0604020202020204" pitchFamily="34" charset="0"/>
              </a:rPr>
              <a:t>Unity Engine</a:t>
            </a:r>
          </a:p>
          <a:p>
            <a:pPr marL="285750" indent="-285750" algn="just">
              <a:buFont typeface="Arial" panose="020B0604020202020204" pitchFamily="34" charset="0"/>
              <a:buChar char="•"/>
            </a:pPr>
            <a:r>
              <a:rPr lang="en-GB" sz="1800" dirty="0">
                <a:solidFill>
                  <a:schemeClr val="bg1"/>
                </a:solidFill>
                <a:latin typeface="Arial" panose="020B0604020202020204" pitchFamily="34" charset="0"/>
                <a:cs typeface="Arial" panose="020B0604020202020204" pitchFamily="34" charset="0"/>
              </a:rPr>
              <a:t>CryEngine</a:t>
            </a:r>
          </a:p>
          <a:p>
            <a:pPr marL="285750" indent="-285750" algn="just">
              <a:buFont typeface="Arial" panose="020B0604020202020204" pitchFamily="34" charset="0"/>
              <a:buChar char="•"/>
            </a:pPr>
            <a:r>
              <a:rPr lang="en-GB" sz="1800" dirty="0">
                <a:solidFill>
                  <a:schemeClr val="bg1"/>
                </a:solidFill>
                <a:latin typeface="Arial" panose="020B0604020202020204" pitchFamily="34" charset="0"/>
                <a:cs typeface="Arial" panose="020B0604020202020204" pitchFamily="34" charset="0"/>
              </a:rPr>
              <a:t>4A Engine</a:t>
            </a:r>
          </a:p>
          <a:p>
            <a:pPr marL="285750" indent="-285750" algn="just">
              <a:buFont typeface="Arial" panose="020B0604020202020204" pitchFamily="34" charset="0"/>
              <a:buChar char="•"/>
            </a:pPr>
            <a:r>
              <a:rPr lang="en-GB" sz="1800" dirty="0">
                <a:solidFill>
                  <a:schemeClr val="bg1"/>
                </a:solidFill>
                <a:latin typeface="Arial" panose="020B0604020202020204" pitchFamily="34" charset="0"/>
                <a:cs typeface="Arial" panose="020B0604020202020204" pitchFamily="34" charset="0"/>
              </a:rPr>
              <a:t>Torque3D</a:t>
            </a:r>
          </a:p>
        </p:txBody>
      </p:sp>
    </p:spTree>
    <p:extLst>
      <p:ext uri="{BB962C8B-B14F-4D97-AF65-F5344CB8AC3E}">
        <p14:creationId xmlns:p14="http://schemas.microsoft.com/office/powerpoint/2010/main" val="3482057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6EE4E-86E3-41A7-8641-5B6AC59CA25E}"/>
              </a:ext>
            </a:extLst>
          </p:cNvPr>
          <p:cNvSpPr>
            <a:spLocks noGrp="1"/>
          </p:cNvSpPr>
          <p:nvPr>
            <p:ph type="ctrTitle"/>
          </p:nvPr>
        </p:nvSpPr>
        <p:spPr>
          <a:xfrm>
            <a:off x="1876425" y="323088"/>
            <a:ext cx="8791574" cy="1048512"/>
          </a:xfrm>
        </p:spPr>
        <p:txBody>
          <a:bodyPr>
            <a:noAutofit/>
          </a:bodyPr>
          <a:lstStyle/>
          <a:p>
            <a:r>
              <a:rPr lang="en-GB" sz="3600" b="1"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9622275B-5802-42CD-8293-616E8B614E0E}"/>
              </a:ext>
            </a:extLst>
          </p:cNvPr>
          <p:cNvSpPr>
            <a:spLocks noGrp="1"/>
          </p:cNvSpPr>
          <p:nvPr>
            <p:ph type="subTitle" idx="1"/>
          </p:nvPr>
        </p:nvSpPr>
        <p:spPr>
          <a:xfrm>
            <a:off x="1876425" y="1609344"/>
            <a:ext cx="9401175" cy="5077968"/>
          </a:xfrm>
        </p:spPr>
        <p:txBody>
          <a:bodyPr>
            <a:normAutofit/>
          </a:bodyPr>
          <a:lstStyle/>
          <a:p>
            <a:pPr algn="just"/>
            <a:r>
              <a:rPr lang="en-GB" sz="1800" dirty="0">
                <a:solidFill>
                  <a:schemeClr val="bg1"/>
                </a:solidFill>
                <a:latin typeface="Arial" panose="020B0604020202020204" pitchFamily="34" charset="0"/>
                <a:cs typeface="Arial" panose="020B0604020202020204" pitchFamily="34" charset="0"/>
              </a:rPr>
              <a:t>Game development is a very broad topic that can be approached in many different ways. There are lots of different tools and frameworks available to help you build your game, and there are lots of different areas of game development that you can focus on. </a:t>
            </a:r>
          </a:p>
          <a:p>
            <a:pPr algn="just"/>
            <a:endParaRPr lang="en-GB" sz="1800" dirty="0">
              <a:solidFill>
                <a:schemeClr val="bg1"/>
              </a:solidFill>
              <a:latin typeface="Arial" panose="020B0604020202020204" pitchFamily="34" charset="0"/>
              <a:cs typeface="Arial" panose="020B0604020202020204" pitchFamily="34" charset="0"/>
            </a:endParaRPr>
          </a:p>
          <a:p>
            <a:pPr algn="just"/>
            <a:r>
              <a:rPr lang="en-GB" sz="1800" dirty="0">
                <a:solidFill>
                  <a:schemeClr val="bg1"/>
                </a:solidFill>
                <a:latin typeface="Arial" panose="020B0604020202020204" pitchFamily="34" charset="0"/>
                <a:cs typeface="Arial" panose="020B0604020202020204" pitchFamily="34" charset="0"/>
              </a:rPr>
              <a:t>C++ is a very powerful programming language that you can use to create many different types of programs. It is a notoriously complex language, but it is also a very easy language to learn how to program with. If you are interested in learning how to program games, then C++ is a great language to learn.</a:t>
            </a:r>
          </a:p>
        </p:txBody>
      </p:sp>
    </p:spTree>
    <p:extLst>
      <p:ext uri="{BB962C8B-B14F-4D97-AF65-F5344CB8AC3E}">
        <p14:creationId xmlns:p14="http://schemas.microsoft.com/office/powerpoint/2010/main" val="888709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0C333FA-9F09-4C9B-9948-838BC3912ECD}"/>
              </a:ext>
            </a:extLst>
          </p:cNvPr>
          <p:cNvSpPr>
            <a:spLocks noGrp="1"/>
          </p:cNvSpPr>
          <p:nvPr>
            <p:ph type="ctrTitle"/>
          </p:nvPr>
        </p:nvSpPr>
        <p:spPr>
          <a:xfrm>
            <a:off x="3108960" y="2218945"/>
            <a:ext cx="5974080" cy="1608010"/>
          </a:xfrm>
        </p:spPr>
        <p:txBody>
          <a:bodyPr>
            <a:normAutofit/>
          </a:bodyPr>
          <a:lstStyle/>
          <a:p>
            <a:r>
              <a:rPr lang="en-GB" sz="6600" dirty="0">
                <a:latin typeface="Times New Roman" panose="02020603050405020304" pitchFamily="18" charset="0"/>
                <a:cs typeface="Times New Roman" panose="02020603050405020304" pitchFamily="18" charset="0"/>
              </a:rPr>
              <a:t>Thank You !</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87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6EE4E-86E3-41A7-8641-5B6AC59CA25E}"/>
              </a:ext>
            </a:extLst>
          </p:cNvPr>
          <p:cNvSpPr>
            <a:spLocks noGrp="1"/>
          </p:cNvSpPr>
          <p:nvPr>
            <p:ph type="ctrTitle"/>
          </p:nvPr>
        </p:nvSpPr>
        <p:spPr>
          <a:xfrm>
            <a:off x="1876424" y="198437"/>
            <a:ext cx="8791574" cy="947611"/>
          </a:xfrm>
        </p:spPr>
        <p:txBody>
          <a:bodyPr/>
          <a:lstStyle/>
          <a:p>
            <a:r>
              <a:rPr lang="en-GB" dirty="0">
                <a:latin typeface="Times New Roman" panose="02020603050405020304" pitchFamily="18" charset="0"/>
                <a:cs typeface="Times New Roman" panose="02020603050405020304" pitchFamily="18" charset="0"/>
              </a:rPr>
              <a:t>About C++</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622275B-5802-42CD-8293-616E8B614E0E}"/>
              </a:ext>
            </a:extLst>
          </p:cNvPr>
          <p:cNvSpPr>
            <a:spLocks noGrp="1"/>
          </p:cNvSpPr>
          <p:nvPr>
            <p:ph type="subTitle" idx="1"/>
          </p:nvPr>
        </p:nvSpPr>
        <p:spPr>
          <a:xfrm>
            <a:off x="1876424" y="1146048"/>
            <a:ext cx="8791575" cy="4632960"/>
          </a:xfrm>
        </p:spPr>
        <p:txBody>
          <a:bodyPr>
            <a:normAutofit/>
          </a:bodyPr>
          <a:lstStyle/>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C++ is a cross-platform language that can be used to create high-performance applications.</a:t>
            </a:r>
            <a:br>
              <a:rPr lang="en-GB" dirty="0">
                <a:solidFill>
                  <a:schemeClr val="bg1"/>
                </a:solidFill>
                <a:latin typeface="Arial" panose="020B0604020202020204" pitchFamily="34" charset="0"/>
                <a:cs typeface="Arial" panose="020B0604020202020204" pitchFamily="34" charset="0"/>
              </a:rPr>
            </a:br>
            <a:endParaRPr lang="en-GB"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C++ was developed by Bjarne </a:t>
            </a:r>
            <a:r>
              <a:rPr lang="en-GB" dirty="0" err="1">
                <a:solidFill>
                  <a:schemeClr val="bg1"/>
                </a:solidFill>
                <a:latin typeface="Arial" panose="020B0604020202020204" pitchFamily="34" charset="0"/>
                <a:cs typeface="Arial" panose="020B0604020202020204" pitchFamily="34" charset="0"/>
              </a:rPr>
              <a:t>Stroustrup</a:t>
            </a:r>
            <a:r>
              <a:rPr lang="en-GB" dirty="0">
                <a:solidFill>
                  <a:schemeClr val="bg1"/>
                </a:solidFill>
                <a:latin typeface="Arial" panose="020B0604020202020204" pitchFamily="34" charset="0"/>
                <a:cs typeface="Arial" panose="020B0604020202020204" pitchFamily="34" charset="0"/>
              </a:rPr>
              <a:t>, as an extension to the </a:t>
            </a:r>
            <a:r>
              <a:rPr lang="en-GB" dirty="0">
                <a:solidFill>
                  <a:schemeClr val="bg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C language</a:t>
            </a:r>
            <a:r>
              <a:rPr lang="en-GB" dirty="0">
                <a:solidFill>
                  <a:schemeClr val="bg1"/>
                </a:solidFill>
                <a:latin typeface="Arial" panose="020B0604020202020204" pitchFamily="34" charset="0"/>
                <a:cs typeface="Arial" panose="020B0604020202020204" pitchFamily="34" charset="0"/>
              </a:rPr>
              <a:t>.</a:t>
            </a:r>
            <a:br>
              <a:rPr lang="en-GB" dirty="0">
                <a:solidFill>
                  <a:schemeClr val="bg1"/>
                </a:solidFill>
                <a:latin typeface="Arial" panose="020B0604020202020204" pitchFamily="34" charset="0"/>
                <a:cs typeface="Arial" panose="020B0604020202020204" pitchFamily="34" charset="0"/>
              </a:rPr>
            </a:br>
            <a:endParaRPr lang="en-GB"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C++ gives programmers a high level of control over system resources and memory.</a:t>
            </a:r>
            <a:br>
              <a:rPr lang="en-GB" dirty="0">
                <a:solidFill>
                  <a:schemeClr val="bg1"/>
                </a:solidFill>
                <a:latin typeface="Arial" panose="020B0604020202020204" pitchFamily="34" charset="0"/>
                <a:cs typeface="Arial" panose="020B0604020202020204" pitchFamily="34" charset="0"/>
              </a:rPr>
            </a:br>
            <a:endParaRPr lang="en-GB"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The language was updated 4 major times in 2011, 2014, 2017, and 2020 to C++11, C++14, C++17, C++20.</a:t>
            </a:r>
          </a:p>
          <a:p>
            <a:endParaRPr lang="en-IN" dirty="0"/>
          </a:p>
        </p:txBody>
      </p:sp>
    </p:spTree>
    <p:extLst>
      <p:ext uri="{BB962C8B-B14F-4D97-AF65-F5344CB8AC3E}">
        <p14:creationId xmlns:p14="http://schemas.microsoft.com/office/powerpoint/2010/main" val="1273970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6EE4E-86E3-41A7-8641-5B6AC59CA25E}"/>
              </a:ext>
            </a:extLst>
          </p:cNvPr>
          <p:cNvSpPr>
            <a:spLocks noGrp="1"/>
          </p:cNvSpPr>
          <p:nvPr>
            <p:ph type="ctrTitle"/>
          </p:nvPr>
        </p:nvSpPr>
        <p:spPr>
          <a:xfrm>
            <a:off x="1876424" y="198437"/>
            <a:ext cx="8791574" cy="947611"/>
          </a:xfrm>
        </p:spPr>
        <p:txBody>
          <a:bodyPr>
            <a:noAutofit/>
          </a:bodyPr>
          <a:lstStyle/>
          <a:p>
            <a:r>
              <a:rPr lang="en-GB" sz="3200" dirty="0">
                <a:latin typeface="Times New Roman" panose="02020603050405020304" pitchFamily="18" charset="0"/>
                <a:cs typeface="Times New Roman" panose="02020603050405020304" pitchFamily="18" charset="0"/>
              </a:rPr>
              <a:t>Key Feature Of C++ Programming Language</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622275B-5802-42CD-8293-616E8B614E0E}"/>
              </a:ext>
            </a:extLst>
          </p:cNvPr>
          <p:cNvSpPr>
            <a:spLocks noGrp="1"/>
          </p:cNvSpPr>
          <p:nvPr>
            <p:ph type="subTitle" idx="1"/>
          </p:nvPr>
        </p:nvSpPr>
        <p:spPr>
          <a:xfrm>
            <a:off x="1876424" y="1146047"/>
            <a:ext cx="9132952" cy="5513515"/>
          </a:xfrm>
        </p:spPr>
        <p:txBody>
          <a:bodyPr>
            <a:normAutofit/>
          </a:bodyPr>
          <a:lstStyle/>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Object-Oriented</a:t>
            </a: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Simple</a:t>
            </a: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Compiler based</a:t>
            </a: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powerful and fast.</a:t>
            </a: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A mid-level programming language</a:t>
            </a: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Platform Dependent</a:t>
            </a: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Structured programming language.</a:t>
            </a: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Memory Management</a:t>
            </a: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Rich Library</a:t>
            </a: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Pointers</a:t>
            </a: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Syntax based language</a:t>
            </a:r>
            <a:endParaRPr lang="en-IN" dirty="0"/>
          </a:p>
        </p:txBody>
      </p:sp>
    </p:spTree>
    <p:extLst>
      <p:ext uri="{BB962C8B-B14F-4D97-AF65-F5344CB8AC3E}">
        <p14:creationId xmlns:p14="http://schemas.microsoft.com/office/powerpoint/2010/main" val="3321472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6EE4E-86E3-41A7-8641-5B6AC59CA25E}"/>
              </a:ext>
            </a:extLst>
          </p:cNvPr>
          <p:cNvSpPr>
            <a:spLocks noGrp="1"/>
          </p:cNvSpPr>
          <p:nvPr>
            <p:ph type="ctrTitle"/>
          </p:nvPr>
        </p:nvSpPr>
        <p:spPr>
          <a:xfrm>
            <a:off x="1876424" y="182880"/>
            <a:ext cx="8791574" cy="1048512"/>
          </a:xfrm>
        </p:spPr>
        <p:txBody>
          <a:bodyPr>
            <a:noAutofit/>
          </a:bodyPr>
          <a:lstStyle/>
          <a:p>
            <a:r>
              <a:rPr lang="en-GB" sz="3200" b="1" dirty="0">
                <a:latin typeface="Times New Roman" panose="02020603050405020304" pitchFamily="18" charset="0"/>
                <a:cs typeface="Times New Roman" panose="02020603050405020304" pitchFamily="18" charset="0"/>
              </a:rPr>
              <a:t>Should You use </a:t>
            </a:r>
            <a:r>
              <a:rPr lang="en-GB" sz="3200" b="1" dirty="0" err="1">
                <a:latin typeface="Times New Roman" panose="02020603050405020304" pitchFamily="18" charset="0"/>
                <a:cs typeface="Times New Roman" panose="02020603050405020304" pitchFamily="18" charset="0"/>
              </a:rPr>
              <a:t>c++</a:t>
            </a:r>
            <a:r>
              <a:rPr lang="en-GB" sz="3200" b="1" dirty="0">
                <a:latin typeface="Times New Roman" panose="02020603050405020304" pitchFamily="18" charset="0"/>
                <a:cs typeface="Times New Roman" panose="02020603050405020304" pitchFamily="18" charset="0"/>
              </a:rPr>
              <a:t> for game development in modern times</a:t>
            </a:r>
          </a:p>
        </p:txBody>
      </p:sp>
      <p:sp>
        <p:nvSpPr>
          <p:cNvPr id="3" name="Subtitle 2">
            <a:extLst>
              <a:ext uri="{FF2B5EF4-FFF2-40B4-BE49-F238E27FC236}">
                <a16:creationId xmlns:a16="http://schemas.microsoft.com/office/drawing/2014/main" id="{9622275B-5802-42CD-8293-616E8B614E0E}"/>
              </a:ext>
            </a:extLst>
          </p:cNvPr>
          <p:cNvSpPr>
            <a:spLocks noGrp="1"/>
          </p:cNvSpPr>
          <p:nvPr>
            <p:ph type="subTitle" idx="1"/>
          </p:nvPr>
        </p:nvSpPr>
        <p:spPr>
          <a:xfrm>
            <a:off x="1876424" y="1706880"/>
            <a:ext cx="8791575" cy="4864608"/>
          </a:xfrm>
        </p:spPr>
        <p:txBody>
          <a:bodyPr>
            <a:normAutofit/>
          </a:bodyPr>
          <a:lstStyle/>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The C++ programming language was developed in 1979 and continues to be used for game development to this day.</a:t>
            </a:r>
            <a:br>
              <a:rPr lang="en-GB" dirty="0">
                <a:solidFill>
                  <a:schemeClr val="bg1"/>
                </a:solidFill>
                <a:latin typeface="Arial" panose="020B0604020202020204" pitchFamily="34" charset="0"/>
                <a:cs typeface="Arial" panose="020B0604020202020204" pitchFamily="34" charset="0"/>
              </a:rPr>
            </a:br>
            <a:endParaRPr lang="en-GB"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 With newer languages like Java being used for game development, beginner developers might wonder if they should learn an older language like C++. </a:t>
            </a:r>
            <a:br>
              <a:rPr lang="en-GB" dirty="0">
                <a:solidFill>
                  <a:schemeClr val="bg1"/>
                </a:solidFill>
                <a:latin typeface="Arial" panose="020B0604020202020204" pitchFamily="34" charset="0"/>
                <a:cs typeface="Arial" panose="020B0604020202020204" pitchFamily="34" charset="0"/>
              </a:rPr>
            </a:br>
            <a:endParaRPr lang="en-GB"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Our answer is yes. In fact, we recommend that you learn C++ even if you aren’t interested in game development.</a:t>
            </a:r>
            <a:endParaRPr lang="en-IN" dirty="0"/>
          </a:p>
        </p:txBody>
      </p:sp>
    </p:spTree>
    <p:extLst>
      <p:ext uri="{BB962C8B-B14F-4D97-AF65-F5344CB8AC3E}">
        <p14:creationId xmlns:p14="http://schemas.microsoft.com/office/powerpoint/2010/main" val="2899599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6EE4E-86E3-41A7-8641-5B6AC59CA25E}"/>
              </a:ext>
            </a:extLst>
          </p:cNvPr>
          <p:cNvSpPr>
            <a:spLocks noGrp="1"/>
          </p:cNvSpPr>
          <p:nvPr>
            <p:ph type="ctrTitle"/>
          </p:nvPr>
        </p:nvSpPr>
        <p:spPr>
          <a:xfrm>
            <a:off x="1876424" y="182880"/>
            <a:ext cx="8791574" cy="1048512"/>
          </a:xfrm>
        </p:spPr>
        <p:txBody>
          <a:bodyPr>
            <a:noAutofit/>
          </a:bodyPr>
          <a:lstStyle/>
          <a:p>
            <a:r>
              <a:rPr lang="en-GB" sz="3600" b="1" dirty="0">
                <a:latin typeface="Times New Roman" panose="02020603050405020304" pitchFamily="18" charset="0"/>
                <a:cs typeface="Times New Roman" panose="02020603050405020304" pitchFamily="18" charset="0"/>
              </a:rPr>
              <a:t>C++ in the gaming industry</a:t>
            </a:r>
          </a:p>
        </p:txBody>
      </p:sp>
      <p:sp>
        <p:nvSpPr>
          <p:cNvPr id="3" name="Subtitle 2">
            <a:extLst>
              <a:ext uri="{FF2B5EF4-FFF2-40B4-BE49-F238E27FC236}">
                <a16:creationId xmlns:a16="http://schemas.microsoft.com/office/drawing/2014/main" id="{9622275B-5802-42CD-8293-616E8B614E0E}"/>
              </a:ext>
            </a:extLst>
          </p:cNvPr>
          <p:cNvSpPr>
            <a:spLocks noGrp="1"/>
          </p:cNvSpPr>
          <p:nvPr>
            <p:ph type="subTitle" idx="1"/>
          </p:nvPr>
        </p:nvSpPr>
        <p:spPr>
          <a:xfrm>
            <a:off x="1876424" y="1463040"/>
            <a:ext cx="8791575" cy="5071872"/>
          </a:xfrm>
        </p:spPr>
        <p:txBody>
          <a:bodyPr>
            <a:normAutofit/>
          </a:bodyPr>
          <a:lstStyle/>
          <a:p>
            <a:pPr marL="342900" indent="-342900" algn="just">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Game developers have been building games with C++ for decades. C++ allows you to develop games across various platforms, including Windows, Mac, Linux, Android, and iOS.</a:t>
            </a:r>
          </a:p>
          <a:p>
            <a:pPr marL="342900" indent="-342900" algn="just">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 You need a game engine to create games, and C++ is used in numerous 2D game engines and 3D game engines.</a:t>
            </a:r>
          </a:p>
          <a:p>
            <a:pPr marL="342900" indent="-342900" algn="just">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 Godot and Unreal Engine, for instance, use C++ as their scripting language. The Unity game engine is written in C#, but its runtime language is C++. </a:t>
            </a:r>
          </a:p>
          <a:p>
            <a:pPr marL="342900" indent="-342900" algn="just">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By now, many gaming APIs are written in C++. Its popularity is not the reason it’s great for game development, though.</a:t>
            </a:r>
            <a:endParaRPr lang="en-IN" dirty="0"/>
          </a:p>
        </p:txBody>
      </p:sp>
    </p:spTree>
    <p:extLst>
      <p:ext uri="{BB962C8B-B14F-4D97-AF65-F5344CB8AC3E}">
        <p14:creationId xmlns:p14="http://schemas.microsoft.com/office/powerpoint/2010/main" val="1650503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6EE4E-86E3-41A7-8641-5B6AC59CA25E}"/>
              </a:ext>
            </a:extLst>
          </p:cNvPr>
          <p:cNvSpPr>
            <a:spLocks noGrp="1"/>
          </p:cNvSpPr>
          <p:nvPr>
            <p:ph type="ctrTitle"/>
          </p:nvPr>
        </p:nvSpPr>
        <p:spPr>
          <a:xfrm>
            <a:off x="1876424" y="182880"/>
            <a:ext cx="8791574" cy="1048512"/>
          </a:xfrm>
        </p:spPr>
        <p:txBody>
          <a:bodyPr>
            <a:noAutofit/>
          </a:bodyPr>
          <a:lstStyle/>
          <a:p>
            <a:r>
              <a:rPr lang="en-GB" sz="3600" b="1" dirty="0">
                <a:latin typeface="Times New Roman" panose="02020603050405020304" pitchFamily="18" charset="0"/>
                <a:cs typeface="Times New Roman" panose="02020603050405020304" pitchFamily="18" charset="0"/>
              </a:rPr>
              <a:t>C++ Programming Revolution For Game Development</a:t>
            </a:r>
          </a:p>
        </p:txBody>
      </p:sp>
      <p:sp>
        <p:nvSpPr>
          <p:cNvPr id="3" name="Subtitle 2">
            <a:extLst>
              <a:ext uri="{FF2B5EF4-FFF2-40B4-BE49-F238E27FC236}">
                <a16:creationId xmlns:a16="http://schemas.microsoft.com/office/drawing/2014/main" id="{9622275B-5802-42CD-8293-616E8B614E0E}"/>
              </a:ext>
            </a:extLst>
          </p:cNvPr>
          <p:cNvSpPr>
            <a:spLocks noGrp="1"/>
          </p:cNvSpPr>
          <p:nvPr>
            <p:ph type="subTitle" idx="1"/>
          </p:nvPr>
        </p:nvSpPr>
        <p:spPr>
          <a:xfrm>
            <a:off x="1876424" y="1463040"/>
            <a:ext cx="8791575" cy="5071872"/>
          </a:xfrm>
        </p:spPr>
        <p:txBody>
          <a:bodyPr>
            <a:normAutofit/>
          </a:bodyPr>
          <a:lstStyle/>
          <a:p>
            <a:pPr marL="342900" indent="-342900" algn="just">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For years, game developers have used C++ programming to create games. C++ allows users to create games for Windows, Linux, Mac, Android, and iOS, among other platforms. </a:t>
            </a:r>
          </a:p>
          <a:p>
            <a:pPr marL="342900" indent="-342900" algn="just">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To make games, you’ll need a game engine, and C++ is used in many 2D and 3D game engines.</a:t>
            </a:r>
          </a:p>
          <a:p>
            <a:pPr marL="342900" indent="-342900" algn="just">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C++ is the scripting language used by Godot and Unreal Engine, for example. Although the Unity game engine is built-in C#, it is operated in C++. </a:t>
            </a:r>
          </a:p>
          <a:p>
            <a:pPr marL="342900" indent="-342900" algn="just">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Many game APIs are now developed in C++. Its popularity, however, is not the reason it is ideal for game creation.</a:t>
            </a:r>
            <a:endParaRPr lang="en-IN" dirty="0"/>
          </a:p>
        </p:txBody>
      </p:sp>
    </p:spTree>
    <p:extLst>
      <p:ext uri="{BB962C8B-B14F-4D97-AF65-F5344CB8AC3E}">
        <p14:creationId xmlns:p14="http://schemas.microsoft.com/office/powerpoint/2010/main" val="235336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6EE4E-86E3-41A7-8641-5B6AC59CA25E}"/>
              </a:ext>
            </a:extLst>
          </p:cNvPr>
          <p:cNvSpPr>
            <a:spLocks noGrp="1"/>
          </p:cNvSpPr>
          <p:nvPr>
            <p:ph type="ctrTitle"/>
          </p:nvPr>
        </p:nvSpPr>
        <p:spPr>
          <a:xfrm>
            <a:off x="1876425" y="323088"/>
            <a:ext cx="8791574" cy="1048512"/>
          </a:xfrm>
        </p:spPr>
        <p:txBody>
          <a:bodyPr>
            <a:noAutofit/>
          </a:bodyPr>
          <a:lstStyle/>
          <a:p>
            <a:r>
              <a:rPr lang="en-GB" sz="3600" b="1" dirty="0">
                <a:latin typeface="Times New Roman" panose="02020603050405020304" pitchFamily="18" charset="0"/>
                <a:cs typeface="Times New Roman" panose="02020603050405020304" pitchFamily="18" charset="0"/>
              </a:rPr>
              <a:t>C++ vs other common game programming languages</a:t>
            </a:r>
          </a:p>
        </p:txBody>
      </p:sp>
      <p:sp>
        <p:nvSpPr>
          <p:cNvPr id="3" name="Subtitle 2">
            <a:extLst>
              <a:ext uri="{FF2B5EF4-FFF2-40B4-BE49-F238E27FC236}">
                <a16:creationId xmlns:a16="http://schemas.microsoft.com/office/drawing/2014/main" id="{9622275B-5802-42CD-8293-616E8B614E0E}"/>
              </a:ext>
            </a:extLst>
          </p:cNvPr>
          <p:cNvSpPr>
            <a:spLocks noGrp="1"/>
          </p:cNvSpPr>
          <p:nvPr>
            <p:ph type="subTitle" idx="1"/>
          </p:nvPr>
        </p:nvSpPr>
        <p:spPr>
          <a:xfrm>
            <a:off x="1876424" y="1853184"/>
            <a:ext cx="8791575" cy="4681728"/>
          </a:xfrm>
        </p:spPr>
        <p:txBody>
          <a:bodyPr>
            <a:normAutofit/>
          </a:bodyPr>
          <a:lstStyle/>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C++ is a high performer when compared to other languages used for game development. </a:t>
            </a:r>
            <a:br>
              <a:rPr lang="en-GB" dirty="0">
                <a:solidFill>
                  <a:schemeClr val="bg1"/>
                </a:solidFill>
                <a:latin typeface="Arial" panose="020B0604020202020204" pitchFamily="34" charset="0"/>
                <a:cs typeface="Arial" panose="020B0604020202020204" pitchFamily="34" charset="0"/>
              </a:rPr>
            </a:br>
            <a:endParaRPr lang="en-GB"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Other popular game programming languages include Python, Java, C, and C#. </a:t>
            </a:r>
            <a:br>
              <a:rPr lang="en-GB" dirty="0">
                <a:solidFill>
                  <a:schemeClr val="bg1"/>
                </a:solidFill>
                <a:latin typeface="Arial" panose="020B0604020202020204" pitchFamily="34" charset="0"/>
                <a:cs typeface="Arial" panose="020B0604020202020204" pitchFamily="34" charset="0"/>
              </a:rPr>
            </a:br>
            <a:endParaRPr lang="en-GB"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While C is another low-level language used to program games, the focus of our comparison will be the higher-level languages in the running against C++. These are Python, Java, and C#.</a:t>
            </a:r>
            <a:endParaRPr lang="en-IN" dirty="0"/>
          </a:p>
        </p:txBody>
      </p:sp>
    </p:spTree>
    <p:extLst>
      <p:ext uri="{BB962C8B-B14F-4D97-AF65-F5344CB8AC3E}">
        <p14:creationId xmlns:p14="http://schemas.microsoft.com/office/powerpoint/2010/main" val="2986198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6EE4E-86E3-41A7-8641-5B6AC59CA25E}"/>
              </a:ext>
            </a:extLst>
          </p:cNvPr>
          <p:cNvSpPr>
            <a:spLocks noGrp="1"/>
          </p:cNvSpPr>
          <p:nvPr>
            <p:ph type="ctrTitle"/>
          </p:nvPr>
        </p:nvSpPr>
        <p:spPr>
          <a:xfrm>
            <a:off x="1876425" y="323088"/>
            <a:ext cx="8791574" cy="640080"/>
          </a:xfrm>
        </p:spPr>
        <p:txBody>
          <a:bodyPr>
            <a:noAutofit/>
          </a:bodyPr>
          <a:lstStyle/>
          <a:p>
            <a:r>
              <a:rPr lang="en-GB" sz="3600" b="1" dirty="0">
                <a:latin typeface="Times New Roman" panose="02020603050405020304" pitchFamily="18" charset="0"/>
                <a:cs typeface="Times New Roman" panose="02020603050405020304" pitchFamily="18" charset="0"/>
              </a:rPr>
              <a:t>Examples of C++ Video Games</a:t>
            </a:r>
          </a:p>
        </p:txBody>
      </p:sp>
      <p:sp>
        <p:nvSpPr>
          <p:cNvPr id="3" name="Subtitle 2">
            <a:extLst>
              <a:ext uri="{FF2B5EF4-FFF2-40B4-BE49-F238E27FC236}">
                <a16:creationId xmlns:a16="http://schemas.microsoft.com/office/drawing/2014/main" id="{9622275B-5802-42CD-8293-616E8B614E0E}"/>
              </a:ext>
            </a:extLst>
          </p:cNvPr>
          <p:cNvSpPr>
            <a:spLocks noGrp="1"/>
          </p:cNvSpPr>
          <p:nvPr>
            <p:ph type="subTitle" idx="1"/>
          </p:nvPr>
        </p:nvSpPr>
        <p:spPr>
          <a:xfrm>
            <a:off x="1706880" y="963168"/>
            <a:ext cx="9838944" cy="5571744"/>
          </a:xfrm>
        </p:spPr>
        <p:txBody>
          <a:bodyPr>
            <a:normAutofit fontScale="92500" lnSpcReduction="10000"/>
          </a:bodyPr>
          <a:lstStyle/>
          <a:p>
            <a:pPr algn="just"/>
            <a:r>
              <a:rPr lang="en-GB" dirty="0">
                <a:solidFill>
                  <a:schemeClr val="bg1"/>
                </a:solidFill>
                <a:latin typeface="Arial" panose="020B0604020202020204" pitchFamily="34" charset="0"/>
                <a:cs typeface="Arial" panose="020B0604020202020204" pitchFamily="34" charset="0"/>
              </a:rPr>
              <a:t>the team at Blizzard was very familiar when it comes to creating games coded in C++ when they made World of Warcraft, the PC gaming sensation that took the world by storm. Similarly, Grand Theft Auto: Vice City in particular a few examples of C++ video games.</a:t>
            </a:r>
          </a:p>
          <a:p>
            <a:pPr algn="just"/>
            <a:r>
              <a:rPr lang="en-GB" dirty="0">
                <a:solidFill>
                  <a:schemeClr val="bg1"/>
                </a:solidFill>
                <a:latin typeface="Arial" panose="020B0604020202020204" pitchFamily="34" charset="0"/>
                <a:cs typeface="Arial" panose="020B0604020202020204" pitchFamily="34" charset="0"/>
              </a:rPr>
              <a:t>Counter-Strike, Diablo 2, Doom–essentially if it is a AAA gaming title, the creators used C++ at some point during the development process. Games always want to run as fast as possible, and games made with C++ are looking exactly for that.</a:t>
            </a:r>
          </a:p>
          <a:p>
            <a:r>
              <a:rPr lang="en-GB" dirty="0">
                <a:solidFill>
                  <a:schemeClr val="bg1"/>
                </a:solidFill>
                <a:latin typeface="Arial" panose="020B0604020202020204" pitchFamily="34" charset="0"/>
                <a:cs typeface="Arial" panose="020B0604020202020204" pitchFamily="34" charset="0"/>
              </a:rPr>
              <a:t>Here’s a list of popular games made in C++:</a:t>
            </a: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Mortal Kombat 11</a:t>
            </a: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Batman </a:t>
            </a:r>
            <a:r>
              <a:rPr lang="en-GB" dirty="0" err="1">
                <a:solidFill>
                  <a:schemeClr val="bg1"/>
                </a:solidFill>
                <a:latin typeface="Arial" panose="020B0604020202020204" pitchFamily="34" charset="0"/>
                <a:cs typeface="Arial" panose="020B0604020202020204" pitchFamily="34" charset="0"/>
              </a:rPr>
              <a:t>Arkham</a:t>
            </a:r>
            <a:r>
              <a:rPr lang="en-GB" dirty="0">
                <a:solidFill>
                  <a:schemeClr val="bg1"/>
                </a:solidFill>
                <a:latin typeface="Arial" panose="020B0604020202020204" pitchFamily="34" charset="0"/>
                <a:cs typeface="Arial" panose="020B0604020202020204" pitchFamily="34" charset="0"/>
              </a:rPr>
              <a:t> Origins</a:t>
            </a: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Half-Life 2</a:t>
            </a: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Portal</a:t>
            </a:r>
          </a:p>
          <a:p>
            <a:pPr marL="342900" indent="-34290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Left 4 Dead</a:t>
            </a:r>
          </a:p>
        </p:txBody>
      </p:sp>
    </p:spTree>
    <p:extLst>
      <p:ext uri="{BB962C8B-B14F-4D97-AF65-F5344CB8AC3E}">
        <p14:creationId xmlns:p14="http://schemas.microsoft.com/office/powerpoint/2010/main" val="2484544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22275B-5802-42CD-8293-616E8B614E0E}"/>
              </a:ext>
            </a:extLst>
          </p:cNvPr>
          <p:cNvSpPr>
            <a:spLocks noGrp="1"/>
          </p:cNvSpPr>
          <p:nvPr>
            <p:ph type="subTitle" idx="1"/>
          </p:nvPr>
        </p:nvSpPr>
        <p:spPr>
          <a:xfrm>
            <a:off x="2339720" y="402336"/>
            <a:ext cx="8791575" cy="5132832"/>
          </a:xfrm>
        </p:spPr>
        <p:txBody>
          <a:bodyPr>
            <a:normAutofit/>
          </a:bodyPr>
          <a:lstStyle/>
          <a:p>
            <a:pPr marL="342900" indent="-342900" algn="just">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Let’s compare how these languages performed in a generic program: Binary-trees. </a:t>
            </a:r>
          </a:p>
          <a:p>
            <a:pPr marL="342900" indent="-342900" algn="just">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The binary-trees program allocates, traverses, and deallocates several binary trees, which are tree data structures. </a:t>
            </a:r>
          </a:p>
          <a:p>
            <a:pPr marL="342900" indent="-342900" algn="just">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C++ outperformed Java, C#, and Python with the fastest runtime of 1,129 milliseconds.</a:t>
            </a:r>
          </a:p>
          <a:p>
            <a:pPr marL="342900" indent="-342900">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51DE75AA-8BFD-467E-ADA5-9BFF2E2A639D}"/>
              </a:ext>
            </a:extLst>
          </p:cNvPr>
          <p:cNvPicPr>
            <a:picLocks noChangeAspect="1"/>
          </p:cNvPicPr>
          <p:nvPr/>
        </p:nvPicPr>
        <p:blipFill>
          <a:blip r:embed="rId2"/>
          <a:stretch>
            <a:fillRect/>
          </a:stretch>
        </p:blipFill>
        <p:spPr>
          <a:xfrm>
            <a:off x="4789910" y="3668518"/>
            <a:ext cx="3110906" cy="2787146"/>
          </a:xfrm>
          <a:prstGeom prst="rect">
            <a:avLst/>
          </a:prstGeom>
        </p:spPr>
      </p:pic>
    </p:spTree>
    <p:extLst>
      <p:ext uri="{BB962C8B-B14F-4D97-AF65-F5344CB8AC3E}">
        <p14:creationId xmlns:p14="http://schemas.microsoft.com/office/powerpoint/2010/main" val="1740445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83</TotalTime>
  <Words>1481</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 New Roman</vt:lpstr>
      <vt:lpstr>Trebuchet MS</vt:lpstr>
      <vt:lpstr>Tw Cen MT</vt:lpstr>
      <vt:lpstr>Circuit</vt:lpstr>
      <vt:lpstr>WHY C++ IS BEST FOR GAME DEVELOPMENT ?</vt:lpstr>
      <vt:lpstr>About C++</vt:lpstr>
      <vt:lpstr>Key Feature Of C++ Programming Language</vt:lpstr>
      <vt:lpstr>Should You use c++ for game development in modern times</vt:lpstr>
      <vt:lpstr>C++ in the gaming industry</vt:lpstr>
      <vt:lpstr>C++ Programming Revolution For Game Development</vt:lpstr>
      <vt:lpstr>C++ vs other common game programming languages</vt:lpstr>
      <vt:lpstr>Examples of C++ Video Games</vt:lpstr>
      <vt:lpstr>PowerPoint Presentation</vt:lpstr>
      <vt:lpstr>Why you should learn C++ for game development</vt:lpstr>
      <vt:lpstr>PowerPoint Presentation</vt:lpstr>
      <vt:lpstr>This is why developers use C++ for developing games</vt:lpstr>
      <vt:lpstr>PowerPoint Presentation</vt:lpstr>
      <vt:lpstr>Is C++ Hard To Learn For Game Development ?</vt:lpstr>
      <vt:lpstr>Which Game Engines Use C++ Programming ?</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C++</dc:title>
  <dc:creator>MADHAV</dc:creator>
  <cp:lastModifiedBy>MADHAV</cp:lastModifiedBy>
  <cp:revision>12</cp:revision>
  <dcterms:created xsi:type="dcterms:W3CDTF">2022-12-19T05:23:14Z</dcterms:created>
  <dcterms:modified xsi:type="dcterms:W3CDTF">2022-12-19T06:46:44Z</dcterms:modified>
</cp:coreProperties>
</file>