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56" r:id="rId2"/>
    <p:sldId id="678" r:id="rId3"/>
    <p:sldId id="713" r:id="rId4"/>
    <p:sldId id="723" r:id="rId5"/>
    <p:sldId id="722" r:id="rId6"/>
    <p:sldId id="707" r:id="rId7"/>
    <p:sldId id="714" r:id="rId8"/>
    <p:sldId id="715" r:id="rId9"/>
    <p:sldId id="708" r:id="rId10"/>
    <p:sldId id="716" r:id="rId11"/>
    <p:sldId id="717" r:id="rId12"/>
    <p:sldId id="718" r:id="rId13"/>
    <p:sldId id="719" r:id="rId14"/>
    <p:sldId id="720" r:id="rId15"/>
    <p:sldId id="724" r:id="rId16"/>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32" autoAdjust="0"/>
    <p:restoredTop sz="87694" autoAdjust="0"/>
  </p:normalViewPr>
  <p:slideViewPr>
    <p:cSldViewPr>
      <p:cViewPr varScale="1">
        <p:scale>
          <a:sx n="86" d="100"/>
          <a:sy n="86" d="100"/>
        </p:scale>
        <p:origin x="127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BB4837D-D532-4E1A-9DB1-D690BBB1381B}"/>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3" name="Rectangle 3">
            <a:extLst>
              <a:ext uri="{FF2B5EF4-FFF2-40B4-BE49-F238E27FC236}">
                <a16:creationId xmlns:a16="http://schemas.microsoft.com/office/drawing/2014/main" id="{D8AD72B5-785C-4317-A1E3-BA75C66912E5}"/>
              </a:ext>
            </a:extLst>
          </p:cNvPr>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46084" name="Rectangle 4">
            <a:extLst>
              <a:ext uri="{FF2B5EF4-FFF2-40B4-BE49-F238E27FC236}">
                <a16:creationId xmlns:a16="http://schemas.microsoft.com/office/drawing/2014/main" id="{7EDDD4F0-5B4F-4D4D-BC7E-CD3E659AF612}"/>
              </a:ext>
            </a:extLst>
          </p:cNvPr>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5" name="Rectangle 5">
            <a:extLst>
              <a:ext uri="{FF2B5EF4-FFF2-40B4-BE49-F238E27FC236}">
                <a16:creationId xmlns:a16="http://schemas.microsoft.com/office/drawing/2014/main" id="{CF5807E7-433C-4817-9AF3-E179674E23C3}"/>
              </a:ext>
            </a:extLst>
          </p:cNvPr>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4AB5933C-FA31-4A6B-AC3D-5D5C5ED5C2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BC6046-8AC8-4979-AFAC-25C05EDE89D4}"/>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67" name="Rectangle 3">
            <a:extLst>
              <a:ext uri="{FF2B5EF4-FFF2-40B4-BE49-F238E27FC236}">
                <a16:creationId xmlns:a16="http://schemas.microsoft.com/office/drawing/2014/main" id="{4FECB455-ABF9-45DB-9F3C-17B2397DC6B7}"/>
              </a:ext>
            </a:extLst>
          </p:cNvPr>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FD2D6C98-F198-433A-9D9A-775372CA64C5}"/>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C00310BC-61B9-4B7B-AEA6-6ED9C726185D}"/>
              </a:ext>
            </a:extLst>
          </p:cNvPr>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3863A96D-71F8-480E-88D0-E18BAE55009E}"/>
              </a:ext>
            </a:extLst>
          </p:cNvPr>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71" name="Rectangle 7">
            <a:extLst>
              <a:ext uri="{FF2B5EF4-FFF2-40B4-BE49-F238E27FC236}">
                <a16:creationId xmlns:a16="http://schemas.microsoft.com/office/drawing/2014/main" id="{C0E31932-C66A-4176-980D-F3CA4C2EF74E}"/>
              </a:ext>
            </a:extLst>
          </p:cNvPr>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04E00595-87AB-4AF2-86D9-EF99B75BE9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4E00595-87AB-4AF2-86D9-EF99B75BE979}" type="slidenum">
              <a:rPr lang="en-US" altLang="en-US" smtClean="0"/>
              <a:pPr>
                <a:defRPr/>
              </a:pPr>
              <a:t>2</a:t>
            </a:fld>
            <a:endParaRPr lang="en-US" altLang="en-US"/>
          </a:p>
        </p:txBody>
      </p:sp>
    </p:spTree>
    <p:extLst>
      <p:ext uri="{BB962C8B-B14F-4D97-AF65-F5344CB8AC3E}">
        <p14:creationId xmlns:p14="http://schemas.microsoft.com/office/powerpoint/2010/main" val="153810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2228"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r>
              <a:rPr lang="en-US"/>
              <a:t>Click here to add subtitle</a:t>
            </a:r>
          </a:p>
        </p:txBody>
      </p:sp>
      <p:sp>
        <p:nvSpPr>
          <p:cNvPr id="52229" name="Rectangle 5"/>
          <p:cNvSpPr>
            <a:spLocks noGrp="1" noChangeArrowheads="1"/>
          </p:cNvSpPr>
          <p:nvPr>
            <p:ph type="ctrTitle"/>
          </p:nvPr>
        </p:nvSpPr>
        <p:spPr>
          <a:xfrm>
            <a:off x="762000" y="1676400"/>
            <a:ext cx="7772400" cy="1470025"/>
          </a:xfrm>
        </p:spPr>
        <p:txBody>
          <a:bodyPr/>
          <a:lstStyle>
            <a:lvl1pPr>
              <a:defRPr/>
            </a:lvl1pPr>
          </a:lstStyle>
          <a:p>
            <a:r>
              <a:rPr lang="en-US"/>
              <a:t>Click here to add title</a:t>
            </a:r>
          </a:p>
        </p:txBody>
      </p:sp>
    </p:spTree>
    <p:extLst>
      <p:ext uri="{BB962C8B-B14F-4D97-AF65-F5344CB8AC3E}">
        <p14:creationId xmlns:p14="http://schemas.microsoft.com/office/powerpoint/2010/main" val="92197858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21691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8050" y="101600"/>
            <a:ext cx="1885950" cy="675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101600"/>
            <a:ext cx="5505450" cy="675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79355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60121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286645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948353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033909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2062828"/>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3121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5194269"/>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185756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626687-88B1-4FD2-B276-83A2C40FF013}"/>
              </a:ext>
            </a:extLst>
          </p:cNvPr>
          <p:cNvSpPr>
            <a:spLocks noChangeArrowheads="1"/>
          </p:cNvSpPr>
          <p:nvPr/>
        </p:nvSpPr>
        <p:spPr bwMode="auto">
          <a:xfrm>
            <a:off x="0" y="5029200"/>
            <a:ext cx="914400" cy="914400"/>
          </a:xfrm>
          <a:prstGeom prst="rect">
            <a:avLst/>
          </a:prstGeom>
          <a:solidFill>
            <a:srgbClr val="330066"/>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pic>
        <p:nvPicPr>
          <p:cNvPr id="1027" name="Picture 3" descr="Picture1">
            <a:extLst>
              <a:ext uri="{FF2B5EF4-FFF2-40B4-BE49-F238E27FC236}">
                <a16:creationId xmlns:a16="http://schemas.microsoft.com/office/drawing/2014/main" id="{47CAFBA6-0443-4280-AB66-87EB178ABA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9D0631FC-5979-49A4-A31E-8810256AE5C3}"/>
              </a:ext>
            </a:extLst>
          </p:cNvPr>
          <p:cNvSpPr>
            <a:spLocks noChangeArrowheads="1"/>
          </p:cNvSpPr>
          <p:nvPr/>
        </p:nvSpPr>
        <p:spPr bwMode="auto">
          <a:xfrm>
            <a:off x="0" y="1905000"/>
            <a:ext cx="914400" cy="3276600"/>
          </a:xfrm>
          <a:prstGeom prst="rect">
            <a:avLst/>
          </a:prstGeom>
          <a:gradFill rotWithShape="1">
            <a:gsLst>
              <a:gs pos="0">
                <a:schemeClr val="bg1"/>
              </a:gs>
              <a:gs pos="100000">
                <a:srgbClr val="330066"/>
              </a:gs>
            </a:gsLst>
            <a:lin ang="5400000" scaled="1"/>
          </a:gra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9" name="Rectangle 6">
            <a:extLst>
              <a:ext uri="{FF2B5EF4-FFF2-40B4-BE49-F238E27FC236}">
                <a16:creationId xmlns:a16="http://schemas.microsoft.com/office/drawing/2014/main" id="{E6FEFDCB-6431-450C-97AA-909B808A85D6}"/>
              </a:ext>
            </a:extLst>
          </p:cNvPr>
          <p:cNvSpPr>
            <a:spLocks noGrp="1" noChangeArrowheads="1"/>
          </p:cNvSpPr>
          <p:nvPr>
            <p:ph type="body" idx="1"/>
          </p:nvPr>
        </p:nvSpPr>
        <p:spPr bwMode="auto">
          <a:xfrm>
            <a:off x="952500" y="1066800"/>
            <a:ext cx="81915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7">
            <a:extLst>
              <a:ext uri="{FF2B5EF4-FFF2-40B4-BE49-F238E27FC236}">
                <a16:creationId xmlns:a16="http://schemas.microsoft.com/office/drawing/2014/main" id="{00C33F15-44AC-41D7-BFB6-69F38937141D}"/>
              </a:ext>
            </a:extLst>
          </p:cNvPr>
          <p:cNvSpPr>
            <a:spLocks noGrp="1" noChangeArrowheads="1"/>
          </p:cNvSpPr>
          <p:nvPr>
            <p:ph type="title"/>
          </p:nvPr>
        </p:nvSpPr>
        <p:spPr bwMode="auto">
          <a:xfrm>
            <a:off x="952500" y="31750"/>
            <a:ext cx="8191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en-US" altLang="en-US"/>
              <a:t>Click to edit Master title style</a:t>
            </a:r>
          </a:p>
        </p:txBody>
      </p:sp>
      <p:cxnSp>
        <p:nvCxnSpPr>
          <p:cNvPr id="1031" name="AutoShape 9">
            <a:extLst>
              <a:ext uri="{FF2B5EF4-FFF2-40B4-BE49-F238E27FC236}">
                <a16:creationId xmlns:a16="http://schemas.microsoft.com/office/drawing/2014/main" id="{263EB19E-C670-45C4-8C64-604B46412665}"/>
              </a:ext>
            </a:extLst>
          </p:cNvPr>
          <p:cNvCxnSpPr>
            <a:cxnSpLocks noChangeShapeType="1"/>
          </p:cNvCxnSpPr>
          <p:nvPr/>
        </p:nvCxnSpPr>
        <p:spPr bwMode="auto">
          <a:xfrm>
            <a:off x="914400" y="990600"/>
            <a:ext cx="8229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3" name="Text Box 10">
            <a:extLst>
              <a:ext uri="{FF2B5EF4-FFF2-40B4-BE49-F238E27FC236}">
                <a16:creationId xmlns:a16="http://schemas.microsoft.com/office/drawing/2014/main" id="{5E62514E-3C2E-4729-8B42-6D5BEA06ECD7}"/>
              </a:ext>
            </a:extLst>
          </p:cNvPr>
          <p:cNvSpPr txBox="1">
            <a:spLocks noChangeArrowheads="1"/>
          </p:cNvSpPr>
          <p:nvPr/>
        </p:nvSpPr>
        <p:spPr bwMode="auto">
          <a:xfrm>
            <a:off x="-19050" y="6400800"/>
            <a:ext cx="685800" cy="4000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fld id="{5EA2B5AF-7668-4F65-9C3C-46D24318F430}" type="slidenum">
              <a:rPr lang="en-US" altLang="en-US" sz="2000" b="1" smtClean="0"/>
              <a:pPr algn="ctr" eaLnBrk="1" hangingPunct="1">
                <a:defRPr/>
              </a:pPr>
              <a:t>‹#›</a:t>
            </a:fld>
            <a:endParaRPr lang="en-US" altLang="en-US" sz="2800" b="1" dirty="0"/>
          </a:p>
        </p:txBody>
      </p:sp>
      <p:pic>
        <p:nvPicPr>
          <p:cNvPr id="2" name="Picture 1">
            <a:extLst>
              <a:ext uri="{FF2B5EF4-FFF2-40B4-BE49-F238E27FC236}">
                <a16:creationId xmlns:a16="http://schemas.microsoft.com/office/drawing/2014/main" id="{2972BD78-687B-4CE9-B095-71DD222AEA8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800" y="635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ransition>
    <p:wipe/>
  </p:transition>
  <p:hf sldNum="0" hdr="0" ftr="0" dt="0"/>
  <p:txStyles>
    <p:titleStyle>
      <a:lvl1pPr algn="ctr" rtl="0" eaLnBrk="0" fontAlgn="base" hangingPunct="0">
        <a:lnSpc>
          <a:spcPct val="85000"/>
        </a:lnSpc>
        <a:spcBef>
          <a:spcPct val="0"/>
        </a:spcBef>
        <a:spcAft>
          <a:spcPct val="0"/>
        </a:spcAft>
        <a:defRPr sz="3600" b="1">
          <a:solidFill>
            <a:srgbClr val="330066"/>
          </a:solidFill>
          <a:latin typeface="+mj-lt"/>
          <a:ea typeface="+mj-ea"/>
          <a:cs typeface="+mj-cs"/>
        </a:defRPr>
      </a:lvl1pPr>
      <a:lvl2pPr algn="ctr" rtl="0" eaLnBrk="0" fontAlgn="base" hangingPunct="0">
        <a:lnSpc>
          <a:spcPct val="85000"/>
        </a:lnSpc>
        <a:spcBef>
          <a:spcPct val="0"/>
        </a:spcBef>
        <a:spcAft>
          <a:spcPct val="0"/>
        </a:spcAft>
        <a:defRPr sz="3600" b="1">
          <a:solidFill>
            <a:srgbClr val="330066"/>
          </a:solidFill>
          <a:latin typeface="Arial" charset="0"/>
        </a:defRPr>
      </a:lvl2pPr>
      <a:lvl3pPr algn="ctr" rtl="0" eaLnBrk="0" fontAlgn="base" hangingPunct="0">
        <a:lnSpc>
          <a:spcPct val="85000"/>
        </a:lnSpc>
        <a:spcBef>
          <a:spcPct val="0"/>
        </a:spcBef>
        <a:spcAft>
          <a:spcPct val="0"/>
        </a:spcAft>
        <a:defRPr sz="3600" b="1">
          <a:solidFill>
            <a:srgbClr val="330066"/>
          </a:solidFill>
          <a:latin typeface="Arial" charset="0"/>
        </a:defRPr>
      </a:lvl3pPr>
      <a:lvl4pPr algn="ctr" rtl="0" eaLnBrk="0" fontAlgn="base" hangingPunct="0">
        <a:lnSpc>
          <a:spcPct val="85000"/>
        </a:lnSpc>
        <a:spcBef>
          <a:spcPct val="0"/>
        </a:spcBef>
        <a:spcAft>
          <a:spcPct val="0"/>
        </a:spcAft>
        <a:defRPr sz="3600" b="1">
          <a:solidFill>
            <a:srgbClr val="330066"/>
          </a:solidFill>
          <a:latin typeface="Arial" charset="0"/>
        </a:defRPr>
      </a:lvl4pPr>
      <a:lvl5pPr algn="ctr" rtl="0" eaLnBrk="0" fontAlgn="base" hangingPunct="0">
        <a:lnSpc>
          <a:spcPct val="85000"/>
        </a:lnSpc>
        <a:spcBef>
          <a:spcPct val="0"/>
        </a:spcBef>
        <a:spcAft>
          <a:spcPct val="0"/>
        </a:spcAft>
        <a:defRPr sz="3600" b="1">
          <a:solidFill>
            <a:srgbClr val="330066"/>
          </a:solidFill>
          <a:latin typeface="Arial" charset="0"/>
        </a:defRPr>
      </a:lvl5pPr>
      <a:lvl6pPr marL="457200" algn="ctr" rtl="0" fontAlgn="base">
        <a:lnSpc>
          <a:spcPct val="85000"/>
        </a:lnSpc>
        <a:spcBef>
          <a:spcPct val="0"/>
        </a:spcBef>
        <a:spcAft>
          <a:spcPct val="0"/>
        </a:spcAft>
        <a:defRPr sz="3600" b="1">
          <a:solidFill>
            <a:srgbClr val="330066"/>
          </a:solidFill>
          <a:latin typeface="Arial" charset="0"/>
        </a:defRPr>
      </a:lvl6pPr>
      <a:lvl7pPr marL="914400" algn="ctr" rtl="0" fontAlgn="base">
        <a:lnSpc>
          <a:spcPct val="85000"/>
        </a:lnSpc>
        <a:spcBef>
          <a:spcPct val="0"/>
        </a:spcBef>
        <a:spcAft>
          <a:spcPct val="0"/>
        </a:spcAft>
        <a:defRPr sz="3600" b="1">
          <a:solidFill>
            <a:srgbClr val="330066"/>
          </a:solidFill>
          <a:latin typeface="Arial" charset="0"/>
        </a:defRPr>
      </a:lvl7pPr>
      <a:lvl8pPr marL="1371600" algn="ctr" rtl="0" fontAlgn="base">
        <a:lnSpc>
          <a:spcPct val="85000"/>
        </a:lnSpc>
        <a:spcBef>
          <a:spcPct val="0"/>
        </a:spcBef>
        <a:spcAft>
          <a:spcPct val="0"/>
        </a:spcAft>
        <a:defRPr sz="3600" b="1">
          <a:solidFill>
            <a:srgbClr val="330066"/>
          </a:solidFill>
          <a:latin typeface="Arial" charset="0"/>
        </a:defRPr>
      </a:lvl8pPr>
      <a:lvl9pPr marL="1828800" algn="ctr" rtl="0" fontAlgn="base">
        <a:lnSpc>
          <a:spcPct val="85000"/>
        </a:lnSpc>
        <a:spcBef>
          <a:spcPct val="0"/>
        </a:spcBef>
        <a:spcAft>
          <a:spcPct val="0"/>
        </a:spcAft>
        <a:defRPr sz="3600" b="1">
          <a:solidFill>
            <a:srgbClr val="330066"/>
          </a:solidFill>
          <a:latin typeface="Arial" charset="0"/>
        </a:defRPr>
      </a:lvl9pPr>
    </p:titleStyle>
    <p:body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15"/>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15"/>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15"/>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15"/>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15"/>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EC89285-0C26-410C-9AEF-B9F426458413}"/>
              </a:ext>
            </a:extLst>
          </p:cNvPr>
          <p:cNvSpPr>
            <a:spLocks noGrp="1" noChangeArrowheads="1"/>
          </p:cNvSpPr>
          <p:nvPr>
            <p:ph type="ctrTitle"/>
          </p:nvPr>
        </p:nvSpPr>
        <p:spPr>
          <a:xfrm>
            <a:off x="304800" y="1905000"/>
            <a:ext cx="8610600" cy="1905000"/>
          </a:xfrm>
        </p:spPr>
        <p:txBody>
          <a:bodyPr/>
          <a:lstStyle/>
          <a:p>
            <a:pPr eaLnBrk="1" hangingPunct="1"/>
            <a:r>
              <a:rPr lang="en-US" altLang="en-US" b="0" dirty="0"/>
              <a:t>Lab 10</a:t>
            </a:r>
            <a:endParaRPr lang="en-US" altLang="en-US" dirty="0"/>
          </a:p>
        </p:txBody>
      </p:sp>
      <p:sp>
        <p:nvSpPr>
          <p:cNvPr id="4098" name="Rectangle 3">
            <a:extLst>
              <a:ext uri="{FF2B5EF4-FFF2-40B4-BE49-F238E27FC236}">
                <a16:creationId xmlns:a16="http://schemas.microsoft.com/office/drawing/2014/main" id="{7724D25F-C4BE-4094-ABAF-1DE483B01777}"/>
              </a:ext>
            </a:extLst>
          </p:cNvPr>
          <p:cNvSpPr>
            <a:spLocks noGrp="1" noChangeArrowheads="1"/>
          </p:cNvSpPr>
          <p:nvPr>
            <p:ph type="subTitle" idx="1"/>
          </p:nvPr>
        </p:nvSpPr>
        <p:spPr>
          <a:xfrm>
            <a:off x="1409700" y="4038600"/>
            <a:ext cx="6400800" cy="2133600"/>
          </a:xfrm>
        </p:spPr>
        <p:txBody>
          <a:bodyPr/>
          <a:lstStyle/>
          <a:p>
            <a:pPr eaLnBrk="1" hangingPunct="1">
              <a:defRPr/>
            </a:pPr>
            <a:endParaRPr lang="en-US" altLang="en-US" sz="4000" dirty="0"/>
          </a:p>
        </p:txBody>
      </p:sp>
      <p:pic>
        <p:nvPicPr>
          <p:cNvPr id="5124" name="Picture 1">
            <a:extLst>
              <a:ext uri="{FF2B5EF4-FFF2-40B4-BE49-F238E27FC236}">
                <a16:creationId xmlns:a16="http://schemas.microsoft.com/office/drawing/2014/main" id="{FC6B59F8-68B6-4A11-AE46-D51750BF3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304800"/>
            <a:ext cx="436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1095-42C5-4B71-9896-C54DEA1485CE}"/>
              </a:ext>
            </a:extLst>
          </p:cNvPr>
          <p:cNvSpPr>
            <a:spLocks noGrp="1"/>
          </p:cNvSpPr>
          <p:nvPr>
            <p:ph type="title"/>
          </p:nvPr>
        </p:nvSpPr>
        <p:spPr/>
        <p:txBody>
          <a:bodyPr/>
          <a:lstStyle/>
          <a:p>
            <a:r>
              <a:rPr lang="en-US" dirty="0"/>
              <a:t>Example Wolf Goat Cabbage (cont.)</a:t>
            </a:r>
          </a:p>
        </p:txBody>
      </p:sp>
      <p:sp>
        <p:nvSpPr>
          <p:cNvPr id="5" name="Content Placeholder 4">
            <a:extLst>
              <a:ext uri="{FF2B5EF4-FFF2-40B4-BE49-F238E27FC236}">
                <a16:creationId xmlns:a16="http://schemas.microsoft.com/office/drawing/2014/main" id="{A01F498E-7942-47E4-85E6-743E6DE269BA}"/>
              </a:ext>
            </a:extLst>
          </p:cNvPr>
          <p:cNvSpPr>
            <a:spLocks noGrp="1"/>
          </p:cNvSpPr>
          <p:nvPr>
            <p:ph idx="1"/>
          </p:nvPr>
        </p:nvSpPr>
        <p:spPr>
          <a:xfrm>
            <a:off x="952500" y="990600"/>
            <a:ext cx="8191500" cy="5867400"/>
          </a:xfrm>
        </p:spPr>
        <p:txBody>
          <a:bodyPr/>
          <a:lstStyle/>
          <a:p>
            <a:r>
              <a:rPr lang="en-US" sz="2000" dirty="0" err="1"/>
              <a:t>nbrs</a:t>
            </a:r>
            <a:r>
              <a:rPr lang="en-US" sz="2000" dirty="0"/>
              <a:t> = {}</a:t>
            </a:r>
          </a:p>
          <a:p>
            <a:r>
              <a:rPr lang="en-US" sz="2000" dirty="0" err="1"/>
              <a:t>edge_label</a:t>
            </a:r>
            <a:r>
              <a:rPr lang="en-US" sz="2000" dirty="0"/>
              <a:t> = {}</a:t>
            </a:r>
          </a:p>
          <a:p>
            <a:r>
              <a:rPr lang="en-US" sz="2000" dirty="0" err="1"/>
              <a:t>Current_state</a:t>
            </a:r>
            <a:r>
              <a:rPr lang="en-US" sz="2000" dirty="0"/>
              <a:t> = 0 = 0000</a:t>
            </a:r>
          </a:p>
          <a:p>
            <a:r>
              <a:rPr lang="en-US" sz="2000" dirty="0"/>
              <a:t>Integer Values (bit locations from right to left)</a:t>
            </a:r>
          </a:p>
          <a:p>
            <a:pPr lvl="1"/>
            <a:r>
              <a:rPr lang="en-US" sz="2000" dirty="0"/>
              <a:t>wolf = 0, goat = 1, cabbage = 2, me = 3</a:t>
            </a:r>
          </a:p>
          <a:p>
            <a:pPr marL="0" indent="0">
              <a:buNone/>
            </a:pPr>
            <a:endParaRPr lang="en-US" dirty="0"/>
          </a:p>
        </p:txBody>
      </p:sp>
      <p:graphicFrame>
        <p:nvGraphicFramePr>
          <p:cNvPr id="3" name="Table 3">
            <a:extLst>
              <a:ext uri="{FF2B5EF4-FFF2-40B4-BE49-F238E27FC236}">
                <a16:creationId xmlns:a16="http://schemas.microsoft.com/office/drawing/2014/main" id="{129633A2-6EE4-499C-AD73-95A4502AF2A9}"/>
              </a:ext>
            </a:extLst>
          </p:cNvPr>
          <p:cNvGraphicFramePr>
            <a:graphicFrameLocks noGrp="1"/>
          </p:cNvGraphicFramePr>
          <p:nvPr>
            <p:extLst>
              <p:ext uri="{D42A27DB-BD31-4B8C-83A1-F6EECF244321}">
                <p14:modId xmlns:p14="http://schemas.microsoft.com/office/powerpoint/2010/main" val="1580702417"/>
              </p:ext>
            </p:extLst>
          </p:nvPr>
        </p:nvGraphicFramePr>
        <p:xfrm>
          <a:off x="952500" y="3276600"/>
          <a:ext cx="8039099" cy="347472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751677260"/>
                    </a:ext>
                  </a:extLst>
                </a:gridCol>
                <a:gridCol w="1371600">
                  <a:extLst>
                    <a:ext uri="{9D8B030D-6E8A-4147-A177-3AD203B41FA5}">
                      <a16:colId xmlns:a16="http://schemas.microsoft.com/office/drawing/2014/main" val="993756520"/>
                    </a:ext>
                  </a:extLst>
                </a:gridCol>
                <a:gridCol w="1600200">
                  <a:extLst>
                    <a:ext uri="{9D8B030D-6E8A-4147-A177-3AD203B41FA5}">
                      <a16:colId xmlns:a16="http://schemas.microsoft.com/office/drawing/2014/main" val="2840628049"/>
                    </a:ext>
                  </a:extLst>
                </a:gridCol>
                <a:gridCol w="2666999">
                  <a:extLst>
                    <a:ext uri="{9D8B030D-6E8A-4147-A177-3AD203B41FA5}">
                      <a16:colId xmlns:a16="http://schemas.microsoft.com/office/drawing/2014/main" val="1125760460"/>
                    </a:ext>
                  </a:extLst>
                </a:gridCol>
              </a:tblGrid>
              <a:tr h="370840">
                <a:tc>
                  <a:txBody>
                    <a:bodyPr/>
                    <a:lstStyle/>
                    <a:p>
                      <a:r>
                        <a:rPr lang="en-US" dirty="0"/>
                        <a:t>Action</a:t>
                      </a:r>
                    </a:p>
                  </a:txBody>
                  <a:tcPr/>
                </a:tc>
                <a:tc>
                  <a:txBody>
                    <a:bodyPr/>
                    <a:lstStyle/>
                    <a:p>
                      <a:r>
                        <a:rPr lang="en-US" dirty="0"/>
                        <a:t>New state (binary)</a:t>
                      </a:r>
                    </a:p>
                  </a:txBody>
                  <a:tcPr/>
                </a:tc>
                <a:tc>
                  <a:txBody>
                    <a:bodyPr/>
                    <a:lstStyle/>
                    <a:p>
                      <a:r>
                        <a:rPr lang="en-US" dirty="0"/>
                        <a:t> New State (number)</a:t>
                      </a:r>
                    </a:p>
                  </a:txBody>
                  <a:tcPr/>
                </a:tc>
                <a:tc>
                  <a:txBody>
                    <a:bodyPr/>
                    <a:lstStyle/>
                    <a:p>
                      <a:r>
                        <a:rPr lang="en-US" dirty="0"/>
                        <a:t>Good/Bad State</a:t>
                      </a:r>
                    </a:p>
                  </a:txBody>
                  <a:tcPr/>
                </a:tc>
                <a:extLst>
                  <a:ext uri="{0D108BD9-81ED-4DB2-BD59-A6C34878D82A}">
                    <a16:rowId xmlns:a16="http://schemas.microsoft.com/office/drawing/2014/main" val="1595388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with wolf</a:t>
                      </a:r>
                    </a:p>
                  </a:txBody>
                  <a:tcPr/>
                </a:tc>
                <a:tc>
                  <a:txBody>
                    <a:bodyPr/>
                    <a:lstStyle/>
                    <a:p>
                      <a:r>
                        <a:rPr lang="en-US" dirty="0"/>
                        <a:t>1001</a:t>
                      </a:r>
                    </a:p>
                  </a:txBody>
                  <a:tcPr/>
                </a:tc>
                <a:tc>
                  <a:txBody>
                    <a:bodyPr/>
                    <a:lstStyle/>
                    <a:p>
                      <a:r>
                        <a:rPr lang="en-US" dirty="0"/>
                        <a:t>9</a:t>
                      </a:r>
                    </a:p>
                  </a:txBody>
                  <a:tcPr/>
                </a:tc>
                <a:tc>
                  <a:txBody>
                    <a:bodyPr/>
                    <a:lstStyle/>
                    <a:p>
                      <a:r>
                        <a:rPr lang="en-US" dirty="0"/>
                        <a:t>Bad (goat with cabbage unsupervised)</a:t>
                      </a:r>
                    </a:p>
                  </a:txBody>
                  <a:tcPr/>
                </a:tc>
                <a:extLst>
                  <a:ext uri="{0D108BD9-81ED-4DB2-BD59-A6C34878D82A}">
                    <a16:rowId xmlns:a16="http://schemas.microsoft.com/office/drawing/2014/main" val="1624032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with goat</a:t>
                      </a:r>
                    </a:p>
                  </a:txBody>
                  <a:tcPr/>
                </a:tc>
                <a:tc>
                  <a:txBody>
                    <a:bodyPr/>
                    <a:lstStyle/>
                    <a:p>
                      <a:r>
                        <a:rPr lang="en-US" dirty="0"/>
                        <a:t>1010</a:t>
                      </a:r>
                    </a:p>
                  </a:txBody>
                  <a:tcPr/>
                </a:tc>
                <a:tc>
                  <a:txBody>
                    <a:bodyPr/>
                    <a:lstStyle/>
                    <a:p>
                      <a:r>
                        <a:rPr lang="en-US" dirty="0"/>
                        <a:t>10</a:t>
                      </a:r>
                    </a:p>
                  </a:txBody>
                  <a:tcPr/>
                </a:tc>
                <a:tc>
                  <a:txBody>
                    <a:bodyPr/>
                    <a:lstStyle/>
                    <a:p>
                      <a:r>
                        <a:rPr lang="en-US" dirty="0"/>
                        <a:t>Good</a:t>
                      </a:r>
                    </a:p>
                  </a:txBody>
                  <a:tcPr/>
                </a:tc>
                <a:extLst>
                  <a:ext uri="{0D108BD9-81ED-4DB2-BD59-A6C34878D82A}">
                    <a16:rowId xmlns:a16="http://schemas.microsoft.com/office/drawing/2014/main" val="2354210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with cabbage</a:t>
                      </a:r>
                    </a:p>
                  </a:txBody>
                  <a:tcPr/>
                </a:tc>
                <a:tc>
                  <a:txBody>
                    <a:bodyPr/>
                    <a:lstStyle/>
                    <a:p>
                      <a:r>
                        <a:rPr lang="en-US" dirty="0"/>
                        <a:t>1100</a:t>
                      </a:r>
                    </a:p>
                  </a:txBody>
                  <a:tcPr/>
                </a:tc>
                <a:tc>
                  <a:txBody>
                    <a:bodyPr/>
                    <a:lstStyle/>
                    <a:p>
                      <a:r>
                        <a:rPr lang="en-US" dirty="0"/>
                        <a:t>12</a:t>
                      </a:r>
                    </a:p>
                  </a:txBody>
                  <a:tcPr/>
                </a:tc>
                <a:tc>
                  <a:txBody>
                    <a:bodyPr/>
                    <a:lstStyle/>
                    <a:p>
                      <a:r>
                        <a:rPr lang="en-US" dirty="0"/>
                        <a:t>Bad (wolf with goat unsupervised)</a:t>
                      </a:r>
                    </a:p>
                  </a:txBody>
                  <a:tcPr/>
                </a:tc>
                <a:extLst>
                  <a:ext uri="{0D108BD9-81ED-4DB2-BD59-A6C34878D82A}">
                    <a16:rowId xmlns:a16="http://schemas.microsoft.com/office/drawing/2014/main" val="655042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alone</a:t>
                      </a:r>
                    </a:p>
                  </a:txBody>
                  <a:tcPr/>
                </a:tc>
                <a:tc>
                  <a:txBody>
                    <a:bodyPr/>
                    <a:lstStyle/>
                    <a:p>
                      <a:r>
                        <a:rPr lang="en-US" dirty="0"/>
                        <a:t>1000</a:t>
                      </a:r>
                    </a:p>
                  </a:txBody>
                  <a:tcPr/>
                </a:tc>
                <a:tc>
                  <a:txBody>
                    <a:bodyPr/>
                    <a:lstStyle/>
                    <a:p>
                      <a:r>
                        <a:rPr lang="en-US" dirty="0"/>
                        <a:t>8</a:t>
                      </a:r>
                    </a:p>
                  </a:txBody>
                  <a:tcPr/>
                </a:tc>
                <a:tc>
                  <a:txBody>
                    <a:bodyPr/>
                    <a:lstStyle/>
                    <a:p>
                      <a:r>
                        <a:rPr lang="en-US" dirty="0"/>
                        <a:t>Bad (goat with cabbage unsupervised and wolf with goat unsupervised)</a:t>
                      </a:r>
                    </a:p>
                  </a:txBody>
                  <a:tcPr/>
                </a:tc>
                <a:extLst>
                  <a:ext uri="{0D108BD9-81ED-4DB2-BD59-A6C34878D82A}">
                    <a16:rowId xmlns:a16="http://schemas.microsoft.com/office/drawing/2014/main" val="1802435936"/>
                  </a:ext>
                </a:extLst>
              </a:tr>
            </a:tbl>
          </a:graphicData>
        </a:graphic>
      </p:graphicFrame>
    </p:spTree>
    <p:extLst>
      <p:ext uri="{BB962C8B-B14F-4D97-AF65-F5344CB8AC3E}">
        <p14:creationId xmlns:p14="http://schemas.microsoft.com/office/powerpoint/2010/main" val="2914139920"/>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1095-42C5-4B71-9896-C54DEA1485CE}"/>
              </a:ext>
            </a:extLst>
          </p:cNvPr>
          <p:cNvSpPr>
            <a:spLocks noGrp="1"/>
          </p:cNvSpPr>
          <p:nvPr>
            <p:ph type="title"/>
          </p:nvPr>
        </p:nvSpPr>
        <p:spPr/>
        <p:txBody>
          <a:bodyPr/>
          <a:lstStyle/>
          <a:p>
            <a:r>
              <a:rPr lang="en-US" dirty="0"/>
              <a:t>Example Wolf Goat Cabbage (cont.)</a:t>
            </a:r>
          </a:p>
        </p:txBody>
      </p:sp>
      <p:sp>
        <p:nvSpPr>
          <p:cNvPr id="5" name="Content Placeholder 4">
            <a:extLst>
              <a:ext uri="{FF2B5EF4-FFF2-40B4-BE49-F238E27FC236}">
                <a16:creationId xmlns:a16="http://schemas.microsoft.com/office/drawing/2014/main" id="{A01F498E-7942-47E4-85E6-743E6DE269BA}"/>
              </a:ext>
            </a:extLst>
          </p:cNvPr>
          <p:cNvSpPr>
            <a:spLocks noGrp="1"/>
          </p:cNvSpPr>
          <p:nvPr>
            <p:ph idx="1"/>
          </p:nvPr>
        </p:nvSpPr>
        <p:spPr>
          <a:xfrm>
            <a:off x="914400" y="4541520"/>
            <a:ext cx="8229600" cy="2316479"/>
          </a:xfrm>
        </p:spPr>
        <p:txBody>
          <a:bodyPr/>
          <a:lstStyle/>
          <a:p>
            <a:r>
              <a:rPr lang="en-US" sz="2000" dirty="0"/>
              <a:t>We now add the neighboring states of state 0.  Remember we only add states that are good</a:t>
            </a:r>
          </a:p>
          <a:p>
            <a:r>
              <a:rPr lang="en-US" sz="2000" dirty="0" err="1"/>
              <a:t>nbrs</a:t>
            </a:r>
            <a:r>
              <a:rPr lang="en-US" sz="2000" dirty="0"/>
              <a:t> = {</a:t>
            </a:r>
            <a:r>
              <a:rPr lang="en-US" sz="2000" dirty="0">
                <a:solidFill>
                  <a:srgbClr val="00B050"/>
                </a:solidFill>
              </a:rPr>
              <a:t>0</a:t>
            </a:r>
            <a:r>
              <a:rPr lang="en-US" sz="2000" dirty="0"/>
              <a:t>-&gt; </a:t>
            </a:r>
            <a:r>
              <a:rPr lang="en-US" sz="2000" dirty="0">
                <a:solidFill>
                  <a:srgbClr val="7030A0"/>
                </a:solidFill>
              </a:rPr>
              <a:t>{10}</a:t>
            </a:r>
            <a:r>
              <a:rPr lang="en-US" sz="2000" dirty="0"/>
              <a:t>}</a:t>
            </a:r>
          </a:p>
          <a:p>
            <a:r>
              <a:rPr lang="en-US" sz="2000" dirty="0" err="1"/>
              <a:t>edge_label</a:t>
            </a:r>
            <a:r>
              <a:rPr lang="en-US" sz="2000" dirty="0"/>
              <a:t> = {</a:t>
            </a:r>
            <a:r>
              <a:rPr lang="en-US" sz="2000" dirty="0">
                <a:solidFill>
                  <a:srgbClr val="00B050"/>
                </a:solidFill>
              </a:rPr>
              <a:t>(0,10)</a:t>
            </a:r>
            <a:r>
              <a:rPr lang="en-US" sz="2000" dirty="0"/>
              <a:t>-&gt;</a:t>
            </a:r>
            <a:r>
              <a:rPr lang="en-US" sz="2000" dirty="0">
                <a:solidFill>
                  <a:srgbClr val="7030A0"/>
                </a:solidFill>
              </a:rPr>
              <a:t>“Cross with goat”</a:t>
            </a:r>
            <a:r>
              <a:rPr lang="en-US" sz="2000" dirty="0"/>
              <a:t>}</a:t>
            </a:r>
          </a:p>
          <a:p>
            <a:pPr marL="0" indent="0">
              <a:buNone/>
            </a:pPr>
            <a:endParaRPr lang="en-US" sz="2000" dirty="0"/>
          </a:p>
          <a:p>
            <a:pPr marL="0" indent="0">
              <a:buNone/>
            </a:pPr>
            <a:endParaRPr lang="en-US" dirty="0"/>
          </a:p>
        </p:txBody>
      </p:sp>
      <p:graphicFrame>
        <p:nvGraphicFramePr>
          <p:cNvPr id="3" name="Table 3">
            <a:extLst>
              <a:ext uri="{FF2B5EF4-FFF2-40B4-BE49-F238E27FC236}">
                <a16:creationId xmlns:a16="http://schemas.microsoft.com/office/drawing/2014/main" id="{129633A2-6EE4-499C-AD73-95A4502AF2A9}"/>
              </a:ext>
            </a:extLst>
          </p:cNvPr>
          <p:cNvGraphicFramePr>
            <a:graphicFrameLocks noGrp="1"/>
          </p:cNvGraphicFramePr>
          <p:nvPr>
            <p:extLst>
              <p:ext uri="{D42A27DB-BD31-4B8C-83A1-F6EECF244321}">
                <p14:modId xmlns:p14="http://schemas.microsoft.com/office/powerpoint/2010/main" val="2570622663"/>
              </p:ext>
            </p:extLst>
          </p:nvPr>
        </p:nvGraphicFramePr>
        <p:xfrm>
          <a:off x="952500" y="1066800"/>
          <a:ext cx="8039099" cy="347472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751677260"/>
                    </a:ext>
                  </a:extLst>
                </a:gridCol>
                <a:gridCol w="1371600">
                  <a:extLst>
                    <a:ext uri="{9D8B030D-6E8A-4147-A177-3AD203B41FA5}">
                      <a16:colId xmlns:a16="http://schemas.microsoft.com/office/drawing/2014/main" val="993756520"/>
                    </a:ext>
                  </a:extLst>
                </a:gridCol>
                <a:gridCol w="1600200">
                  <a:extLst>
                    <a:ext uri="{9D8B030D-6E8A-4147-A177-3AD203B41FA5}">
                      <a16:colId xmlns:a16="http://schemas.microsoft.com/office/drawing/2014/main" val="2840628049"/>
                    </a:ext>
                  </a:extLst>
                </a:gridCol>
                <a:gridCol w="2666999">
                  <a:extLst>
                    <a:ext uri="{9D8B030D-6E8A-4147-A177-3AD203B41FA5}">
                      <a16:colId xmlns:a16="http://schemas.microsoft.com/office/drawing/2014/main" val="1125760460"/>
                    </a:ext>
                  </a:extLst>
                </a:gridCol>
              </a:tblGrid>
              <a:tr h="370840">
                <a:tc>
                  <a:txBody>
                    <a:bodyPr/>
                    <a:lstStyle/>
                    <a:p>
                      <a:r>
                        <a:rPr lang="en-US" dirty="0"/>
                        <a:t>Action</a:t>
                      </a:r>
                    </a:p>
                  </a:txBody>
                  <a:tcPr/>
                </a:tc>
                <a:tc>
                  <a:txBody>
                    <a:bodyPr/>
                    <a:lstStyle/>
                    <a:p>
                      <a:r>
                        <a:rPr lang="en-US" dirty="0"/>
                        <a:t>New state (binary)</a:t>
                      </a:r>
                    </a:p>
                  </a:txBody>
                  <a:tcPr/>
                </a:tc>
                <a:tc>
                  <a:txBody>
                    <a:bodyPr/>
                    <a:lstStyle/>
                    <a:p>
                      <a:r>
                        <a:rPr lang="en-US" dirty="0"/>
                        <a:t> New State (number)</a:t>
                      </a:r>
                    </a:p>
                  </a:txBody>
                  <a:tcPr/>
                </a:tc>
                <a:tc>
                  <a:txBody>
                    <a:bodyPr/>
                    <a:lstStyle/>
                    <a:p>
                      <a:r>
                        <a:rPr lang="en-US" dirty="0"/>
                        <a:t>Good/Bad State</a:t>
                      </a:r>
                    </a:p>
                  </a:txBody>
                  <a:tcPr/>
                </a:tc>
                <a:extLst>
                  <a:ext uri="{0D108BD9-81ED-4DB2-BD59-A6C34878D82A}">
                    <a16:rowId xmlns:a16="http://schemas.microsoft.com/office/drawing/2014/main" val="1595388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with wolf</a:t>
                      </a:r>
                    </a:p>
                  </a:txBody>
                  <a:tcPr/>
                </a:tc>
                <a:tc>
                  <a:txBody>
                    <a:bodyPr/>
                    <a:lstStyle/>
                    <a:p>
                      <a:r>
                        <a:rPr lang="en-US" dirty="0"/>
                        <a:t>1001</a:t>
                      </a:r>
                    </a:p>
                  </a:txBody>
                  <a:tcPr/>
                </a:tc>
                <a:tc>
                  <a:txBody>
                    <a:bodyPr/>
                    <a:lstStyle/>
                    <a:p>
                      <a:r>
                        <a:rPr lang="en-US" dirty="0"/>
                        <a:t>9</a:t>
                      </a:r>
                    </a:p>
                  </a:txBody>
                  <a:tcPr/>
                </a:tc>
                <a:tc>
                  <a:txBody>
                    <a:bodyPr/>
                    <a:lstStyle/>
                    <a:p>
                      <a:r>
                        <a:rPr lang="en-US" dirty="0"/>
                        <a:t>Bad (goat with cabbage unsupervised)</a:t>
                      </a:r>
                    </a:p>
                  </a:txBody>
                  <a:tcPr/>
                </a:tc>
                <a:extLst>
                  <a:ext uri="{0D108BD9-81ED-4DB2-BD59-A6C34878D82A}">
                    <a16:rowId xmlns:a16="http://schemas.microsoft.com/office/drawing/2014/main" val="1624032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with goat</a:t>
                      </a:r>
                    </a:p>
                  </a:txBody>
                  <a:tcPr/>
                </a:tc>
                <a:tc>
                  <a:txBody>
                    <a:bodyPr/>
                    <a:lstStyle/>
                    <a:p>
                      <a:r>
                        <a:rPr lang="en-US" dirty="0"/>
                        <a:t>1010</a:t>
                      </a:r>
                    </a:p>
                  </a:txBody>
                  <a:tcPr/>
                </a:tc>
                <a:tc>
                  <a:txBody>
                    <a:bodyPr/>
                    <a:lstStyle/>
                    <a:p>
                      <a:r>
                        <a:rPr lang="en-US" dirty="0"/>
                        <a:t>10</a:t>
                      </a:r>
                    </a:p>
                  </a:txBody>
                  <a:tcPr/>
                </a:tc>
                <a:tc>
                  <a:txBody>
                    <a:bodyPr/>
                    <a:lstStyle/>
                    <a:p>
                      <a:r>
                        <a:rPr lang="en-US" dirty="0"/>
                        <a:t>Good</a:t>
                      </a:r>
                    </a:p>
                  </a:txBody>
                  <a:tcPr/>
                </a:tc>
                <a:extLst>
                  <a:ext uri="{0D108BD9-81ED-4DB2-BD59-A6C34878D82A}">
                    <a16:rowId xmlns:a16="http://schemas.microsoft.com/office/drawing/2014/main" val="2354210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with cabbage</a:t>
                      </a:r>
                    </a:p>
                  </a:txBody>
                  <a:tcPr/>
                </a:tc>
                <a:tc>
                  <a:txBody>
                    <a:bodyPr/>
                    <a:lstStyle/>
                    <a:p>
                      <a:r>
                        <a:rPr lang="en-US" dirty="0"/>
                        <a:t>1100</a:t>
                      </a:r>
                    </a:p>
                  </a:txBody>
                  <a:tcPr/>
                </a:tc>
                <a:tc>
                  <a:txBody>
                    <a:bodyPr/>
                    <a:lstStyle/>
                    <a:p>
                      <a:r>
                        <a:rPr lang="en-US" dirty="0"/>
                        <a:t>12</a:t>
                      </a:r>
                    </a:p>
                  </a:txBody>
                  <a:tcPr/>
                </a:tc>
                <a:tc>
                  <a:txBody>
                    <a:bodyPr/>
                    <a:lstStyle/>
                    <a:p>
                      <a:r>
                        <a:rPr lang="en-US" dirty="0"/>
                        <a:t>Bad (wolf with goat unsupervised)</a:t>
                      </a:r>
                    </a:p>
                  </a:txBody>
                  <a:tcPr/>
                </a:tc>
                <a:extLst>
                  <a:ext uri="{0D108BD9-81ED-4DB2-BD59-A6C34878D82A}">
                    <a16:rowId xmlns:a16="http://schemas.microsoft.com/office/drawing/2014/main" val="655042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 crosses river alone</a:t>
                      </a:r>
                    </a:p>
                  </a:txBody>
                  <a:tcPr/>
                </a:tc>
                <a:tc>
                  <a:txBody>
                    <a:bodyPr/>
                    <a:lstStyle/>
                    <a:p>
                      <a:r>
                        <a:rPr lang="en-US" dirty="0"/>
                        <a:t>1000</a:t>
                      </a:r>
                    </a:p>
                  </a:txBody>
                  <a:tcPr/>
                </a:tc>
                <a:tc>
                  <a:txBody>
                    <a:bodyPr/>
                    <a:lstStyle/>
                    <a:p>
                      <a:r>
                        <a:rPr lang="en-US" dirty="0"/>
                        <a:t>8</a:t>
                      </a:r>
                    </a:p>
                  </a:txBody>
                  <a:tcPr/>
                </a:tc>
                <a:tc>
                  <a:txBody>
                    <a:bodyPr/>
                    <a:lstStyle/>
                    <a:p>
                      <a:r>
                        <a:rPr lang="en-US" dirty="0"/>
                        <a:t>Bad (goat with cabbage unsupervised and wolf with goat unsupervised)</a:t>
                      </a:r>
                    </a:p>
                  </a:txBody>
                  <a:tcPr/>
                </a:tc>
                <a:extLst>
                  <a:ext uri="{0D108BD9-81ED-4DB2-BD59-A6C34878D82A}">
                    <a16:rowId xmlns:a16="http://schemas.microsoft.com/office/drawing/2014/main" val="1802435936"/>
                  </a:ext>
                </a:extLst>
              </a:tr>
            </a:tbl>
          </a:graphicData>
        </a:graphic>
      </p:graphicFrame>
      <p:sp>
        <p:nvSpPr>
          <p:cNvPr id="4" name="TextBox 3">
            <a:extLst>
              <a:ext uri="{FF2B5EF4-FFF2-40B4-BE49-F238E27FC236}">
                <a16:creationId xmlns:a16="http://schemas.microsoft.com/office/drawing/2014/main" id="{666EC57E-420E-4245-8139-F16C458B98D0}"/>
              </a:ext>
            </a:extLst>
          </p:cNvPr>
          <p:cNvSpPr txBox="1"/>
          <p:nvPr/>
        </p:nvSpPr>
        <p:spPr>
          <a:xfrm>
            <a:off x="6829425" y="6019800"/>
            <a:ext cx="2286000" cy="646331"/>
          </a:xfrm>
          <a:prstGeom prst="rect">
            <a:avLst/>
          </a:prstGeom>
          <a:noFill/>
        </p:spPr>
        <p:txBody>
          <a:bodyPr wrap="square" rtlCol="0">
            <a:spAutoFit/>
          </a:bodyPr>
          <a:lstStyle/>
          <a:p>
            <a:r>
              <a:rPr lang="en-US" dirty="0">
                <a:solidFill>
                  <a:srgbClr val="00B050"/>
                </a:solidFill>
              </a:rPr>
              <a:t>Green = key</a:t>
            </a:r>
          </a:p>
          <a:p>
            <a:r>
              <a:rPr lang="en-US" dirty="0">
                <a:solidFill>
                  <a:srgbClr val="7030A0"/>
                </a:solidFill>
              </a:rPr>
              <a:t>Purple = value</a:t>
            </a:r>
          </a:p>
        </p:txBody>
      </p:sp>
    </p:spTree>
    <p:extLst>
      <p:ext uri="{BB962C8B-B14F-4D97-AF65-F5344CB8AC3E}">
        <p14:creationId xmlns:p14="http://schemas.microsoft.com/office/powerpoint/2010/main" val="198269119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0F72-FA96-41EC-8425-6C4D2B860840}"/>
              </a:ext>
            </a:extLst>
          </p:cNvPr>
          <p:cNvSpPr>
            <a:spLocks noGrp="1"/>
          </p:cNvSpPr>
          <p:nvPr>
            <p:ph type="title"/>
          </p:nvPr>
        </p:nvSpPr>
        <p:spPr/>
        <p:txBody>
          <a:bodyPr/>
          <a:lstStyle/>
          <a:p>
            <a:r>
              <a:rPr lang="en-US" dirty="0"/>
              <a:t>Example Water Jugs</a:t>
            </a:r>
          </a:p>
        </p:txBody>
      </p:sp>
      <p:sp>
        <p:nvSpPr>
          <p:cNvPr id="3" name="Content Placeholder 2">
            <a:extLst>
              <a:ext uri="{FF2B5EF4-FFF2-40B4-BE49-F238E27FC236}">
                <a16:creationId xmlns:a16="http://schemas.microsoft.com/office/drawing/2014/main" id="{ED4C5BC3-0A5F-4A38-8083-4F02DFC9B7CC}"/>
              </a:ext>
            </a:extLst>
          </p:cNvPr>
          <p:cNvSpPr>
            <a:spLocks noGrp="1"/>
          </p:cNvSpPr>
          <p:nvPr>
            <p:ph idx="1"/>
          </p:nvPr>
        </p:nvSpPr>
        <p:spPr/>
        <p:txBody>
          <a:bodyPr/>
          <a:lstStyle/>
          <a:p>
            <a:r>
              <a:rPr lang="en-US" dirty="0"/>
              <a:t>There are always 6 different actions that can be done at each state</a:t>
            </a:r>
          </a:p>
          <a:p>
            <a:pPr lvl="1"/>
            <a:r>
              <a:rPr lang="en-US" dirty="0"/>
              <a:t>Fill A</a:t>
            </a:r>
          </a:p>
          <a:p>
            <a:pPr lvl="1"/>
            <a:r>
              <a:rPr lang="en-US" dirty="0"/>
              <a:t>Fill B</a:t>
            </a:r>
          </a:p>
          <a:p>
            <a:pPr lvl="1"/>
            <a:r>
              <a:rPr lang="en-US" dirty="0"/>
              <a:t>Empty A</a:t>
            </a:r>
          </a:p>
          <a:p>
            <a:pPr lvl="1"/>
            <a:r>
              <a:rPr lang="en-US" dirty="0"/>
              <a:t>Empty B</a:t>
            </a:r>
          </a:p>
          <a:p>
            <a:pPr lvl="1"/>
            <a:r>
              <a:rPr lang="en-US" dirty="0"/>
              <a:t>Pour A into B</a:t>
            </a:r>
          </a:p>
          <a:p>
            <a:pPr lvl="1"/>
            <a:r>
              <a:rPr lang="en-US" dirty="0"/>
              <a:t>Pour B into A</a:t>
            </a:r>
          </a:p>
        </p:txBody>
      </p:sp>
    </p:spTree>
    <p:extLst>
      <p:ext uri="{BB962C8B-B14F-4D97-AF65-F5344CB8AC3E}">
        <p14:creationId xmlns:p14="http://schemas.microsoft.com/office/powerpoint/2010/main" val="225217707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0F72-FA96-41EC-8425-6C4D2B860840}"/>
              </a:ext>
            </a:extLst>
          </p:cNvPr>
          <p:cNvSpPr>
            <a:spLocks noGrp="1"/>
          </p:cNvSpPr>
          <p:nvPr>
            <p:ph type="title"/>
          </p:nvPr>
        </p:nvSpPr>
        <p:spPr/>
        <p:txBody>
          <a:bodyPr/>
          <a:lstStyle/>
          <a:p>
            <a:r>
              <a:rPr lang="en-US" dirty="0"/>
              <a:t>Example Water Jugs (cont.)</a:t>
            </a:r>
          </a:p>
        </p:txBody>
      </p:sp>
      <p:sp>
        <p:nvSpPr>
          <p:cNvPr id="3" name="Content Placeholder 2">
            <a:extLst>
              <a:ext uri="{FF2B5EF4-FFF2-40B4-BE49-F238E27FC236}">
                <a16:creationId xmlns:a16="http://schemas.microsoft.com/office/drawing/2014/main" id="{ED4C5BC3-0A5F-4A38-8083-4F02DFC9B7CC}"/>
              </a:ext>
            </a:extLst>
          </p:cNvPr>
          <p:cNvSpPr>
            <a:spLocks noGrp="1"/>
          </p:cNvSpPr>
          <p:nvPr>
            <p:ph idx="1"/>
          </p:nvPr>
        </p:nvSpPr>
        <p:spPr/>
        <p:txBody>
          <a:bodyPr/>
          <a:lstStyle/>
          <a:p>
            <a:r>
              <a:rPr lang="en-US" sz="2000" dirty="0" err="1"/>
              <a:t>nbrs</a:t>
            </a:r>
            <a:r>
              <a:rPr lang="en-US" sz="2000" dirty="0"/>
              <a:t> = {}</a:t>
            </a:r>
          </a:p>
          <a:p>
            <a:r>
              <a:rPr lang="en-US" sz="2000" dirty="0" err="1"/>
              <a:t>edge_label</a:t>
            </a:r>
            <a:r>
              <a:rPr lang="en-US" sz="2000" dirty="0"/>
              <a:t> = {}</a:t>
            </a:r>
          </a:p>
          <a:p>
            <a:r>
              <a:rPr lang="en-US" sz="2000" dirty="0" err="1"/>
              <a:t>Current_state</a:t>
            </a:r>
            <a:r>
              <a:rPr lang="en-US" sz="2000" dirty="0"/>
              <a:t> = (1,3)</a:t>
            </a:r>
          </a:p>
          <a:p>
            <a:pPr lvl="1"/>
            <a:r>
              <a:rPr lang="en-US" sz="1800" dirty="0"/>
              <a:t>Jug A has 1 unit of water and Jug B has 3 units</a:t>
            </a:r>
          </a:p>
        </p:txBody>
      </p:sp>
      <p:graphicFrame>
        <p:nvGraphicFramePr>
          <p:cNvPr id="4" name="Table 4">
            <a:extLst>
              <a:ext uri="{FF2B5EF4-FFF2-40B4-BE49-F238E27FC236}">
                <a16:creationId xmlns:a16="http://schemas.microsoft.com/office/drawing/2014/main" id="{CC6DC8A8-8859-48C3-9834-DC1201143205}"/>
              </a:ext>
            </a:extLst>
          </p:cNvPr>
          <p:cNvGraphicFramePr>
            <a:graphicFrameLocks noGrp="1"/>
          </p:cNvGraphicFramePr>
          <p:nvPr>
            <p:extLst>
              <p:ext uri="{D42A27DB-BD31-4B8C-83A1-F6EECF244321}">
                <p14:modId xmlns:p14="http://schemas.microsoft.com/office/powerpoint/2010/main" val="1208395196"/>
              </p:ext>
            </p:extLst>
          </p:nvPr>
        </p:nvGraphicFramePr>
        <p:xfrm>
          <a:off x="1143000" y="2895600"/>
          <a:ext cx="7467600" cy="25958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3351253401"/>
                    </a:ext>
                  </a:extLst>
                </a:gridCol>
                <a:gridCol w="3733800">
                  <a:extLst>
                    <a:ext uri="{9D8B030D-6E8A-4147-A177-3AD203B41FA5}">
                      <a16:colId xmlns:a16="http://schemas.microsoft.com/office/drawing/2014/main" val="3567964529"/>
                    </a:ext>
                  </a:extLst>
                </a:gridCol>
              </a:tblGrid>
              <a:tr h="370840">
                <a:tc>
                  <a:txBody>
                    <a:bodyPr/>
                    <a:lstStyle/>
                    <a:p>
                      <a:r>
                        <a:rPr lang="en-US" dirty="0"/>
                        <a:t>Action</a:t>
                      </a:r>
                    </a:p>
                  </a:txBody>
                  <a:tcPr/>
                </a:tc>
                <a:tc>
                  <a:txBody>
                    <a:bodyPr/>
                    <a:lstStyle/>
                    <a:p>
                      <a:r>
                        <a:rPr lang="en-US" dirty="0"/>
                        <a:t>New State</a:t>
                      </a:r>
                    </a:p>
                  </a:txBody>
                  <a:tcPr/>
                </a:tc>
                <a:extLst>
                  <a:ext uri="{0D108BD9-81ED-4DB2-BD59-A6C34878D82A}">
                    <a16:rowId xmlns:a16="http://schemas.microsoft.com/office/drawing/2014/main" val="35844105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A</a:t>
                      </a:r>
                    </a:p>
                  </a:txBody>
                  <a:tcPr/>
                </a:tc>
                <a:tc>
                  <a:txBody>
                    <a:bodyPr/>
                    <a:lstStyle/>
                    <a:p>
                      <a:r>
                        <a:rPr lang="en-US" dirty="0"/>
                        <a:t>(3,3)</a:t>
                      </a:r>
                    </a:p>
                  </a:txBody>
                  <a:tcPr/>
                </a:tc>
                <a:extLst>
                  <a:ext uri="{0D108BD9-81ED-4DB2-BD59-A6C34878D82A}">
                    <a16:rowId xmlns:a16="http://schemas.microsoft.com/office/drawing/2014/main" val="175402374"/>
                  </a:ext>
                </a:extLst>
              </a:tr>
              <a:tr h="370840">
                <a:tc>
                  <a:txBody>
                    <a:bodyPr/>
                    <a:lstStyle/>
                    <a:p>
                      <a:r>
                        <a:rPr lang="en-US" dirty="0"/>
                        <a:t>Fill B</a:t>
                      </a:r>
                    </a:p>
                  </a:txBody>
                  <a:tcPr/>
                </a:tc>
                <a:tc>
                  <a:txBody>
                    <a:bodyPr/>
                    <a:lstStyle/>
                    <a:p>
                      <a:r>
                        <a:rPr lang="en-US" dirty="0"/>
                        <a:t>(1,4)</a:t>
                      </a:r>
                    </a:p>
                  </a:txBody>
                  <a:tcPr/>
                </a:tc>
                <a:extLst>
                  <a:ext uri="{0D108BD9-81ED-4DB2-BD59-A6C34878D82A}">
                    <a16:rowId xmlns:a16="http://schemas.microsoft.com/office/drawing/2014/main" val="3304246958"/>
                  </a:ext>
                </a:extLst>
              </a:tr>
              <a:tr h="370840">
                <a:tc>
                  <a:txBody>
                    <a:bodyPr/>
                    <a:lstStyle/>
                    <a:p>
                      <a:r>
                        <a:rPr lang="en-US" dirty="0"/>
                        <a:t>Empty A</a:t>
                      </a:r>
                    </a:p>
                  </a:txBody>
                  <a:tcPr/>
                </a:tc>
                <a:tc>
                  <a:txBody>
                    <a:bodyPr/>
                    <a:lstStyle/>
                    <a:p>
                      <a:r>
                        <a:rPr lang="en-US" dirty="0"/>
                        <a:t>(0,3)</a:t>
                      </a:r>
                    </a:p>
                  </a:txBody>
                  <a:tcPr/>
                </a:tc>
                <a:extLst>
                  <a:ext uri="{0D108BD9-81ED-4DB2-BD59-A6C34878D82A}">
                    <a16:rowId xmlns:a16="http://schemas.microsoft.com/office/drawing/2014/main" val="555547877"/>
                  </a:ext>
                </a:extLst>
              </a:tr>
              <a:tr h="370840">
                <a:tc>
                  <a:txBody>
                    <a:bodyPr/>
                    <a:lstStyle/>
                    <a:p>
                      <a:r>
                        <a:rPr lang="en-US" dirty="0"/>
                        <a:t>Empty B</a:t>
                      </a:r>
                    </a:p>
                  </a:txBody>
                  <a:tcPr/>
                </a:tc>
                <a:tc>
                  <a:txBody>
                    <a:bodyPr/>
                    <a:lstStyle/>
                    <a:p>
                      <a:r>
                        <a:rPr lang="en-US" dirty="0"/>
                        <a:t>(1,0)</a:t>
                      </a:r>
                    </a:p>
                  </a:txBody>
                  <a:tcPr/>
                </a:tc>
                <a:extLst>
                  <a:ext uri="{0D108BD9-81ED-4DB2-BD59-A6C34878D82A}">
                    <a16:rowId xmlns:a16="http://schemas.microsoft.com/office/drawing/2014/main" val="20957437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Pour A into B</a:t>
                      </a:r>
                    </a:p>
                  </a:txBody>
                  <a:tcPr/>
                </a:tc>
                <a:tc>
                  <a:txBody>
                    <a:bodyPr/>
                    <a:lstStyle/>
                    <a:p>
                      <a:r>
                        <a:rPr lang="en-US" dirty="0"/>
                        <a:t>(0,4)</a:t>
                      </a:r>
                    </a:p>
                  </a:txBody>
                  <a:tcPr/>
                </a:tc>
                <a:extLst>
                  <a:ext uri="{0D108BD9-81ED-4DB2-BD59-A6C34878D82A}">
                    <a16:rowId xmlns:a16="http://schemas.microsoft.com/office/drawing/2014/main" val="1971579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Pour B into A</a:t>
                      </a:r>
                    </a:p>
                  </a:txBody>
                  <a:tcPr/>
                </a:tc>
                <a:tc>
                  <a:txBody>
                    <a:bodyPr/>
                    <a:lstStyle/>
                    <a:p>
                      <a:r>
                        <a:rPr lang="en-US" dirty="0"/>
                        <a:t>(3,1)</a:t>
                      </a:r>
                    </a:p>
                  </a:txBody>
                  <a:tcPr/>
                </a:tc>
                <a:extLst>
                  <a:ext uri="{0D108BD9-81ED-4DB2-BD59-A6C34878D82A}">
                    <a16:rowId xmlns:a16="http://schemas.microsoft.com/office/drawing/2014/main" val="4209792652"/>
                  </a:ext>
                </a:extLst>
              </a:tr>
            </a:tbl>
          </a:graphicData>
        </a:graphic>
      </p:graphicFrame>
    </p:spTree>
    <p:extLst>
      <p:ext uri="{BB962C8B-B14F-4D97-AF65-F5344CB8AC3E}">
        <p14:creationId xmlns:p14="http://schemas.microsoft.com/office/powerpoint/2010/main" val="208248937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0F72-FA96-41EC-8425-6C4D2B860840}"/>
              </a:ext>
            </a:extLst>
          </p:cNvPr>
          <p:cNvSpPr>
            <a:spLocks noGrp="1"/>
          </p:cNvSpPr>
          <p:nvPr>
            <p:ph type="title"/>
          </p:nvPr>
        </p:nvSpPr>
        <p:spPr/>
        <p:txBody>
          <a:bodyPr/>
          <a:lstStyle/>
          <a:p>
            <a:r>
              <a:rPr lang="en-US" dirty="0"/>
              <a:t>Example Water Jugs (cont.)</a:t>
            </a:r>
          </a:p>
        </p:txBody>
      </p:sp>
      <p:sp>
        <p:nvSpPr>
          <p:cNvPr id="3" name="Content Placeholder 2">
            <a:extLst>
              <a:ext uri="{FF2B5EF4-FFF2-40B4-BE49-F238E27FC236}">
                <a16:creationId xmlns:a16="http://schemas.microsoft.com/office/drawing/2014/main" id="{ED4C5BC3-0A5F-4A38-8083-4F02DFC9B7CC}"/>
              </a:ext>
            </a:extLst>
          </p:cNvPr>
          <p:cNvSpPr>
            <a:spLocks noGrp="1"/>
          </p:cNvSpPr>
          <p:nvPr>
            <p:ph idx="1"/>
          </p:nvPr>
        </p:nvSpPr>
        <p:spPr>
          <a:xfrm>
            <a:off x="952500" y="3733800"/>
            <a:ext cx="8115300" cy="3124200"/>
          </a:xfrm>
        </p:spPr>
        <p:txBody>
          <a:bodyPr/>
          <a:lstStyle/>
          <a:p>
            <a:r>
              <a:rPr lang="en-US" sz="2000" dirty="0"/>
              <a:t>We can now add the neighboring states of (1,3)</a:t>
            </a:r>
          </a:p>
          <a:p>
            <a:r>
              <a:rPr lang="en-US" sz="2000" dirty="0" err="1"/>
              <a:t>nbrs</a:t>
            </a:r>
            <a:r>
              <a:rPr lang="en-US" sz="2000" dirty="0"/>
              <a:t> = {</a:t>
            </a:r>
            <a:r>
              <a:rPr lang="en-US" sz="2000" dirty="0">
                <a:solidFill>
                  <a:srgbClr val="00B050"/>
                </a:solidFill>
              </a:rPr>
              <a:t>(1,3)</a:t>
            </a:r>
            <a:r>
              <a:rPr lang="en-US" sz="2000" dirty="0"/>
              <a:t>-&gt; {(3,3)(1,4),(0,3),(1,0),(0,4),(3,1)}}</a:t>
            </a:r>
          </a:p>
          <a:p>
            <a:r>
              <a:rPr lang="en-US" sz="2000" dirty="0" err="1"/>
              <a:t>edge_label</a:t>
            </a:r>
            <a:r>
              <a:rPr lang="en-US" sz="2000" dirty="0"/>
              <a:t> = { </a:t>
            </a:r>
            <a:r>
              <a:rPr lang="en-US" sz="2000" dirty="0">
                <a:solidFill>
                  <a:srgbClr val="00B050"/>
                </a:solidFill>
              </a:rPr>
              <a:t>((1,3),(3,3))</a:t>
            </a:r>
            <a:r>
              <a:rPr lang="en-US" sz="2000" dirty="0"/>
              <a:t>-&gt; </a:t>
            </a:r>
            <a:r>
              <a:rPr lang="en-US" sz="2000" dirty="0">
                <a:solidFill>
                  <a:srgbClr val="7030A0"/>
                </a:solidFill>
              </a:rPr>
              <a:t>“Fill A” </a:t>
            </a:r>
            <a:r>
              <a:rPr lang="en-US" sz="2000" dirty="0"/>
              <a:t>; </a:t>
            </a:r>
            <a:r>
              <a:rPr lang="en-US" sz="2000" dirty="0">
                <a:solidFill>
                  <a:srgbClr val="00B050"/>
                </a:solidFill>
              </a:rPr>
              <a:t>((1,3),(1,4))</a:t>
            </a:r>
            <a:r>
              <a:rPr lang="en-US" sz="2000" dirty="0"/>
              <a:t>-&gt; </a:t>
            </a:r>
            <a:r>
              <a:rPr lang="en-US" sz="2000" dirty="0">
                <a:solidFill>
                  <a:srgbClr val="7030A0"/>
                </a:solidFill>
              </a:rPr>
              <a:t>“Fill B” </a:t>
            </a:r>
            <a:r>
              <a:rPr lang="en-US" sz="2000" dirty="0"/>
              <a:t>; </a:t>
            </a:r>
            <a:r>
              <a:rPr lang="en-US" sz="2000" dirty="0">
                <a:solidFill>
                  <a:srgbClr val="00B050"/>
                </a:solidFill>
              </a:rPr>
              <a:t>((1,3),(0,3))</a:t>
            </a:r>
            <a:r>
              <a:rPr lang="en-US" sz="2000" dirty="0"/>
              <a:t>-&gt; </a:t>
            </a:r>
            <a:r>
              <a:rPr lang="en-US" sz="2000" dirty="0">
                <a:solidFill>
                  <a:srgbClr val="7030A0"/>
                </a:solidFill>
              </a:rPr>
              <a:t>“Empty A” </a:t>
            </a:r>
            <a:r>
              <a:rPr lang="en-US" sz="2000" dirty="0"/>
              <a:t>; </a:t>
            </a:r>
            <a:r>
              <a:rPr lang="en-US" sz="2000" dirty="0">
                <a:solidFill>
                  <a:srgbClr val="00B050"/>
                </a:solidFill>
              </a:rPr>
              <a:t>((1,3),(1,0))</a:t>
            </a:r>
            <a:r>
              <a:rPr lang="en-US" sz="2000" dirty="0"/>
              <a:t>-&gt; </a:t>
            </a:r>
            <a:r>
              <a:rPr lang="en-US" sz="2000" dirty="0">
                <a:solidFill>
                  <a:srgbClr val="7030A0"/>
                </a:solidFill>
              </a:rPr>
              <a:t>“Empty B” </a:t>
            </a:r>
            <a:r>
              <a:rPr lang="en-US" sz="2000" dirty="0"/>
              <a:t>;      </a:t>
            </a:r>
            <a:r>
              <a:rPr lang="en-US" sz="2000" dirty="0">
                <a:solidFill>
                  <a:srgbClr val="00B050"/>
                </a:solidFill>
              </a:rPr>
              <a:t>((1,3),(0,4))</a:t>
            </a:r>
            <a:r>
              <a:rPr lang="en-US" sz="2000" dirty="0"/>
              <a:t>-&gt; </a:t>
            </a:r>
            <a:r>
              <a:rPr lang="en-US" sz="2000" dirty="0">
                <a:solidFill>
                  <a:srgbClr val="7030A0"/>
                </a:solidFill>
              </a:rPr>
              <a:t>“Pour A-&gt;B” </a:t>
            </a:r>
            <a:r>
              <a:rPr lang="en-US" sz="2000" dirty="0"/>
              <a:t>; </a:t>
            </a:r>
            <a:r>
              <a:rPr lang="en-US" sz="2000" dirty="0">
                <a:solidFill>
                  <a:srgbClr val="00B050"/>
                </a:solidFill>
              </a:rPr>
              <a:t>((1,3),(3,1))</a:t>
            </a:r>
            <a:r>
              <a:rPr lang="en-US" sz="2000" dirty="0"/>
              <a:t>-&gt; </a:t>
            </a:r>
            <a:r>
              <a:rPr lang="en-US" sz="2000" dirty="0">
                <a:solidFill>
                  <a:srgbClr val="7030A0"/>
                </a:solidFill>
              </a:rPr>
              <a:t>“Pour B-&gt;A” </a:t>
            </a:r>
            <a:r>
              <a:rPr lang="en-US" sz="2000" dirty="0"/>
              <a:t>}</a:t>
            </a:r>
          </a:p>
        </p:txBody>
      </p:sp>
      <p:graphicFrame>
        <p:nvGraphicFramePr>
          <p:cNvPr id="4" name="Table 4">
            <a:extLst>
              <a:ext uri="{FF2B5EF4-FFF2-40B4-BE49-F238E27FC236}">
                <a16:creationId xmlns:a16="http://schemas.microsoft.com/office/drawing/2014/main" id="{CC6DC8A8-8859-48C3-9834-DC1201143205}"/>
              </a:ext>
            </a:extLst>
          </p:cNvPr>
          <p:cNvGraphicFramePr>
            <a:graphicFrameLocks noGrp="1"/>
          </p:cNvGraphicFramePr>
          <p:nvPr>
            <p:extLst>
              <p:ext uri="{D42A27DB-BD31-4B8C-83A1-F6EECF244321}">
                <p14:modId xmlns:p14="http://schemas.microsoft.com/office/powerpoint/2010/main" val="1022043039"/>
              </p:ext>
            </p:extLst>
          </p:nvPr>
        </p:nvGraphicFramePr>
        <p:xfrm>
          <a:off x="1219200" y="990600"/>
          <a:ext cx="7467600" cy="25958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3351253401"/>
                    </a:ext>
                  </a:extLst>
                </a:gridCol>
                <a:gridCol w="3733800">
                  <a:extLst>
                    <a:ext uri="{9D8B030D-6E8A-4147-A177-3AD203B41FA5}">
                      <a16:colId xmlns:a16="http://schemas.microsoft.com/office/drawing/2014/main" val="3567964529"/>
                    </a:ext>
                  </a:extLst>
                </a:gridCol>
              </a:tblGrid>
              <a:tr h="370840">
                <a:tc>
                  <a:txBody>
                    <a:bodyPr/>
                    <a:lstStyle/>
                    <a:p>
                      <a:r>
                        <a:rPr lang="en-US" dirty="0"/>
                        <a:t>Action</a:t>
                      </a:r>
                    </a:p>
                  </a:txBody>
                  <a:tcPr/>
                </a:tc>
                <a:tc>
                  <a:txBody>
                    <a:bodyPr/>
                    <a:lstStyle/>
                    <a:p>
                      <a:r>
                        <a:rPr lang="en-US" dirty="0"/>
                        <a:t>New State</a:t>
                      </a:r>
                    </a:p>
                  </a:txBody>
                  <a:tcPr/>
                </a:tc>
                <a:extLst>
                  <a:ext uri="{0D108BD9-81ED-4DB2-BD59-A6C34878D82A}">
                    <a16:rowId xmlns:a16="http://schemas.microsoft.com/office/drawing/2014/main" val="35844105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A</a:t>
                      </a:r>
                    </a:p>
                  </a:txBody>
                  <a:tcPr/>
                </a:tc>
                <a:tc>
                  <a:txBody>
                    <a:bodyPr/>
                    <a:lstStyle/>
                    <a:p>
                      <a:r>
                        <a:rPr lang="en-US" dirty="0"/>
                        <a:t>(3,3)</a:t>
                      </a:r>
                    </a:p>
                  </a:txBody>
                  <a:tcPr/>
                </a:tc>
                <a:extLst>
                  <a:ext uri="{0D108BD9-81ED-4DB2-BD59-A6C34878D82A}">
                    <a16:rowId xmlns:a16="http://schemas.microsoft.com/office/drawing/2014/main" val="175402374"/>
                  </a:ext>
                </a:extLst>
              </a:tr>
              <a:tr h="370840">
                <a:tc>
                  <a:txBody>
                    <a:bodyPr/>
                    <a:lstStyle/>
                    <a:p>
                      <a:r>
                        <a:rPr lang="en-US" dirty="0"/>
                        <a:t>Fill B</a:t>
                      </a:r>
                    </a:p>
                  </a:txBody>
                  <a:tcPr/>
                </a:tc>
                <a:tc>
                  <a:txBody>
                    <a:bodyPr/>
                    <a:lstStyle/>
                    <a:p>
                      <a:r>
                        <a:rPr lang="en-US" dirty="0"/>
                        <a:t>(1,4)</a:t>
                      </a:r>
                    </a:p>
                  </a:txBody>
                  <a:tcPr/>
                </a:tc>
                <a:extLst>
                  <a:ext uri="{0D108BD9-81ED-4DB2-BD59-A6C34878D82A}">
                    <a16:rowId xmlns:a16="http://schemas.microsoft.com/office/drawing/2014/main" val="3304246958"/>
                  </a:ext>
                </a:extLst>
              </a:tr>
              <a:tr h="370840">
                <a:tc>
                  <a:txBody>
                    <a:bodyPr/>
                    <a:lstStyle/>
                    <a:p>
                      <a:r>
                        <a:rPr lang="en-US" dirty="0"/>
                        <a:t>Empty A</a:t>
                      </a:r>
                    </a:p>
                  </a:txBody>
                  <a:tcPr/>
                </a:tc>
                <a:tc>
                  <a:txBody>
                    <a:bodyPr/>
                    <a:lstStyle/>
                    <a:p>
                      <a:r>
                        <a:rPr lang="en-US" dirty="0"/>
                        <a:t>(0,3)</a:t>
                      </a:r>
                    </a:p>
                  </a:txBody>
                  <a:tcPr/>
                </a:tc>
                <a:extLst>
                  <a:ext uri="{0D108BD9-81ED-4DB2-BD59-A6C34878D82A}">
                    <a16:rowId xmlns:a16="http://schemas.microsoft.com/office/drawing/2014/main" val="555547877"/>
                  </a:ext>
                </a:extLst>
              </a:tr>
              <a:tr h="370840">
                <a:tc>
                  <a:txBody>
                    <a:bodyPr/>
                    <a:lstStyle/>
                    <a:p>
                      <a:r>
                        <a:rPr lang="en-US" dirty="0"/>
                        <a:t>Empty B</a:t>
                      </a:r>
                    </a:p>
                  </a:txBody>
                  <a:tcPr/>
                </a:tc>
                <a:tc>
                  <a:txBody>
                    <a:bodyPr/>
                    <a:lstStyle/>
                    <a:p>
                      <a:r>
                        <a:rPr lang="en-US" dirty="0"/>
                        <a:t>(1,0)</a:t>
                      </a:r>
                    </a:p>
                  </a:txBody>
                  <a:tcPr/>
                </a:tc>
                <a:extLst>
                  <a:ext uri="{0D108BD9-81ED-4DB2-BD59-A6C34878D82A}">
                    <a16:rowId xmlns:a16="http://schemas.microsoft.com/office/drawing/2014/main" val="20957437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Pour A into B</a:t>
                      </a:r>
                    </a:p>
                  </a:txBody>
                  <a:tcPr/>
                </a:tc>
                <a:tc>
                  <a:txBody>
                    <a:bodyPr/>
                    <a:lstStyle/>
                    <a:p>
                      <a:r>
                        <a:rPr lang="en-US" dirty="0"/>
                        <a:t>(0,4)</a:t>
                      </a:r>
                    </a:p>
                  </a:txBody>
                  <a:tcPr/>
                </a:tc>
                <a:extLst>
                  <a:ext uri="{0D108BD9-81ED-4DB2-BD59-A6C34878D82A}">
                    <a16:rowId xmlns:a16="http://schemas.microsoft.com/office/drawing/2014/main" val="1971579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Pour B into A</a:t>
                      </a:r>
                    </a:p>
                  </a:txBody>
                  <a:tcPr/>
                </a:tc>
                <a:tc>
                  <a:txBody>
                    <a:bodyPr/>
                    <a:lstStyle/>
                    <a:p>
                      <a:r>
                        <a:rPr lang="en-US" dirty="0"/>
                        <a:t>(3,1)</a:t>
                      </a:r>
                    </a:p>
                  </a:txBody>
                  <a:tcPr/>
                </a:tc>
                <a:extLst>
                  <a:ext uri="{0D108BD9-81ED-4DB2-BD59-A6C34878D82A}">
                    <a16:rowId xmlns:a16="http://schemas.microsoft.com/office/drawing/2014/main" val="4209792652"/>
                  </a:ext>
                </a:extLst>
              </a:tr>
            </a:tbl>
          </a:graphicData>
        </a:graphic>
      </p:graphicFrame>
      <p:sp>
        <p:nvSpPr>
          <p:cNvPr id="5" name="TextBox 4">
            <a:extLst>
              <a:ext uri="{FF2B5EF4-FFF2-40B4-BE49-F238E27FC236}">
                <a16:creationId xmlns:a16="http://schemas.microsoft.com/office/drawing/2014/main" id="{27A5DEF1-E922-43D8-8DF1-A72D2072FDEE}"/>
              </a:ext>
            </a:extLst>
          </p:cNvPr>
          <p:cNvSpPr txBox="1"/>
          <p:nvPr/>
        </p:nvSpPr>
        <p:spPr>
          <a:xfrm>
            <a:off x="6629400" y="6019800"/>
            <a:ext cx="2286000" cy="646331"/>
          </a:xfrm>
          <a:prstGeom prst="rect">
            <a:avLst/>
          </a:prstGeom>
          <a:noFill/>
        </p:spPr>
        <p:txBody>
          <a:bodyPr wrap="square" rtlCol="0">
            <a:spAutoFit/>
          </a:bodyPr>
          <a:lstStyle/>
          <a:p>
            <a:r>
              <a:rPr lang="en-US" dirty="0">
                <a:solidFill>
                  <a:srgbClr val="00B050"/>
                </a:solidFill>
              </a:rPr>
              <a:t>Green = key</a:t>
            </a:r>
          </a:p>
          <a:p>
            <a:r>
              <a:rPr lang="en-US" dirty="0">
                <a:solidFill>
                  <a:srgbClr val="7030A0"/>
                </a:solidFill>
              </a:rPr>
              <a:t>Purple = value</a:t>
            </a:r>
          </a:p>
        </p:txBody>
      </p:sp>
    </p:spTree>
    <p:extLst>
      <p:ext uri="{BB962C8B-B14F-4D97-AF65-F5344CB8AC3E}">
        <p14:creationId xmlns:p14="http://schemas.microsoft.com/office/powerpoint/2010/main" val="306245862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F417-B225-45A9-BBE5-E0CFA60A2E14}"/>
              </a:ext>
            </a:extLst>
          </p:cNvPr>
          <p:cNvSpPr>
            <a:spLocks noGrp="1"/>
          </p:cNvSpPr>
          <p:nvPr>
            <p:ph type="title"/>
          </p:nvPr>
        </p:nvSpPr>
        <p:spPr/>
        <p:txBody>
          <a:bodyPr/>
          <a:lstStyle/>
          <a:p>
            <a:r>
              <a:rPr lang="en-US" dirty="0"/>
              <a:t>Some Notes</a:t>
            </a:r>
          </a:p>
        </p:txBody>
      </p:sp>
      <p:sp>
        <p:nvSpPr>
          <p:cNvPr id="3" name="Content Placeholder 2">
            <a:extLst>
              <a:ext uri="{FF2B5EF4-FFF2-40B4-BE49-F238E27FC236}">
                <a16:creationId xmlns:a16="http://schemas.microsoft.com/office/drawing/2014/main" id="{13EE0C86-0BD6-450C-9A6A-26EE9F24CD23}"/>
              </a:ext>
            </a:extLst>
          </p:cNvPr>
          <p:cNvSpPr>
            <a:spLocks noGrp="1"/>
          </p:cNvSpPr>
          <p:nvPr>
            <p:ph idx="1"/>
          </p:nvPr>
        </p:nvSpPr>
        <p:spPr/>
        <p:txBody>
          <a:bodyPr/>
          <a:lstStyle/>
          <a:p>
            <a:r>
              <a:rPr lang="en-US" dirty="0"/>
              <a:t>To make a pair of something you can use the function </a:t>
            </a:r>
            <a:r>
              <a:rPr lang="en-US" dirty="0" err="1"/>
              <a:t>make_pair</a:t>
            </a:r>
            <a:r>
              <a:rPr lang="en-US" dirty="0"/>
              <a:t>(object1, object2)</a:t>
            </a:r>
          </a:p>
          <a:p>
            <a:r>
              <a:rPr lang="en-US" dirty="0"/>
              <a:t>To add a new value to a vector in a map use the following notation</a:t>
            </a:r>
          </a:p>
          <a:p>
            <a:pPr lvl="1"/>
            <a:r>
              <a:rPr lang="en-US" dirty="0" err="1"/>
              <a:t>some_map</a:t>
            </a:r>
            <a:r>
              <a:rPr lang="en-US" dirty="0"/>
              <a:t>[key].</a:t>
            </a:r>
            <a:r>
              <a:rPr lang="en-US" dirty="0" err="1"/>
              <a:t>push_back</a:t>
            </a:r>
            <a:r>
              <a:rPr lang="en-US" dirty="0"/>
              <a:t>(value)</a:t>
            </a:r>
          </a:p>
          <a:p>
            <a:pPr lvl="1"/>
            <a:r>
              <a:rPr lang="en-US" dirty="0"/>
              <a:t>Using the above notation will automatically check to see if the key exists in the map.  If the key is not in the map it will automatically add the key and set the value to an empty vector</a:t>
            </a:r>
          </a:p>
        </p:txBody>
      </p:sp>
    </p:spTree>
    <p:extLst>
      <p:ext uri="{BB962C8B-B14F-4D97-AF65-F5344CB8AC3E}">
        <p14:creationId xmlns:p14="http://schemas.microsoft.com/office/powerpoint/2010/main" val="104291271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9561BCF-7AA7-4965-B277-6723D30ED014}"/>
              </a:ext>
            </a:extLst>
          </p:cNvPr>
          <p:cNvSpPr>
            <a:spLocks noGrp="1" noChangeArrowheads="1"/>
          </p:cNvSpPr>
          <p:nvPr>
            <p:ph type="title"/>
          </p:nvPr>
        </p:nvSpPr>
        <p:spPr/>
        <p:txBody>
          <a:bodyPr/>
          <a:lstStyle/>
          <a:p>
            <a:r>
              <a:rPr lang="en-US" altLang="en-US" dirty="0"/>
              <a:t>Lab Goal</a:t>
            </a:r>
          </a:p>
        </p:txBody>
      </p:sp>
      <p:sp>
        <p:nvSpPr>
          <p:cNvPr id="6148" name="Content Placeholder 2">
            <a:extLst>
              <a:ext uri="{FF2B5EF4-FFF2-40B4-BE49-F238E27FC236}">
                <a16:creationId xmlns:a16="http://schemas.microsoft.com/office/drawing/2014/main" id="{2E8924E9-6939-4488-8BE3-E63C03BF9A4F}"/>
              </a:ext>
            </a:extLst>
          </p:cNvPr>
          <p:cNvSpPr>
            <a:spLocks noGrp="1" noChangeArrowheads="1"/>
          </p:cNvSpPr>
          <p:nvPr>
            <p:ph idx="1"/>
          </p:nvPr>
        </p:nvSpPr>
        <p:spPr>
          <a:xfrm>
            <a:off x="952500" y="1066800"/>
            <a:ext cx="7810500" cy="5638800"/>
          </a:xfrm>
        </p:spPr>
        <p:txBody>
          <a:bodyPr/>
          <a:lstStyle/>
          <a:p>
            <a:r>
              <a:rPr lang="en-US" altLang="en-US" dirty="0"/>
              <a:t>For this lab you will be generating graphs to be used by a generic breadth-first search algorithm</a:t>
            </a:r>
          </a:p>
          <a:p>
            <a:r>
              <a:rPr lang="en-US" altLang="en-US" dirty="0"/>
              <a:t>The purpose of this lab is to show how breadth-first search can be used to find the shortest path between two points in a graph which can be used to solve various problems</a:t>
            </a:r>
          </a:p>
          <a:p>
            <a:r>
              <a:rPr lang="en-US" altLang="en-US" dirty="0"/>
              <a:t>The graphs that you will be generating will be for two different puzzles.</a:t>
            </a:r>
          </a:p>
          <a:p>
            <a:pPr lvl="1"/>
            <a:r>
              <a:rPr lang="en-US" b="1" dirty="0"/>
              <a:t>The Wolf, Goat, and Cabbage puzzle</a:t>
            </a:r>
          </a:p>
          <a:p>
            <a:pPr lvl="1"/>
            <a:r>
              <a:rPr lang="en-US" b="1" dirty="0"/>
              <a:t>Water Jugs puzzle</a:t>
            </a:r>
            <a:endParaRPr lang="en-US" altLang="en-US" dirty="0"/>
          </a:p>
        </p:txBody>
      </p:sp>
    </p:spTree>
    <p:extLst>
      <p:ext uri="{BB962C8B-B14F-4D97-AF65-F5344CB8AC3E}">
        <p14:creationId xmlns:p14="http://schemas.microsoft.com/office/powerpoint/2010/main" val="306981371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1A19-ADB8-4B69-BAA3-5257C582A93B}"/>
              </a:ext>
            </a:extLst>
          </p:cNvPr>
          <p:cNvSpPr>
            <a:spLocks noGrp="1"/>
          </p:cNvSpPr>
          <p:nvPr>
            <p:ph type="title"/>
          </p:nvPr>
        </p:nvSpPr>
        <p:spPr>
          <a:xfrm>
            <a:off x="952500" y="31750"/>
            <a:ext cx="8191500" cy="1035050"/>
          </a:xfrm>
        </p:spPr>
        <p:txBody>
          <a:bodyPr/>
          <a:lstStyle/>
          <a:p>
            <a:r>
              <a:rPr lang="en-US" dirty="0"/>
              <a:t>Important Provided Code</a:t>
            </a:r>
            <a:br>
              <a:rPr lang="en-US" dirty="0"/>
            </a:br>
            <a:r>
              <a:rPr lang="en-US" sz="2000" dirty="0"/>
              <a:t>Wolf Goat Cabbage Problem</a:t>
            </a:r>
          </a:p>
        </p:txBody>
      </p:sp>
      <p:sp>
        <p:nvSpPr>
          <p:cNvPr id="3" name="Content Placeholder 2">
            <a:extLst>
              <a:ext uri="{FF2B5EF4-FFF2-40B4-BE49-F238E27FC236}">
                <a16:creationId xmlns:a16="http://schemas.microsoft.com/office/drawing/2014/main" id="{D1B80CD9-E5DC-4CCD-9B66-AE0589C88923}"/>
              </a:ext>
            </a:extLst>
          </p:cNvPr>
          <p:cNvSpPr>
            <a:spLocks noGrp="1"/>
          </p:cNvSpPr>
          <p:nvPr>
            <p:ph idx="1"/>
          </p:nvPr>
        </p:nvSpPr>
        <p:spPr/>
        <p:txBody>
          <a:bodyPr/>
          <a:lstStyle/>
          <a:p>
            <a:r>
              <a:rPr lang="en-US" dirty="0"/>
              <a:t>In this problem state corresponds to an int</a:t>
            </a:r>
          </a:p>
          <a:p>
            <a:r>
              <a:rPr lang="en-US" dirty="0"/>
              <a:t>map&lt;state, vector&lt;state&gt;&gt; </a:t>
            </a:r>
            <a:r>
              <a:rPr lang="en-US" dirty="0" err="1"/>
              <a:t>nbrs</a:t>
            </a:r>
            <a:r>
              <a:rPr lang="en-US" dirty="0"/>
              <a:t>; </a:t>
            </a:r>
          </a:p>
          <a:p>
            <a:pPr lvl="1"/>
            <a:r>
              <a:rPr lang="en-US" dirty="0"/>
              <a:t>This is a map where the key is a state and the value is a vector of all the other states that are one action away from the given state</a:t>
            </a:r>
          </a:p>
          <a:p>
            <a:r>
              <a:rPr lang="en-US" dirty="0"/>
              <a:t>map&lt;pair&lt;state, state&gt;, string&gt; </a:t>
            </a:r>
            <a:r>
              <a:rPr lang="en-US" dirty="0" err="1"/>
              <a:t>edge_label</a:t>
            </a:r>
            <a:r>
              <a:rPr lang="en-US" dirty="0"/>
              <a:t>;</a:t>
            </a:r>
          </a:p>
          <a:p>
            <a:pPr lvl="1"/>
            <a:r>
              <a:rPr lang="en-US" dirty="0"/>
              <a:t>This is a map that contains a pair of two different states and a string that contains that action that was taken to get from the first state to the second state</a:t>
            </a:r>
          </a:p>
          <a:p>
            <a:pPr marL="457200" lvl="1" indent="0">
              <a:buNone/>
            </a:pPr>
            <a:r>
              <a:rPr lang="en-US" dirty="0"/>
              <a:t>  </a:t>
            </a:r>
          </a:p>
        </p:txBody>
      </p:sp>
    </p:spTree>
    <p:extLst>
      <p:ext uri="{BB962C8B-B14F-4D97-AF65-F5344CB8AC3E}">
        <p14:creationId xmlns:p14="http://schemas.microsoft.com/office/powerpoint/2010/main" val="3318446363"/>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1A19-ADB8-4B69-BAA3-5257C582A93B}"/>
              </a:ext>
            </a:extLst>
          </p:cNvPr>
          <p:cNvSpPr>
            <a:spLocks noGrp="1"/>
          </p:cNvSpPr>
          <p:nvPr>
            <p:ph type="title"/>
          </p:nvPr>
        </p:nvSpPr>
        <p:spPr>
          <a:xfrm>
            <a:off x="952500" y="31750"/>
            <a:ext cx="8191500" cy="1035050"/>
          </a:xfrm>
        </p:spPr>
        <p:txBody>
          <a:bodyPr/>
          <a:lstStyle/>
          <a:p>
            <a:r>
              <a:rPr lang="en-US" dirty="0"/>
              <a:t>Important Provided Code (Cont.)</a:t>
            </a:r>
            <a:br>
              <a:rPr lang="en-US" dirty="0"/>
            </a:br>
            <a:r>
              <a:rPr lang="en-US" sz="2000" dirty="0"/>
              <a:t>Wolf Goat Cabbage Problem</a:t>
            </a:r>
          </a:p>
        </p:txBody>
      </p:sp>
      <p:sp>
        <p:nvSpPr>
          <p:cNvPr id="3" name="Content Placeholder 2">
            <a:extLst>
              <a:ext uri="{FF2B5EF4-FFF2-40B4-BE49-F238E27FC236}">
                <a16:creationId xmlns:a16="http://schemas.microsoft.com/office/drawing/2014/main" id="{D1B80CD9-E5DC-4CCD-9B66-AE0589C88923}"/>
              </a:ext>
            </a:extLst>
          </p:cNvPr>
          <p:cNvSpPr>
            <a:spLocks noGrp="1"/>
          </p:cNvSpPr>
          <p:nvPr>
            <p:ph idx="1"/>
          </p:nvPr>
        </p:nvSpPr>
        <p:spPr/>
        <p:txBody>
          <a:bodyPr/>
          <a:lstStyle/>
          <a:p>
            <a:r>
              <a:rPr lang="en-US" dirty="0"/>
              <a:t>string </a:t>
            </a:r>
            <a:r>
              <a:rPr lang="en-US" dirty="0" err="1"/>
              <a:t>neighbor_label</a:t>
            </a:r>
            <a:r>
              <a:rPr lang="en-US" dirty="0"/>
              <a:t>(int s, int t);</a:t>
            </a:r>
          </a:p>
          <a:p>
            <a:pPr lvl="1"/>
            <a:r>
              <a:rPr lang="en-US" dirty="0"/>
              <a:t>This takes in two </a:t>
            </a:r>
            <a:r>
              <a:rPr lang="en-US" dirty="0" err="1"/>
              <a:t>ints</a:t>
            </a:r>
            <a:r>
              <a:rPr lang="en-US" dirty="0"/>
              <a:t> where s is the first state and t is the second state</a:t>
            </a:r>
          </a:p>
          <a:p>
            <a:pPr lvl="1"/>
            <a:r>
              <a:rPr lang="en-US" dirty="0"/>
              <a:t>This will generate a string that describes the action that was taken to get from state s to state t</a:t>
            </a:r>
          </a:p>
          <a:p>
            <a:r>
              <a:rPr lang="en-US" dirty="0"/>
              <a:t>const int wolf = 0, goat = 1, cabbage = 2, me = 3;</a:t>
            </a:r>
          </a:p>
          <a:p>
            <a:pPr lvl="1"/>
            <a:r>
              <a:rPr lang="en-US" dirty="0"/>
              <a:t>This line provides the values of each object that can cross the river</a:t>
            </a:r>
          </a:p>
          <a:p>
            <a:pPr lvl="1"/>
            <a:r>
              <a:rPr lang="en-US" dirty="0"/>
              <a:t>The values correspond to the bit each object references in a state</a:t>
            </a:r>
          </a:p>
          <a:p>
            <a:endParaRPr lang="en-US" dirty="0"/>
          </a:p>
          <a:p>
            <a:endParaRPr lang="en-US" dirty="0"/>
          </a:p>
        </p:txBody>
      </p:sp>
    </p:spTree>
    <p:extLst>
      <p:ext uri="{BB962C8B-B14F-4D97-AF65-F5344CB8AC3E}">
        <p14:creationId xmlns:p14="http://schemas.microsoft.com/office/powerpoint/2010/main" val="2696267482"/>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1A19-ADB8-4B69-BAA3-5257C582A93B}"/>
              </a:ext>
            </a:extLst>
          </p:cNvPr>
          <p:cNvSpPr>
            <a:spLocks noGrp="1"/>
          </p:cNvSpPr>
          <p:nvPr>
            <p:ph type="title"/>
          </p:nvPr>
        </p:nvSpPr>
        <p:spPr>
          <a:xfrm>
            <a:off x="952500" y="31750"/>
            <a:ext cx="8191500" cy="1035050"/>
          </a:xfrm>
        </p:spPr>
        <p:txBody>
          <a:bodyPr/>
          <a:lstStyle/>
          <a:p>
            <a:r>
              <a:rPr lang="en-US" dirty="0"/>
              <a:t>Important Provided Code</a:t>
            </a:r>
            <a:br>
              <a:rPr lang="en-US" dirty="0"/>
            </a:br>
            <a:r>
              <a:rPr lang="en-US" sz="2000" dirty="0"/>
              <a:t>Jugs Problem</a:t>
            </a:r>
          </a:p>
        </p:txBody>
      </p:sp>
      <p:sp>
        <p:nvSpPr>
          <p:cNvPr id="3" name="Content Placeholder 2">
            <a:extLst>
              <a:ext uri="{FF2B5EF4-FFF2-40B4-BE49-F238E27FC236}">
                <a16:creationId xmlns:a16="http://schemas.microsoft.com/office/drawing/2014/main" id="{D1B80CD9-E5DC-4CCD-9B66-AE0589C88923}"/>
              </a:ext>
            </a:extLst>
          </p:cNvPr>
          <p:cNvSpPr>
            <a:spLocks noGrp="1"/>
          </p:cNvSpPr>
          <p:nvPr>
            <p:ph idx="1"/>
          </p:nvPr>
        </p:nvSpPr>
        <p:spPr>
          <a:xfrm>
            <a:off x="952500" y="990600"/>
            <a:ext cx="8191500" cy="5867400"/>
          </a:xfrm>
        </p:spPr>
        <p:txBody>
          <a:bodyPr/>
          <a:lstStyle/>
          <a:p>
            <a:r>
              <a:rPr lang="en-US" dirty="0"/>
              <a:t>In this problem state is a pair of </a:t>
            </a:r>
            <a:r>
              <a:rPr lang="en-US" dirty="0" err="1"/>
              <a:t>ints</a:t>
            </a:r>
            <a:r>
              <a:rPr lang="en-US" dirty="0"/>
              <a:t> where each int corresponds to the amount jug A and B contain</a:t>
            </a:r>
          </a:p>
          <a:p>
            <a:r>
              <a:rPr lang="en-US" dirty="0"/>
              <a:t>map&lt;state, vector&lt;state&gt;&gt; </a:t>
            </a:r>
            <a:r>
              <a:rPr lang="en-US" dirty="0" err="1"/>
              <a:t>nbrs</a:t>
            </a:r>
            <a:r>
              <a:rPr lang="en-US" dirty="0"/>
              <a:t>; </a:t>
            </a:r>
          </a:p>
          <a:p>
            <a:pPr lvl="1"/>
            <a:r>
              <a:rPr lang="en-US" dirty="0"/>
              <a:t>This is a map where the key is a state and the value is a vector of all the other states that are one action away from the given state</a:t>
            </a:r>
          </a:p>
          <a:p>
            <a:r>
              <a:rPr lang="en-US" dirty="0"/>
              <a:t>map&lt;pair&lt;state, state&gt;, string&gt; </a:t>
            </a:r>
            <a:r>
              <a:rPr lang="en-US" dirty="0" err="1"/>
              <a:t>edge_label</a:t>
            </a:r>
            <a:r>
              <a:rPr lang="en-US" dirty="0"/>
              <a:t>;</a:t>
            </a:r>
          </a:p>
          <a:p>
            <a:pPr lvl="1"/>
            <a:r>
              <a:rPr lang="en-US" dirty="0"/>
              <a:t>This is a map that contains a pair of two different states and a string that contains that action that was taken to get from the first state to the second state</a:t>
            </a:r>
          </a:p>
          <a:p>
            <a:r>
              <a:rPr lang="en-US" dirty="0"/>
              <a:t>const string actions[];</a:t>
            </a:r>
          </a:p>
          <a:p>
            <a:pPr lvl="1"/>
            <a:r>
              <a:rPr lang="en-US" dirty="0"/>
              <a:t>This is an array of strings that have the 6 different actions that can be taken</a:t>
            </a:r>
          </a:p>
        </p:txBody>
      </p:sp>
    </p:spTree>
    <p:extLst>
      <p:ext uri="{BB962C8B-B14F-4D97-AF65-F5344CB8AC3E}">
        <p14:creationId xmlns:p14="http://schemas.microsoft.com/office/powerpoint/2010/main" val="369466471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b="0" dirty="0"/>
              <a:t>void </a:t>
            </a:r>
            <a:r>
              <a:rPr lang="en-US" b="0" dirty="0" err="1"/>
              <a:t>build_graph</a:t>
            </a:r>
            <a:r>
              <a:rPr lang="en-US" b="0" dirty="0"/>
              <a:t>(void)</a:t>
            </a:r>
          </a:p>
          <a:p>
            <a:pPr lvl="1"/>
            <a:r>
              <a:rPr lang="en-US" dirty="0"/>
              <a:t>This function needs to be written for both problems using their own unique implementations</a:t>
            </a:r>
            <a:endParaRPr lang="en-US" b="0" dirty="0"/>
          </a:p>
          <a:p>
            <a:pPr lvl="1"/>
            <a:r>
              <a:rPr lang="en-US" dirty="0"/>
              <a:t>This is responsible for filling in the </a:t>
            </a:r>
            <a:r>
              <a:rPr lang="en-US" b="1" dirty="0" err="1"/>
              <a:t>nbrs</a:t>
            </a:r>
            <a:r>
              <a:rPr lang="en-US" dirty="0"/>
              <a:t> and </a:t>
            </a:r>
            <a:r>
              <a:rPr lang="en-US" b="1" dirty="0" err="1"/>
              <a:t>edge_label</a:t>
            </a:r>
            <a:r>
              <a:rPr lang="en-US" dirty="0"/>
              <a:t> maps</a:t>
            </a:r>
          </a:p>
          <a:p>
            <a:pPr lvl="1"/>
            <a:r>
              <a:rPr lang="en-US" dirty="0"/>
              <a:t>To fill in the maps you will need to loop through each possible state and then generate each neighboring state</a:t>
            </a:r>
          </a:p>
          <a:p>
            <a:pPr lvl="1"/>
            <a:r>
              <a:rPr lang="en-US" dirty="0"/>
              <a:t>As you generate the neighboring states you should add each one to </a:t>
            </a:r>
            <a:r>
              <a:rPr lang="en-US" b="1" dirty="0" err="1"/>
              <a:t>nbrs</a:t>
            </a:r>
            <a:r>
              <a:rPr lang="en-US" b="1" dirty="0"/>
              <a:t> </a:t>
            </a:r>
            <a:r>
              <a:rPr lang="en-US" dirty="0"/>
              <a:t>and </a:t>
            </a:r>
            <a:r>
              <a:rPr lang="en-US" b="1" dirty="0" err="1"/>
              <a:t>edge_label</a:t>
            </a:r>
            <a:r>
              <a:rPr lang="en-US" b="1" dirty="0"/>
              <a:t> </a:t>
            </a:r>
            <a:r>
              <a:rPr lang="en-US" dirty="0"/>
              <a:t>maps</a:t>
            </a:r>
            <a:endParaRPr lang="en-US" b="1" dirty="0"/>
          </a:p>
        </p:txBody>
      </p:sp>
    </p:spTree>
    <p:extLst>
      <p:ext uri="{BB962C8B-B14F-4D97-AF65-F5344CB8AC3E}">
        <p14:creationId xmlns:p14="http://schemas.microsoft.com/office/powerpoint/2010/main" val="123401284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C75F-DFE2-41A8-96A3-FB6679987435}"/>
              </a:ext>
            </a:extLst>
          </p:cNvPr>
          <p:cNvSpPr>
            <a:spLocks noGrp="1"/>
          </p:cNvSpPr>
          <p:nvPr>
            <p:ph type="title"/>
          </p:nvPr>
        </p:nvSpPr>
        <p:spPr/>
        <p:txBody>
          <a:bodyPr/>
          <a:lstStyle/>
          <a:p>
            <a:r>
              <a:rPr lang="en-US" dirty="0" err="1"/>
              <a:t>bitset</a:t>
            </a:r>
            <a:endParaRPr lang="en-US" dirty="0"/>
          </a:p>
        </p:txBody>
      </p:sp>
      <p:sp>
        <p:nvSpPr>
          <p:cNvPr id="3" name="Content Placeholder 2">
            <a:extLst>
              <a:ext uri="{FF2B5EF4-FFF2-40B4-BE49-F238E27FC236}">
                <a16:creationId xmlns:a16="http://schemas.microsoft.com/office/drawing/2014/main" id="{33A98A76-C518-4978-918D-B18A86D9878D}"/>
              </a:ext>
            </a:extLst>
          </p:cNvPr>
          <p:cNvSpPr>
            <a:spLocks noGrp="1"/>
          </p:cNvSpPr>
          <p:nvPr>
            <p:ph idx="1"/>
          </p:nvPr>
        </p:nvSpPr>
        <p:spPr/>
        <p:txBody>
          <a:bodyPr/>
          <a:lstStyle/>
          <a:p>
            <a:r>
              <a:rPr lang="en-US" dirty="0"/>
              <a:t>In the wolf/goat/cabbage problem there are 16 different states</a:t>
            </a:r>
          </a:p>
          <a:p>
            <a:r>
              <a:rPr lang="en-US" dirty="0"/>
              <a:t>Each bit in a state corresponds to whether something is on the left side of the river or the right side of the river </a:t>
            </a:r>
          </a:p>
          <a:p>
            <a:pPr lvl="1"/>
            <a:r>
              <a:rPr lang="en-US" dirty="0"/>
              <a:t>where 0 = left and 1 = right </a:t>
            </a:r>
          </a:p>
          <a:p>
            <a:r>
              <a:rPr lang="en-US" dirty="0"/>
              <a:t>The </a:t>
            </a:r>
            <a:r>
              <a:rPr lang="en-US" dirty="0" err="1"/>
              <a:t>bitset</a:t>
            </a:r>
            <a:r>
              <a:rPr lang="en-US" dirty="0"/>
              <a:t> is a class in </a:t>
            </a:r>
            <a:r>
              <a:rPr lang="en-US" dirty="0" err="1"/>
              <a:t>c++</a:t>
            </a:r>
            <a:r>
              <a:rPr lang="en-US" dirty="0"/>
              <a:t> that could be helpful for this portion of the assignment as it allows for easy manipulation of bits in numbers</a:t>
            </a:r>
          </a:p>
          <a:p>
            <a:r>
              <a:rPr lang="en-US" dirty="0"/>
              <a:t>It is not required to use this class, so if you do not want to use it that is fine</a:t>
            </a:r>
          </a:p>
        </p:txBody>
      </p:sp>
    </p:spTree>
    <p:extLst>
      <p:ext uri="{BB962C8B-B14F-4D97-AF65-F5344CB8AC3E}">
        <p14:creationId xmlns:p14="http://schemas.microsoft.com/office/powerpoint/2010/main" val="352958555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3329-D8F6-40CB-8D80-292D1C00F5D5}"/>
              </a:ext>
            </a:extLst>
          </p:cNvPr>
          <p:cNvSpPr>
            <a:spLocks noGrp="1"/>
          </p:cNvSpPr>
          <p:nvPr>
            <p:ph type="title"/>
          </p:nvPr>
        </p:nvSpPr>
        <p:spPr/>
        <p:txBody>
          <a:bodyPr/>
          <a:lstStyle/>
          <a:p>
            <a:r>
              <a:rPr lang="en-US" dirty="0" err="1"/>
              <a:t>Bitset</a:t>
            </a:r>
            <a:r>
              <a:rPr lang="en-US" dirty="0"/>
              <a:t> example</a:t>
            </a:r>
          </a:p>
        </p:txBody>
      </p:sp>
      <p:pic>
        <p:nvPicPr>
          <p:cNvPr id="4" name="Picture 3">
            <a:extLst>
              <a:ext uri="{FF2B5EF4-FFF2-40B4-BE49-F238E27FC236}">
                <a16:creationId xmlns:a16="http://schemas.microsoft.com/office/drawing/2014/main" id="{11237B1A-09EB-402B-870A-5FFB3129F0BA}"/>
              </a:ext>
            </a:extLst>
          </p:cNvPr>
          <p:cNvPicPr>
            <a:picLocks noChangeAspect="1"/>
          </p:cNvPicPr>
          <p:nvPr/>
        </p:nvPicPr>
        <p:blipFill>
          <a:blip r:embed="rId2"/>
          <a:stretch>
            <a:fillRect/>
          </a:stretch>
        </p:blipFill>
        <p:spPr>
          <a:xfrm>
            <a:off x="952500" y="762000"/>
            <a:ext cx="6210240" cy="5029200"/>
          </a:xfrm>
          <a:prstGeom prst="rect">
            <a:avLst/>
          </a:prstGeom>
        </p:spPr>
      </p:pic>
      <p:pic>
        <p:nvPicPr>
          <p:cNvPr id="5" name="Picture 4">
            <a:extLst>
              <a:ext uri="{FF2B5EF4-FFF2-40B4-BE49-F238E27FC236}">
                <a16:creationId xmlns:a16="http://schemas.microsoft.com/office/drawing/2014/main" id="{BD79F6A9-B033-40A6-B65E-05E4C240E13B}"/>
              </a:ext>
            </a:extLst>
          </p:cNvPr>
          <p:cNvPicPr>
            <a:picLocks noChangeAspect="1"/>
          </p:cNvPicPr>
          <p:nvPr/>
        </p:nvPicPr>
        <p:blipFill>
          <a:blip r:embed="rId3"/>
          <a:stretch>
            <a:fillRect/>
          </a:stretch>
        </p:blipFill>
        <p:spPr>
          <a:xfrm>
            <a:off x="5715000" y="5257800"/>
            <a:ext cx="3371850" cy="1466850"/>
          </a:xfrm>
          <a:prstGeom prst="rect">
            <a:avLst/>
          </a:prstGeom>
        </p:spPr>
      </p:pic>
      <p:sp>
        <p:nvSpPr>
          <p:cNvPr id="6" name="Rectangle 5">
            <a:extLst>
              <a:ext uri="{FF2B5EF4-FFF2-40B4-BE49-F238E27FC236}">
                <a16:creationId xmlns:a16="http://schemas.microsoft.com/office/drawing/2014/main" id="{78E69E52-67F1-4228-A38A-77E5B3B79AAA}"/>
              </a:ext>
            </a:extLst>
          </p:cNvPr>
          <p:cNvSpPr/>
          <p:nvPr/>
        </p:nvSpPr>
        <p:spPr>
          <a:xfrm>
            <a:off x="5715000" y="5257800"/>
            <a:ext cx="3371850" cy="1466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29259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1095-42C5-4B71-9896-C54DEA1485CE}"/>
              </a:ext>
            </a:extLst>
          </p:cNvPr>
          <p:cNvSpPr>
            <a:spLocks noGrp="1"/>
          </p:cNvSpPr>
          <p:nvPr>
            <p:ph type="title"/>
          </p:nvPr>
        </p:nvSpPr>
        <p:spPr/>
        <p:txBody>
          <a:bodyPr/>
          <a:lstStyle/>
          <a:p>
            <a:r>
              <a:rPr lang="en-US" dirty="0"/>
              <a:t>Example Wolf Goat Cabbage</a:t>
            </a:r>
          </a:p>
        </p:txBody>
      </p:sp>
      <p:sp>
        <p:nvSpPr>
          <p:cNvPr id="5" name="Content Placeholder 4">
            <a:extLst>
              <a:ext uri="{FF2B5EF4-FFF2-40B4-BE49-F238E27FC236}">
                <a16:creationId xmlns:a16="http://schemas.microsoft.com/office/drawing/2014/main" id="{A01F498E-7942-47E4-85E6-743E6DE269BA}"/>
              </a:ext>
            </a:extLst>
          </p:cNvPr>
          <p:cNvSpPr>
            <a:spLocks noGrp="1"/>
          </p:cNvSpPr>
          <p:nvPr>
            <p:ph idx="1"/>
          </p:nvPr>
        </p:nvSpPr>
        <p:spPr>
          <a:xfrm>
            <a:off x="952500" y="990600"/>
            <a:ext cx="8191500" cy="5867400"/>
          </a:xfrm>
        </p:spPr>
        <p:txBody>
          <a:bodyPr/>
          <a:lstStyle/>
          <a:p>
            <a:r>
              <a:rPr lang="en-US" dirty="0"/>
              <a:t>There are always 4 different actions that can be done at each state</a:t>
            </a:r>
          </a:p>
          <a:p>
            <a:pPr lvl="1"/>
            <a:r>
              <a:rPr lang="en-US" dirty="0"/>
              <a:t>Person crosses river with wolf</a:t>
            </a:r>
          </a:p>
          <a:p>
            <a:pPr lvl="1"/>
            <a:r>
              <a:rPr lang="en-US" dirty="0"/>
              <a:t>Person crosses river with goat</a:t>
            </a:r>
          </a:p>
          <a:p>
            <a:pPr lvl="1"/>
            <a:r>
              <a:rPr lang="en-US" dirty="0"/>
              <a:t>Person crosses river with cabbage</a:t>
            </a:r>
          </a:p>
          <a:p>
            <a:pPr lvl="1"/>
            <a:r>
              <a:rPr lang="en-US" dirty="0"/>
              <a:t>Person crosses river alone</a:t>
            </a:r>
          </a:p>
          <a:p>
            <a:r>
              <a:rPr lang="en-US" dirty="0"/>
              <a:t>The person can only cross the river with something if that thing is on the same side of the river as the person</a:t>
            </a:r>
          </a:p>
          <a:p>
            <a:r>
              <a:rPr lang="en-US" dirty="0"/>
              <a:t>Also if a state results in bad things happening (goat and wolf on one side without the person or goat and cabbage on one side without the person) then we want to ignore that state</a:t>
            </a:r>
          </a:p>
        </p:txBody>
      </p:sp>
    </p:spTree>
    <p:extLst>
      <p:ext uri="{BB962C8B-B14F-4D97-AF65-F5344CB8AC3E}">
        <p14:creationId xmlns:p14="http://schemas.microsoft.com/office/powerpoint/2010/main" val="1743296167"/>
      </p:ext>
    </p:extLst>
  </p:cSld>
  <p:clrMapOvr>
    <a:masterClrMapping/>
  </p:clrMapOvr>
  <p:transition>
    <p:wipe/>
  </p:transition>
</p:sld>
</file>

<file path=ppt/theme/theme1.xml><?xml version="1.0" encoding="utf-8"?>
<a:theme xmlns:a="http://schemas.openxmlformats.org/drawingml/2006/main" name="presentation">
  <a:themeElements>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245D"/>
        </a:dk2>
        <a:lt2>
          <a:srgbClr val="808080"/>
        </a:lt2>
        <a:accent1>
          <a:srgbClr val="3333FF"/>
        </a:accent1>
        <a:accent2>
          <a:srgbClr val="0070C8"/>
        </a:accent2>
        <a:accent3>
          <a:srgbClr val="FFFFFF"/>
        </a:accent3>
        <a:accent4>
          <a:srgbClr val="000000"/>
        </a:accent4>
        <a:accent5>
          <a:srgbClr val="ADADFF"/>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38478</TotalTime>
  <Words>1260</Words>
  <Application>Microsoft Macintosh PowerPoint</Application>
  <PresentationFormat>On-screen Show (4:3)</PresentationFormat>
  <Paragraphs>155</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Monotype Sorts</vt:lpstr>
      <vt:lpstr>presentation</vt:lpstr>
      <vt:lpstr>Lab 10</vt:lpstr>
      <vt:lpstr>Lab Goal</vt:lpstr>
      <vt:lpstr>Important Provided Code Wolf Goat Cabbage Problem</vt:lpstr>
      <vt:lpstr>Important Provided Code (Cont.) Wolf Goat Cabbage Problem</vt:lpstr>
      <vt:lpstr>Important Provided Code Jugs Problem</vt:lpstr>
      <vt:lpstr>Code To Write</vt:lpstr>
      <vt:lpstr>bitset</vt:lpstr>
      <vt:lpstr>Bitset example</vt:lpstr>
      <vt:lpstr>Example Wolf Goat Cabbage</vt:lpstr>
      <vt:lpstr>Example Wolf Goat Cabbage (cont.)</vt:lpstr>
      <vt:lpstr>Example Wolf Goat Cabbage (cont.)</vt:lpstr>
      <vt:lpstr>Example Water Jugs</vt:lpstr>
      <vt:lpstr>Example Water Jugs (cont.)</vt:lpstr>
      <vt:lpstr>Example Water Jugs (cont.)</vt:lpstr>
      <vt:lpstr>Some Notes</vt:lpstr>
    </vt:vector>
  </TitlesOfParts>
  <Company>Clemson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Distributed and Network Programming</dc:subject>
  <dc:creator>William Garnes</dc:creator>
  <cp:lastModifiedBy>Microsoft Office User</cp:lastModifiedBy>
  <cp:revision>567</cp:revision>
  <cp:lastPrinted>2019-01-09T20:11:28Z</cp:lastPrinted>
  <dcterms:created xsi:type="dcterms:W3CDTF">2002-09-11T15:09:58Z</dcterms:created>
  <dcterms:modified xsi:type="dcterms:W3CDTF">2021-04-12T07:55:05Z</dcterms:modified>
</cp:coreProperties>
</file>