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
  </p:notesMasterIdLst>
  <p:handoutMasterIdLst>
    <p:handoutMasterId r:id="rId12"/>
  </p:handoutMasterIdLst>
  <p:sldIdLst>
    <p:sldId id="256" r:id="rId2"/>
    <p:sldId id="678" r:id="rId3"/>
    <p:sldId id="713" r:id="rId4"/>
    <p:sldId id="707" r:id="rId5"/>
    <p:sldId id="725" r:id="rId6"/>
    <p:sldId id="726" r:id="rId7"/>
    <p:sldId id="727" r:id="rId8"/>
    <p:sldId id="730" r:id="rId9"/>
    <p:sldId id="728" r:id="rId1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32" autoAdjust="0"/>
    <p:restoredTop sz="87694" autoAdjust="0"/>
  </p:normalViewPr>
  <p:slideViewPr>
    <p:cSldViewPr>
      <p:cViewPr varScale="1">
        <p:scale>
          <a:sx n="86" d="100"/>
          <a:sy n="86" d="100"/>
        </p:scale>
        <p:origin x="12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BB4837D-D532-4E1A-9DB1-D690BBB1381B}"/>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3" name="Rectangle 3">
            <a:extLst>
              <a:ext uri="{FF2B5EF4-FFF2-40B4-BE49-F238E27FC236}">
                <a16:creationId xmlns:a16="http://schemas.microsoft.com/office/drawing/2014/main" id="{D8AD72B5-785C-4317-A1E3-BA75C66912E5}"/>
              </a:ext>
            </a:extLst>
          </p:cNvPr>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46084" name="Rectangle 4">
            <a:extLst>
              <a:ext uri="{FF2B5EF4-FFF2-40B4-BE49-F238E27FC236}">
                <a16:creationId xmlns:a16="http://schemas.microsoft.com/office/drawing/2014/main" id="{7EDDD4F0-5B4F-4D4D-BC7E-CD3E659AF612}"/>
              </a:ext>
            </a:extLst>
          </p:cNvPr>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5" name="Rectangle 5">
            <a:extLst>
              <a:ext uri="{FF2B5EF4-FFF2-40B4-BE49-F238E27FC236}">
                <a16:creationId xmlns:a16="http://schemas.microsoft.com/office/drawing/2014/main" id="{CF5807E7-433C-4817-9AF3-E179674E23C3}"/>
              </a:ext>
            </a:extLst>
          </p:cNvPr>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4AB5933C-FA31-4A6B-AC3D-5D5C5ED5C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BC6046-8AC8-4979-AFAC-25C05EDE89D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67" name="Rectangle 3">
            <a:extLst>
              <a:ext uri="{FF2B5EF4-FFF2-40B4-BE49-F238E27FC236}">
                <a16:creationId xmlns:a16="http://schemas.microsoft.com/office/drawing/2014/main" id="{4FECB455-ABF9-45DB-9F3C-17B2397DC6B7}"/>
              </a:ext>
            </a:extLst>
          </p:cNvPr>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FD2D6C98-F198-433A-9D9A-775372CA64C5}"/>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C00310BC-61B9-4B7B-AEA6-6ED9C726185D}"/>
              </a:ext>
            </a:extLst>
          </p:cNvPr>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3863A96D-71F8-480E-88D0-E18BAE55009E}"/>
              </a:ext>
            </a:extLst>
          </p:cNvPr>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71" name="Rectangle 7">
            <a:extLst>
              <a:ext uri="{FF2B5EF4-FFF2-40B4-BE49-F238E27FC236}">
                <a16:creationId xmlns:a16="http://schemas.microsoft.com/office/drawing/2014/main" id="{C0E31932-C66A-4176-980D-F3CA4C2EF74E}"/>
              </a:ext>
            </a:extLst>
          </p:cNvPr>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04E00595-87AB-4AF2-86D9-EF99B75BE9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2</a:t>
            </a:fld>
            <a:endParaRPr lang="en-US" altLang="en-US"/>
          </a:p>
        </p:txBody>
      </p:sp>
    </p:spTree>
    <p:extLst>
      <p:ext uri="{BB962C8B-B14F-4D97-AF65-F5344CB8AC3E}">
        <p14:creationId xmlns:p14="http://schemas.microsoft.com/office/powerpoint/2010/main" val="153810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r>
              <a:rPr lang="en-US"/>
              <a:t>Click here to add subtitle</a:t>
            </a:r>
          </a:p>
        </p:txBody>
      </p:sp>
      <p:sp>
        <p:nvSpPr>
          <p:cNvPr id="52229" name="Rectangle 5"/>
          <p:cNvSpPr>
            <a:spLocks noGrp="1" noChangeArrowheads="1"/>
          </p:cNvSpPr>
          <p:nvPr>
            <p:ph type="ctrTitle"/>
          </p:nvPr>
        </p:nvSpPr>
        <p:spPr>
          <a:xfrm>
            <a:off x="762000" y="1676400"/>
            <a:ext cx="7772400" cy="1470025"/>
          </a:xfrm>
        </p:spPr>
        <p:txBody>
          <a:bodyPr/>
          <a:lstStyle>
            <a:lvl1pPr>
              <a:defRPr/>
            </a:lvl1pPr>
          </a:lstStyle>
          <a:p>
            <a:r>
              <a:rPr lang="en-US"/>
              <a:t>Click here to add title</a:t>
            </a:r>
          </a:p>
        </p:txBody>
      </p:sp>
    </p:spTree>
    <p:extLst>
      <p:ext uri="{BB962C8B-B14F-4D97-AF65-F5344CB8AC3E}">
        <p14:creationId xmlns:p14="http://schemas.microsoft.com/office/powerpoint/2010/main" val="92197858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21691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8050" y="101600"/>
            <a:ext cx="1885950" cy="675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101600"/>
            <a:ext cx="5505450" cy="675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79355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60121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286645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948353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33909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2062828"/>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3121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5194269"/>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185756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626687-88B1-4FD2-B276-83A2C40FF013}"/>
              </a:ext>
            </a:extLst>
          </p:cNvPr>
          <p:cNvSpPr>
            <a:spLocks noChangeArrowheads="1"/>
          </p:cNvSpPr>
          <p:nvPr/>
        </p:nvSpPr>
        <p:spPr bwMode="auto">
          <a:xfrm>
            <a:off x="0" y="5029200"/>
            <a:ext cx="914400" cy="914400"/>
          </a:xfrm>
          <a:prstGeom prst="rect">
            <a:avLst/>
          </a:prstGeom>
          <a:solidFill>
            <a:srgbClr val="330066"/>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pic>
        <p:nvPicPr>
          <p:cNvPr id="1027" name="Picture 3" descr="Picture1">
            <a:extLst>
              <a:ext uri="{FF2B5EF4-FFF2-40B4-BE49-F238E27FC236}">
                <a16:creationId xmlns:a16="http://schemas.microsoft.com/office/drawing/2014/main" id="{47CAFBA6-0443-4280-AB66-87EB178ABA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9D0631FC-5979-49A4-A31E-8810256AE5C3}"/>
              </a:ext>
            </a:extLst>
          </p:cNvPr>
          <p:cNvSpPr>
            <a:spLocks noChangeArrowheads="1"/>
          </p:cNvSpPr>
          <p:nvPr/>
        </p:nvSpPr>
        <p:spPr bwMode="auto">
          <a:xfrm>
            <a:off x="0" y="1905000"/>
            <a:ext cx="914400" cy="3276600"/>
          </a:xfrm>
          <a:prstGeom prst="rect">
            <a:avLst/>
          </a:prstGeom>
          <a:gradFill rotWithShape="1">
            <a:gsLst>
              <a:gs pos="0">
                <a:schemeClr val="bg1"/>
              </a:gs>
              <a:gs pos="100000">
                <a:srgbClr val="330066"/>
              </a:gs>
            </a:gsLst>
            <a:lin ang="540000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Rectangle 6">
            <a:extLst>
              <a:ext uri="{FF2B5EF4-FFF2-40B4-BE49-F238E27FC236}">
                <a16:creationId xmlns:a16="http://schemas.microsoft.com/office/drawing/2014/main" id="{E6FEFDCB-6431-450C-97AA-909B808A85D6}"/>
              </a:ext>
            </a:extLst>
          </p:cNvPr>
          <p:cNvSpPr>
            <a:spLocks noGrp="1" noChangeArrowheads="1"/>
          </p:cNvSpPr>
          <p:nvPr>
            <p:ph type="body" idx="1"/>
          </p:nvPr>
        </p:nvSpPr>
        <p:spPr bwMode="auto">
          <a:xfrm>
            <a:off x="952500" y="1066800"/>
            <a:ext cx="81915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7">
            <a:extLst>
              <a:ext uri="{FF2B5EF4-FFF2-40B4-BE49-F238E27FC236}">
                <a16:creationId xmlns:a16="http://schemas.microsoft.com/office/drawing/2014/main" id="{00C33F15-44AC-41D7-BFB6-69F38937141D}"/>
              </a:ext>
            </a:extLst>
          </p:cNvPr>
          <p:cNvSpPr>
            <a:spLocks noGrp="1" noChangeArrowheads="1"/>
          </p:cNvSpPr>
          <p:nvPr>
            <p:ph type="title"/>
          </p:nvPr>
        </p:nvSpPr>
        <p:spPr bwMode="auto">
          <a:xfrm>
            <a:off x="952500" y="31750"/>
            <a:ext cx="8191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a:t>Click to edit Master title style</a:t>
            </a:r>
          </a:p>
        </p:txBody>
      </p:sp>
      <p:cxnSp>
        <p:nvCxnSpPr>
          <p:cNvPr id="1031" name="AutoShape 9">
            <a:extLst>
              <a:ext uri="{FF2B5EF4-FFF2-40B4-BE49-F238E27FC236}">
                <a16:creationId xmlns:a16="http://schemas.microsoft.com/office/drawing/2014/main" id="{263EB19E-C670-45C4-8C64-604B46412665}"/>
              </a:ext>
            </a:extLst>
          </p:cNvPr>
          <p:cNvCxnSpPr>
            <a:cxnSpLocks noChangeShapeType="1"/>
          </p:cNvCxnSpPr>
          <p:nvPr/>
        </p:nvCxnSpPr>
        <p:spPr bwMode="auto">
          <a:xfrm>
            <a:off x="914400" y="990600"/>
            <a:ext cx="8229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3" name="Text Box 10">
            <a:extLst>
              <a:ext uri="{FF2B5EF4-FFF2-40B4-BE49-F238E27FC236}">
                <a16:creationId xmlns:a16="http://schemas.microsoft.com/office/drawing/2014/main" id="{5E62514E-3C2E-4729-8B42-6D5BEA06ECD7}"/>
              </a:ext>
            </a:extLst>
          </p:cNvPr>
          <p:cNvSpPr txBox="1">
            <a:spLocks noChangeArrowheads="1"/>
          </p:cNvSpPr>
          <p:nvPr/>
        </p:nvSpPr>
        <p:spPr bwMode="auto">
          <a:xfrm>
            <a:off x="-19050" y="6400800"/>
            <a:ext cx="685800" cy="4000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5EA2B5AF-7668-4F65-9C3C-46D24318F430}" type="slidenum">
              <a:rPr lang="en-US" altLang="en-US" sz="2000" b="1" smtClean="0"/>
              <a:pPr algn="ctr" eaLnBrk="1" hangingPunct="1">
                <a:defRPr/>
              </a:pPr>
              <a:t>‹#›</a:t>
            </a:fld>
            <a:endParaRPr lang="en-US" altLang="en-US" sz="2800" b="1" dirty="0"/>
          </a:p>
        </p:txBody>
      </p:sp>
      <p:pic>
        <p:nvPicPr>
          <p:cNvPr id="2" name="Picture 1">
            <a:extLst>
              <a:ext uri="{FF2B5EF4-FFF2-40B4-BE49-F238E27FC236}">
                <a16:creationId xmlns:a16="http://schemas.microsoft.com/office/drawing/2014/main" id="{2972BD78-687B-4CE9-B095-71DD222AEA8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800" y="635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ransition>
    <p:wipe/>
  </p:transition>
  <p:hf sldNum="0" hdr="0" ftr="0" dt="0"/>
  <p:txStyles>
    <p:titleStyle>
      <a:lvl1pPr algn="ctr" rtl="0" eaLnBrk="0" fontAlgn="base" hangingPunct="0">
        <a:lnSpc>
          <a:spcPct val="85000"/>
        </a:lnSpc>
        <a:spcBef>
          <a:spcPct val="0"/>
        </a:spcBef>
        <a:spcAft>
          <a:spcPct val="0"/>
        </a:spcAft>
        <a:defRPr sz="3600" b="1">
          <a:solidFill>
            <a:srgbClr val="330066"/>
          </a:solidFill>
          <a:latin typeface="+mj-lt"/>
          <a:ea typeface="+mj-ea"/>
          <a:cs typeface="+mj-cs"/>
        </a:defRPr>
      </a:lvl1pPr>
      <a:lvl2pPr algn="ctr" rtl="0" eaLnBrk="0" fontAlgn="base" hangingPunct="0">
        <a:lnSpc>
          <a:spcPct val="85000"/>
        </a:lnSpc>
        <a:spcBef>
          <a:spcPct val="0"/>
        </a:spcBef>
        <a:spcAft>
          <a:spcPct val="0"/>
        </a:spcAft>
        <a:defRPr sz="3600" b="1">
          <a:solidFill>
            <a:srgbClr val="330066"/>
          </a:solidFill>
          <a:latin typeface="Arial" charset="0"/>
        </a:defRPr>
      </a:lvl2pPr>
      <a:lvl3pPr algn="ctr" rtl="0" eaLnBrk="0" fontAlgn="base" hangingPunct="0">
        <a:lnSpc>
          <a:spcPct val="85000"/>
        </a:lnSpc>
        <a:spcBef>
          <a:spcPct val="0"/>
        </a:spcBef>
        <a:spcAft>
          <a:spcPct val="0"/>
        </a:spcAft>
        <a:defRPr sz="3600" b="1">
          <a:solidFill>
            <a:srgbClr val="330066"/>
          </a:solidFill>
          <a:latin typeface="Arial" charset="0"/>
        </a:defRPr>
      </a:lvl3pPr>
      <a:lvl4pPr algn="ctr" rtl="0" eaLnBrk="0" fontAlgn="base" hangingPunct="0">
        <a:lnSpc>
          <a:spcPct val="85000"/>
        </a:lnSpc>
        <a:spcBef>
          <a:spcPct val="0"/>
        </a:spcBef>
        <a:spcAft>
          <a:spcPct val="0"/>
        </a:spcAft>
        <a:defRPr sz="3600" b="1">
          <a:solidFill>
            <a:srgbClr val="330066"/>
          </a:solidFill>
          <a:latin typeface="Arial" charset="0"/>
        </a:defRPr>
      </a:lvl4pPr>
      <a:lvl5pPr algn="ctr" rtl="0" eaLnBrk="0" fontAlgn="base" hangingPunct="0">
        <a:lnSpc>
          <a:spcPct val="85000"/>
        </a:lnSpc>
        <a:spcBef>
          <a:spcPct val="0"/>
        </a:spcBef>
        <a:spcAft>
          <a:spcPct val="0"/>
        </a:spcAft>
        <a:defRPr sz="3600" b="1">
          <a:solidFill>
            <a:srgbClr val="330066"/>
          </a:solidFill>
          <a:latin typeface="Arial" charset="0"/>
        </a:defRPr>
      </a:lvl5pPr>
      <a:lvl6pPr marL="457200" algn="ctr" rtl="0" fontAlgn="base">
        <a:lnSpc>
          <a:spcPct val="85000"/>
        </a:lnSpc>
        <a:spcBef>
          <a:spcPct val="0"/>
        </a:spcBef>
        <a:spcAft>
          <a:spcPct val="0"/>
        </a:spcAft>
        <a:defRPr sz="3600" b="1">
          <a:solidFill>
            <a:srgbClr val="330066"/>
          </a:solidFill>
          <a:latin typeface="Arial" charset="0"/>
        </a:defRPr>
      </a:lvl6pPr>
      <a:lvl7pPr marL="914400" algn="ctr" rtl="0" fontAlgn="base">
        <a:lnSpc>
          <a:spcPct val="85000"/>
        </a:lnSpc>
        <a:spcBef>
          <a:spcPct val="0"/>
        </a:spcBef>
        <a:spcAft>
          <a:spcPct val="0"/>
        </a:spcAft>
        <a:defRPr sz="3600" b="1">
          <a:solidFill>
            <a:srgbClr val="330066"/>
          </a:solidFill>
          <a:latin typeface="Arial" charset="0"/>
        </a:defRPr>
      </a:lvl7pPr>
      <a:lvl8pPr marL="1371600" algn="ctr" rtl="0" fontAlgn="base">
        <a:lnSpc>
          <a:spcPct val="85000"/>
        </a:lnSpc>
        <a:spcBef>
          <a:spcPct val="0"/>
        </a:spcBef>
        <a:spcAft>
          <a:spcPct val="0"/>
        </a:spcAft>
        <a:defRPr sz="3600" b="1">
          <a:solidFill>
            <a:srgbClr val="330066"/>
          </a:solidFill>
          <a:latin typeface="Arial" charset="0"/>
        </a:defRPr>
      </a:lvl8pPr>
      <a:lvl9pPr marL="1828800" algn="ctr" rtl="0" fontAlgn="base">
        <a:lnSpc>
          <a:spcPct val="85000"/>
        </a:lnSpc>
        <a:spcBef>
          <a:spcPct val="0"/>
        </a:spcBef>
        <a:spcAft>
          <a:spcPct val="0"/>
        </a:spcAft>
        <a:defRPr sz="3600" b="1">
          <a:solidFill>
            <a:srgbClr val="330066"/>
          </a:solidFill>
          <a:latin typeface="Arial" charset="0"/>
        </a:defRPr>
      </a:lvl9pPr>
    </p:titleStyle>
    <p:body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15"/>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15"/>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15"/>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15"/>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15"/>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C89285-0C26-410C-9AEF-B9F426458413}"/>
              </a:ext>
            </a:extLst>
          </p:cNvPr>
          <p:cNvSpPr>
            <a:spLocks noGrp="1" noChangeArrowheads="1"/>
          </p:cNvSpPr>
          <p:nvPr>
            <p:ph type="ctrTitle"/>
          </p:nvPr>
        </p:nvSpPr>
        <p:spPr>
          <a:xfrm>
            <a:off x="304800" y="1905000"/>
            <a:ext cx="8610600" cy="1905000"/>
          </a:xfrm>
        </p:spPr>
        <p:txBody>
          <a:bodyPr/>
          <a:lstStyle/>
          <a:p>
            <a:pPr eaLnBrk="1" hangingPunct="1"/>
            <a:r>
              <a:rPr lang="en-US" altLang="en-US" b="0" dirty="0"/>
              <a:t>Lab 11</a:t>
            </a:r>
            <a:endParaRPr lang="en-US" altLang="en-US" dirty="0"/>
          </a:p>
        </p:txBody>
      </p:sp>
      <p:sp>
        <p:nvSpPr>
          <p:cNvPr id="4098" name="Rectangle 3">
            <a:extLst>
              <a:ext uri="{FF2B5EF4-FFF2-40B4-BE49-F238E27FC236}">
                <a16:creationId xmlns:a16="http://schemas.microsoft.com/office/drawing/2014/main" id="{7724D25F-C4BE-4094-ABAF-1DE483B01777}"/>
              </a:ext>
            </a:extLst>
          </p:cNvPr>
          <p:cNvSpPr>
            <a:spLocks noGrp="1" noChangeArrowheads="1"/>
          </p:cNvSpPr>
          <p:nvPr>
            <p:ph type="subTitle" idx="1"/>
          </p:nvPr>
        </p:nvSpPr>
        <p:spPr>
          <a:xfrm>
            <a:off x="1409700" y="4038600"/>
            <a:ext cx="6400800" cy="2133600"/>
          </a:xfrm>
        </p:spPr>
        <p:txBody>
          <a:bodyPr/>
          <a:lstStyle/>
          <a:p>
            <a:pPr eaLnBrk="1" hangingPunct="1">
              <a:defRPr/>
            </a:pPr>
            <a:endParaRPr lang="en-US" altLang="en-US" sz="4000" dirty="0"/>
          </a:p>
        </p:txBody>
      </p:sp>
      <p:pic>
        <p:nvPicPr>
          <p:cNvPr id="5124" name="Picture 1">
            <a:extLst>
              <a:ext uri="{FF2B5EF4-FFF2-40B4-BE49-F238E27FC236}">
                <a16:creationId xmlns:a16="http://schemas.microsoft.com/office/drawing/2014/main" id="{FC6B59F8-68B6-4A11-AE46-D51750BF3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304800"/>
            <a:ext cx="436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Lab Goal</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dirty="0">
                <a:highlight>
                  <a:scrgbClr r="0" g="0" b="0">
                    <a:alpha val="0"/>
                  </a:scrgbClr>
                </a:highlight>
              </a:rPr>
              <a:t>For this lab exercise, we will use iterative refinement and greedy algorithms to build a reasonable good solution for the traveling salesman problem </a:t>
            </a:r>
          </a:p>
          <a:p>
            <a:r>
              <a:rPr lang="en-US" dirty="0">
                <a:highlight>
                  <a:scrgbClr r="0" g="0" b="0">
                    <a:alpha val="0"/>
                  </a:scrgbClr>
                </a:highlight>
              </a:rPr>
              <a:t>Traveling salesman is an NP-hard problem which means that finding a guaranteed optimal solution is believed to be computationally intractable</a:t>
            </a:r>
          </a:p>
        </p:txBody>
      </p:sp>
    </p:spTree>
    <p:extLst>
      <p:ext uri="{BB962C8B-B14F-4D97-AF65-F5344CB8AC3E}">
        <p14:creationId xmlns:p14="http://schemas.microsoft.com/office/powerpoint/2010/main" val="306981371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1A19-ADB8-4B69-BAA3-5257C582A93B}"/>
              </a:ext>
            </a:extLst>
          </p:cNvPr>
          <p:cNvSpPr>
            <a:spLocks noGrp="1"/>
          </p:cNvSpPr>
          <p:nvPr>
            <p:ph type="title"/>
          </p:nvPr>
        </p:nvSpPr>
        <p:spPr>
          <a:xfrm>
            <a:off x="952500" y="31750"/>
            <a:ext cx="8191500" cy="1035050"/>
          </a:xfrm>
        </p:spPr>
        <p:txBody>
          <a:bodyPr/>
          <a:lstStyle/>
          <a:p>
            <a:r>
              <a:rPr lang="en-US" dirty="0"/>
              <a:t>Important Provided Code</a:t>
            </a:r>
            <a:endParaRPr lang="en-US" sz="2000" dirty="0"/>
          </a:p>
        </p:txBody>
      </p:sp>
      <p:sp>
        <p:nvSpPr>
          <p:cNvPr id="3" name="Content Placeholder 2">
            <a:extLst>
              <a:ext uri="{FF2B5EF4-FFF2-40B4-BE49-F238E27FC236}">
                <a16:creationId xmlns:a16="http://schemas.microsoft.com/office/drawing/2014/main" id="{D1B80CD9-E5DC-4CCD-9B66-AE0589C88923}"/>
              </a:ext>
            </a:extLst>
          </p:cNvPr>
          <p:cNvSpPr>
            <a:spLocks noGrp="1"/>
          </p:cNvSpPr>
          <p:nvPr>
            <p:ph idx="1"/>
          </p:nvPr>
        </p:nvSpPr>
        <p:spPr/>
        <p:txBody>
          <a:bodyPr/>
          <a:lstStyle/>
          <a:p>
            <a:pPr marL="0" lvl="0" indent="0">
              <a:spcBef>
                <a:spcPts val="649"/>
              </a:spcBef>
              <a:spcAft>
                <a:spcPts val="649"/>
              </a:spcAft>
              <a:buSzPts val="2599"/>
            </a:pPr>
            <a:r>
              <a:rPr lang="en-US" dirty="0"/>
              <a:t> </a:t>
            </a:r>
            <a:r>
              <a:rPr lang="en-US" dirty="0">
                <a:highlight>
                  <a:scrgbClr r="0" g="0" b="0">
                    <a:alpha val="0"/>
                  </a:scrgbClr>
                </a:highlight>
              </a:rPr>
              <a:t>vector&lt;Point&gt; P(N), best(N);</a:t>
            </a:r>
          </a:p>
          <a:p>
            <a:pPr lvl="1"/>
            <a:r>
              <a:rPr lang="en-US" b="1" dirty="0">
                <a:solidFill>
                  <a:srgbClr val="000000"/>
                </a:solidFill>
                <a:highlight>
                  <a:scrgbClr r="0" g="0" b="0">
                    <a:alpha val="0"/>
                  </a:scrgbClr>
                </a:highlight>
              </a:rPr>
              <a:t>P is a vector of points that represents the ordering of the path of your current solution to the problem</a:t>
            </a:r>
          </a:p>
          <a:p>
            <a:pPr lvl="1"/>
            <a:r>
              <a:rPr lang="en-US" b="1" dirty="0">
                <a:solidFill>
                  <a:srgbClr val="000000"/>
                </a:solidFill>
                <a:highlight>
                  <a:scrgbClr r="0" g="0" b="0">
                    <a:alpha val="0"/>
                  </a:scrgbClr>
                </a:highlight>
              </a:rPr>
              <a:t>best is a vector of points of the best solution you have found</a:t>
            </a:r>
          </a:p>
          <a:p>
            <a:r>
              <a:rPr lang="en-US" b="1" dirty="0">
                <a:solidFill>
                  <a:srgbClr val="000000"/>
                </a:solidFill>
                <a:highlight>
                  <a:scrgbClr r="0" g="0" b="0">
                    <a:alpha val="0"/>
                  </a:scrgbClr>
                </a:highlight>
              </a:rPr>
              <a:t>double </a:t>
            </a:r>
            <a:r>
              <a:rPr lang="en-US" b="1" dirty="0" err="1">
                <a:solidFill>
                  <a:srgbClr val="000000"/>
                </a:solidFill>
                <a:highlight>
                  <a:scrgbClr r="0" g="0" b="0">
                    <a:alpha val="0"/>
                  </a:scrgbClr>
                </a:highlight>
              </a:rPr>
              <a:t>dist</a:t>
            </a:r>
            <a:r>
              <a:rPr lang="en-US" b="1" dirty="0">
                <a:solidFill>
                  <a:srgbClr val="000000"/>
                </a:solidFill>
                <a:highlight>
                  <a:scrgbClr r="0" g="0" b="0">
                    <a:alpha val="0"/>
                  </a:scrgbClr>
                </a:highlight>
              </a:rPr>
              <a:t>(int </a:t>
            </a:r>
            <a:r>
              <a:rPr lang="en-US" b="1" dirty="0" err="1">
                <a:solidFill>
                  <a:srgbClr val="000000"/>
                </a:solidFill>
                <a:highlight>
                  <a:scrgbClr r="0" g="0" b="0">
                    <a:alpha val="0"/>
                  </a:scrgbClr>
                </a:highlight>
              </a:rPr>
              <a:t>i</a:t>
            </a:r>
            <a:r>
              <a:rPr lang="en-US" b="1" dirty="0">
                <a:solidFill>
                  <a:srgbClr val="000000"/>
                </a:solidFill>
                <a:highlight>
                  <a:scrgbClr r="0" g="0" b="0">
                    <a:alpha val="0"/>
                  </a:scrgbClr>
                </a:highlight>
              </a:rPr>
              <a:t>, int j)</a:t>
            </a:r>
          </a:p>
          <a:p>
            <a:pPr lvl="1"/>
            <a:r>
              <a:rPr lang="en-US" b="1" dirty="0">
                <a:solidFill>
                  <a:srgbClr val="000000"/>
                </a:solidFill>
                <a:highlight>
                  <a:scrgbClr r="0" g="0" b="0">
                    <a:alpha val="0"/>
                  </a:scrgbClr>
                </a:highlight>
              </a:rPr>
              <a:t>This will return the distance of two points in vector P at index </a:t>
            </a:r>
            <a:r>
              <a:rPr lang="en-US" b="1" dirty="0" err="1">
                <a:solidFill>
                  <a:srgbClr val="000000"/>
                </a:solidFill>
                <a:highlight>
                  <a:scrgbClr r="0" g="0" b="0">
                    <a:alpha val="0"/>
                  </a:scrgbClr>
                </a:highlight>
              </a:rPr>
              <a:t>i</a:t>
            </a:r>
            <a:r>
              <a:rPr lang="en-US" b="1" dirty="0">
                <a:solidFill>
                  <a:srgbClr val="000000"/>
                </a:solidFill>
                <a:highlight>
                  <a:scrgbClr r="0" g="0" b="0">
                    <a:alpha val="0"/>
                  </a:scrgbClr>
                </a:highlight>
              </a:rPr>
              <a:t> and index j</a:t>
            </a:r>
          </a:p>
          <a:p>
            <a:pPr lvl="1"/>
            <a:r>
              <a:rPr lang="en-US" b="1" dirty="0"/>
              <a:t>This function will take the mod of </a:t>
            </a:r>
            <a:r>
              <a:rPr lang="en-US" b="1" dirty="0" err="1"/>
              <a:t>i</a:t>
            </a:r>
            <a:r>
              <a:rPr lang="en-US" b="1" dirty="0"/>
              <a:t> and j so it will adjust your value if it goes outside the bounds of the array </a:t>
            </a:r>
          </a:p>
        </p:txBody>
      </p:sp>
    </p:spTree>
    <p:extLst>
      <p:ext uri="{BB962C8B-B14F-4D97-AF65-F5344CB8AC3E}">
        <p14:creationId xmlns:p14="http://schemas.microsoft.com/office/powerpoint/2010/main" val="331844636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pPr marL="0" lvl="0" indent="0">
              <a:spcBef>
                <a:spcPts val="649"/>
              </a:spcBef>
              <a:spcAft>
                <a:spcPts val="649"/>
              </a:spcAft>
              <a:buSzPts val="2599"/>
            </a:pPr>
            <a:r>
              <a:rPr lang="en-US" sz="2000" dirty="0">
                <a:highlight>
                  <a:scrgbClr r="0" g="0" b="0">
                    <a:alpha val="0"/>
                  </a:scrgbClr>
                </a:highlight>
              </a:rPr>
              <a:t>bool refine(double &amp;</a:t>
            </a:r>
            <a:r>
              <a:rPr lang="en-US" sz="2000" dirty="0" err="1">
                <a:highlight>
                  <a:scrgbClr r="0" g="0" b="0">
                    <a:alpha val="0"/>
                  </a:scrgbClr>
                </a:highlight>
              </a:rPr>
              <a:t>len</a:t>
            </a:r>
            <a:r>
              <a:rPr lang="en-US" sz="2000" dirty="0">
                <a:highlight>
                  <a:scrgbClr r="0" g="0" b="0">
                    <a:alpha val="0"/>
                  </a:scrgbClr>
                </a:highlight>
              </a:rPr>
              <a:t>)</a:t>
            </a:r>
          </a:p>
          <a:p>
            <a:pPr marL="342900" lvl="2" indent="0">
              <a:spcBef>
                <a:spcPts val="0"/>
              </a:spcBef>
              <a:spcAft>
                <a:spcPts val="601"/>
              </a:spcAft>
              <a:buSzPts val="2397"/>
            </a:pPr>
            <a:r>
              <a:rPr lang="en-US" dirty="0">
                <a:solidFill>
                  <a:srgbClr val="000000"/>
                </a:solidFill>
                <a:highlight>
                  <a:scrgbClr r="0" g="0" b="0">
                    <a:alpha val="0"/>
                  </a:scrgbClr>
                </a:highlight>
              </a:rPr>
              <a:t>This function will iterate through all of the edges in the current graph solution return true if any two edges get swapped</a:t>
            </a:r>
          </a:p>
          <a:p>
            <a:pPr marL="342900" lvl="2" indent="0">
              <a:spcBef>
                <a:spcPts val="0"/>
              </a:spcBef>
              <a:spcAft>
                <a:spcPts val="601"/>
              </a:spcAft>
              <a:buSzPts val="2397"/>
            </a:pPr>
            <a:r>
              <a:rPr lang="en-US" dirty="0">
                <a:solidFill>
                  <a:srgbClr val="000000"/>
                </a:solidFill>
                <a:highlight>
                  <a:scrgbClr r="0" g="0" b="0">
                    <a:alpha val="0"/>
                  </a:scrgbClr>
                </a:highlight>
              </a:rPr>
              <a:t>The passed in </a:t>
            </a:r>
            <a:r>
              <a:rPr lang="en-US" dirty="0" err="1">
                <a:solidFill>
                  <a:srgbClr val="000000"/>
                </a:solidFill>
                <a:highlight>
                  <a:scrgbClr r="0" g="0" b="0">
                    <a:alpha val="0"/>
                  </a:scrgbClr>
                </a:highlight>
              </a:rPr>
              <a:t>len</a:t>
            </a:r>
            <a:r>
              <a:rPr lang="en-US" dirty="0">
                <a:solidFill>
                  <a:srgbClr val="000000"/>
                </a:solidFill>
                <a:highlight>
                  <a:scrgbClr r="0" g="0" b="0">
                    <a:alpha val="0"/>
                  </a:scrgbClr>
                </a:highlight>
              </a:rPr>
              <a:t> should be the length of the current solution and should store the new length if two edges are swapped</a:t>
            </a:r>
          </a:p>
          <a:p>
            <a:pPr marL="0" lvl="0" indent="0">
              <a:spcBef>
                <a:spcPts val="649"/>
              </a:spcBef>
              <a:spcAft>
                <a:spcPts val="649"/>
              </a:spcAft>
              <a:buSzPts val="2599"/>
            </a:pPr>
            <a:r>
              <a:rPr lang="en-US" sz="2000" dirty="0">
                <a:highlight>
                  <a:scrgbClr r="0" g="0" b="0">
                    <a:alpha val="0"/>
                  </a:scrgbClr>
                </a:highlight>
              </a:rPr>
              <a:t>double </a:t>
            </a:r>
            <a:r>
              <a:rPr lang="en-US" sz="2000" dirty="0" err="1">
                <a:highlight>
                  <a:scrgbClr r="0" g="0" b="0">
                    <a:alpha val="0"/>
                  </a:scrgbClr>
                </a:highlight>
              </a:rPr>
              <a:t>tspRefine</a:t>
            </a:r>
            <a:r>
              <a:rPr lang="en-US" sz="2000" dirty="0">
                <a:highlight>
                  <a:scrgbClr r="0" g="0" b="0">
                    <a:alpha val="0"/>
                  </a:scrgbClr>
                </a:highlight>
              </a:rPr>
              <a:t>()</a:t>
            </a:r>
          </a:p>
          <a:p>
            <a:pPr marL="342900" lvl="2" indent="0">
              <a:lnSpc>
                <a:spcPct val="100000"/>
              </a:lnSpc>
              <a:spcBef>
                <a:spcPts val="0"/>
              </a:spcBef>
              <a:buSzPts val="2397"/>
            </a:pPr>
            <a:r>
              <a:rPr lang="en-US" dirty="0">
                <a:solidFill>
                  <a:srgbClr val="000000"/>
                </a:solidFill>
                <a:highlight>
                  <a:scrgbClr r="0" g="0" b="0">
                    <a:alpha val="0"/>
                  </a:scrgbClr>
                </a:highlight>
              </a:rPr>
              <a:t>This function should return shortest path that can be found in the traveling salesman problem</a:t>
            </a:r>
          </a:p>
          <a:p>
            <a:pPr marL="342900" lvl="2" indent="0">
              <a:lnSpc>
                <a:spcPct val="100000"/>
              </a:lnSpc>
              <a:spcBef>
                <a:spcPts val="0"/>
              </a:spcBef>
              <a:buSzPts val="2397"/>
            </a:pPr>
            <a:r>
              <a:rPr lang="en-US" dirty="0">
                <a:solidFill>
                  <a:srgbClr val="000000"/>
                </a:solidFill>
                <a:highlight>
                  <a:scrgbClr r="0" g="0" b="0">
                    <a:alpha val="0"/>
                  </a:scrgbClr>
                </a:highlight>
              </a:rPr>
              <a:t>It will need to do this by generating a random path, storing that path in vector P, and then </a:t>
            </a:r>
            <a:r>
              <a:rPr lang="en-US">
                <a:solidFill>
                  <a:srgbClr val="000000"/>
                </a:solidFill>
                <a:highlight>
                  <a:scrgbClr r="0" g="0" b="0">
                    <a:alpha val="0"/>
                  </a:scrgbClr>
                </a:highlight>
              </a:rPr>
              <a:t>continuously calling </a:t>
            </a:r>
            <a:r>
              <a:rPr lang="en-US" dirty="0">
                <a:solidFill>
                  <a:srgbClr val="000000"/>
                </a:solidFill>
                <a:highlight>
                  <a:scrgbClr r="0" g="0" b="0">
                    <a:alpha val="0"/>
                  </a:scrgbClr>
                </a:highlight>
              </a:rPr>
              <a:t>refine until it returns false.</a:t>
            </a:r>
          </a:p>
          <a:p>
            <a:pPr marL="342900" lvl="2" indent="0">
              <a:lnSpc>
                <a:spcPct val="100000"/>
              </a:lnSpc>
              <a:spcBef>
                <a:spcPts val="0"/>
              </a:spcBef>
              <a:buSzPts val="2397"/>
            </a:pPr>
            <a:r>
              <a:rPr lang="en-US" dirty="0">
                <a:solidFill>
                  <a:srgbClr val="000000"/>
                </a:solidFill>
                <a:highlight>
                  <a:scrgbClr r="0" g="0" b="0">
                    <a:alpha val="0"/>
                  </a:scrgbClr>
                </a:highlight>
              </a:rPr>
              <a:t>Once refine sends back false it will check to see if the length of the path is shorter than the best solution.  If it is, then it needs to save the path as well as the best distance, and then generate another random path to refine.</a:t>
            </a:r>
          </a:p>
          <a:p>
            <a:pPr marL="342900" lvl="2" indent="0">
              <a:lnSpc>
                <a:spcPct val="100000"/>
              </a:lnSpc>
              <a:spcBef>
                <a:spcPts val="0"/>
              </a:spcBef>
              <a:buSzPts val="2397"/>
            </a:pPr>
            <a:r>
              <a:rPr lang="en-US" dirty="0">
                <a:solidFill>
                  <a:srgbClr val="000000"/>
                </a:solidFill>
                <a:highlight>
                  <a:scrgbClr r="0" g="0" b="0">
                    <a:alpha val="0"/>
                  </a:scrgbClr>
                </a:highlight>
              </a:rPr>
              <a:t>After refining many iterations it will return the length of the best path it found</a:t>
            </a:r>
          </a:p>
        </p:txBody>
      </p:sp>
    </p:spTree>
    <p:extLst>
      <p:ext uri="{BB962C8B-B14F-4D97-AF65-F5344CB8AC3E}">
        <p14:creationId xmlns:p14="http://schemas.microsoft.com/office/powerpoint/2010/main" val="123401284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489F-2AE7-40AB-B9FA-CD9943C6E7FA}"/>
              </a:ext>
            </a:extLst>
          </p:cNvPr>
          <p:cNvSpPr>
            <a:spLocks noGrp="1"/>
          </p:cNvSpPr>
          <p:nvPr>
            <p:ph type="title"/>
          </p:nvPr>
        </p:nvSpPr>
        <p:spPr/>
        <p:txBody>
          <a:bodyPr/>
          <a:lstStyle/>
          <a:p>
            <a:r>
              <a:rPr lang="en-US" dirty="0"/>
              <a:t>Refine Example</a:t>
            </a:r>
          </a:p>
        </p:txBody>
      </p:sp>
      <p:sp>
        <p:nvSpPr>
          <p:cNvPr id="3" name="Content Placeholder 2">
            <a:extLst>
              <a:ext uri="{FF2B5EF4-FFF2-40B4-BE49-F238E27FC236}">
                <a16:creationId xmlns:a16="http://schemas.microsoft.com/office/drawing/2014/main" id="{4B84E8AA-4A80-40E2-AC8C-EFBBD3C22DA4}"/>
              </a:ext>
            </a:extLst>
          </p:cNvPr>
          <p:cNvSpPr>
            <a:spLocks noGrp="1"/>
          </p:cNvSpPr>
          <p:nvPr>
            <p:ph idx="1"/>
          </p:nvPr>
        </p:nvSpPr>
        <p:spPr/>
        <p:txBody>
          <a:bodyPr/>
          <a:lstStyle/>
          <a:p>
            <a:r>
              <a:rPr lang="en-US" sz="2000" dirty="0">
                <a:highlight>
                  <a:scrgbClr r="0" g="0" b="0">
                    <a:alpha val="0"/>
                  </a:scrgbClr>
                </a:highlight>
              </a:rPr>
              <a:t>Imagine we have 5 points that look like the following</a:t>
            </a:r>
          </a:p>
          <a:p>
            <a:pPr lvl="1"/>
            <a:r>
              <a:rPr lang="en-US" sz="2000" dirty="0">
                <a:solidFill>
                  <a:srgbClr val="000000"/>
                </a:solidFill>
                <a:highlight>
                  <a:scrgbClr r="0" g="0" b="0">
                    <a:alpha val="0"/>
                  </a:scrgbClr>
                </a:highlight>
              </a:rPr>
              <a:t>{(10,5), (7,23), (6,54), (47, 23), (62, 54)}</a:t>
            </a:r>
          </a:p>
          <a:p>
            <a:r>
              <a:rPr lang="en-US" sz="2000" dirty="0">
                <a:highlight>
                  <a:scrgbClr r="0" g="0" b="0">
                    <a:alpha val="0"/>
                  </a:scrgbClr>
                </a:highlight>
              </a:rPr>
              <a:t>First we need to generate a random order for the points</a:t>
            </a:r>
          </a:p>
          <a:p>
            <a:pPr lvl="1"/>
            <a:r>
              <a:rPr lang="en-US" sz="2000" dirty="0">
                <a:solidFill>
                  <a:srgbClr val="000000"/>
                </a:solidFill>
                <a:highlight>
                  <a:scrgbClr r="0" g="0" b="0">
                    <a:alpha val="0"/>
                  </a:scrgbClr>
                </a:highlight>
              </a:rPr>
              <a:t>{(47, 23), (62, 54), (7,23), (6,54),(10,5)}</a:t>
            </a:r>
          </a:p>
          <a:p>
            <a:r>
              <a:rPr lang="en-US" sz="2000" dirty="0">
                <a:highlight>
                  <a:scrgbClr r="0" g="0" b="0">
                    <a:alpha val="0"/>
                  </a:scrgbClr>
                </a:highlight>
              </a:rPr>
              <a:t>calculate the length of the current path</a:t>
            </a:r>
          </a:p>
          <a:p>
            <a:pPr lvl="1"/>
            <a:r>
              <a:rPr lang="en-US" sz="2000" dirty="0" err="1">
                <a:solidFill>
                  <a:srgbClr val="000000"/>
                </a:solidFill>
                <a:highlight>
                  <a:scrgbClr r="0" g="0" b="0">
                    <a:alpha val="0"/>
                  </a:scrgbClr>
                </a:highlight>
              </a:rPr>
              <a:t>Dist</a:t>
            </a:r>
            <a:r>
              <a:rPr lang="en-US" sz="2000" dirty="0">
                <a:solidFill>
                  <a:srgbClr val="000000"/>
                </a:solidFill>
                <a:highlight>
                  <a:scrgbClr r="0" g="0" b="0">
                    <a:alpha val="0"/>
                  </a:scrgbClr>
                </a:highlight>
              </a:rPr>
              <a:t> =  34.4384 + 63.1348 + 31.0161 + 49.163 + 41.1461 = 218.8984</a:t>
            </a:r>
          </a:p>
          <a:p>
            <a:pPr lvl="1"/>
            <a:endParaRPr lang="en-US" sz="2000" dirty="0">
              <a:solidFill>
                <a:srgbClr val="000000"/>
              </a:solidFill>
              <a:highlight>
                <a:scrgbClr r="0" g="0" b="0">
                  <a:alpha val="0"/>
                </a:scrgbClr>
              </a:highlight>
            </a:endParaRPr>
          </a:p>
        </p:txBody>
      </p:sp>
      <p:graphicFrame>
        <p:nvGraphicFramePr>
          <p:cNvPr id="4" name="Table 4">
            <a:extLst>
              <a:ext uri="{FF2B5EF4-FFF2-40B4-BE49-F238E27FC236}">
                <a16:creationId xmlns:a16="http://schemas.microsoft.com/office/drawing/2014/main" id="{11145269-1E43-43B2-B858-1A0C42EC49A1}"/>
              </a:ext>
            </a:extLst>
          </p:cNvPr>
          <p:cNvGraphicFramePr>
            <a:graphicFrameLocks noGrp="1"/>
          </p:cNvGraphicFramePr>
          <p:nvPr>
            <p:extLst>
              <p:ext uri="{D42A27DB-BD31-4B8C-83A1-F6EECF244321}">
                <p14:modId xmlns:p14="http://schemas.microsoft.com/office/powerpoint/2010/main" val="3608445248"/>
              </p:ext>
            </p:extLst>
          </p:nvPr>
        </p:nvGraphicFramePr>
        <p:xfrm>
          <a:off x="1409700" y="3810000"/>
          <a:ext cx="6324600" cy="2501268"/>
        </p:xfrm>
        <a:graphic>
          <a:graphicData uri="http://schemas.openxmlformats.org/drawingml/2006/table">
            <a:tbl>
              <a:tblPr firstRow="1" bandRow="1">
                <a:tableStyleId>{21E4AEA4-8DFA-4A89-87EB-49C32662AFE0}</a:tableStyleId>
              </a:tblPr>
              <a:tblGrid>
                <a:gridCol w="2108200">
                  <a:extLst>
                    <a:ext uri="{9D8B030D-6E8A-4147-A177-3AD203B41FA5}">
                      <a16:colId xmlns:a16="http://schemas.microsoft.com/office/drawing/2014/main" val="1716539760"/>
                    </a:ext>
                  </a:extLst>
                </a:gridCol>
                <a:gridCol w="2108200">
                  <a:extLst>
                    <a:ext uri="{9D8B030D-6E8A-4147-A177-3AD203B41FA5}">
                      <a16:colId xmlns:a16="http://schemas.microsoft.com/office/drawing/2014/main" val="288592430"/>
                    </a:ext>
                  </a:extLst>
                </a:gridCol>
                <a:gridCol w="2108200">
                  <a:extLst>
                    <a:ext uri="{9D8B030D-6E8A-4147-A177-3AD203B41FA5}">
                      <a16:colId xmlns:a16="http://schemas.microsoft.com/office/drawing/2014/main" val="2337452741"/>
                    </a:ext>
                  </a:extLst>
                </a:gridCol>
              </a:tblGrid>
              <a:tr h="416878">
                <a:tc>
                  <a:txBody>
                    <a:bodyPr/>
                    <a:lstStyle/>
                    <a:p>
                      <a:r>
                        <a:rPr lang="en-US" dirty="0"/>
                        <a:t>Point1</a:t>
                      </a:r>
                    </a:p>
                  </a:txBody>
                  <a:tcPr/>
                </a:tc>
                <a:tc>
                  <a:txBody>
                    <a:bodyPr/>
                    <a:lstStyle/>
                    <a:p>
                      <a:r>
                        <a:rPr lang="en-US" dirty="0"/>
                        <a:t>Point2</a:t>
                      </a:r>
                    </a:p>
                  </a:txBody>
                  <a:tcPr/>
                </a:tc>
                <a:tc>
                  <a:txBody>
                    <a:bodyPr/>
                    <a:lstStyle/>
                    <a:p>
                      <a:r>
                        <a:rPr lang="en-US" dirty="0"/>
                        <a:t>Distance</a:t>
                      </a:r>
                    </a:p>
                  </a:txBody>
                  <a:tcPr/>
                </a:tc>
                <a:extLst>
                  <a:ext uri="{0D108BD9-81ED-4DB2-BD59-A6C34878D82A}">
                    <a16:rowId xmlns:a16="http://schemas.microsoft.com/office/drawing/2014/main" val="2491165173"/>
                  </a:ext>
                </a:extLst>
              </a:tr>
              <a:tr h="41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(47, 23)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(62, 54)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34.4384</a:t>
                      </a:r>
                    </a:p>
                  </a:txBody>
                  <a:tcPr/>
                </a:tc>
                <a:extLst>
                  <a:ext uri="{0D108BD9-81ED-4DB2-BD59-A6C34878D82A}">
                    <a16:rowId xmlns:a16="http://schemas.microsoft.com/office/drawing/2014/main" val="3633315802"/>
                  </a:ext>
                </a:extLst>
              </a:tr>
              <a:tr h="41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(62, 54)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(7,23)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63.1348</a:t>
                      </a:r>
                    </a:p>
                  </a:txBody>
                  <a:tcPr/>
                </a:tc>
                <a:extLst>
                  <a:ext uri="{0D108BD9-81ED-4DB2-BD59-A6C34878D82A}">
                    <a16:rowId xmlns:a16="http://schemas.microsoft.com/office/drawing/2014/main" val="16070978"/>
                  </a:ext>
                </a:extLst>
              </a:tr>
              <a:tr h="41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(7,23)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(6,54)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31.0161</a:t>
                      </a:r>
                    </a:p>
                  </a:txBody>
                  <a:tcPr/>
                </a:tc>
                <a:extLst>
                  <a:ext uri="{0D108BD9-81ED-4DB2-BD59-A6C34878D82A}">
                    <a16:rowId xmlns:a16="http://schemas.microsoft.com/office/drawing/2014/main" val="4214608491"/>
                  </a:ext>
                </a:extLst>
              </a:tr>
              <a:tr h="41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(6,54)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dirty="0">
                          <a:ln>
                            <a:noFill/>
                          </a:ln>
                          <a:latin typeface="Liberation Sans" pitchFamily="18"/>
                          <a:ea typeface="Noto Sans CJK SC Regular" pitchFamily="2"/>
                          <a:cs typeface="Lohit Devanagari" pitchFamily="2"/>
                        </a:rPr>
                        <a:t>49.163</a:t>
                      </a:r>
                    </a:p>
                  </a:txBody>
                  <a:tcPr/>
                </a:tc>
                <a:extLst>
                  <a:ext uri="{0D108BD9-81ED-4DB2-BD59-A6C34878D82A}">
                    <a16:rowId xmlns:a16="http://schemas.microsoft.com/office/drawing/2014/main" val="1710055646"/>
                  </a:ext>
                </a:extLst>
              </a:tr>
              <a:tr h="41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highlight>
                            <a:scrgbClr r="0" g="0" b="0">
                              <a:alpha val="0"/>
                            </a:scrgbClr>
                          </a:highlight>
                          <a:latin typeface="Arial" pitchFamily="18"/>
                          <a:ea typeface="Noto Sans CJK SC Regular" pitchFamily="2"/>
                          <a:cs typeface="Lohit Devanagari" pitchFamily="2"/>
                        </a:rPr>
                        <a:t>(47, 23)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none" spc="0" baseline="0" dirty="0">
                          <a:ln>
                            <a:noFill/>
                          </a:ln>
                          <a:solidFill>
                            <a:srgbClr val="000000"/>
                          </a:solidFill>
                          <a:latin typeface="Arial" pitchFamily="18"/>
                          <a:ea typeface="Noto Sans CJK SC Regular" pitchFamily="2"/>
                          <a:cs typeface="Lohit Devanagari" pitchFamily="2"/>
                        </a:rPr>
                        <a:t>41.1461</a:t>
                      </a:r>
                    </a:p>
                  </a:txBody>
                  <a:tcPr/>
                </a:tc>
                <a:extLst>
                  <a:ext uri="{0D108BD9-81ED-4DB2-BD59-A6C34878D82A}">
                    <a16:rowId xmlns:a16="http://schemas.microsoft.com/office/drawing/2014/main" val="2038408283"/>
                  </a:ext>
                </a:extLst>
              </a:tr>
            </a:tbl>
          </a:graphicData>
        </a:graphic>
      </p:graphicFrame>
    </p:spTree>
    <p:extLst>
      <p:ext uri="{BB962C8B-B14F-4D97-AF65-F5344CB8AC3E}">
        <p14:creationId xmlns:p14="http://schemas.microsoft.com/office/powerpoint/2010/main" val="213261119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CF70-ECCD-4406-BEE9-38B57ACC6B19}"/>
              </a:ext>
            </a:extLst>
          </p:cNvPr>
          <p:cNvSpPr>
            <a:spLocks noGrp="1"/>
          </p:cNvSpPr>
          <p:nvPr>
            <p:ph type="title"/>
          </p:nvPr>
        </p:nvSpPr>
        <p:spPr/>
        <p:txBody>
          <a:bodyPr/>
          <a:lstStyle/>
          <a:p>
            <a:r>
              <a:rPr lang="en-US" dirty="0"/>
              <a:t>Refine Example (cont.)</a:t>
            </a:r>
          </a:p>
        </p:txBody>
      </p:sp>
      <p:sp>
        <p:nvSpPr>
          <p:cNvPr id="3" name="Content Placeholder 2">
            <a:extLst>
              <a:ext uri="{FF2B5EF4-FFF2-40B4-BE49-F238E27FC236}">
                <a16:creationId xmlns:a16="http://schemas.microsoft.com/office/drawing/2014/main" id="{251CC94F-2377-4864-876A-9CCC779F66E1}"/>
              </a:ext>
            </a:extLst>
          </p:cNvPr>
          <p:cNvSpPr>
            <a:spLocks noGrp="1"/>
          </p:cNvSpPr>
          <p:nvPr>
            <p:ph idx="1"/>
          </p:nvPr>
        </p:nvSpPr>
        <p:spPr/>
        <p:txBody>
          <a:bodyPr/>
          <a:lstStyle/>
          <a:p>
            <a:r>
              <a:rPr lang="en-US" sz="2800" dirty="0">
                <a:highlight>
                  <a:scrgbClr r="0" g="0" b="0">
                    <a:alpha val="0"/>
                  </a:scrgbClr>
                </a:highlight>
              </a:rPr>
              <a:t>next we need to see if there are any edge swaps that can be made</a:t>
            </a:r>
          </a:p>
          <a:p>
            <a:r>
              <a:rPr lang="en-US" sz="2800" dirty="0">
                <a:highlight>
                  <a:scrgbClr r="0" g="0" b="0">
                    <a:alpha val="0"/>
                  </a:scrgbClr>
                </a:highlight>
              </a:rPr>
              <a:t>find edge swaps that would result in the greatest decrease in the paths length</a:t>
            </a:r>
          </a:p>
          <a:p>
            <a:r>
              <a:rPr lang="en-US" sz="2800" dirty="0">
                <a:highlight>
                  <a:scrgbClr r="0" g="0" b="0">
                    <a:alpha val="0"/>
                  </a:scrgbClr>
                </a:highlight>
              </a:rPr>
              <a:t>when swapping edges make sure all the points in the edges are different since swapping edges that share a node makes no changes to the graph</a:t>
            </a:r>
            <a:endParaRPr lang="en-US" dirty="0"/>
          </a:p>
        </p:txBody>
      </p:sp>
    </p:spTree>
    <p:extLst>
      <p:ext uri="{BB962C8B-B14F-4D97-AF65-F5344CB8AC3E}">
        <p14:creationId xmlns:p14="http://schemas.microsoft.com/office/powerpoint/2010/main" val="347472819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CF70-ECCD-4406-BEE9-38B57ACC6B19}"/>
              </a:ext>
            </a:extLst>
          </p:cNvPr>
          <p:cNvSpPr>
            <a:spLocks noGrp="1"/>
          </p:cNvSpPr>
          <p:nvPr>
            <p:ph type="title"/>
          </p:nvPr>
        </p:nvSpPr>
        <p:spPr/>
        <p:txBody>
          <a:bodyPr/>
          <a:lstStyle/>
          <a:p>
            <a:r>
              <a:rPr lang="en-US" dirty="0"/>
              <a:t>Refine Example (cont.)</a:t>
            </a:r>
          </a:p>
        </p:txBody>
      </p:sp>
      <p:sp>
        <p:nvSpPr>
          <p:cNvPr id="3" name="Content Placeholder 2">
            <a:extLst>
              <a:ext uri="{FF2B5EF4-FFF2-40B4-BE49-F238E27FC236}">
                <a16:creationId xmlns:a16="http://schemas.microsoft.com/office/drawing/2014/main" id="{251CC94F-2377-4864-876A-9CCC779F66E1}"/>
              </a:ext>
            </a:extLst>
          </p:cNvPr>
          <p:cNvSpPr>
            <a:spLocks noGrp="1"/>
          </p:cNvSpPr>
          <p:nvPr>
            <p:ph idx="1"/>
          </p:nvPr>
        </p:nvSpPr>
        <p:spPr>
          <a:xfrm>
            <a:off x="952500" y="1066800"/>
            <a:ext cx="8191500" cy="1143000"/>
          </a:xfrm>
        </p:spPr>
        <p:txBody>
          <a:bodyPr/>
          <a:lstStyle/>
          <a:p>
            <a:r>
              <a:rPr lang="en-US" sz="2400" dirty="0" err="1">
                <a:highlight>
                  <a:scrgbClr r="0" g="0" b="0">
                    <a:alpha val="0"/>
                  </a:scrgbClr>
                </a:highlight>
              </a:rPr>
              <a:t>current_edge</a:t>
            </a:r>
            <a:r>
              <a:rPr lang="en-US" sz="2400" dirty="0">
                <a:highlight>
                  <a:scrgbClr r="0" g="0" b="0">
                    <a:alpha val="0"/>
                  </a:scrgbClr>
                </a:highlight>
              </a:rPr>
              <a:t> = (47,23), (62,54)</a:t>
            </a:r>
          </a:p>
          <a:p>
            <a:r>
              <a:rPr lang="en-US" sz="2400" dirty="0" err="1">
                <a:highlight>
                  <a:scrgbClr r="0" g="0" b="0">
                    <a:alpha val="0"/>
                  </a:scrgbClr>
                </a:highlight>
              </a:rPr>
              <a:t>current_edge_dist</a:t>
            </a:r>
            <a:r>
              <a:rPr lang="en-US" sz="2400" dirty="0"/>
              <a:t> = </a:t>
            </a:r>
            <a:r>
              <a:rPr lang="en-US" sz="2400" kern="1200" dirty="0">
                <a:latin typeface="Arial" pitchFamily="18"/>
                <a:ea typeface="Noto Sans CJK SC Regular" pitchFamily="2"/>
                <a:cs typeface="Lohit Devanagari" pitchFamily="2"/>
              </a:rPr>
              <a:t>34.4384</a:t>
            </a:r>
          </a:p>
        </p:txBody>
      </p:sp>
      <p:graphicFrame>
        <p:nvGraphicFramePr>
          <p:cNvPr id="4" name="Table 4">
            <a:extLst>
              <a:ext uri="{FF2B5EF4-FFF2-40B4-BE49-F238E27FC236}">
                <a16:creationId xmlns:a16="http://schemas.microsoft.com/office/drawing/2014/main" id="{E94B3D53-5463-4733-A00C-7157050DA008}"/>
              </a:ext>
            </a:extLst>
          </p:cNvPr>
          <p:cNvGraphicFramePr>
            <a:graphicFrameLocks noGrp="1"/>
          </p:cNvGraphicFramePr>
          <p:nvPr>
            <p:extLst>
              <p:ext uri="{D42A27DB-BD31-4B8C-83A1-F6EECF244321}">
                <p14:modId xmlns:p14="http://schemas.microsoft.com/office/powerpoint/2010/main" val="2533871368"/>
              </p:ext>
            </p:extLst>
          </p:nvPr>
        </p:nvGraphicFramePr>
        <p:xfrm>
          <a:off x="952500" y="2286000"/>
          <a:ext cx="8039099" cy="2878326"/>
        </p:xfrm>
        <a:graphic>
          <a:graphicData uri="http://schemas.openxmlformats.org/drawingml/2006/table">
            <a:tbl>
              <a:tblPr firstRow="1" bandRow="1">
                <a:tableStyleId>{21E4AEA4-8DFA-4A89-87EB-49C32662AFE0}</a:tableStyleId>
              </a:tblPr>
              <a:tblGrid>
                <a:gridCol w="1714500">
                  <a:extLst>
                    <a:ext uri="{9D8B030D-6E8A-4147-A177-3AD203B41FA5}">
                      <a16:colId xmlns:a16="http://schemas.microsoft.com/office/drawing/2014/main" val="554885202"/>
                    </a:ext>
                  </a:extLst>
                </a:gridCol>
                <a:gridCol w="1524000">
                  <a:extLst>
                    <a:ext uri="{9D8B030D-6E8A-4147-A177-3AD203B41FA5}">
                      <a16:colId xmlns:a16="http://schemas.microsoft.com/office/drawing/2014/main" val="1852144215"/>
                    </a:ext>
                  </a:extLst>
                </a:gridCol>
                <a:gridCol w="1371600">
                  <a:extLst>
                    <a:ext uri="{9D8B030D-6E8A-4147-A177-3AD203B41FA5}">
                      <a16:colId xmlns:a16="http://schemas.microsoft.com/office/drawing/2014/main" val="1636898788"/>
                    </a:ext>
                  </a:extLst>
                </a:gridCol>
                <a:gridCol w="1447800">
                  <a:extLst>
                    <a:ext uri="{9D8B030D-6E8A-4147-A177-3AD203B41FA5}">
                      <a16:colId xmlns:a16="http://schemas.microsoft.com/office/drawing/2014/main" val="3113440995"/>
                    </a:ext>
                  </a:extLst>
                </a:gridCol>
                <a:gridCol w="1981199">
                  <a:extLst>
                    <a:ext uri="{9D8B030D-6E8A-4147-A177-3AD203B41FA5}">
                      <a16:colId xmlns:a16="http://schemas.microsoft.com/office/drawing/2014/main" val="2658678257"/>
                    </a:ext>
                  </a:extLst>
                </a:gridCol>
              </a:tblGrid>
              <a:tr h="767904">
                <a:tc>
                  <a:txBody>
                    <a:bodyPr/>
                    <a:lstStyle/>
                    <a:p>
                      <a:r>
                        <a:rPr lang="en-US" sz="1200" dirty="0"/>
                        <a:t>Edge2 &amp;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current_edge_dist</a:t>
                      </a:r>
                      <a:r>
                        <a:rPr lang="en-US" sz="1200" dirty="0"/>
                        <a:t> + edge2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new_edge1 &amp; distance</a:t>
                      </a:r>
                    </a:p>
                    <a:p>
                      <a:endParaRPr lang="en-US" sz="1200" dirty="0"/>
                    </a:p>
                  </a:txBody>
                  <a:tcPr/>
                </a:tc>
                <a:tc>
                  <a:txBody>
                    <a:bodyPr/>
                    <a:lstStyle/>
                    <a:p>
                      <a:r>
                        <a:rPr lang="en-US" sz="1200" dirty="0"/>
                        <a:t>new_edge2 &amp; distance</a:t>
                      </a:r>
                    </a:p>
                    <a:p>
                      <a:endParaRPr lang="en-US" dirty="0"/>
                    </a:p>
                  </a:txBody>
                  <a:tcPr/>
                </a:tc>
                <a:tc>
                  <a:txBody>
                    <a:bodyPr/>
                    <a:lstStyle/>
                    <a:p>
                      <a:r>
                        <a:rPr lang="en-US" sz="1200" dirty="0"/>
                        <a:t>new_edge1  distance + new_edge2 distance</a:t>
                      </a:r>
                    </a:p>
                  </a:txBody>
                  <a:tcPr/>
                </a:tc>
                <a:extLst>
                  <a:ext uri="{0D108BD9-81ED-4DB2-BD59-A6C34878D82A}">
                    <a16:rowId xmlns:a16="http://schemas.microsoft.com/office/drawing/2014/main" val="43246681"/>
                  </a:ext>
                </a:extLst>
              </a:tr>
              <a:tr h="7560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(7,23),(6,54)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latin typeface="+mn-lt"/>
                          <a:ea typeface="Noto Sans CJK SC Regular" pitchFamily="2"/>
                          <a:cs typeface="Lohit Devanagari" pitchFamily="2"/>
                        </a:rPr>
                        <a:t>31.0161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65.4545</a:t>
                      </a:r>
                    </a:p>
                  </a:txBody>
                  <a:tcPr/>
                </a:tc>
                <a:tc>
                  <a:txBody>
                    <a:bodyPr/>
                    <a:lstStyle/>
                    <a:p>
                      <a:r>
                        <a:rPr lang="en-US" sz="1400" dirty="0">
                          <a:latin typeface="+mn-lt"/>
                        </a:rPr>
                        <a:t>(47,23),(7,23)</a:t>
                      </a:r>
                    </a:p>
                    <a:p>
                      <a:r>
                        <a:rPr lang="en-US" sz="1400" dirty="0">
                          <a:latin typeface="+mn-lt"/>
                        </a:rPr>
                        <a:t>40</a:t>
                      </a:r>
                    </a:p>
                  </a:txBody>
                  <a:tcPr/>
                </a:tc>
                <a:tc>
                  <a:txBody>
                    <a:bodyPr/>
                    <a:lstStyle/>
                    <a:p>
                      <a:r>
                        <a:rPr lang="en-US" sz="1400" dirty="0">
                          <a:latin typeface="+mn-lt"/>
                        </a:rPr>
                        <a:t>(62,54), (6,54)</a:t>
                      </a:r>
                    </a:p>
                    <a:p>
                      <a:r>
                        <a:rPr lang="en-US" sz="1400" dirty="0">
                          <a:latin typeface="+mn-lt"/>
                        </a:rPr>
                        <a:t>56</a:t>
                      </a:r>
                    </a:p>
                  </a:txBody>
                  <a:tcPr/>
                </a:tc>
                <a:tc>
                  <a:txBody>
                    <a:bodyPr/>
                    <a:lstStyle/>
                    <a:p>
                      <a:r>
                        <a:rPr lang="en-US" sz="1400" dirty="0">
                          <a:latin typeface="+mn-lt"/>
                        </a:rPr>
                        <a:t>96</a:t>
                      </a:r>
                    </a:p>
                  </a:txBody>
                  <a:tcPr/>
                </a:tc>
                <a:extLst>
                  <a:ext uri="{0D108BD9-81ED-4DB2-BD59-A6C34878D82A}">
                    <a16:rowId xmlns:a16="http://schemas.microsoft.com/office/drawing/2014/main" val="21394857"/>
                  </a:ext>
                </a:extLst>
              </a:tr>
              <a:tr h="68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(6,54),(10,5)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a:ln>
                            <a:noFill/>
                          </a:ln>
                          <a:highlight>
                            <a:scrgbClr r="0" g="0" b="0">
                              <a:alpha val="0"/>
                            </a:scrgbClr>
                          </a:highlight>
                          <a:latin typeface="+mn-lt"/>
                          <a:ea typeface="Noto Sans CJK SC Regular" pitchFamily="2"/>
                          <a:cs typeface="Lohit Devanagari" pitchFamily="2"/>
                        </a:rPr>
                        <a:t>49.163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dk1"/>
                          </a:solidFill>
                          <a:effectLst/>
                          <a:latin typeface="+mn-lt"/>
                          <a:ea typeface="+mn-ea"/>
                          <a:cs typeface="+mn-cs"/>
                        </a:rPr>
                        <a:t>83.6014</a:t>
                      </a:r>
                      <a:endPar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endParaRPr>
                    </a:p>
                  </a:txBody>
                  <a:tcPr/>
                </a:tc>
                <a:tc>
                  <a:txBody>
                    <a:bodyPr/>
                    <a:lstStyle/>
                    <a:p>
                      <a:r>
                        <a:rPr lang="en-US" sz="1400" dirty="0">
                          <a:latin typeface="+mn-lt"/>
                        </a:rPr>
                        <a:t>(47,23),(6,54)</a:t>
                      </a:r>
                    </a:p>
                    <a:p>
                      <a:r>
                        <a:rPr lang="en-US" sz="1400" dirty="0">
                          <a:latin typeface="+mn-lt"/>
                        </a:rPr>
                        <a:t>51.4004</a:t>
                      </a:r>
                    </a:p>
                  </a:txBody>
                  <a:tcPr/>
                </a:tc>
                <a:tc>
                  <a:txBody>
                    <a:bodyPr/>
                    <a:lstStyle/>
                    <a:p>
                      <a:r>
                        <a:rPr lang="en-US" sz="1400" dirty="0">
                          <a:latin typeface="+mn-lt"/>
                        </a:rPr>
                        <a:t>(62,54),(10,5)</a:t>
                      </a:r>
                    </a:p>
                    <a:p>
                      <a:r>
                        <a:rPr lang="en-US" sz="1400" dirty="0">
                          <a:latin typeface="+mn-lt"/>
                        </a:rPr>
                        <a:t>71.4493</a:t>
                      </a:r>
                    </a:p>
                  </a:txBody>
                  <a:tcPr/>
                </a:tc>
                <a:tc>
                  <a:txBody>
                    <a:bodyPr/>
                    <a:lstStyle/>
                    <a:p>
                      <a:r>
                        <a:rPr lang="en-US" sz="1400" dirty="0">
                          <a:latin typeface="+mn-lt"/>
                        </a:rPr>
                        <a:t>122.8497</a:t>
                      </a:r>
                    </a:p>
                  </a:txBody>
                  <a:tcPr/>
                </a:tc>
                <a:extLst>
                  <a:ext uri="{0D108BD9-81ED-4DB2-BD59-A6C34878D82A}">
                    <a16:rowId xmlns:a16="http://schemas.microsoft.com/office/drawing/2014/main" val="3868166398"/>
                  </a:ext>
                </a:extLst>
              </a:tr>
              <a:tr h="671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latin typeface="+mn-lt"/>
                          <a:ea typeface="Noto Sans CJK SC Regular" pitchFamily="2"/>
                          <a:cs typeface="Lohit Devanagari" pitchFamily="2"/>
                        </a:rPr>
                        <a:t>(10,5),</a:t>
                      </a: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(47, 23)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41.1461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dk1"/>
                          </a:solidFill>
                          <a:effectLst/>
                          <a:latin typeface="+mn-lt"/>
                          <a:ea typeface="+mn-ea"/>
                          <a:cs typeface="+mn-cs"/>
                        </a:rPr>
                        <a:t>75.5845</a:t>
                      </a:r>
                      <a:endPar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endParaRPr>
                    </a:p>
                  </a:txBody>
                  <a:tcPr/>
                </a:tc>
                <a:tc>
                  <a:txBody>
                    <a:bodyPr/>
                    <a:lstStyle/>
                    <a:p>
                      <a:r>
                        <a:rPr lang="en-US" sz="1400" dirty="0">
                          <a:latin typeface="+mn-lt"/>
                        </a:rPr>
                        <a:t>(47,23),(10,5)</a:t>
                      </a:r>
                    </a:p>
                    <a:p>
                      <a:r>
                        <a:rPr lang="en-US" sz="1400" dirty="0">
                          <a:latin typeface="+mn-lt"/>
                        </a:rPr>
                        <a:t>41.1461</a:t>
                      </a:r>
                    </a:p>
                  </a:txBody>
                  <a:tcPr/>
                </a:tc>
                <a:tc>
                  <a:txBody>
                    <a:bodyPr/>
                    <a:lstStyle/>
                    <a:p>
                      <a:r>
                        <a:rPr lang="en-US" sz="1400" dirty="0">
                          <a:latin typeface="+mn-lt"/>
                        </a:rPr>
                        <a:t>(62,54),(47,23)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latin typeface="Arial" pitchFamily="18"/>
                          <a:ea typeface="Noto Sans CJK SC Regular" pitchFamily="2"/>
                          <a:cs typeface="Lohit Devanagari" pitchFamily="2"/>
                        </a:rPr>
                        <a:t>34.4384</a:t>
                      </a:r>
                      <a:endParaRPr lang="en-US" sz="1400" dirty="0">
                        <a:latin typeface="+mn-lt"/>
                      </a:endParaRPr>
                    </a:p>
                  </a:txBody>
                  <a:tcPr/>
                </a:tc>
                <a:tc>
                  <a:txBody>
                    <a:bodyPr/>
                    <a:lstStyle/>
                    <a:p>
                      <a:r>
                        <a:rPr lang="en-US" sz="1400" dirty="0">
                          <a:latin typeface="+mn-lt"/>
                        </a:rPr>
                        <a:t>75.5845</a:t>
                      </a:r>
                    </a:p>
                  </a:txBody>
                  <a:tcPr/>
                </a:tc>
                <a:extLst>
                  <a:ext uri="{0D108BD9-81ED-4DB2-BD59-A6C34878D82A}">
                    <a16:rowId xmlns:a16="http://schemas.microsoft.com/office/drawing/2014/main" val="4127259467"/>
                  </a:ext>
                </a:extLst>
              </a:tr>
            </a:tbl>
          </a:graphicData>
        </a:graphic>
      </p:graphicFrame>
      <p:sp>
        <p:nvSpPr>
          <p:cNvPr id="8" name="Content Placeholder 2">
            <a:extLst>
              <a:ext uri="{FF2B5EF4-FFF2-40B4-BE49-F238E27FC236}">
                <a16:creationId xmlns:a16="http://schemas.microsoft.com/office/drawing/2014/main" id="{73412ED9-98DB-4DCB-9C63-3EA75AF46833}"/>
              </a:ext>
            </a:extLst>
          </p:cNvPr>
          <p:cNvSpPr txBox="1">
            <a:spLocks/>
          </p:cNvSpPr>
          <p:nvPr/>
        </p:nvSpPr>
        <p:spPr bwMode="auto">
          <a:xfrm>
            <a:off x="952500" y="5329237"/>
            <a:ext cx="8039099"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kern="0" dirty="0"/>
              <a:t>Since none of the new distances for this loop are less then the distances for the current edge, we simple move on to the next edge</a:t>
            </a:r>
          </a:p>
        </p:txBody>
      </p:sp>
    </p:spTree>
    <p:extLst>
      <p:ext uri="{BB962C8B-B14F-4D97-AF65-F5344CB8AC3E}">
        <p14:creationId xmlns:p14="http://schemas.microsoft.com/office/powerpoint/2010/main" val="418335595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CF70-ECCD-4406-BEE9-38B57ACC6B19}"/>
              </a:ext>
            </a:extLst>
          </p:cNvPr>
          <p:cNvSpPr>
            <a:spLocks noGrp="1"/>
          </p:cNvSpPr>
          <p:nvPr>
            <p:ph type="title"/>
          </p:nvPr>
        </p:nvSpPr>
        <p:spPr/>
        <p:txBody>
          <a:bodyPr/>
          <a:lstStyle/>
          <a:p>
            <a:r>
              <a:rPr lang="en-US" dirty="0"/>
              <a:t>Refine Example (cont.)</a:t>
            </a:r>
          </a:p>
        </p:txBody>
      </p:sp>
      <p:sp>
        <p:nvSpPr>
          <p:cNvPr id="3" name="Content Placeholder 2">
            <a:extLst>
              <a:ext uri="{FF2B5EF4-FFF2-40B4-BE49-F238E27FC236}">
                <a16:creationId xmlns:a16="http://schemas.microsoft.com/office/drawing/2014/main" id="{251CC94F-2377-4864-876A-9CCC779F66E1}"/>
              </a:ext>
            </a:extLst>
          </p:cNvPr>
          <p:cNvSpPr>
            <a:spLocks noGrp="1"/>
          </p:cNvSpPr>
          <p:nvPr>
            <p:ph idx="1"/>
          </p:nvPr>
        </p:nvSpPr>
        <p:spPr>
          <a:xfrm>
            <a:off x="952500" y="1066800"/>
            <a:ext cx="8191500" cy="1143000"/>
          </a:xfrm>
        </p:spPr>
        <p:txBody>
          <a:bodyPr/>
          <a:lstStyle/>
          <a:p>
            <a:r>
              <a:rPr lang="en-US" sz="2400" dirty="0" err="1">
                <a:highlight>
                  <a:scrgbClr r="0" g="0" b="0">
                    <a:alpha val="0"/>
                  </a:scrgbClr>
                </a:highlight>
              </a:rPr>
              <a:t>current_edge</a:t>
            </a:r>
            <a:r>
              <a:rPr lang="en-US" sz="2400" dirty="0">
                <a:highlight>
                  <a:scrgbClr r="0" g="0" b="0">
                    <a:alpha val="0"/>
                  </a:scrgbClr>
                </a:highlight>
              </a:rPr>
              <a:t> = </a:t>
            </a:r>
            <a:r>
              <a:rPr lang="en-US" sz="2400" kern="1200" dirty="0">
                <a:highlight>
                  <a:scrgbClr r="0" g="0" b="0">
                    <a:alpha val="0"/>
                  </a:scrgbClr>
                </a:highlight>
                <a:latin typeface="Arial" pitchFamily="18"/>
                <a:ea typeface="Noto Sans CJK SC Regular" pitchFamily="2"/>
                <a:cs typeface="Lohit Devanagari" pitchFamily="2"/>
              </a:rPr>
              <a:t>(62, 54), (7,23)</a:t>
            </a:r>
            <a:endParaRPr lang="en-US" sz="2400" dirty="0">
              <a:highlight>
                <a:scrgbClr r="0" g="0" b="0">
                  <a:alpha val="0"/>
                </a:scrgbClr>
              </a:highlight>
            </a:endParaRPr>
          </a:p>
          <a:p>
            <a:r>
              <a:rPr lang="en-US" sz="2400" dirty="0" err="1">
                <a:highlight>
                  <a:scrgbClr r="0" g="0" b="0">
                    <a:alpha val="0"/>
                  </a:scrgbClr>
                </a:highlight>
              </a:rPr>
              <a:t>current_edge_dist</a:t>
            </a:r>
            <a:r>
              <a:rPr lang="en-US" sz="2400" dirty="0"/>
              <a:t> = </a:t>
            </a:r>
            <a:r>
              <a:rPr lang="en-US" sz="2400" kern="1200" dirty="0">
                <a:latin typeface="Arial" pitchFamily="18"/>
                <a:ea typeface="Noto Sans CJK SC Regular" pitchFamily="2"/>
                <a:cs typeface="Lohit Devanagari" pitchFamily="2"/>
              </a:rPr>
              <a:t>63.1348</a:t>
            </a:r>
          </a:p>
          <a:p>
            <a:pPr marL="0" indent="0">
              <a:buNone/>
            </a:pPr>
            <a:endParaRPr lang="en-US" dirty="0"/>
          </a:p>
        </p:txBody>
      </p:sp>
      <p:graphicFrame>
        <p:nvGraphicFramePr>
          <p:cNvPr id="4" name="Table 4">
            <a:extLst>
              <a:ext uri="{FF2B5EF4-FFF2-40B4-BE49-F238E27FC236}">
                <a16:creationId xmlns:a16="http://schemas.microsoft.com/office/drawing/2014/main" id="{E94B3D53-5463-4733-A00C-7157050DA008}"/>
              </a:ext>
            </a:extLst>
          </p:cNvPr>
          <p:cNvGraphicFramePr>
            <a:graphicFrameLocks noGrp="1"/>
          </p:cNvGraphicFramePr>
          <p:nvPr>
            <p:extLst>
              <p:ext uri="{D42A27DB-BD31-4B8C-83A1-F6EECF244321}">
                <p14:modId xmlns:p14="http://schemas.microsoft.com/office/powerpoint/2010/main" val="2734315235"/>
              </p:ext>
            </p:extLst>
          </p:nvPr>
        </p:nvGraphicFramePr>
        <p:xfrm>
          <a:off x="952500" y="2286000"/>
          <a:ext cx="8039099" cy="2122230"/>
        </p:xfrm>
        <a:graphic>
          <a:graphicData uri="http://schemas.openxmlformats.org/drawingml/2006/table">
            <a:tbl>
              <a:tblPr firstRow="1" bandRow="1">
                <a:tableStyleId>{21E4AEA4-8DFA-4A89-87EB-49C32662AFE0}</a:tableStyleId>
              </a:tblPr>
              <a:tblGrid>
                <a:gridCol w="1714500">
                  <a:extLst>
                    <a:ext uri="{9D8B030D-6E8A-4147-A177-3AD203B41FA5}">
                      <a16:colId xmlns:a16="http://schemas.microsoft.com/office/drawing/2014/main" val="554885202"/>
                    </a:ext>
                  </a:extLst>
                </a:gridCol>
                <a:gridCol w="1524000">
                  <a:extLst>
                    <a:ext uri="{9D8B030D-6E8A-4147-A177-3AD203B41FA5}">
                      <a16:colId xmlns:a16="http://schemas.microsoft.com/office/drawing/2014/main" val="1852144215"/>
                    </a:ext>
                  </a:extLst>
                </a:gridCol>
                <a:gridCol w="1371600">
                  <a:extLst>
                    <a:ext uri="{9D8B030D-6E8A-4147-A177-3AD203B41FA5}">
                      <a16:colId xmlns:a16="http://schemas.microsoft.com/office/drawing/2014/main" val="1636898788"/>
                    </a:ext>
                  </a:extLst>
                </a:gridCol>
                <a:gridCol w="1447800">
                  <a:extLst>
                    <a:ext uri="{9D8B030D-6E8A-4147-A177-3AD203B41FA5}">
                      <a16:colId xmlns:a16="http://schemas.microsoft.com/office/drawing/2014/main" val="3113440995"/>
                    </a:ext>
                  </a:extLst>
                </a:gridCol>
                <a:gridCol w="1981199">
                  <a:extLst>
                    <a:ext uri="{9D8B030D-6E8A-4147-A177-3AD203B41FA5}">
                      <a16:colId xmlns:a16="http://schemas.microsoft.com/office/drawing/2014/main" val="2658678257"/>
                    </a:ext>
                  </a:extLst>
                </a:gridCol>
              </a:tblGrid>
              <a:tr h="767904">
                <a:tc>
                  <a:txBody>
                    <a:bodyPr/>
                    <a:lstStyle/>
                    <a:p>
                      <a:r>
                        <a:rPr lang="en-US" sz="1200" dirty="0"/>
                        <a:t>Edge2 &amp;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current_edge_dist</a:t>
                      </a:r>
                      <a:r>
                        <a:rPr lang="en-US" sz="1200" dirty="0"/>
                        <a:t> + edge2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new_edge1 &amp; distance</a:t>
                      </a:r>
                    </a:p>
                    <a:p>
                      <a:endParaRPr lang="en-US" sz="1200" dirty="0"/>
                    </a:p>
                  </a:txBody>
                  <a:tcPr/>
                </a:tc>
                <a:tc>
                  <a:txBody>
                    <a:bodyPr/>
                    <a:lstStyle/>
                    <a:p>
                      <a:r>
                        <a:rPr lang="en-US" sz="1200" dirty="0"/>
                        <a:t>new_edge2 &amp; distance</a:t>
                      </a:r>
                    </a:p>
                    <a:p>
                      <a:endParaRPr lang="en-US" dirty="0"/>
                    </a:p>
                  </a:txBody>
                  <a:tcPr/>
                </a:tc>
                <a:tc>
                  <a:txBody>
                    <a:bodyPr/>
                    <a:lstStyle/>
                    <a:p>
                      <a:r>
                        <a:rPr lang="en-US" sz="1200" dirty="0"/>
                        <a:t>new_edge1  distance + new_edge2 distance</a:t>
                      </a:r>
                    </a:p>
                  </a:txBody>
                  <a:tcPr/>
                </a:tc>
                <a:extLst>
                  <a:ext uri="{0D108BD9-81ED-4DB2-BD59-A6C34878D82A}">
                    <a16:rowId xmlns:a16="http://schemas.microsoft.com/office/drawing/2014/main" val="43246681"/>
                  </a:ext>
                </a:extLst>
              </a:tr>
              <a:tr h="68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(6,54),(10,5)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a:ln>
                            <a:noFill/>
                          </a:ln>
                          <a:highlight>
                            <a:scrgbClr r="0" g="0" b="0">
                              <a:alpha val="0"/>
                            </a:scrgbClr>
                          </a:highlight>
                          <a:latin typeface="+mn-lt"/>
                          <a:ea typeface="Noto Sans CJK SC Regular" pitchFamily="2"/>
                          <a:cs typeface="Lohit Devanagari" pitchFamily="2"/>
                        </a:rPr>
                        <a:t>49.163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a:ln>
                            <a:noFill/>
                          </a:ln>
                          <a:latin typeface="+mn-lt"/>
                          <a:ea typeface="Noto Sans CJK SC Regular" pitchFamily="2"/>
                          <a:cs typeface="Lohit Devanagari" pitchFamily="2"/>
                        </a:rPr>
                        <a:t>112.2978</a:t>
                      </a:r>
                      <a:endPar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endParaRPr>
                    </a:p>
                  </a:txBody>
                  <a:tcPr/>
                </a:tc>
                <a:tc>
                  <a:txBody>
                    <a:bodyPr/>
                    <a:lstStyle/>
                    <a:p>
                      <a:r>
                        <a:rPr lang="en-US" sz="1400" dirty="0">
                          <a:latin typeface="+mn-lt"/>
                        </a:rPr>
                        <a:t>(62,54),(6,54)</a:t>
                      </a:r>
                    </a:p>
                    <a:p>
                      <a:r>
                        <a:rPr lang="en-US" sz="1400" dirty="0">
                          <a:latin typeface="+mn-lt"/>
                        </a:rPr>
                        <a:t>56</a:t>
                      </a:r>
                    </a:p>
                  </a:txBody>
                  <a:tcPr/>
                </a:tc>
                <a:tc>
                  <a:txBody>
                    <a:bodyPr/>
                    <a:lstStyle/>
                    <a:p>
                      <a:r>
                        <a:rPr lang="en-US" sz="1400" dirty="0">
                          <a:latin typeface="+mn-lt"/>
                        </a:rPr>
                        <a:t>(7,23),(10,5)</a:t>
                      </a:r>
                    </a:p>
                    <a:p>
                      <a:r>
                        <a:rPr lang="en-US" sz="1400" dirty="0">
                          <a:latin typeface="+mn-lt"/>
                        </a:rPr>
                        <a:t>18.2483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latin typeface="+mn-lt"/>
                        </a:rPr>
                        <a:t>74.2483</a:t>
                      </a:r>
                    </a:p>
                  </a:txBody>
                  <a:tcPr/>
                </a:tc>
                <a:extLst>
                  <a:ext uri="{0D108BD9-81ED-4DB2-BD59-A6C34878D82A}">
                    <a16:rowId xmlns:a16="http://schemas.microsoft.com/office/drawing/2014/main" val="3868166398"/>
                  </a:ext>
                </a:extLst>
              </a:tr>
              <a:tr h="671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latin typeface="+mn-lt"/>
                          <a:ea typeface="Noto Sans CJK SC Regular" pitchFamily="2"/>
                          <a:cs typeface="Lohit Devanagari" pitchFamily="2"/>
                        </a:rPr>
                        <a:t>(10,5),</a:t>
                      </a: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(47, 23)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41.1461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latin typeface="+mn-lt"/>
                          <a:ea typeface="Noto Sans CJK SC Regular" pitchFamily="2"/>
                          <a:cs typeface="Lohit Devanagari" pitchFamily="2"/>
                        </a:rPr>
                        <a:t>104.2809</a:t>
                      </a:r>
                      <a:endPar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endParaRPr>
                    </a:p>
                  </a:txBody>
                  <a:tcPr/>
                </a:tc>
                <a:tc>
                  <a:txBody>
                    <a:bodyPr/>
                    <a:lstStyle/>
                    <a:p>
                      <a:r>
                        <a:rPr lang="en-US" sz="1400" dirty="0">
                          <a:latin typeface="+mn-lt"/>
                        </a:rPr>
                        <a:t>(62,54),(10,5)</a:t>
                      </a:r>
                    </a:p>
                    <a:p>
                      <a:r>
                        <a:rPr lang="en-US" sz="1400" dirty="0">
                          <a:latin typeface="+mn-lt"/>
                        </a:rPr>
                        <a:t>71.4493</a:t>
                      </a:r>
                    </a:p>
                  </a:txBody>
                  <a:tcPr/>
                </a:tc>
                <a:tc>
                  <a:txBody>
                    <a:bodyPr/>
                    <a:lstStyle/>
                    <a:p>
                      <a:r>
                        <a:rPr lang="en-US" sz="1400" dirty="0">
                          <a:latin typeface="+mn-lt"/>
                        </a:rPr>
                        <a:t>(7,23),(47,23)</a:t>
                      </a:r>
                    </a:p>
                    <a:p>
                      <a:r>
                        <a:rPr lang="en-US" sz="1400" dirty="0">
                          <a:latin typeface="+mn-lt"/>
                        </a:rPr>
                        <a:t>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111.4493</a:t>
                      </a:r>
                    </a:p>
                  </a:txBody>
                  <a:tcPr/>
                </a:tc>
                <a:extLst>
                  <a:ext uri="{0D108BD9-81ED-4DB2-BD59-A6C34878D82A}">
                    <a16:rowId xmlns:a16="http://schemas.microsoft.com/office/drawing/2014/main" val="4127259467"/>
                  </a:ext>
                </a:extLst>
              </a:tr>
            </a:tbl>
          </a:graphicData>
        </a:graphic>
      </p:graphicFrame>
      <p:sp>
        <p:nvSpPr>
          <p:cNvPr id="8" name="Content Placeholder 2">
            <a:extLst>
              <a:ext uri="{FF2B5EF4-FFF2-40B4-BE49-F238E27FC236}">
                <a16:creationId xmlns:a16="http://schemas.microsoft.com/office/drawing/2014/main" id="{73412ED9-98DB-4DCB-9C63-3EA75AF46833}"/>
              </a:ext>
            </a:extLst>
          </p:cNvPr>
          <p:cNvSpPr txBox="1">
            <a:spLocks/>
          </p:cNvSpPr>
          <p:nvPr/>
        </p:nvSpPr>
        <p:spPr bwMode="auto">
          <a:xfrm>
            <a:off x="1028700" y="4648200"/>
            <a:ext cx="803909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kern="0" dirty="0"/>
              <a:t>We have found an edge that will give us a smaller distance for the path</a:t>
            </a:r>
          </a:p>
          <a:p>
            <a:r>
              <a:rPr lang="en-US" kern="0" dirty="0"/>
              <a:t>At this point we can swap the edges and calculate the new distance</a:t>
            </a:r>
          </a:p>
        </p:txBody>
      </p:sp>
    </p:spTree>
    <p:extLst>
      <p:ext uri="{BB962C8B-B14F-4D97-AF65-F5344CB8AC3E}">
        <p14:creationId xmlns:p14="http://schemas.microsoft.com/office/powerpoint/2010/main" val="17677107"/>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CF70-ECCD-4406-BEE9-38B57ACC6B19}"/>
              </a:ext>
            </a:extLst>
          </p:cNvPr>
          <p:cNvSpPr>
            <a:spLocks noGrp="1"/>
          </p:cNvSpPr>
          <p:nvPr>
            <p:ph type="title"/>
          </p:nvPr>
        </p:nvSpPr>
        <p:spPr/>
        <p:txBody>
          <a:bodyPr/>
          <a:lstStyle/>
          <a:p>
            <a:r>
              <a:rPr lang="en-US" dirty="0"/>
              <a:t>Refine Example (cont.)</a:t>
            </a:r>
          </a:p>
        </p:txBody>
      </p:sp>
      <p:sp>
        <p:nvSpPr>
          <p:cNvPr id="3" name="Content Placeholder 2">
            <a:extLst>
              <a:ext uri="{FF2B5EF4-FFF2-40B4-BE49-F238E27FC236}">
                <a16:creationId xmlns:a16="http://schemas.microsoft.com/office/drawing/2014/main" id="{251CC94F-2377-4864-876A-9CCC779F66E1}"/>
              </a:ext>
            </a:extLst>
          </p:cNvPr>
          <p:cNvSpPr>
            <a:spLocks noGrp="1"/>
          </p:cNvSpPr>
          <p:nvPr>
            <p:ph idx="1"/>
          </p:nvPr>
        </p:nvSpPr>
        <p:spPr>
          <a:xfrm>
            <a:off x="952500" y="1066800"/>
            <a:ext cx="8191500" cy="5638800"/>
          </a:xfrm>
        </p:spPr>
        <p:txBody>
          <a:bodyPr/>
          <a:lstStyle/>
          <a:p>
            <a:r>
              <a:rPr lang="en-US" sz="2000" dirty="0">
                <a:solidFill>
                  <a:schemeClr val="tx1"/>
                </a:solidFill>
                <a:highlight>
                  <a:scrgbClr r="0" g="0" b="0">
                    <a:alpha val="0"/>
                  </a:scrgbClr>
                </a:highlight>
              </a:rPr>
              <a:t>P = {(47, 23), (62, 54), (7,23), (6,54),(10,5)}</a:t>
            </a:r>
          </a:p>
          <a:p>
            <a:r>
              <a:rPr lang="en-US" sz="2000" dirty="0">
                <a:solidFill>
                  <a:schemeClr val="tx1"/>
                </a:solidFill>
                <a:highlight>
                  <a:scrgbClr r="0" g="0" b="0">
                    <a:alpha val="0"/>
                  </a:scrgbClr>
                </a:highlight>
              </a:rPr>
              <a:t>The edges to be swapped were (62,54), (7,23) and </a:t>
            </a:r>
            <a:r>
              <a:rPr lang="en-US" sz="2000" kern="1200" dirty="0">
                <a:solidFill>
                  <a:schemeClr val="tx1"/>
                </a:solidFill>
                <a:highlight>
                  <a:scrgbClr r="0" g="0" b="0">
                    <a:alpha val="0"/>
                  </a:scrgbClr>
                </a:highlight>
                <a:ea typeface="Noto Sans CJK SC Regular" pitchFamily="2"/>
                <a:cs typeface="Lohit Devanagari" pitchFamily="2"/>
              </a:rPr>
              <a:t>(</a:t>
            </a:r>
            <a:r>
              <a:rPr lang="en-US" sz="2000" kern="1200">
                <a:solidFill>
                  <a:schemeClr val="tx1"/>
                </a:solidFill>
                <a:highlight>
                  <a:scrgbClr r="0" g="0" b="0">
                    <a:alpha val="0"/>
                  </a:scrgbClr>
                </a:highlight>
                <a:ea typeface="Noto Sans CJK SC Regular" pitchFamily="2"/>
                <a:cs typeface="Lohit Devanagari" pitchFamily="2"/>
              </a:rPr>
              <a:t>6,54), (</a:t>
            </a:r>
            <a:r>
              <a:rPr lang="en-US" sz="2000" kern="1200" dirty="0">
                <a:solidFill>
                  <a:schemeClr val="tx1"/>
                </a:solidFill>
                <a:highlight>
                  <a:scrgbClr r="0" g="0" b="0">
                    <a:alpha val="0"/>
                  </a:scrgbClr>
                </a:highlight>
                <a:ea typeface="Noto Sans CJK SC Regular" pitchFamily="2"/>
                <a:cs typeface="Lohit Devanagari" pitchFamily="2"/>
              </a:rPr>
              <a:t>10,5) so we need to reverse all the points between those edges, so the new P looks like the following</a:t>
            </a:r>
          </a:p>
          <a:p>
            <a:r>
              <a:rPr lang="en-US" sz="2000" dirty="0">
                <a:solidFill>
                  <a:schemeClr val="tx1"/>
                </a:solidFill>
                <a:highlight>
                  <a:scrgbClr r="0" g="0" b="0">
                    <a:alpha val="0"/>
                  </a:scrgbClr>
                </a:highlight>
              </a:rPr>
              <a:t>P = {(47, 23), (62,54), (6,54), (7, 23), (10,5)}</a:t>
            </a:r>
          </a:p>
          <a:p>
            <a:r>
              <a:rPr lang="en-US" sz="2000" dirty="0">
                <a:solidFill>
                  <a:schemeClr val="tx1"/>
                </a:solidFill>
                <a:highlight>
                  <a:scrgbClr r="0" g="0" b="0">
                    <a:alpha val="0"/>
                  </a:scrgbClr>
                </a:highlight>
              </a:rPr>
              <a:t>The new length of the path is </a:t>
            </a:r>
          </a:p>
          <a:p>
            <a:pPr lvl="1"/>
            <a:r>
              <a:rPr lang="en-US" sz="2000" b="1" dirty="0"/>
              <a:t>218.8984</a:t>
            </a:r>
            <a:r>
              <a:rPr lang="en-US" sz="2000" b="1" dirty="0">
                <a:highlight>
                  <a:scrgbClr r="0" g="0" b="0">
                    <a:alpha val="0"/>
                  </a:scrgbClr>
                </a:highlight>
              </a:rPr>
              <a:t> - </a:t>
            </a:r>
            <a:r>
              <a:rPr lang="en-US" sz="2000" b="1" kern="1200" dirty="0">
                <a:ea typeface="Noto Sans CJK SC Regular" pitchFamily="2"/>
                <a:cs typeface="Lohit Devanagari" pitchFamily="2"/>
              </a:rPr>
              <a:t>112.2978</a:t>
            </a:r>
            <a:r>
              <a:rPr lang="en-US" sz="2000" b="1" kern="1200" dirty="0">
                <a:highlight>
                  <a:scrgbClr r="0" g="0" b="0">
                    <a:alpha val="0"/>
                  </a:scrgbClr>
                </a:highlight>
                <a:ea typeface="Noto Sans CJK SC Regular" pitchFamily="2"/>
                <a:cs typeface="Lohit Devanagari" pitchFamily="2"/>
              </a:rPr>
              <a:t> + </a:t>
            </a:r>
            <a:r>
              <a:rPr lang="en-US" sz="2000" b="1" dirty="0">
                <a:highlight>
                  <a:scrgbClr r="0" g="0" b="0">
                    <a:alpha val="0"/>
                  </a:scrgbClr>
                </a:highlight>
              </a:rPr>
              <a:t>74.2483 = </a:t>
            </a:r>
            <a:r>
              <a:rPr lang="en-US" sz="2000" b="1" dirty="0"/>
              <a:t>180.8489</a:t>
            </a:r>
          </a:p>
          <a:p>
            <a:r>
              <a:rPr lang="en-US" sz="2000" dirty="0">
                <a:highlight>
                  <a:scrgbClr r="0" g="0" b="0">
                    <a:alpha val="0"/>
                  </a:scrgbClr>
                </a:highlight>
              </a:rPr>
              <a:t>The function will then return true set the new length</a:t>
            </a:r>
          </a:p>
          <a:p>
            <a:r>
              <a:rPr lang="en-US" sz="2000" b="1" dirty="0">
                <a:highlight>
                  <a:scrgbClr r="0" g="0" b="0">
                    <a:alpha val="0"/>
                  </a:scrgbClr>
                </a:highlight>
              </a:rPr>
              <a:t>This function must be called until it no longer is able to make a swap</a:t>
            </a:r>
          </a:p>
          <a:p>
            <a:endParaRPr lang="en-US" sz="2000" dirty="0">
              <a:solidFill>
                <a:schemeClr val="tx1"/>
              </a:solidFill>
              <a:highlight>
                <a:scrgbClr r="0" g="0" b="0">
                  <a:alpha val="0"/>
                </a:scrgbClr>
              </a:highlight>
            </a:endParaRPr>
          </a:p>
          <a:p>
            <a:pPr lvl="1"/>
            <a:endParaRPr lang="en-US" sz="2000" b="1" dirty="0">
              <a:highlight>
                <a:scrgbClr r="0" g="0" b="0">
                  <a:alpha val="0"/>
                </a:scrgbClr>
              </a:highlight>
            </a:endParaRPr>
          </a:p>
          <a:p>
            <a:pPr marL="0" indent="0">
              <a:buNone/>
            </a:pPr>
            <a:endParaRPr lang="en-US" sz="2000" dirty="0">
              <a:solidFill>
                <a:schemeClr val="tx1"/>
              </a:solidFill>
              <a:highlight>
                <a:scrgbClr r="0" g="0" b="0">
                  <a:alpha val="0"/>
                </a:scrgbClr>
              </a:highlight>
            </a:endParaRPr>
          </a:p>
          <a:p>
            <a:pPr marL="0" indent="0">
              <a:buNone/>
            </a:pPr>
            <a:endParaRPr lang="en-US" sz="2000" dirty="0">
              <a:solidFill>
                <a:schemeClr val="tx1"/>
              </a:solidFill>
            </a:endParaRPr>
          </a:p>
        </p:txBody>
      </p:sp>
      <p:graphicFrame>
        <p:nvGraphicFramePr>
          <p:cNvPr id="6" name="Table 4">
            <a:extLst>
              <a:ext uri="{FF2B5EF4-FFF2-40B4-BE49-F238E27FC236}">
                <a16:creationId xmlns:a16="http://schemas.microsoft.com/office/drawing/2014/main" id="{29BDDDE0-9F76-4C50-B2FA-A87AE64CE65B}"/>
              </a:ext>
            </a:extLst>
          </p:cNvPr>
          <p:cNvGraphicFramePr>
            <a:graphicFrameLocks noGrp="1"/>
          </p:cNvGraphicFramePr>
          <p:nvPr>
            <p:extLst>
              <p:ext uri="{D42A27DB-BD31-4B8C-83A1-F6EECF244321}">
                <p14:modId xmlns:p14="http://schemas.microsoft.com/office/powerpoint/2010/main" val="1655193705"/>
              </p:ext>
            </p:extLst>
          </p:nvPr>
        </p:nvGraphicFramePr>
        <p:xfrm>
          <a:off x="1028700" y="5066043"/>
          <a:ext cx="8039099" cy="1450314"/>
        </p:xfrm>
        <a:graphic>
          <a:graphicData uri="http://schemas.openxmlformats.org/drawingml/2006/table">
            <a:tbl>
              <a:tblPr firstRow="1" bandRow="1">
                <a:tableStyleId>{21E4AEA4-8DFA-4A89-87EB-49C32662AFE0}</a:tableStyleId>
              </a:tblPr>
              <a:tblGrid>
                <a:gridCol w="1714500">
                  <a:extLst>
                    <a:ext uri="{9D8B030D-6E8A-4147-A177-3AD203B41FA5}">
                      <a16:colId xmlns:a16="http://schemas.microsoft.com/office/drawing/2014/main" val="554885202"/>
                    </a:ext>
                  </a:extLst>
                </a:gridCol>
                <a:gridCol w="1524000">
                  <a:extLst>
                    <a:ext uri="{9D8B030D-6E8A-4147-A177-3AD203B41FA5}">
                      <a16:colId xmlns:a16="http://schemas.microsoft.com/office/drawing/2014/main" val="1852144215"/>
                    </a:ext>
                  </a:extLst>
                </a:gridCol>
                <a:gridCol w="1371600">
                  <a:extLst>
                    <a:ext uri="{9D8B030D-6E8A-4147-A177-3AD203B41FA5}">
                      <a16:colId xmlns:a16="http://schemas.microsoft.com/office/drawing/2014/main" val="1636898788"/>
                    </a:ext>
                  </a:extLst>
                </a:gridCol>
                <a:gridCol w="1447800">
                  <a:extLst>
                    <a:ext uri="{9D8B030D-6E8A-4147-A177-3AD203B41FA5}">
                      <a16:colId xmlns:a16="http://schemas.microsoft.com/office/drawing/2014/main" val="3113440995"/>
                    </a:ext>
                  </a:extLst>
                </a:gridCol>
                <a:gridCol w="1981199">
                  <a:extLst>
                    <a:ext uri="{9D8B030D-6E8A-4147-A177-3AD203B41FA5}">
                      <a16:colId xmlns:a16="http://schemas.microsoft.com/office/drawing/2014/main" val="2658678257"/>
                    </a:ext>
                  </a:extLst>
                </a:gridCol>
              </a:tblGrid>
              <a:tr h="767904">
                <a:tc>
                  <a:txBody>
                    <a:bodyPr/>
                    <a:lstStyle/>
                    <a:p>
                      <a:r>
                        <a:rPr lang="en-US" sz="1200" dirty="0"/>
                        <a:t>Edge2 &amp;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current_edge_dist</a:t>
                      </a:r>
                      <a:r>
                        <a:rPr lang="en-US" sz="1200" dirty="0"/>
                        <a:t> + edge2 distance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new_edge1 &amp; distance</a:t>
                      </a:r>
                    </a:p>
                    <a:p>
                      <a:endParaRPr lang="en-US" sz="1200" dirty="0"/>
                    </a:p>
                  </a:txBody>
                  <a:tcPr/>
                </a:tc>
                <a:tc>
                  <a:txBody>
                    <a:bodyPr/>
                    <a:lstStyle/>
                    <a:p>
                      <a:r>
                        <a:rPr lang="en-US" sz="1200" dirty="0"/>
                        <a:t>new_edge2 &amp; distance</a:t>
                      </a:r>
                    </a:p>
                    <a:p>
                      <a:endParaRPr lang="en-US" dirty="0"/>
                    </a:p>
                  </a:txBody>
                  <a:tcPr/>
                </a:tc>
                <a:tc>
                  <a:txBody>
                    <a:bodyPr/>
                    <a:lstStyle/>
                    <a:p>
                      <a:r>
                        <a:rPr lang="en-US" sz="1200" dirty="0"/>
                        <a:t>new_edge1  distance + new_edge2 distance</a:t>
                      </a:r>
                    </a:p>
                  </a:txBody>
                  <a:tcPr/>
                </a:tc>
                <a:extLst>
                  <a:ext uri="{0D108BD9-81ED-4DB2-BD59-A6C34878D82A}">
                    <a16:rowId xmlns:a16="http://schemas.microsoft.com/office/drawing/2014/main" val="43246681"/>
                  </a:ext>
                </a:extLst>
              </a:tr>
              <a:tr h="68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rPr>
                        <a:t>(6,54),(10,5)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a:ln>
                            <a:noFill/>
                          </a:ln>
                          <a:highlight>
                            <a:scrgbClr r="0" g="0" b="0">
                              <a:alpha val="0"/>
                            </a:scrgbClr>
                          </a:highlight>
                          <a:latin typeface="+mn-lt"/>
                          <a:ea typeface="Noto Sans CJK SC Regular" pitchFamily="2"/>
                          <a:cs typeface="Lohit Devanagari" pitchFamily="2"/>
                        </a:rPr>
                        <a:t>49.163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cap="none" dirty="0">
                          <a:ln>
                            <a:noFill/>
                          </a:ln>
                          <a:latin typeface="+mn-lt"/>
                          <a:ea typeface="Noto Sans CJK SC Regular" pitchFamily="2"/>
                          <a:cs typeface="Lohit Devanagari" pitchFamily="2"/>
                        </a:rPr>
                        <a:t>112.2978</a:t>
                      </a:r>
                      <a:endParaRPr lang="en-US" sz="1400" b="0" i="0" u="none" strike="noStrike" kern="1200" cap="none" spc="0" baseline="0" dirty="0">
                        <a:ln>
                          <a:noFill/>
                        </a:ln>
                        <a:solidFill>
                          <a:srgbClr val="000000"/>
                        </a:solidFill>
                        <a:highlight>
                          <a:scrgbClr r="0" g="0" b="0">
                            <a:alpha val="0"/>
                          </a:scrgbClr>
                        </a:highlight>
                        <a:latin typeface="+mn-lt"/>
                        <a:ea typeface="Noto Sans CJK SC Regular" pitchFamily="2"/>
                        <a:cs typeface="Lohit Devanagari" pitchFamily="2"/>
                      </a:endParaRPr>
                    </a:p>
                  </a:txBody>
                  <a:tcPr/>
                </a:tc>
                <a:tc>
                  <a:txBody>
                    <a:bodyPr/>
                    <a:lstStyle/>
                    <a:p>
                      <a:r>
                        <a:rPr lang="en-US" sz="1400" dirty="0">
                          <a:latin typeface="+mn-lt"/>
                        </a:rPr>
                        <a:t>(62,54),(6,54)</a:t>
                      </a:r>
                    </a:p>
                    <a:p>
                      <a:r>
                        <a:rPr lang="en-US" sz="1400" dirty="0">
                          <a:latin typeface="+mn-lt"/>
                        </a:rPr>
                        <a:t>56</a:t>
                      </a:r>
                    </a:p>
                  </a:txBody>
                  <a:tcPr/>
                </a:tc>
                <a:tc>
                  <a:txBody>
                    <a:bodyPr/>
                    <a:lstStyle/>
                    <a:p>
                      <a:r>
                        <a:rPr lang="en-US" sz="1400" dirty="0">
                          <a:latin typeface="+mn-lt"/>
                        </a:rPr>
                        <a:t>(7,23),(10,5)</a:t>
                      </a:r>
                    </a:p>
                    <a:p>
                      <a:r>
                        <a:rPr lang="en-US" sz="1400" dirty="0">
                          <a:latin typeface="+mn-lt"/>
                        </a:rPr>
                        <a:t>18.2483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latin typeface="+mn-lt"/>
                        </a:rPr>
                        <a:t>74.2483</a:t>
                      </a:r>
                    </a:p>
                  </a:txBody>
                  <a:tcPr/>
                </a:tc>
                <a:extLst>
                  <a:ext uri="{0D108BD9-81ED-4DB2-BD59-A6C34878D82A}">
                    <a16:rowId xmlns:a16="http://schemas.microsoft.com/office/drawing/2014/main" val="3868166398"/>
                  </a:ext>
                </a:extLst>
              </a:tr>
            </a:tbl>
          </a:graphicData>
        </a:graphic>
      </p:graphicFrame>
    </p:spTree>
    <p:extLst>
      <p:ext uri="{BB962C8B-B14F-4D97-AF65-F5344CB8AC3E}">
        <p14:creationId xmlns:p14="http://schemas.microsoft.com/office/powerpoint/2010/main" val="4073769778"/>
      </p:ext>
    </p:extLst>
  </p:cSld>
  <p:clrMapOvr>
    <a:masterClrMapping/>
  </p:clrMapOvr>
  <p:transition>
    <p:wipe/>
  </p:transition>
</p:sld>
</file>

<file path=ppt/theme/theme1.xml><?xml version="1.0" encoding="utf-8"?>
<a:theme xmlns:a="http://schemas.openxmlformats.org/drawingml/2006/main" name="presentation">
  <a:themeElements>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245D"/>
        </a:dk2>
        <a:lt2>
          <a:srgbClr val="808080"/>
        </a:lt2>
        <a:accent1>
          <a:srgbClr val="3333FF"/>
        </a:accent1>
        <a:accent2>
          <a:srgbClr val="0070C8"/>
        </a:accent2>
        <a:accent3>
          <a:srgbClr val="FFFFFF"/>
        </a:accent3>
        <a:accent4>
          <a:srgbClr val="000000"/>
        </a:accent4>
        <a:accent5>
          <a:srgbClr val="ADADFF"/>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38950</TotalTime>
  <Words>942</Words>
  <Application>Microsoft Macintosh PowerPoint</Application>
  <PresentationFormat>On-screen Show (4:3)</PresentationFormat>
  <Paragraphs>132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Liberation Sans</vt:lpstr>
      <vt:lpstr>Lohit Devanagari</vt:lpstr>
      <vt:lpstr>Monotype Sorts</vt:lpstr>
      <vt:lpstr>Noto Sans CJK SC Regular</vt:lpstr>
      <vt:lpstr>presentation</vt:lpstr>
      <vt:lpstr>Lab 11</vt:lpstr>
      <vt:lpstr>Lab Goal</vt:lpstr>
      <vt:lpstr>Important Provided Code</vt:lpstr>
      <vt:lpstr>Code To Write</vt:lpstr>
      <vt:lpstr>Refine Example</vt:lpstr>
      <vt:lpstr>Refine Example (cont.)</vt:lpstr>
      <vt:lpstr>Refine Example (cont.)</vt:lpstr>
      <vt:lpstr>Refine Example (cont.)</vt:lpstr>
      <vt:lpstr>Refine Example (cont.)</vt:lpstr>
    </vt:vector>
  </TitlesOfParts>
  <Company>Clemson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Distributed and Network Programming</dc:subject>
  <dc:creator>William Garnes</dc:creator>
  <cp:lastModifiedBy>Microsoft Office User</cp:lastModifiedBy>
  <cp:revision>586</cp:revision>
  <cp:lastPrinted>2019-01-09T20:11:28Z</cp:lastPrinted>
  <dcterms:created xsi:type="dcterms:W3CDTF">2002-09-11T15:09:58Z</dcterms:created>
  <dcterms:modified xsi:type="dcterms:W3CDTF">2022-05-01T19:18:32Z</dcterms:modified>
</cp:coreProperties>
</file>