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8" r:id="rId2"/>
    <p:sldId id="257" r:id="rId3"/>
    <p:sldId id="286" r:id="rId4"/>
    <p:sldId id="259" r:id="rId5"/>
    <p:sldId id="260" r:id="rId6"/>
    <p:sldId id="279" r:id="rId7"/>
    <p:sldId id="266" r:id="rId8"/>
    <p:sldId id="280" r:id="rId9"/>
    <p:sldId id="281" r:id="rId10"/>
    <p:sldId id="261" r:id="rId11"/>
    <p:sldId id="262" r:id="rId12"/>
    <p:sldId id="264" r:id="rId13"/>
    <p:sldId id="263" r:id="rId14"/>
    <p:sldId id="282" r:id="rId15"/>
    <p:sldId id="283" r:id="rId16"/>
    <p:sldId id="285"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D2E2C9-3221-2D4D-140C-5D982B19515F}" v="185" dt="2024-12-03T23:56:32.247"/>
    <p1510:client id="{CA2B53A9-61F1-21D9-6AD3-8EE780EE3F84}" v="292" dt="2024-12-04T00:57:05.787"/>
    <p1510:client id="{D1B37AA2-1B24-E6F3-CA92-5A5C61B2D577}" v="37" dt="2024-12-04T00:08:12.3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94660"/>
  </p:normalViewPr>
  <p:slideViewPr>
    <p:cSldViewPr snapToGrid="0">
      <p:cViewPr varScale="1">
        <p:scale>
          <a:sx n="81" d="100"/>
          <a:sy n="81" d="100"/>
        </p:scale>
        <p:origin x="86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57AC3D-9E0C-4BCD-ADA6-F876F0114E6C}"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425533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7AC3D-9E0C-4BCD-ADA6-F876F0114E6C}"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3194491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7AC3D-9E0C-4BCD-ADA6-F876F0114E6C}"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3246236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7AC3D-9E0C-4BCD-ADA6-F876F0114E6C}"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0F6-A42A-4E36-BDC8-CAC2C5A44B17}"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76317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7AC3D-9E0C-4BCD-ADA6-F876F0114E6C}"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10284883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57AC3D-9E0C-4BCD-ADA6-F876F0114E6C}"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3887938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C57AC3D-9E0C-4BCD-ADA6-F876F0114E6C}"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8373029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7AC3D-9E0C-4BCD-ADA6-F876F0114E6C}"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1374576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7AC3D-9E0C-4BCD-ADA6-F876F0114E6C}"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842290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7AC3D-9E0C-4BCD-ADA6-F876F0114E6C}"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413971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7AC3D-9E0C-4BCD-ADA6-F876F0114E6C}"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3558129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7AC3D-9E0C-4BCD-ADA6-F876F0114E6C}"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2499350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7AC3D-9E0C-4BCD-ADA6-F876F0114E6C}"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4282629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7AC3D-9E0C-4BCD-ADA6-F876F0114E6C}"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2546408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7AC3D-9E0C-4BCD-ADA6-F876F0114E6C}"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598848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7AC3D-9E0C-4BCD-ADA6-F876F0114E6C}"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110701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7AC3D-9E0C-4BCD-ADA6-F876F0114E6C}"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3540F6-A42A-4E36-BDC8-CAC2C5A44B17}" type="slidenum">
              <a:rPr lang="en-US" smtClean="0"/>
              <a:t>‹#›</a:t>
            </a:fld>
            <a:endParaRPr lang="en-US"/>
          </a:p>
        </p:txBody>
      </p:sp>
    </p:spTree>
    <p:extLst>
      <p:ext uri="{BB962C8B-B14F-4D97-AF65-F5344CB8AC3E}">
        <p14:creationId xmlns:p14="http://schemas.microsoft.com/office/powerpoint/2010/main" val="407730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C57AC3D-9E0C-4BCD-ADA6-F876F0114E6C}" type="datetimeFigureOut">
              <a:rPr lang="en-US" smtClean="0"/>
              <a:t>12/4/2024</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33540F6-A42A-4E36-BDC8-CAC2C5A44B17}" type="slidenum">
              <a:rPr lang="en-US" smtClean="0"/>
              <a:t>‹#›</a:t>
            </a:fld>
            <a:endParaRPr lang="en-US"/>
          </a:p>
        </p:txBody>
      </p:sp>
    </p:spTree>
    <p:extLst>
      <p:ext uri="{BB962C8B-B14F-4D97-AF65-F5344CB8AC3E}">
        <p14:creationId xmlns:p14="http://schemas.microsoft.com/office/powerpoint/2010/main" val="403451245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tsMax123/Academixdemi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648202" y="3042349"/>
            <a:ext cx="3923798" cy="1545443"/>
          </a:xfrm>
        </p:spPr>
        <p:txBody>
          <a:bodyPr>
            <a:normAutofit/>
          </a:bodyPr>
          <a:lstStyle/>
          <a:p>
            <a:pPr algn="l"/>
            <a:r>
              <a:rPr lang="en-US" sz="4400" b="1" dirty="0" err="1">
                <a:solidFill>
                  <a:schemeClr val="bg1"/>
                </a:solidFill>
              </a:rPr>
              <a:t>Academix</a:t>
            </a:r>
            <a:endParaRPr lang="en-US" sz="4400" b="1" dirty="0">
              <a:solidFill>
                <a:schemeClr val="bg1"/>
              </a:solidFill>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648201" y="4793362"/>
            <a:ext cx="6202049" cy="1545443"/>
          </a:xfrm>
        </p:spPr>
        <p:txBody>
          <a:bodyPr>
            <a:normAutofit/>
          </a:bodyPr>
          <a:lstStyle/>
          <a:p>
            <a:pPr algn="l"/>
            <a:r>
              <a:rPr lang="en-US" sz="2400" b="1" dirty="0">
                <a:solidFill>
                  <a:schemeClr val="bg1"/>
                </a:solidFill>
              </a:rPr>
              <a:t>Choudhry Kamran </a:t>
            </a:r>
            <a:r>
              <a:rPr lang="en-US" sz="2400" dirty="0">
                <a:solidFill>
                  <a:schemeClr val="bg1"/>
                </a:solidFill>
              </a:rPr>
              <a:t>&amp; </a:t>
            </a:r>
            <a:r>
              <a:rPr lang="en-US" sz="2400" b="1" dirty="0">
                <a:solidFill>
                  <a:schemeClr val="bg1"/>
                </a:solidFill>
              </a:rPr>
              <a:t>Maxime Mir-</a:t>
            </a:r>
            <a:r>
              <a:rPr lang="en-US" sz="2400" b="1" dirty="0" err="1">
                <a:solidFill>
                  <a:schemeClr val="bg1"/>
                </a:solidFill>
              </a:rPr>
              <a:t>Orefice</a:t>
            </a:r>
            <a:endParaRPr lang="en-US" sz="2300" b="1" dirty="0">
              <a:solidFill>
                <a:schemeClr val="bg1"/>
              </a:solidFill>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F267-F76D-55E0-2D16-4A815051BB99}"/>
              </a:ext>
            </a:extLst>
          </p:cNvPr>
          <p:cNvSpPr>
            <a:spLocks noGrp="1"/>
          </p:cNvSpPr>
          <p:nvPr>
            <p:ph type="title"/>
          </p:nvPr>
        </p:nvSpPr>
        <p:spPr>
          <a:xfrm>
            <a:off x="5279472" y="609600"/>
            <a:ext cx="5844759" cy="970450"/>
          </a:xfrm>
        </p:spPr>
        <p:txBody>
          <a:bodyPr>
            <a:normAutofit/>
          </a:bodyPr>
          <a:lstStyle/>
          <a:p>
            <a:r>
              <a:rPr lang="en-US" dirty="0"/>
              <a:t>Calendar Page</a:t>
            </a:r>
          </a:p>
        </p:txBody>
      </p:sp>
      <p:pic>
        <p:nvPicPr>
          <p:cNvPr id="11" name="Picture 10">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4" name="Picture 3" descr="A screenshot of a calendar&#10;&#10;Description automatically generated">
            <a:extLst>
              <a:ext uri="{FF2B5EF4-FFF2-40B4-BE49-F238E27FC236}">
                <a16:creationId xmlns:a16="http://schemas.microsoft.com/office/drawing/2014/main" id="{BF0B7250-CA44-A79C-AEB3-7482331F82DE}"/>
              </a:ext>
            </a:extLst>
          </p:cNvPr>
          <p:cNvPicPr>
            <a:picLocks noChangeAspect="1"/>
          </p:cNvPicPr>
          <p:nvPr/>
        </p:nvPicPr>
        <p:blipFill>
          <a:blip r:embed="rId4"/>
          <a:stretch>
            <a:fillRect/>
          </a:stretch>
        </p:blipFill>
        <p:spPr>
          <a:xfrm>
            <a:off x="1059437" y="248354"/>
            <a:ext cx="2899236" cy="6338094"/>
          </a:xfrm>
          <a:prstGeom prst="rect">
            <a:avLst/>
          </a:prstGeom>
        </p:spPr>
      </p:pic>
      <p:sp>
        <p:nvSpPr>
          <p:cNvPr id="3" name="Content Placeholder 2">
            <a:extLst>
              <a:ext uri="{FF2B5EF4-FFF2-40B4-BE49-F238E27FC236}">
                <a16:creationId xmlns:a16="http://schemas.microsoft.com/office/drawing/2014/main" id="{EA6E99FB-C1F2-3D79-0CE5-C5821A3964FE}"/>
              </a:ext>
            </a:extLst>
          </p:cNvPr>
          <p:cNvSpPr>
            <a:spLocks noGrp="1"/>
          </p:cNvSpPr>
          <p:nvPr>
            <p:ph idx="1"/>
          </p:nvPr>
        </p:nvSpPr>
        <p:spPr>
          <a:xfrm>
            <a:off x="5279472" y="1828801"/>
            <a:ext cx="5844760" cy="3866048"/>
          </a:xfrm>
        </p:spPr>
        <p:txBody>
          <a:bodyPr anchor="ctr">
            <a:normAutofit/>
          </a:bodyPr>
          <a:lstStyle/>
          <a:p>
            <a:pPr>
              <a:buClr>
                <a:srgbClr val="42DCFE"/>
              </a:buClr>
            </a:pPr>
            <a:r>
              <a:rPr lang="en-US" dirty="0"/>
              <a:t>Shows all tasks from the previous week until three weeks into the future.</a:t>
            </a:r>
            <a:endParaRPr lang="en-US"/>
          </a:p>
          <a:p>
            <a:pPr>
              <a:buClr>
                <a:srgbClr val="42DCFE"/>
              </a:buClr>
            </a:pPr>
            <a:r>
              <a:rPr lang="en-US" dirty="0"/>
              <a:t>The user can click a day to select it. The selected day will be displayed in grey, the full date will be on top of the screen and that day’s tasks will appear bellow the calendar.</a:t>
            </a:r>
            <a:endParaRPr lang="en-US"/>
          </a:p>
          <a:p>
            <a:pPr>
              <a:buClr>
                <a:srgbClr val="42DCFE"/>
              </a:buClr>
            </a:pPr>
            <a:r>
              <a:rPr lang="en-US" dirty="0"/>
              <a:t>At the bottom right, there is also the Add Task button.</a:t>
            </a:r>
            <a:endParaRPr lang="en-US"/>
          </a:p>
        </p:txBody>
      </p:sp>
    </p:spTree>
    <p:extLst>
      <p:ext uri="{BB962C8B-B14F-4D97-AF65-F5344CB8AC3E}">
        <p14:creationId xmlns:p14="http://schemas.microsoft.com/office/powerpoint/2010/main" val="4023862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AE4DC-4E3D-21D5-D9BC-34FA323F1C81}"/>
              </a:ext>
            </a:extLst>
          </p:cNvPr>
          <p:cNvSpPr>
            <a:spLocks noGrp="1"/>
          </p:cNvSpPr>
          <p:nvPr>
            <p:ph type="title"/>
          </p:nvPr>
        </p:nvSpPr>
        <p:spPr>
          <a:xfrm>
            <a:off x="913795" y="609600"/>
            <a:ext cx="5978072" cy="1329596"/>
          </a:xfrm>
        </p:spPr>
        <p:txBody>
          <a:bodyPr>
            <a:normAutofit/>
          </a:bodyPr>
          <a:lstStyle/>
          <a:p>
            <a:r>
              <a:rPr lang="en-US" dirty="0"/>
              <a:t>Task Page</a:t>
            </a:r>
          </a:p>
        </p:txBody>
      </p:sp>
      <p:sp>
        <p:nvSpPr>
          <p:cNvPr id="3" name="Content Placeholder 2">
            <a:extLst>
              <a:ext uri="{FF2B5EF4-FFF2-40B4-BE49-F238E27FC236}">
                <a16:creationId xmlns:a16="http://schemas.microsoft.com/office/drawing/2014/main" id="{410C84F1-F976-AE8F-D403-A0F26D18B38C}"/>
              </a:ext>
            </a:extLst>
          </p:cNvPr>
          <p:cNvSpPr>
            <a:spLocks noGrp="1"/>
          </p:cNvSpPr>
          <p:nvPr>
            <p:ph idx="1"/>
          </p:nvPr>
        </p:nvSpPr>
        <p:spPr>
          <a:xfrm>
            <a:off x="913795" y="2127623"/>
            <a:ext cx="5978072" cy="3567225"/>
          </a:xfrm>
        </p:spPr>
        <p:txBody>
          <a:bodyPr anchor="ctr">
            <a:normAutofit/>
          </a:bodyPr>
          <a:lstStyle/>
          <a:p>
            <a:pPr>
              <a:buClr>
                <a:srgbClr val="3077ED"/>
              </a:buClr>
            </a:pPr>
            <a:r>
              <a:rPr lang="en-US" dirty="0"/>
              <a:t>This page lets users edit, delete or mark a task as complete.</a:t>
            </a:r>
            <a:endParaRPr lang="en-US"/>
          </a:p>
          <a:p>
            <a:pPr>
              <a:buClr>
                <a:srgbClr val="3077ED"/>
              </a:buClr>
            </a:pPr>
            <a:r>
              <a:rPr lang="en-US" dirty="0"/>
              <a:t>A completed task will still be appearing the day’s list of tasks but the icon will not appear on the calendar.</a:t>
            </a:r>
            <a:endParaRPr lang="en-US"/>
          </a:p>
        </p:txBody>
      </p:sp>
      <p:pic>
        <p:nvPicPr>
          <p:cNvPr id="14" name="Picture 13">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63C21BB-C5AF-C122-130C-6D1E40F99964}"/>
              </a:ext>
            </a:extLst>
          </p:cNvPr>
          <p:cNvPicPr>
            <a:picLocks noChangeAspect="1"/>
          </p:cNvPicPr>
          <p:nvPr/>
        </p:nvPicPr>
        <p:blipFill>
          <a:blip r:embed="rId4"/>
          <a:stretch>
            <a:fillRect/>
          </a:stretch>
        </p:blipFill>
        <p:spPr>
          <a:xfrm>
            <a:off x="8244390" y="206020"/>
            <a:ext cx="2941569" cy="6443927"/>
          </a:xfrm>
          <a:prstGeom prst="rect">
            <a:avLst/>
          </a:prstGeom>
        </p:spPr>
      </p:pic>
    </p:spTree>
    <p:extLst>
      <p:ext uri="{BB962C8B-B14F-4D97-AF65-F5344CB8AC3E}">
        <p14:creationId xmlns:p14="http://schemas.microsoft.com/office/powerpoint/2010/main" val="19633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A0692-E54A-6A1D-210C-B7E770AFD1F1}"/>
              </a:ext>
            </a:extLst>
          </p:cNvPr>
          <p:cNvSpPr>
            <a:spLocks noGrp="1"/>
          </p:cNvSpPr>
          <p:nvPr>
            <p:ph type="title"/>
          </p:nvPr>
        </p:nvSpPr>
        <p:spPr>
          <a:xfrm>
            <a:off x="5279472" y="609600"/>
            <a:ext cx="5844759" cy="970450"/>
          </a:xfrm>
        </p:spPr>
        <p:txBody>
          <a:bodyPr>
            <a:normAutofit/>
          </a:bodyPr>
          <a:lstStyle/>
          <a:p>
            <a:r>
              <a:rPr lang="en-US" dirty="0"/>
              <a:t>Add Task</a:t>
            </a:r>
          </a:p>
        </p:txBody>
      </p:sp>
      <p:pic>
        <p:nvPicPr>
          <p:cNvPr id="9" name="Picture 8">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3B05B1C4-49AB-6E47-A91A-B43AC9CBA310}"/>
              </a:ext>
            </a:extLst>
          </p:cNvPr>
          <p:cNvPicPr>
            <a:picLocks noChangeAspect="1"/>
          </p:cNvPicPr>
          <p:nvPr/>
        </p:nvPicPr>
        <p:blipFill>
          <a:blip r:embed="rId4"/>
          <a:stretch>
            <a:fillRect/>
          </a:stretch>
        </p:blipFill>
        <p:spPr>
          <a:xfrm>
            <a:off x="1102065" y="354187"/>
            <a:ext cx="2736665" cy="6147593"/>
          </a:xfrm>
          <a:prstGeom prst="rect">
            <a:avLst/>
          </a:prstGeom>
        </p:spPr>
      </p:pic>
      <p:sp>
        <p:nvSpPr>
          <p:cNvPr id="3" name="Content Placeholder 2">
            <a:extLst>
              <a:ext uri="{FF2B5EF4-FFF2-40B4-BE49-F238E27FC236}">
                <a16:creationId xmlns:a16="http://schemas.microsoft.com/office/drawing/2014/main" id="{44F879F2-4944-BD8B-892C-7324985CEBCB}"/>
              </a:ext>
            </a:extLst>
          </p:cNvPr>
          <p:cNvSpPr>
            <a:spLocks noGrp="1"/>
          </p:cNvSpPr>
          <p:nvPr>
            <p:ph idx="1"/>
          </p:nvPr>
        </p:nvSpPr>
        <p:spPr>
          <a:xfrm>
            <a:off x="5279472" y="1828801"/>
            <a:ext cx="5844760" cy="3866048"/>
          </a:xfrm>
        </p:spPr>
        <p:txBody>
          <a:bodyPr anchor="ctr">
            <a:normAutofit/>
          </a:bodyPr>
          <a:lstStyle/>
          <a:p>
            <a:pPr>
              <a:buClr>
                <a:srgbClr val="3E82EE"/>
              </a:buClr>
            </a:pPr>
            <a:r>
              <a:rPr lang="en-US" dirty="0"/>
              <a:t>The user can fill in the fields to add a task to the calendar.</a:t>
            </a:r>
            <a:endParaRPr lang="en-US"/>
          </a:p>
          <a:p>
            <a:pPr>
              <a:buClr>
                <a:srgbClr val="3E82EE"/>
              </a:buClr>
            </a:pPr>
            <a:r>
              <a:rPr lang="en-US" dirty="0"/>
              <a:t>The date will be pre-filled with the day the user was on when pressing the add task button.</a:t>
            </a:r>
            <a:endParaRPr lang="en-US"/>
          </a:p>
          <a:p>
            <a:pPr>
              <a:buClr>
                <a:srgbClr val="3E82EE"/>
              </a:buClr>
            </a:pPr>
            <a:r>
              <a:rPr lang="en-US" dirty="0"/>
              <a:t>There is also a Back button and a Save button.</a:t>
            </a:r>
            <a:endParaRPr lang="en-US"/>
          </a:p>
        </p:txBody>
      </p:sp>
    </p:spTree>
    <p:extLst>
      <p:ext uri="{BB962C8B-B14F-4D97-AF65-F5344CB8AC3E}">
        <p14:creationId xmlns:p14="http://schemas.microsoft.com/office/powerpoint/2010/main" val="3040809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B83D7-5378-9BCF-CA13-3779D216FC37}"/>
              </a:ext>
            </a:extLst>
          </p:cNvPr>
          <p:cNvSpPr>
            <a:spLocks noGrp="1"/>
          </p:cNvSpPr>
          <p:nvPr>
            <p:ph type="title"/>
          </p:nvPr>
        </p:nvSpPr>
        <p:spPr>
          <a:xfrm>
            <a:off x="913795" y="609600"/>
            <a:ext cx="5978072" cy="1329596"/>
          </a:xfrm>
        </p:spPr>
        <p:txBody>
          <a:bodyPr>
            <a:normAutofit/>
          </a:bodyPr>
          <a:lstStyle/>
          <a:p>
            <a:r>
              <a:rPr lang="en-US" dirty="0"/>
              <a:t>Upcoming Week</a:t>
            </a:r>
          </a:p>
        </p:txBody>
      </p:sp>
      <p:sp>
        <p:nvSpPr>
          <p:cNvPr id="3" name="Content Placeholder 2">
            <a:extLst>
              <a:ext uri="{FF2B5EF4-FFF2-40B4-BE49-F238E27FC236}">
                <a16:creationId xmlns:a16="http://schemas.microsoft.com/office/drawing/2014/main" id="{56BA756A-C590-CDA7-F60D-760D17E8DA03}"/>
              </a:ext>
            </a:extLst>
          </p:cNvPr>
          <p:cNvSpPr>
            <a:spLocks noGrp="1"/>
          </p:cNvSpPr>
          <p:nvPr>
            <p:ph idx="1"/>
          </p:nvPr>
        </p:nvSpPr>
        <p:spPr>
          <a:xfrm>
            <a:off x="913795" y="2127623"/>
            <a:ext cx="5774872" cy="2923759"/>
          </a:xfrm>
        </p:spPr>
        <p:txBody>
          <a:bodyPr anchor="ctr">
            <a:normAutofit/>
          </a:bodyPr>
          <a:lstStyle/>
          <a:p>
            <a:pPr>
              <a:buClr>
                <a:srgbClr val="FEE540"/>
              </a:buClr>
            </a:pPr>
            <a:r>
              <a:rPr lang="en-US" dirty="0"/>
              <a:t>This page shows all upcoming tasks this week.</a:t>
            </a:r>
            <a:endParaRPr lang="en-US"/>
          </a:p>
        </p:txBody>
      </p:sp>
      <p:pic>
        <p:nvPicPr>
          <p:cNvPr id="9" name="Picture 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460E3463-C58C-E176-4013-61572CCC10CA}"/>
              </a:ext>
            </a:extLst>
          </p:cNvPr>
          <p:cNvPicPr>
            <a:picLocks noChangeAspect="1"/>
          </p:cNvPicPr>
          <p:nvPr/>
        </p:nvPicPr>
        <p:blipFill>
          <a:blip r:embed="rId4"/>
          <a:stretch>
            <a:fillRect/>
          </a:stretch>
        </p:blipFill>
        <p:spPr>
          <a:xfrm>
            <a:off x="8382679" y="135465"/>
            <a:ext cx="2897766" cy="6390305"/>
          </a:xfrm>
          <a:prstGeom prst="rect">
            <a:avLst/>
          </a:prstGeom>
        </p:spPr>
      </p:pic>
    </p:spTree>
    <p:extLst>
      <p:ext uri="{BB962C8B-B14F-4D97-AF65-F5344CB8AC3E}">
        <p14:creationId xmlns:p14="http://schemas.microsoft.com/office/powerpoint/2010/main" val="49322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A7459-FBC6-5355-7F03-0C69CDB94F52}"/>
              </a:ext>
            </a:extLst>
          </p:cNvPr>
          <p:cNvSpPr>
            <a:spLocks noGrp="1"/>
          </p:cNvSpPr>
          <p:nvPr>
            <p:ph type="title"/>
          </p:nvPr>
        </p:nvSpPr>
        <p:spPr>
          <a:xfrm>
            <a:off x="913795" y="609600"/>
            <a:ext cx="5978072" cy="1329596"/>
          </a:xfrm>
        </p:spPr>
        <p:txBody>
          <a:bodyPr>
            <a:normAutofit/>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API</a:t>
            </a:r>
            <a:endParaRPr lang="en-US" dirty="0"/>
          </a:p>
        </p:txBody>
      </p:sp>
      <p:sp>
        <p:nvSpPr>
          <p:cNvPr id="3" name="Content Placeholder 2">
            <a:extLst>
              <a:ext uri="{FF2B5EF4-FFF2-40B4-BE49-F238E27FC236}">
                <a16:creationId xmlns:a16="http://schemas.microsoft.com/office/drawing/2014/main" id="{546CAEFF-1D14-42FB-25EC-9BC9D10C4673}"/>
              </a:ext>
            </a:extLst>
          </p:cNvPr>
          <p:cNvSpPr>
            <a:spLocks noGrp="1"/>
          </p:cNvSpPr>
          <p:nvPr>
            <p:ph idx="1"/>
          </p:nvPr>
        </p:nvSpPr>
        <p:spPr>
          <a:xfrm>
            <a:off x="913795" y="1729038"/>
            <a:ext cx="5978072" cy="3567225"/>
          </a:xfrm>
        </p:spPr>
        <p:txBody>
          <a:bodyPr anchor="ctr">
            <a:normAutofit/>
          </a:bodyPr>
          <a:lstStyle/>
          <a:p>
            <a:pPr indent="-305435">
              <a:buClr>
                <a:srgbClr val="43C5FE"/>
              </a:buClr>
            </a:pPr>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Used API to display important days or holidays</a:t>
            </a:r>
            <a:endParaRPr lang="en-US">
              <a:ln>
                <a:solidFill>
                  <a:prstClr val="black">
                    <a:lumMod val="75000"/>
                    <a:lumOff val="25000"/>
                    <a:alpha val="10000"/>
                  </a:prstClr>
                </a:solidFill>
              </a:ln>
              <a:effectLst>
                <a:outerShdw blurRad="9525" dist="25400" dir="14640000" algn="tl" rotWithShape="0">
                  <a:prstClr val="black">
                    <a:alpha val="30000"/>
                  </a:prstClr>
                </a:outerShdw>
              </a:effectLst>
            </a:endParaRPr>
          </a:p>
        </p:txBody>
      </p:sp>
      <p:pic>
        <p:nvPicPr>
          <p:cNvPr id="9" name="Picture 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3" descr="A screenshot of a calendar&#10;&#10;Description automatically generated">
            <a:extLst>
              <a:ext uri="{FF2B5EF4-FFF2-40B4-BE49-F238E27FC236}">
                <a16:creationId xmlns:a16="http://schemas.microsoft.com/office/drawing/2014/main" id="{7F44573D-BD70-FA5E-8F15-8814EAE534A4}"/>
              </a:ext>
            </a:extLst>
          </p:cNvPr>
          <p:cNvPicPr>
            <a:picLocks noChangeAspect="1"/>
          </p:cNvPicPr>
          <p:nvPr/>
        </p:nvPicPr>
        <p:blipFill>
          <a:blip r:embed="rId4"/>
          <a:stretch>
            <a:fillRect/>
          </a:stretch>
        </p:blipFill>
        <p:spPr>
          <a:xfrm>
            <a:off x="8238745" y="270932"/>
            <a:ext cx="2956917" cy="6314106"/>
          </a:xfrm>
          <a:prstGeom prst="rect">
            <a:avLst/>
          </a:prstGeom>
        </p:spPr>
      </p:pic>
    </p:spTree>
    <p:extLst>
      <p:ext uri="{BB962C8B-B14F-4D97-AF65-F5344CB8AC3E}">
        <p14:creationId xmlns:p14="http://schemas.microsoft.com/office/powerpoint/2010/main" val="133639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A6C2C86-63BF-47D5-AA3F-905111A23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2C8FDB-3A8F-EF5F-4F16-A49E310D3690}"/>
              </a:ext>
            </a:extLst>
          </p:cNvPr>
          <p:cNvSpPr>
            <a:spLocks noGrp="1"/>
          </p:cNvSpPr>
          <p:nvPr>
            <p:ph type="title"/>
          </p:nvPr>
        </p:nvSpPr>
        <p:spPr>
          <a:xfrm>
            <a:off x="834013" y="1115568"/>
            <a:ext cx="3487616" cy="4626864"/>
          </a:xfrm>
        </p:spPr>
        <p:txBody>
          <a:bodyPr>
            <a:normAutofit/>
          </a:bodyPr>
          <a:lstStyle/>
          <a:p>
            <a:pPr algn="l"/>
            <a:r>
              <a:rPr lang="en-US" sz="3600">
                <a:ln>
                  <a:solidFill>
                    <a:prstClr val="black">
                      <a:lumMod val="75000"/>
                      <a:lumOff val="25000"/>
                      <a:alpha val="10000"/>
                    </a:prstClr>
                  </a:solidFill>
                </a:ln>
                <a:effectLst>
                  <a:outerShdw blurRad="9525" dist="25400" dir="14640000" algn="tl" rotWithShape="0">
                    <a:prstClr val="black">
                      <a:alpha val="30000"/>
                    </a:prstClr>
                  </a:outerShdw>
                </a:effectLst>
                <a:latin typeface="Calisto MT"/>
                <a:ea typeface="Roboto"/>
                <a:cs typeface="Roboto"/>
              </a:rPr>
              <a:t>Determine which features to include and which to exclude from your project?</a:t>
            </a:r>
          </a:p>
          <a:p>
            <a:pPr algn="l"/>
            <a:endParaRPr lang="en-US" sz="3600">
              <a:ln>
                <a:solidFill>
                  <a:prstClr val="black">
                    <a:lumMod val="75000"/>
                    <a:lumOff val="25000"/>
                    <a:alpha val="10000"/>
                  </a:prstClr>
                </a:solidFill>
              </a:ln>
              <a:effectLst>
                <a:outerShdw blurRad="9525" dist="25400" dir="14640000" algn="tl" rotWithShape="0">
                  <a:prstClr val="black">
                    <a:alpha val="30000"/>
                  </a:prstClr>
                </a:outerShdw>
              </a:effectLst>
            </a:endParaRPr>
          </a:p>
        </p:txBody>
      </p:sp>
      <p:cxnSp>
        <p:nvCxnSpPr>
          <p:cNvPr id="12" name="Straight Connector 11">
            <a:extLst>
              <a:ext uri="{FF2B5EF4-FFF2-40B4-BE49-F238E27FC236}">
                <a16:creationId xmlns:a16="http://schemas.microsoft.com/office/drawing/2014/main" id="{425A0768-3044-4AA9-A889-D2CAA68C51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400"/>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id="{8BC43077-7F3E-33D4-8199-B2F23EB431A1}"/>
              </a:ext>
            </a:extLst>
          </p:cNvPr>
          <p:cNvSpPr>
            <a:spLocks noGrp="1"/>
          </p:cNvSpPr>
          <p:nvPr>
            <p:ph idx="1"/>
          </p:nvPr>
        </p:nvSpPr>
        <p:spPr>
          <a:xfrm>
            <a:off x="5105398" y="1115568"/>
            <a:ext cx="6245352" cy="4626864"/>
          </a:xfrm>
        </p:spPr>
        <p:txBody>
          <a:bodyPr anchor="ctr">
            <a:normAutofit/>
          </a:bodyPr>
          <a:lstStyle/>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We chose to include only important and relevant features to keep our application simple.</a:t>
            </a: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latin typeface="Calisto MT" panose="02040603050505030304"/>
            </a:endParaRPr>
          </a:p>
          <a:p>
            <a:pPr marL="37465" indent="0">
              <a:buNone/>
            </a:pPr>
            <a:endParaRPr lang="en-US">
              <a:ln>
                <a:solidFill>
                  <a:prstClr val="black">
                    <a:lumMod val="75000"/>
                    <a:lumOff val="25000"/>
                    <a:alpha val="10000"/>
                  </a:prstClr>
                </a:solidFill>
              </a:ln>
              <a:effectLst>
                <a:outerShdw blurRad="9525" dist="25400" dir="14640000" algn="tl" rotWithShape="0">
                  <a:prstClr val="black">
                    <a:alpha val="30000"/>
                  </a:prstClr>
                </a:outerShdw>
              </a:effectLst>
              <a:latin typeface="Calisto MT" panose="02040603050505030304"/>
            </a:endParaRPr>
          </a:p>
          <a:p>
            <a:pPr indent="-305435"/>
            <a:r>
              <a:rPr lang="en-US" dirty="0">
                <a:ln>
                  <a:solidFill>
                    <a:prstClr val="black">
                      <a:lumMod val="75000"/>
                      <a:lumOff val="25000"/>
                      <a:alpha val="10000"/>
                    </a:prstClr>
                  </a:solidFill>
                </a:ln>
                <a:effectLst>
                  <a:outerShdw blurRad="9525" dist="25400" dir="14640000" algn="tl" rotWithShape="0">
                    <a:prstClr val="black">
                      <a:alpha val="30000"/>
                    </a:prstClr>
                  </a:outerShdw>
                </a:effectLst>
                <a:latin typeface="Calisto MT" panose="02040603050505030304"/>
              </a:rPr>
              <a:t>We decided to leave out features that didn’t directly improve the user experience or add meaningful value to the app. Our goal was to keep things simple and focus on what truly matters to our users.</a:t>
            </a:r>
          </a:p>
          <a:p>
            <a:pPr indent="-305435"/>
            <a:endParaRPr lang="en-US" dirty="0">
              <a:ln>
                <a:solidFill>
                  <a:prstClr val="black">
                    <a:lumMod val="75000"/>
                    <a:lumOff val="25000"/>
                    <a:alpha val="10000"/>
                  </a:prstClr>
                </a:solidFill>
              </a:ln>
              <a:effectLst>
                <a:outerShdw blurRad="9525" dist="25400" dir="14640000" algn="tl" rotWithShape="0">
                  <a:prstClr val="black">
                    <a:alpha val="30000"/>
                  </a:prstClr>
                </a:outerShdw>
              </a:effectLst>
            </a:endParaRPr>
          </a:p>
        </p:txBody>
      </p:sp>
    </p:spTree>
    <p:extLst>
      <p:ext uri="{BB962C8B-B14F-4D97-AF65-F5344CB8AC3E}">
        <p14:creationId xmlns:p14="http://schemas.microsoft.com/office/powerpoint/2010/main" val="22611585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121BA-8306-AC64-40CB-41C1AB95B914}"/>
              </a:ext>
            </a:extLst>
          </p:cNvPr>
          <p:cNvSpPr>
            <a:spLocks noGrp="1"/>
          </p:cNvSpPr>
          <p:nvPr>
            <p:ph type="title"/>
          </p:nvPr>
        </p:nvSpPr>
        <p:spPr/>
        <p:txBody>
          <a:bodyPr/>
          <a:lstStyle/>
          <a:p>
            <a:r>
              <a:rPr lang="en-CA" dirty="0"/>
              <a:t>Future improvements</a:t>
            </a:r>
          </a:p>
        </p:txBody>
      </p:sp>
      <p:sp>
        <p:nvSpPr>
          <p:cNvPr id="3" name="Content Placeholder 2">
            <a:extLst>
              <a:ext uri="{FF2B5EF4-FFF2-40B4-BE49-F238E27FC236}">
                <a16:creationId xmlns:a16="http://schemas.microsoft.com/office/drawing/2014/main" id="{1F0A41F3-A47D-0F96-7087-B2BB8FC93E94}"/>
              </a:ext>
            </a:extLst>
          </p:cNvPr>
          <p:cNvSpPr>
            <a:spLocks noGrp="1"/>
          </p:cNvSpPr>
          <p:nvPr>
            <p:ph idx="1"/>
          </p:nvPr>
        </p:nvSpPr>
        <p:spPr/>
        <p:txBody>
          <a:bodyPr/>
          <a:lstStyle/>
          <a:p>
            <a:r>
              <a:rPr lang="en-CA" dirty="0"/>
              <a:t>Notify 24h (customizable) before a task to remind to finish and submit</a:t>
            </a:r>
          </a:p>
          <a:p>
            <a:r>
              <a:rPr lang="en-CA" dirty="0"/>
              <a:t>2FA</a:t>
            </a:r>
          </a:p>
          <a:p>
            <a:r>
              <a:rPr lang="en-CA" dirty="0"/>
              <a:t>More profile customisation</a:t>
            </a:r>
          </a:p>
        </p:txBody>
      </p:sp>
    </p:spTree>
    <p:extLst>
      <p:ext uri="{BB962C8B-B14F-4D97-AF65-F5344CB8AC3E}">
        <p14:creationId xmlns:p14="http://schemas.microsoft.com/office/powerpoint/2010/main" val="145011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D0F7-A206-B45E-0047-7EE4B54CDBAB}"/>
              </a:ext>
            </a:extLst>
          </p:cNvPr>
          <p:cNvSpPr>
            <a:spLocks noGrp="1"/>
          </p:cNvSpPr>
          <p:nvPr>
            <p:ph type="title"/>
          </p:nvPr>
        </p:nvSpPr>
        <p:spPr>
          <a:xfrm>
            <a:off x="913795" y="609600"/>
            <a:ext cx="10353762" cy="970450"/>
          </a:xfrm>
        </p:spPr>
        <p:txBody>
          <a:bodyPr>
            <a:normAutofit/>
          </a:bodyPr>
          <a:lstStyle/>
          <a:p>
            <a:r>
              <a:rPr lang="en-US" dirty="0">
                <a:ln>
                  <a:solidFill>
                    <a:prstClr val="black">
                      <a:lumMod val="75000"/>
                      <a:lumOff val="25000"/>
                      <a:alpha val="10000"/>
                    </a:prstClr>
                  </a:solidFill>
                </a:ln>
                <a:effectLst>
                  <a:outerShdw blurRad="9525" dist="25400" dir="14640000" algn="tl" rotWithShape="0">
                    <a:prstClr val="black">
                      <a:alpha val="30000"/>
                    </a:prstClr>
                  </a:outerShdw>
                </a:effectLst>
              </a:rPr>
              <a:t>Thank you!</a:t>
            </a:r>
            <a:endParaRPr lang="en-US" dirty="0"/>
          </a:p>
        </p:txBody>
      </p:sp>
      <p:pic>
        <p:nvPicPr>
          <p:cNvPr id="7" name="Graphic 6" descr="Handshake">
            <a:extLst>
              <a:ext uri="{FF2B5EF4-FFF2-40B4-BE49-F238E27FC236}">
                <a16:creationId xmlns:a16="http://schemas.microsoft.com/office/drawing/2014/main" id="{F26E7178-165F-1FAE-F377-D5E96D09A6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64622" y="2319089"/>
            <a:ext cx="3258006" cy="3258006"/>
          </a:xfrm>
          <a:prstGeom prst="rect">
            <a:avLst/>
          </a:prstGeom>
        </p:spPr>
      </p:pic>
    </p:spTree>
    <p:extLst>
      <p:ext uri="{BB962C8B-B14F-4D97-AF65-F5344CB8AC3E}">
        <p14:creationId xmlns:p14="http://schemas.microsoft.com/office/powerpoint/2010/main" val="359070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9EDD-E463-B1B9-241A-F560B147B3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A8715A4-249E-B712-F76D-F9463C0C50BE}"/>
              </a:ext>
            </a:extLst>
          </p:cNvPr>
          <p:cNvSpPr>
            <a:spLocks noGrp="1"/>
          </p:cNvSpPr>
          <p:nvPr>
            <p:ph idx="1"/>
          </p:nvPr>
        </p:nvSpPr>
        <p:spPr/>
        <p:txBody>
          <a:bodyPr/>
          <a:lstStyle/>
          <a:p>
            <a:r>
              <a:rPr lang="en-US" dirty="0"/>
              <a:t>“</a:t>
            </a:r>
            <a:r>
              <a:rPr lang="en-US" dirty="0" err="1"/>
              <a:t>Academix</a:t>
            </a:r>
            <a:r>
              <a:rPr lang="en-US" dirty="0"/>
              <a:t>” is a calendar/agenda application tailor made for students. </a:t>
            </a:r>
          </a:p>
          <a:p>
            <a:r>
              <a:rPr lang="en-US" dirty="0"/>
              <a:t>Users can login, register and forget password.</a:t>
            </a:r>
          </a:p>
          <a:p>
            <a:r>
              <a:rPr lang="en-US" dirty="0"/>
              <a:t>Users can view, add, edit and delete tasks in a calendar.</a:t>
            </a:r>
          </a:p>
          <a:p>
            <a:r>
              <a:rPr lang="en-US" dirty="0"/>
              <a:t>Tasks are color coded by task type.</a:t>
            </a:r>
          </a:p>
          <a:p>
            <a:r>
              <a:rPr lang="en-US" dirty="0"/>
              <a:t>We will be using Firestorm as our database for user account info and tasks info.</a:t>
            </a:r>
          </a:p>
          <a:p>
            <a:r>
              <a:rPr lang="en-US" dirty="0" err="1"/>
              <a:t>Github</a:t>
            </a:r>
            <a:r>
              <a:rPr lang="en-US" dirty="0"/>
              <a:t>: </a:t>
            </a:r>
            <a:r>
              <a:rPr lang="en-US" dirty="0">
                <a:hlinkClick r:id="rId2"/>
              </a:rPr>
              <a:t>https://github.com/ItsMax123/Academixdemix</a:t>
            </a:r>
            <a:endParaRPr lang="en-US" dirty="0"/>
          </a:p>
          <a:p>
            <a:endParaRPr lang="en-US" dirty="0"/>
          </a:p>
          <a:p>
            <a:endParaRPr lang="en-US" dirty="0"/>
          </a:p>
        </p:txBody>
      </p:sp>
    </p:spTree>
    <p:extLst>
      <p:ext uri="{BB962C8B-B14F-4D97-AF65-F5344CB8AC3E}">
        <p14:creationId xmlns:p14="http://schemas.microsoft.com/office/powerpoint/2010/main" val="104206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E343-AC5D-0762-3A78-411B28C0EEB6}"/>
              </a:ext>
            </a:extLst>
          </p:cNvPr>
          <p:cNvSpPr>
            <a:spLocks noGrp="1"/>
          </p:cNvSpPr>
          <p:nvPr>
            <p:ph type="title"/>
          </p:nvPr>
        </p:nvSpPr>
        <p:spPr/>
        <p:txBody>
          <a:bodyPr/>
          <a:lstStyle/>
          <a:p>
            <a:r>
              <a:rPr lang="en-CA" dirty="0"/>
              <a:t>Division of labour</a:t>
            </a:r>
          </a:p>
        </p:txBody>
      </p:sp>
      <p:sp>
        <p:nvSpPr>
          <p:cNvPr id="3" name="Content Placeholder 2">
            <a:extLst>
              <a:ext uri="{FF2B5EF4-FFF2-40B4-BE49-F238E27FC236}">
                <a16:creationId xmlns:a16="http://schemas.microsoft.com/office/drawing/2014/main" id="{2F063184-4D24-83E9-DEC2-92BCBA743604}"/>
              </a:ext>
            </a:extLst>
          </p:cNvPr>
          <p:cNvSpPr>
            <a:spLocks noGrp="1"/>
          </p:cNvSpPr>
          <p:nvPr>
            <p:ph idx="1"/>
          </p:nvPr>
        </p:nvSpPr>
        <p:spPr/>
        <p:txBody>
          <a:bodyPr/>
          <a:lstStyle/>
          <a:p>
            <a:r>
              <a:rPr lang="en-CA" dirty="0"/>
              <a:t>UI/UX</a:t>
            </a:r>
            <a:br>
              <a:rPr lang="en-CA" dirty="0"/>
            </a:br>
            <a:r>
              <a:rPr lang="en-CA" dirty="0"/>
              <a:t>Kamran: Account pages, Home page, List page and Profile pages</a:t>
            </a:r>
            <a:br>
              <a:rPr lang="en-CA" dirty="0"/>
            </a:br>
            <a:r>
              <a:rPr lang="en-CA" dirty="0"/>
              <a:t>Max: Calendar page and Task pages</a:t>
            </a:r>
          </a:p>
          <a:p>
            <a:r>
              <a:rPr lang="en-CA" dirty="0"/>
              <a:t>Backend</a:t>
            </a:r>
            <a:br>
              <a:rPr lang="en-CA" dirty="0"/>
            </a:br>
            <a:r>
              <a:rPr lang="en-CA" dirty="0"/>
              <a:t>Kamran: Forget password, Weekly tasks, Edit profile and notifications</a:t>
            </a:r>
            <a:br>
              <a:rPr lang="en-CA" dirty="0"/>
            </a:br>
            <a:r>
              <a:rPr lang="en-CA" dirty="0"/>
              <a:t>Max: Database setup, Login, Register, Calendar, Tasks and API</a:t>
            </a:r>
          </a:p>
        </p:txBody>
      </p:sp>
    </p:spTree>
    <p:extLst>
      <p:ext uri="{BB962C8B-B14F-4D97-AF65-F5344CB8AC3E}">
        <p14:creationId xmlns:p14="http://schemas.microsoft.com/office/powerpoint/2010/main" val="280914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AE80-9066-1059-BD9C-2978CE5CA493}"/>
              </a:ext>
            </a:extLst>
          </p:cNvPr>
          <p:cNvSpPr>
            <a:spLocks noGrp="1"/>
          </p:cNvSpPr>
          <p:nvPr>
            <p:ph type="title"/>
          </p:nvPr>
        </p:nvSpPr>
        <p:spPr>
          <a:xfrm>
            <a:off x="913795" y="609600"/>
            <a:ext cx="5978072" cy="1329596"/>
          </a:xfrm>
        </p:spPr>
        <p:txBody>
          <a:bodyPr>
            <a:normAutofit/>
          </a:bodyPr>
          <a:lstStyle/>
          <a:p>
            <a:r>
              <a:rPr lang="en-US" dirty="0"/>
              <a:t>Log in</a:t>
            </a:r>
          </a:p>
        </p:txBody>
      </p:sp>
      <p:sp>
        <p:nvSpPr>
          <p:cNvPr id="3" name="Content Placeholder 2">
            <a:extLst>
              <a:ext uri="{FF2B5EF4-FFF2-40B4-BE49-F238E27FC236}">
                <a16:creationId xmlns:a16="http://schemas.microsoft.com/office/drawing/2014/main" id="{2E4C2394-5C37-0641-1539-27A6F1A9580C}"/>
              </a:ext>
            </a:extLst>
          </p:cNvPr>
          <p:cNvSpPr>
            <a:spLocks noGrp="1"/>
          </p:cNvSpPr>
          <p:nvPr>
            <p:ph idx="1"/>
          </p:nvPr>
        </p:nvSpPr>
        <p:spPr>
          <a:xfrm>
            <a:off x="913795" y="2127623"/>
            <a:ext cx="5978072" cy="3567225"/>
          </a:xfrm>
        </p:spPr>
        <p:txBody>
          <a:bodyPr anchor="ctr">
            <a:normAutofit/>
          </a:bodyPr>
          <a:lstStyle/>
          <a:p>
            <a:pPr>
              <a:buClr>
                <a:srgbClr val="2C8EEC"/>
              </a:buClr>
            </a:pPr>
            <a:r>
              <a:rPr lang="en-US" dirty="0"/>
              <a:t>Let’s the user log into their account using their email and password.</a:t>
            </a:r>
            <a:endParaRPr lang="en-US"/>
          </a:p>
          <a:p>
            <a:pPr>
              <a:buClr>
                <a:srgbClr val="2C8EEC"/>
              </a:buClr>
            </a:pPr>
            <a:r>
              <a:rPr lang="en-US" dirty="0"/>
              <a:t>Let’s user stay logged in.</a:t>
            </a:r>
            <a:endParaRPr lang="en-US"/>
          </a:p>
        </p:txBody>
      </p:sp>
      <p:pic>
        <p:nvPicPr>
          <p:cNvPr id="10" name="Picture 9">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5" name="Picture 4" descr="A screenshot of a login screen&#10;&#10;Description automatically generated">
            <a:extLst>
              <a:ext uri="{FF2B5EF4-FFF2-40B4-BE49-F238E27FC236}">
                <a16:creationId xmlns:a16="http://schemas.microsoft.com/office/drawing/2014/main" id="{5C978E40-7105-DFF6-AAC4-E0ED0D214832}"/>
              </a:ext>
            </a:extLst>
          </p:cNvPr>
          <p:cNvPicPr>
            <a:picLocks noChangeAspect="1"/>
          </p:cNvPicPr>
          <p:nvPr/>
        </p:nvPicPr>
        <p:blipFill>
          <a:blip r:embed="rId4"/>
          <a:stretch>
            <a:fillRect/>
          </a:stretch>
        </p:blipFill>
        <p:spPr>
          <a:xfrm>
            <a:off x="8470168" y="227188"/>
            <a:ext cx="2875070" cy="6401593"/>
          </a:xfrm>
          <a:prstGeom prst="rect">
            <a:avLst/>
          </a:prstGeom>
        </p:spPr>
      </p:pic>
    </p:spTree>
    <p:extLst>
      <p:ext uri="{BB962C8B-B14F-4D97-AF65-F5344CB8AC3E}">
        <p14:creationId xmlns:p14="http://schemas.microsoft.com/office/powerpoint/2010/main" val="2033816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3658-D3A9-CF34-13DD-AE6B16733CBA}"/>
              </a:ext>
            </a:extLst>
          </p:cNvPr>
          <p:cNvSpPr>
            <a:spLocks noGrp="1"/>
          </p:cNvSpPr>
          <p:nvPr>
            <p:ph type="title"/>
          </p:nvPr>
        </p:nvSpPr>
        <p:spPr>
          <a:xfrm>
            <a:off x="5279472" y="609600"/>
            <a:ext cx="5844759" cy="970450"/>
          </a:xfrm>
        </p:spPr>
        <p:txBody>
          <a:bodyPr>
            <a:normAutofit/>
          </a:bodyPr>
          <a:lstStyle/>
          <a:p>
            <a:r>
              <a:rPr lang="en-US" dirty="0"/>
              <a:t>Register</a:t>
            </a:r>
          </a:p>
        </p:txBody>
      </p:sp>
      <p:pic>
        <p:nvPicPr>
          <p:cNvPr id="15" name="Picture 14">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4" name="Picture 3" descr="A screenshot of a login form&#10;&#10;Description automatically generated">
            <a:extLst>
              <a:ext uri="{FF2B5EF4-FFF2-40B4-BE49-F238E27FC236}">
                <a16:creationId xmlns:a16="http://schemas.microsoft.com/office/drawing/2014/main" id="{844ACA8B-CAE1-3CEF-4B04-083A36272656}"/>
              </a:ext>
            </a:extLst>
          </p:cNvPr>
          <p:cNvPicPr>
            <a:picLocks noChangeAspect="1"/>
          </p:cNvPicPr>
          <p:nvPr/>
        </p:nvPicPr>
        <p:blipFill>
          <a:blip r:embed="rId4"/>
          <a:stretch>
            <a:fillRect/>
          </a:stretch>
        </p:blipFill>
        <p:spPr>
          <a:xfrm>
            <a:off x="1045326" y="206021"/>
            <a:ext cx="2892180" cy="6316927"/>
          </a:xfrm>
          <a:prstGeom prst="rect">
            <a:avLst/>
          </a:prstGeom>
        </p:spPr>
      </p:pic>
      <p:sp>
        <p:nvSpPr>
          <p:cNvPr id="3" name="Content Placeholder 2">
            <a:extLst>
              <a:ext uri="{FF2B5EF4-FFF2-40B4-BE49-F238E27FC236}">
                <a16:creationId xmlns:a16="http://schemas.microsoft.com/office/drawing/2014/main" id="{2C1989E7-32CA-276D-8CCF-841FB328E6A2}"/>
              </a:ext>
            </a:extLst>
          </p:cNvPr>
          <p:cNvSpPr>
            <a:spLocks noGrp="1"/>
          </p:cNvSpPr>
          <p:nvPr>
            <p:ph idx="1"/>
          </p:nvPr>
        </p:nvSpPr>
        <p:spPr>
          <a:xfrm>
            <a:off x="5279472" y="1828801"/>
            <a:ext cx="5844760" cy="3866048"/>
          </a:xfrm>
        </p:spPr>
        <p:txBody>
          <a:bodyPr anchor="ctr">
            <a:normAutofit/>
          </a:bodyPr>
          <a:lstStyle/>
          <a:p>
            <a:pPr>
              <a:buClr>
                <a:srgbClr val="2D7EDB"/>
              </a:buClr>
            </a:pPr>
            <a:r>
              <a:rPr lang="en-US" dirty="0"/>
              <a:t>Let’s the user create a new account using their first name, last name, email and password.</a:t>
            </a:r>
            <a:endParaRPr lang="en-US"/>
          </a:p>
        </p:txBody>
      </p:sp>
    </p:spTree>
    <p:extLst>
      <p:ext uri="{BB962C8B-B14F-4D97-AF65-F5344CB8AC3E}">
        <p14:creationId xmlns:p14="http://schemas.microsoft.com/office/powerpoint/2010/main" val="53582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2FC1F-7630-9420-C774-F5B548D377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1D0033-489E-6BEC-FCFE-AB3040530E80}"/>
              </a:ext>
            </a:extLst>
          </p:cNvPr>
          <p:cNvSpPr>
            <a:spLocks noGrp="1"/>
          </p:cNvSpPr>
          <p:nvPr>
            <p:ph type="title"/>
          </p:nvPr>
        </p:nvSpPr>
        <p:spPr>
          <a:xfrm>
            <a:off x="-1430820" y="609600"/>
            <a:ext cx="10353762" cy="970450"/>
          </a:xfrm>
        </p:spPr>
        <p:txBody>
          <a:bodyPr/>
          <a:lstStyle/>
          <a:p>
            <a:r>
              <a:rPr lang="en-US" dirty="0"/>
              <a:t>Forgot Password</a:t>
            </a:r>
          </a:p>
        </p:txBody>
      </p:sp>
      <p:sp>
        <p:nvSpPr>
          <p:cNvPr id="3" name="Content Placeholder 2">
            <a:extLst>
              <a:ext uri="{FF2B5EF4-FFF2-40B4-BE49-F238E27FC236}">
                <a16:creationId xmlns:a16="http://schemas.microsoft.com/office/drawing/2014/main" id="{FC6A3CA2-345F-3135-BB7D-9392B7A4E817}"/>
              </a:ext>
            </a:extLst>
          </p:cNvPr>
          <p:cNvSpPr>
            <a:spLocks noGrp="1"/>
          </p:cNvSpPr>
          <p:nvPr>
            <p:ph idx="1"/>
          </p:nvPr>
        </p:nvSpPr>
        <p:spPr>
          <a:xfrm>
            <a:off x="476128" y="2809057"/>
            <a:ext cx="5143579" cy="4195481"/>
          </a:xfrm>
        </p:spPr>
        <p:txBody>
          <a:bodyPr/>
          <a:lstStyle/>
          <a:p>
            <a:r>
              <a:rPr lang="en-US" dirty="0"/>
              <a:t>Let’s the user reset their password through email if they forgot it.</a:t>
            </a:r>
          </a:p>
        </p:txBody>
      </p:sp>
      <p:pic>
        <p:nvPicPr>
          <p:cNvPr id="4" name="Picture 3" descr="A screenshot of a login box&#10;&#10;Description automatically generated">
            <a:extLst>
              <a:ext uri="{FF2B5EF4-FFF2-40B4-BE49-F238E27FC236}">
                <a16:creationId xmlns:a16="http://schemas.microsoft.com/office/drawing/2014/main" id="{4583587C-F732-B809-5196-8298EB2BBF42}"/>
              </a:ext>
            </a:extLst>
          </p:cNvPr>
          <p:cNvPicPr>
            <a:picLocks noChangeAspect="1"/>
          </p:cNvPicPr>
          <p:nvPr/>
        </p:nvPicPr>
        <p:blipFill>
          <a:blip r:embed="rId2"/>
          <a:stretch>
            <a:fillRect/>
          </a:stretch>
        </p:blipFill>
        <p:spPr>
          <a:xfrm>
            <a:off x="6774624" y="1582615"/>
            <a:ext cx="2317936" cy="5164014"/>
          </a:xfrm>
          <a:prstGeom prst="rect">
            <a:avLst/>
          </a:prstGeom>
        </p:spPr>
      </p:pic>
      <p:pic>
        <p:nvPicPr>
          <p:cNvPr id="6" name="Picture 5" descr="A screenshot of a login screen&#10;&#10;Description automatically generated">
            <a:extLst>
              <a:ext uri="{FF2B5EF4-FFF2-40B4-BE49-F238E27FC236}">
                <a16:creationId xmlns:a16="http://schemas.microsoft.com/office/drawing/2014/main" id="{01F10549-3C1A-3D91-AF7D-F852E94FE3B5}"/>
              </a:ext>
            </a:extLst>
          </p:cNvPr>
          <p:cNvPicPr>
            <a:picLocks noChangeAspect="1"/>
          </p:cNvPicPr>
          <p:nvPr/>
        </p:nvPicPr>
        <p:blipFill>
          <a:blip r:embed="rId3"/>
          <a:stretch>
            <a:fillRect/>
          </a:stretch>
        </p:blipFill>
        <p:spPr>
          <a:xfrm>
            <a:off x="9373021" y="1606062"/>
            <a:ext cx="2291017" cy="5140569"/>
          </a:xfrm>
          <a:prstGeom prst="rect">
            <a:avLst/>
          </a:prstGeom>
        </p:spPr>
      </p:pic>
    </p:spTree>
    <p:extLst>
      <p:ext uri="{BB962C8B-B14F-4D97-AF65-F5344CB8AC3E}">
        <p14:creationId xmlns:p14="http://schemas.microsoft.com/office/powerpoint/2010/main" val="3562917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6C52B30-0DE3-86EB-234B-6F4B2FCCDA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88BE8-C600-C0FE-3574-C1A0194239A2}"/>
              </a:ext>
            </a:extLst>
          </p:cNvPr>
          <p:cNvSpPr>
            <a:spLocks noGrp="1"/>
          </p:cNvSpPr>
          <p:nvPr>
            <p:ph type="title"/>
          </p:nvPr>
        </p:nvSpPr>
        <p:spPr>
          <a:xfrm>
            <a:off x="5369441" y="1233378"/>
            <a:ext cx="5441285" cy="2364964"/>
          </a:xfrm>
        </p:spPr>
        <p:txBody>
          <a:bodyPr vert="horz" lIns="91440" tIns="45720" rIns="91440" bIns="45720" rtlCol="0" anchor="b">
            <a:normAutofit/>
          </a:bodyPr>
          <a:lstStyle/>
          <a:p>
            <a:r>
              <a:rPr lang="en-US" sz="5400"/>
              <a:t>Home page</a:t>
            </a:r>
          </a:p>
        </p:txBody>
      </p:sp>
      <p:sp>
        <p:nvSpPr>
          <p:cNvPr id="3" name="Content Placeholder 2">
            <a:extLst>
              <a:ext uri="{FF2B5EF4-FFF2-40B4-BE49-F238E27FC236}">
                <a16:creationId xmlns:a16="http://schemas.microsoft.com/office/drawing/2014/main" id="{CA41DCB7-CD76-BD2F-5A86-83B0C1714572}"/>
              </a:ext>
            </a:extLst>
          </p:cNvPr>
          <p:cNvSpPr>
            <a:spLocks noGrp="1"/>
          </p:cNvSpPr>
          <p:nvPr>
            <p:ph idx="1"/>
          </p:nvPr>
        </p:nvSpPr>
        <p:spPr>
          <a:xfrm>
            <a:off x="5369441" y="3598339"/>
            <a:ext cx="5441286" cy="1675335"/>
          </a:xfrm>
        </p:spPr>
        <p:txBody>
          <a:bodyPr vert="horz" lIns="91440" tIns="45720" rIns="91440" bIns="45720" rtlCol="0" anchor="t">
            <a:normAutofit/>
          </a:bodyPr>
          <a:lstStyle/>
          <a:p>
            <a:pPr marL="0" indent="0" algn="ctr">
              <a:buNone/>
            </a:pPr>
            <a:r>
              <a:rPr lang="en-US" dirty="0">
                <a:solidFill>
                  <a:schemeClr val="tx1"/>
                </a:solidFill>
              </a:rPr>
              <a:t>Shows general information about the user and the app.</a:t>
            </a:r>
          </a:p>
        </p:txBody>
      </p:sp>
      <p:pic>
        <p:nvPicPr>
          <p:cNvPr id="19" name="Picture 18">
            <a:extLst>
              <a:ext uri="{FF2B5EF4-FFF2-40B4-BE49-F238E27FC236}">
                <a16:creationId xmlns:a16="http://schemas.microsoft.com/office/drawing/2014/main" id="{76AAFF90-89E1-46D5-B8B5-3BFDBB92D8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pic>
        <p:nvPicPr>
          <p:cNvPr id="4" name="Picture 3" descr="A screenshot of a calendar&#10;&#10;Description automatically generated">
            <a:extLst>
              <a:ext uri="{FF2B5EF4-FFF2-40B4-BE49-F238E27FC236}">
                <a16:creationId xmlns:a16="http://schemas.microsoft.com/office/drawing/2014/main" id="{0ECCE0D8-19FB-8E82-7A06-755F9F5B71CC}"/>
              </a:ext>
            </a:extLst>
          </p:cNvPr>
          <p:cNvPicPr>
            <a:picLocks noChangeAspect="1"/>
          </p:cNvPicPr>
          <p:nvPr/>
        </p:nvPicPr>
        <p:blipFill>
          <a:blip r:embed="rId4"/>
          <a:stretch>
            <a:fillRect/>
          </a:stretch>
        </p:blipFill>
        <p:spPr>
          <a:xfrm>
            <a:off x="914996" y="285911"/>
            <a:ext cx="2844475" cy="6286750"/>
          </a:xfrm>
          <a:prstGeom prst="rect">
            <a:avLst/>
          </a:prstGeom>
        </p:spPr>
      </p:pic>
    </p:spTree>
    <p:extLst>
      <p:ext uri="{BB962C8B-B14F-4D97-AF65-F5344CB8AC3E}">
        <p14:creationId xmlns:p14="http://schemas.microsoft.com/office/powerpoint/2010/main" val="17000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E381478B-59A5-DCA1-3B81-4C61BC997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33C1D-89DE-D36C-9DC0-009182DC7453}"/>
              </a:ext>
            </a:extLst>
          </p:cNvPr>
          <p:cNvSpPr>
            <a:spLocks noGrp="1"/>
          </p:cNvSpPr>
          <p:nvPr>
            <p:ph type="title"/>
          </p:nvPr>
        </p:nvSpPr>
        <p:spPr>
          <a:xfrm>
            <a:off x="913795" y="609600"/>
            <a:ext cx="5978072" cy="1329596"/>
          </a:xfrm>
        </p:spPr>
        <p:txBody>
          <a:bodyPr>
            <a:normAutofit/>
          </a:bodyPr>
          <a:lstStyle/>
          <a:p>
            <a:r>
              <a:rPr lang="en-US" dirty="0"/>
              <a:t>Profile </a:t>
            </a:r>
          </a:p>
        </p:txBody>
      </p:sp>
      <p:sp>
        <p:nvSpPr>
          <p:cNvPr id="3" name="Content Placeholder 2">
            <a:extLst>
              <a:ext uri="{FF2B5EF4-FFF2-40B4-BE49-F238E27FC236}">
                <a16:creationId xmlns:a16="http://schemas.microsoft.com/office/drawing/2014/main" id="{75245B8F-86C1-C6A2-DF82-36A8D4B523DF}"/>
              </a:ext>
            </a:extLst>
          </p:cNvPr>
          <p:cNvSpPr>
            <a:spLocks noGrp="1"/>
          </p:cNvSpPr>
          <p:nvPr>
            <p:ph idx="1"/>
          </p:nvPr>
        </p:nvSpPr>
        <p:spPr>
          <a:xfrm>
            <a:off x="913795" y="2127623"/>
            <a:ext cx="5978072" cy="3567225"/>
          </a:xfrm>
        </p:spPr>
        <p:txBody>
          <a:bodyPr anchor="ctr">
            <a:normAutofit/>
          </a:bodyPr>
          <a:lstStyle/>
          <a:p>
            <a:pPr>
              <a:buClr>
                <a:srgbClr val="52BD88"/>
              </a:buClr>
            </a:pPr>
            <a:r>
              <a:rPr lang="en-US" dirty="0"/>
              <a:t>Shows the users first name, last name, email and password.</a:t>
            </a:r>
            <a:endParaRPr lang="en-US"/>
          </a:p>
          <a:p>
            <a:pPr>
              <a:buClr>
                <a:srgbClr val="52BD88"/>
              </a:buClr>
            </a:pPr>
            <a:endParaRPr lang="en-US"/>
          </a:p>
        </p:txBody>
      </p:sp>
      <p:pic>
        <p:nvPicPr>
          <p:cNvPr id="9" name="Picture 8">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4" name="Picture 3" descr="A screenshot of a phone&#10;&#10;Description automatically generated">
            <a:extLst>
              <a:ext uri="{FF2B5EF4-FFF2-40B4-BE49-F238E27FC236}">
                <a16:creationId xmlns:a16="http://schemas.microsoft.com/office/drawing/2014/main" id="{645465AE-3E5A-505D-C0C5-2DC6CA18456E}"/>
              </a:ext>
            </a:extLst>
          </p:cNvPr>
          <p:cNvPicPr>
            <a:picLocks noChangeAspect="1"/>
          </p:cNvPicPr>
          <p:nvPr/>
        </p:nvPicPr>
        <p:blipFill>
          <a:blip r:embed="rId4"/>
          <a:stretch>
            <a:fillRect/>
          </a:stretch>
        </p:blipFill>
        <p:spPr>
          <a:xfrm>
            <a:off x="8309083" y="321081"/>
            <a:ext cx="2801643" cy="6217063"/>
          </a:xfrm>
          <a:prstGeom prst="rect">
            <a:avLst/>
          </a:prstGeom>
        </p:spPr>
      </p:pic>
    </p:spTree>
    <p:extLst>
      <p:ext uri="{BB962C8B-B14F-4D97-AF65-F5344CB8AC3E}">
        <p14:creationId xmlns:p14="http://schemas.microsoft.com/office/powerpoint/2010/main" val="162369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784A498-4197-00F8-4E7C-8C56B72E5E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73F51-B645-5FA1-5AE7-C55D8AB39B0B}"/>
              </a:ext>
            </a:extLst>
          </p:cNvPr>
          <p:cNvSpPr>
            <a:spLocks noGrp="1"/>
          </p:cNvSpPr>
          <p:nvPr>
            <p:ph type="title"/>
          </p:nvPr>
        </p:nvSpPr>
        <p:spPr>
          <a:xfrm>
            <a:off x="5279472" y="609600"/>
            <a:ext cx="5844759" cy="970450"/>
          </a:xfrm>
        </p:spPr>
        <p:txBody>
          <a:bodyPr>
            <a:normAutofit/>
          </a:bodyPr>
          <a:lstStyle/>
          <a:p>
            <a:r>
              <a:rPr lang="en-US" dirty="0"/>
              <a:t>Edit Profile </a:t>
            </a:r>
          </a:p>
        </p:txBody>
      </p:sp>
      <p:pic>
        <p:nvPicPr>
          <p:cNvPr id="9" name="Picture 8">
            <a:extLst>
              <a:ext uri="{FF2B5EF4-FFF2-40B4-BE49-F238E27FC236}">
                <a16:creationId xmlns:a16="http://schemas.microsoft.com/office/drawing/2014/main" id="{5405F23C-C82E-4181-95EA-321F3D891A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10650" y="1"/>
            <a:ext cx="4966697" cy="6858000"/>
          </a:xfrm>
          <a:prstGeom prst="rect">
            <a:avLst/>
          </a:prstGeom>
        </p:spPr>
      </p:pic>
      <p:pic>
        <p:nvPicPr>
          <p:cNvPr id="4" name="Picture 3" descr="A screenshot of a login form&#10;&#10;Description automatically generated">
            <a:extLst>
              <a:ext uri="{FF2B5EF4-FFF2-40B4-BE49-F238E27FC236}">
                <a16:creationId xmlns:a16="http://schemas.microsoft.com/office/drawing/2014/main" id="{C06E720C-7991-5C98-FDCD-607812C0817B}"/>
              </a:ext>
            </a:extLst>
          </p:cNvPr>
          <p:cNvPicPr>
            <a:picLocks noChangeAspect="1"/>
          </p:cNvPicPr>
          <p:nvPr/>
        </p:nvPicPr>
        <p:blipFill>
          <a:blip r:embed="rId4"/>
          <a:stretch>
            <a:fillRect/>
          </a:stretch>
        </p:blipFill>
        <p:spPr>
          <a:xfrm>
            <a:off x="1118989" y="416818"/>
            <a:ext cx="2712686" cy="6017772"/>
          </a:xfrm>
          <a:prstGeom prst="rect">
            <a:avLst/>
          </a:prstGeom>
        </p:spPr>
      </p:pic>
      <p:sp>
        <p:nvSpPr>
          <p:cNvPr id="3" name="Content Placeholder 2">
            <a:extLst>
              <a:ext uri="{FF2B5EF4-FFF2-40B4-BE49-F238E27FC236}">
                <a16:creationId xmlns:a16="http://schemas.microsoft.com/office/drawing/2014/main" id="{A6C66915-2351-E681-FFC7-07C2E52EDEC4}"/>
              </a:ext>
            </a:extLst>
          </p:cNvPr>
          <p:cNvSpPr>
            <a:spLocks noGrp="1"/>
          </p:cNvSpPr>
          <p:nvPr>
            <p:ph idx="1"/>
          </p:nvPr>
        </p:nvSpPr>
        <p:spPr>
          <a:xfrm>
            <a:off x="6586595" y="1711571"/>
            <a:ext cx="5686498" cy="3983278"/>
          </a:xfrm>
        </p:spPr>
        <p:txBody>
          <a:bodyPr anchor="ctr">
            <a:normAutofit/>
          </a:bodyPr>
          <a:lstStyle/>
          <a:p>
            <a:pPr>
              <a:buClr>
                <a:srgbClr val="54C48D"/>
              </a:buClr>
            </a:pPr>
            <a:r>
              <a:rPr lang="en-US" dirty="0"/>
              <a:t>Let’s user edit their info.</a:t>
            </a:r>
            <a:endParaRPr lang="en-US"/>
          </a:p>
          <a:p>
            <a:pPr>
              <a:buClr>
                <a:srgbClr val="54C48D"/>
              </a:buClr>
            </a:pPr>
            <a:endParaRPr lang="en-US"/>
          </a:p>
        </p:txBody>
      </p:sp>
    </p:spTree>
    <p:extLst>
      <p:ext uri="{BB962C8B-B14F-4D97-AF65-F5344CB8AC3E}">
        <p14:creationId xmlns:p14="http://schemas.microsoft.com/office/powerpoint/2010/main" val="1375533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419</TotalTime>
  <Words>488</Words>
  <Application>Microsoft Office PowerPoint</Application>
  <PresentationFormat>Widescreen</PresentationFormat>
  <Paragraphs>50</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Calisto MT</vt:lpstr>
      <vt:lpstr>Wingdings 2</vt:lpstr>
      <vt:lpstr>Slate</vt:lpstr>
      <vt:lpstr>Academix</vt:lpstr>
      <vt:lpstr>Introduction</vt:lpstr>
      <vt:lpstr>Division of labour</vt:lpstr>
      <vt:lpstr>Log in</vt:lpstr>
      <vt:lpstr>Register</vt:lpstr>
      <vt:lpstr>Forgot Password</vt:lpstr>
      <vt:lpstr>Home page</vt:lpstr>
      <vt:lpstr>Profile </vt:lpstr>
      <vt:lpstr>Edit Profile </vt:lpstr>
      <vt:lpstr>Calendar Page</vt:lpstr>
      <vt:lpstr>Task Page</vt:lpstr>
      <vt:lpstr>Add Task</vt:lpstr>
      <vt:lpstr>Upcoming Week</vt:lpstr>
      <vt:lpstr>API</vt:lpstr>
      <vt:lpstr>Determine which features to include and which to exclude from your project? </vt:lpstr>
      <vt:lpstr>Future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Academix</dc:title>
  <dc:creator>Maxime Mir-Orefice</dc:creator>
  <cp:lastModifiedBy>Maxime Mir-Orefice</cp:lastModifiedBy>
  <cp:revision>232</cp:revision>
  <dcterms:created xsi:type="dcterms:W3CDTF">2024-05-16T00:16:54Z</dcterms:created>
  <dcterms:modified xsi:type="dcterms:W3CDTF">2024-12-04T16:00:39Z</dcterms:modified>
</cp:coreProperties>
</file>