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0" r:id="rId11"/>
    <p:sldId id="16140629" r:id="rId12"/>
    <p:sldId id="1614062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58"/>
      </p:cViewPr>
      <p:guideLst>
        <p:guide orient="horz" pos="2160"/>
        <p:guide pos="38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ItsMdAftab/-Secure-Data-Hiding-In-Images-Using-Steganography.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cap="none"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cap="none"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a:t>
            </a:r>
            <a:r>
              <a:rPr lang="en-US" sz="2000" b="1" dirty="0" smtClean="0">
                <a:solidFill>
                  <a:schemeClr val="accent1">
                    <a:lumMod val="75000"/>
                  </a:schemeClr>
                </a:solidFill>
                <a:latin typeface="Arial" panose="020B0604020202020204" pitchFamily="34" charset="0"/>
                <a:cs typeface="Arial" panose="020B0604020202020204" pitchFamily="34" charset="0"/>
              </a:rPr>
              <a:t>By: Muhammad Aftab</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Muhammad Aftab</a:t>
            </a:r>
            <a:endParaRPr lang="en-US" sz="2000" b="1" dirty="0" err="1"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I</a:t>
            </a:r>
            <a:r>
              <a:rPr lang="en-US" altLang="en-GB" sz="2000" b="1" dirty="0">
                <a:solidFill>
                  <a:schemeClr val="accent1">
                    <a:lumMod val="75000"/>
                  </a:schemeClr>
                </a:solidFill>
                <a:latin typeface="Arial" panose="020B0604020202020204"/>
                <a:cs typeface="Arial" panose="020B0604020202020204"/>
              </a:rPr>
              <a:t>nstitute of Aeronautical 					Engineering / IT</a:t>
            </a:r>
            <a:endParaRPr lang="en-US" altLang="en-GB"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dirty="0">
                <a:hlinkClick r:id="rId1" tooltip="" action="ppaction://hlinkfile">
                  <a:extLst>
                    <a:ext uri="{DAF060AB-1E55-43B9-8AAB-6FB025537F2F}">
                      <wpsdc:hlinkClr xmlns:wpsdc="http://www.wps.cn/officeDocument/2017/drawingmlCustomData" val="6EAC1C"/>
                      <wpsdc:folHlinkClr xmlns:wpsdc="http://www.wps.cn/officeDocument/2017/drawingmlCustomData" val="B26B02"/>
                      <wpsdc:hlinkUnderline xmlns:wpsdc="http://www.wps.cn/officeDocument/2017/drawingmlCustomData" val="1"/>
                    </a:ext>
                  </a:extLst>
                </a:hlinkClick>
              </a:rPr>
              <a:t>https://github.com/ItsMdAftab/-Secure-Data-Hiding-In-Images-Using-Steganography.git</a:t>
            </a:r>
            <a:endParaRPr lang="en-US" altLang="en-GB" dirty="0"/>
          </a:p>
        </p:txBody>
      </p:sp>
      <p:sp>
        <p:nvSpPr>
          <p:cNvPr id="4" name="Text Box 3"/>
          <p:cNvSpPr txBox="1"/>
          <p:nvPr/>
        </p:nvSpPr>
        <p:spPr>
          <a:xfrm>
            <a:off x="10177780" y="3616325"/>
            <a:ext cx="4064000" cy="368300"/>
          </a:xfrm>
          <a:prstGeom prst="rect">
            <a:avLst/>
          </a:prstGeom>
          <a:noFill/>
        </p:spPr>
        <p:txBody>
          <a:bodyPr wrap="square" rtlCol="0">
            <a:spAutoFit/>
          </a:bodyPr>
          <a:p>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GB" dirty="0"/>
              <a:t>Enhance compatibility by supporting multiple image formats and higher-resolution images.  </a:t>
            </a:r>
            <a:endParaRPr lang="en-US" altLang="en-GB" dirty="0"/>
          </a:p>
          <a:p>
            <a:r>
              <a:rPr lang="en-US" altLang="en-GB" dirty="0"/>
              <a:t>Expand the technique to video steganography, enabling dynamic and secure data hiding.  </a:t>
            </a:r>
            <a:endParaRPr lang="en-US" altLang="en-GB" dirty="0"/>
          </a:p>
          <a:p>
            <a:r>
              <a:rPr lang="en-US" altLang="en-GB" dirty="0"/>
              <a:t>Integrate advanced encryption algorithms to further strengthen message security.  </a:t>
            </a:r>
            <a:endParaRPr lang="en-US" altLang="en-GB" dirty="0"/>
          </a:p>
          <a:p>
            <a:r>
              <a:rPr lang="en-US" altLang="en-GB" dirty="0"/>
              <a:t>Develop a web-based or mobile application to improve accessibility and usability.  </a:t>
            </a:r>
            <a:endParaRPr lang="en-US" altLang="en-GB" dirty="0"/>
          </a:p>
          <a:p>
            <a:r>
              <a:rPr lang="en-US" altLang="en-GB" dirty="0"/>
              <a:t>Investigate automated detection and extraction tools for analyzing steganographic content.</a:t>
            </a:r>
            <a:endParaRPr lang="en-US" altLang="en-GB"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530367"/>
            <a:ext cx="11029615" cy="4673324"/>
          </a:xfrm>
        </p:spPr>
        <p:txBody>
          <a:bodyPr>
            <a:noAutofit/>
          </a:bodyPr>
          <a:lstStyle/>
          <a:p>
            <a:pPr marL="0" indent="0">
              <a:buNone/>
            </a:pPr>
            <a:r>
              <a:rPr lang="en-US" altLang="en-GB" sz="2800" dirty="0"/>
              <a:t>In the modern digital landscape, safeguarding data security and privacy is more critical than ever. Conventional encryption techniques, while effective, can often attract unwanted attention and be susceptible to interception. Our project addresses this issue by leveraging steganography—a technique that embeds secret messages within images. This approach provides a discreet and secure means of communication, ensuring sensitive information remains hidden in plain sight. By concealing data within visual media, our method enhances confidentiality while minimizing the risk of detection, making it an ideal solution for secure information exchange.</a:t>
            </a:r>
            <a:endParaRPr lang="en-US" altLang="en-GB"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a:t>
            </a:r>
            <a:r>
              <a:rPr lang="en-IN" dirty="0" smtClean="0"/>
              <a:t> Python</a:t>
            </a:r>
            <a:endParaRPr lang="en-IN" dirty="0" smtClean="0"/>
          </a:p>
          <a:p>
            <a:pPr marL="0" indent="0">
              <a:buNone/>
            </a:pPr>
            <a:endParaRPr lang="en-IN" dirty="0" smtClean="0"/>
          </a:p>
          <a:p>
            <a:r>
              <a:rPr lang="en-IN" b="1" dirty="0" smtClean="0"/>
              <a:t>Libraries:  </a:t>
            </a:r>
            <a:endParaRPr lang="en-IN" b="1" dirty="0" smtClean="0"/>
          </a:p>
          <a:p>
            <a:r>
              <a:rPr lang="en-IN" i="1" dirty="0" err="1" smtClean="0"/>
              <a:t>OpenCV</a:t>
            </a:r>
            <a:r>
              <a:rPr lang="en-IN" dirty="0" smtClean="0"/>
              <a:t> </a:t>
            </a:r>
            <a:r>
              <a:rPr lang="en-IN" dirty="0"/>
              <a:t>for image processing</a:t>
            </a:r>
            <a:endParaRPr lang="en-IN" dirty="0"/>
          </a:p>
          <a:p>
            <a:r>
              <a:rPr lang="en-IN" i="1" dirty="0" err="1" smtClean="0"/>
              <a:t>Tkinter</a:t>
            </a:r>
            <a:r>
              <a:rPr lang="en-IN" dirty="0" smtClean="0"/>
              <a:t> </a:t>
            </a:r>
            <a:r>
              <a:rPr lang="en-IN" dirty="0"/>
              <a:t>(with </a:t>
            </a:r>
            <a:r>
              <a:rPr lang="en-IN" dirty="0" err="1"/>
              <a:t>ttk</a:t>
            </a:r>
            <a:r>
              <a:rPr lang="en-IN" dirty="0"/>
              <a:t>) for the </a:t>
            </a:r>
            <a:r>
              <a:rPr lang="en-IN" dirty="0" smtClean="0"/>
              <a:t>GUI</a:t>
            </a:r>
            <a:endParaRPr lang="en-IN" dirty="0" smtClean="0"/>
          </a:p>
          <a:p>
            <a:r>
              <a:rPr lang="en-IN" i="1" dirty="0" err="1" smtClean="0"/>
              <a:t>NumPy</a:t>
            </a:r>
            <a:r>
              <a:rPr lang="en-IN" dirty="0" smtClean="0"/>
              <a:t> </a:t>
            </a:r>
            <a:r>
              <a:rPr lang="en-IN" dirty="0"/>
              <a:t>for efficient array </a:t>
            </a:r>
            <a:r>
              <a:rPr lang="en-IN" dirty="0" smtClean="0"/>
              <a:t>manipulation</a:t>
            </a:r>
            <a:endParaRPr lang="en-IN" dirty="0" smtClean="0"/>
          </a:p>
          <a:p>
            <a:endParaRPr lang="en-IN" dirty="0"/>
          </a:p>
          <a:p>
            <a:r>
              <a:rPr lang="en-IN" b="1" dirty="0"/>
              <a:t>Platform:</a:t>
            </a:r>
            <a:r>
              <a:rPr lang="en-IN" dirty="0"/>
              <a:t> Cross-platform (Windows/Linux</a:t>
            </a:r>
            <a:r>
              <a:rPr lang="en-IN" dirty="0" smtClean="0"/>
              <a:t>)</a:t>
            </a:r>
            <a:endParaRPr lang="en-IN" dirty="0" smtClean="0"/>
          </a:p>
          <a:p>
            <a:pPr marL="0" indent="0">
              <a:buNone/>
            </a:pPr>
            <a:endParaRPr lang="en-IN" dirty="0" smtClean="0"/>
          </a:p>
          <a:p>
            <a:r>
              <a:rPr lang="en-IN" b="1" dirty="0" smtClean="0"/>
              <a:t>Tools:</a:t>
            </a:r>
            <a:r>
              <a:rPr lang="en-IN" dirty="0" smtClean="0"/>
              <a:t> Visual </a:t>
            </a:r>
            <a:r>
              <a:rPr lang="en-IN" dirty="0"/>
              <a:t>Studio </a:t>
            </a:r>
            <a:r>
              <a:rPr lang="en-IN" dirty="0" smtClean="0"/>
              <a:t>Code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US" altLang="en-GB" sz="1800" b="1" dirty="0">
                <a:solidFill>
                  <a:srgbClr val="0F0F0F"/>
                </a:solidFill>
              </a:rPr>
              <a:t>Utilizes a robust LSB steganography approach to securely embed both the passcode and message length within the image header. </a:t>
            </a:r>
            <a:endParaRPr lang="en-US" altLang="en-GB" sz="1800" b="1" dirty="0">
              <a:solidFill>
                <a:srgbClr val="0F0F0F"/>
              </a:solidFill>
            </a:endParaRPr>
          </a:p>
          <a:p>
            <a:r>
              <a:rPr lang="en-US" altLang="en-GB" sz="1800" b="1" dirty="0">
                <a:solidFill>
                  <a:srgbClr val="0F0F0F"/>
                </a:solidFill>
              </a:rPr>
              <a:t>Employs a lossless PNG format to ensure the integrity of hidden data is maintained. Incorporates a sleek, user-friendly GUI for seamless encryption and decryption. </a:t>
            </a:r>
            <a:endParaRPr lang="en-US" altLang="en-GB" sz="1800" b="1" dirty="0">
              <a:solidFill>
                <a:srgbClr val="0F0F0F"/>
              </a:solidFill>
            </a:endParaRPr>
          </a:p>
          <a:p>
            <a:r>
              <a:rPr lang="en-US" altLang="en-GB" sz="1800" b="1" dirty="0">
                <a:solidFill>
                  <a:srgbClr val="0F0F0F"/>
                </a:solidFill>
              </a:rPr>
              <a:t>Merges advanced image processing techniques with secure data transmission to enhance confidentiality and reliability.</a:t>
            </a:r>
            <a:endParaRPr lang="en-US" altLang="en-GB" sz="1800" b="1" dirty="0">
              <a:solidFill>
                <a:srgbClr val="0F0F0F"/>
              </a:solidFill>
            </a:endParaRPr>
          </a:p>
          <a:p>
            <a:r>
              <a:rPr lang="en-IN" sz="1800" b="1" dirty="0" smtClean="0">
                <a:sym typeface="+mn-ea"/>
              </a:rPr>
              <a:t>Features </a:t>
            </a:r>
            <a:r>
              <a:rPr lang="en-IN" sz="1800" b="1" dirty="0">
                <a:sym typeface="+mn-ea"/>
              </a:rPr>
              <a:t>a modern, user-friendly GUI for both encryption and decryption processes</a:t>
            </a:r>
            <a:r>
              <a:rPr lang="en-IN" sz="1800" b="1" dirty="0" smtClean="0">
                <a:sym typeface="+mn-ea"/>
              </a:rPr>
              <a:t>.</a:t>
            </a:r>
            <a:endParaRPr lang="en-IN" sz="1800" b="1" dirty="0" smtClean="0"/>
          </a:p>
          <a:p>
            <a:r>
              <a:rPr lang="en-IN" sz="1800" b="1" dirty="0" smtClean="0">
                <a:sym typeface="+mn-ea"/>
              </a:rPr>
              <a:t>Combines </a:t>
            </a:r>
            <a:r>
              <a:rPr lang="en-IN" sz="1800" b="1" dirty="0">
                <a:sym typeface="+mn-ea"/>
              </a:rPr>
              <a:t>advanced image processing techniques with secure data transmissio</a:t>
            </a:r>
            <a:endParaRPr lang="en-US" altLang="en-GB"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b="1" dirty="0"/>
              <a:t>Ideal for security professionals and cybersecurity enthusiasts seeking advanced data protection. </a:t>
            </a:r>
            <a:endParaRPr lang="en-US" altLang="en-GB" b="1" dirty="0"/>
          </a:p>
          <a:p>
            <a:r>
              <a:rPr lang="en-US" altLang="en-GB" b="1" dirty="0"/>
              <a:t>Beneficial for journalists, activists, and government agencies requiring covert communication methods. </a:t>
            </a:r>
            <a:endParaRPr lang="en-US" altLang="en-GB" b="1" dirty="0"/>
          </a:p>
          <a:p>
            <a:r>
              <a:rPr lang="en-US" altLang="en-GB" b="1" dirty="0"/>
              <a:t>Valuable for students and researchers exploring data privacy and steganography techniques. Suitable for general users looking to enhance their digital security and confidentiality.</a:t>
            </a:r>
            <a:endParaRPr lang="en-US" altLang="en-GB" b="1" dirty="0"/>
          </a:p>
          <a:p>
            <a:r>
              <a:rPr lang="en-US" b="1" dirty="0">
                <a:sym typeface="+mn-ea"/>
              </a:rPr>
              <a:t>Security professionals and </a:t>
            </a:r>
            <a:r>
              <a:rPr lang="en-US" b="1" dirty="0" err="1">
                <a:sym typeface="+mn-ea"/>
              </a:rPr>
              <a:t>cybersecurity</a:t>
            </a:r>
            <a:r>
              <a:rPr lang="en-US" b="1" dirty="0">
                <a:sym typeface="+mn-ea"/>
              </a:rPr>
              <a:t> enthusiasts.Journalists, activists, and government agencies needing secure communication channels.</a:t>
            </a:r>
            <a:endParaRPr lang="en-US" b="1" dirty="0"/>
          </a:p>
          <a:p>
            <a:r>
              <a:rPr lang="en-US" b="1" dirty="0">
                <a:sym typeface="+mn-ea"/>
              </a:rPr>
              <a:t>Students and researchers interested in data privacy and steganography.</a:t>
            </a:r>
            <a:endParaRPr lang="en-US" b="1" dirty="0"/>
          </a:p>
          <a:p>
            <a:r>
              <a:rPr lang="en-US" b="1" dirty="0">
                <a:sym typeface="+mn-ea"/>
              </a:rPr>
              <a:t>General users looking for enhanced digital security.</a:t>
            </a:r>
            <a:endParaRPr lang="en-US" b="1" dirty="0"/>
          </a:p>
          <a:p>
            <a:endParaRPr lang="en-US" altLang="en-GB"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2025-02-26 115411"/>
          <p:cNvPicPr>
            <a:picLocks noChangeAspect="1"/>
          </p:cNvPicPr>
          <p:nvPr>
            <p:ph idx="1"/>
          </p:nvPr>
        </p:nvPicPr>
        <p:blipFill>
          <a:blip r:embed="rId1"/>
          <a:stretch>
            <a:fillRect/>
          </a:stretch>
        </p:blipFill>
        <p:spPr>
          <a:xfrm>
            <a:off x="1701165" y="1301750"/>
            <a:ext cx="8788400"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t>Result</a:t>
            </a:r>
            <a:endParaRPr lang="en-US" altLang="en-GB"/>
          </a:p>
        </p:txBody>
      </p:sp>
      <p:pic>
        <p:nvPicPr>
          <p:cNvPr id="4" name="Content Placeholder 3" descr="Screenshot 2025-02-26 115441"/>
          <p:cNvPicPr>
            <a:picLocks noChangeAspect="1"/>
          </p:cNvPicPr>
          <p:nvPr>
            <p:ph idx="1"/>
          </p:nvPr>
        </p:nvPicPr>
        <p:blipFill>
          <a:blip r:embed="rId1"/>
          <a:stretch>
            <a:fillRect/>
          </a:stretch>
        </p:blipFill>
        <p:spPr>
          <a:xfrm>
            <a:off x="1657985" y="1301750"/>
            <a:ext cx="8875395"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b="1" dirty="0" smtClean="0"/>
              <a:t>Our project effectively showcases an innovative approach to data security by embedding information within images using LSB steganography.</a:t>
            </a:r>
            <a:endParaRPr lang="en-US" altLang="en-GB" b="1" dirty="0" smtClean="0"/>
          </a:p>
          <a:p>
            <a:r>
              <a:rPr lang="en-US" altLang="en-GB" b="1" dirty="0" smtClean="0"/>
              <a:t> This method ensures both security and stealth by incorporating critical header details such as passcode and message length.</a:t>
            </a:r>
            <a:endParaRPr lang="en-US" altLang="en-GB" b="1" dirty="0" smtClean="0"/>
          </a:p>
          <a:p>
            <a:r>
              <a:rPr lang="en-US" altLang="en-GB" b="1" dirty="0" smtClean="0"/>
              <a:t> The intuitive, user-friendly GUI enhances usability, making secure communication more accessible. By integrating advanced steganographic techniques, this project contributes to the growing field of digital privacy and secure data transmission.</a:t>
            </a:r>
            <a:r>
              <a:rPr lang="en-US" b="1" dirty="0" smtClean="0"/>
              <a:t>.</a:t>
            </a:r>
            <a:endParaRPr lang="en-IN" b="1"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3490</Words>
  <Application>WPS Presentation</Application>
  <PresentationFormat>Custom</PresentationFormat>
  <Paragraphs>83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2</vt:lpstr>
      <vt:lpstr>Arial</vt:lpstr>
      <vt:lpstr>Calibri Light</vt:lpstr>
      <vt:lpstr>Microsoft YaHei</vt:lpstr>
      <vt:lpstr>Arial Unicode MS</vt:lpstr>
      <vt:lpstr>Franklin Gothic Demi</vt:lpstr>
      <vt:lpstr>Segoe Print</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PowerPoint 演示文稿</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23951A1269 MUHAMMAD AFTAB</cp:lastModifiedBy>
  <cp:revision>29</cp:revision>
  <dcterms:created xsi:type="dcterms:W3CDTF">2021-05-26T16:50:00Z</dcterms:created>
  <dcterms:modified xsi:type="dcterms:W3CDTF">2025-02-26T06:35:02Z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03D18F8B223B4EAE9DEB07C45D9E03D0_12</vt:lpwstr>
  </property>
  <property fmtid="{D5CDD505-2E9C-101B-9397-08002B2CF9AE}" pid="4" name="KSOProductBuildVer">
    <vt:lpwstr>2057-12.2.0.19821</vt:lpwstr>
  </property>
</Properties>
</file>