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3" r:id="rId5"/>
    <p:sldId id="258" r:id="rId6"/>
    <p:sldId id="264" r:id="rId7"/>
    <p:sldId id="259" r:id="rId8"/>
    <p:sldId id="266" r:id="rId9"/>
    <p:sldId id="261" r:id="rId10"/>
    <p:sldId id="265" r:id="rId11"/>
    <p:sldId id="270"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D99349-C390-A921-B601-B8CC948BB8D6}" v="40" dt="2024-12-03T18:20:10.949"/>
    <p1510:client id="{31E47C96-A50A-4A47-8F60-7F6B520138A1}" v="726" dt="2024-12-03T18:19:13.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tableStyles" Target="tableStyles.xml" Id="rId17" /><Relationship Type="http://schemas.openxmlformats.org/officeDocument/2006/relationships/slide" Target="slides/slide1.xml" Id="rId2" /><Relationship Type="http://schemas.openxmlformats.org/officeDocument/2006/relationships/theme" Target="theme/theme1.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viewProps" Target="viewProps.xml" Id="rId15" /><Relationship Type="http://schemas.openxmlformats.org/officeDocument/2006/relationships/slide" Target="slides/slide9.xml" Id="rId10" /><Relationship Type="http://schemas.microsoft.com/office/2015/10/relationships/revisionInfo" Target="revisionInfo.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presProps" Target="presProps.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12/3/2024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110937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12/3/2024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0035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12/3/2024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258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12/3/2024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4118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12/3/2024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4071998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12/3/2024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02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12/3/2024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083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12/3/2024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8015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12/3/2024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0338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12/3/2024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7342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12/3/2024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7599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12/3/2024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314385107"/>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44037D61-FFBD-0342-90C5-D1AD7C899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565152"/>
            <a:ext cx="12188949" cy="219075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a:solidFill>
                <a:srgbClr val="FFFFFF"/>
              </a:solidFill>
              <a:sym typeface="Avenir Next"/>
            </a:endParaRPr>
          </a:p>
        </p:txBody>
      </p:sp>
      <p:sp>
        <p:nvSpPr>
          <p:cNvPr id="2" name="Title 1">
            <a:extLst>
              <a:ext uri="{FF2B5EF4-FFF2-40B4-BE49-F238E27FC236}">
                <a16:creationId xmlns:a16="http://schemas.microsoft.com/office/drawing/2014/main" id="{3FE48E23-3BAB-B3E2-82EA-826074D0E3DB}"/>
              </a:ext>
            </a:extLst>
          </p:cNvPr>
          <p:cNvSpPr>
            <a:spLocks noGrp="1"/>
          </p:cNvSpPr>
          <p:nvPr>
            <p:ph type="ctrTitle"/>
          </p:nvPr>
        </p:nvSpPr>
        <p:spPr>
          <a:xfrm>
            <a:off x="566928" y="757451"/>
            <a:ext cx="9626949" cy="1134452"/>
          </a:xfrm>
        </p:spPr>
        <p:txBody>
          <a:bodyPr anchor="ctr">
            <a:normAutofit/>
          </a:bodyPr>
          <a:lstStyle/>
          <a:p>
            <a:r>
              <a:rPr lang="en-US"/>
              <a:t>Image Segmentation</a:t>
            </a:r>
          </a:p>
        </p:txBody>
      </p:sp>
      <p:sp>
        <p:nvSpPr>
          <p:cNvPr id="3" name="Subtitle 2">
            <a:extLst>
              <a:ext uri="{FF2B5EF4-FFF2-40B4-BE49-F238E27FC236}">
                <a16:creationId xmlns:a16="http://schemas.microsoft.com/office/drawing/2014/main" id="{D9A43907-5B2C-07F3-5DB2-BB2696D5C932}"/>
              </a:ext>
            </a:extLst>
          </p:cNvPr>
          <p:cNvSpPr>
            <a:spLocks noGrp="1"/>
          </p:cNvSpPr>
          <p:nvPr>
            <p:ph type="subTitle" idx="1"/>
          </p:nvPr>
        </p:nvSpPr>
        <p:spPr>
          <a:xfrm>
            <a:off x="566928" y="1904091"/>
            <a:ext cx="9626949" cy="613921"/>
          </a:xfrm>
        </p:spPr>
        <p:txBody>
          <a:bodyPr>
            <a:normAutofit/>
          </a:bodyPr>
          <a:lstStyle/>
          <a:p>
            <a:r>
              <a:rPr lang="en-US"/>
              <a:t>By: Jimmie Cox and </a:t>
            </a:r>
            <a:r>
              <a:rPr lang="en-US" err="1"/>
              <a:t>Vichaka</a:t>
            </a:r>
            <a:r>
              <a:rPr lang="en-US"/>
              <a:t> </a:t>
            </a:r>
            <a:r>
              <a:rPr lang="en-US" err="1"/>
              <a:t>Houi</a:t>
            </a:r>
            <a:endParaRPr lang="en-US"/>
          </a:p>
        </p:txBody>
      </p:sp>
      <p:sp>
        <p:nvSpPr>
          <p:cNvPr id="13" name="Rectangle 12">
            <a:extLst>
              <a:ext uri="{FF2B5EF4-FFF2-40B4-BE49-F238E27FC236}">
                <a16:creationId xmlns:a16="http://schemas.microsoft.com/office/drawing/2014/main" id="{D5B0F748-7FA7-4DDF-89A3-7F1D8EE1F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903E872-C07A-4030-B584-D321D40CA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685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455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B47B9-73AF-19C5-1836-B21BB6CCA4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195FC0-E6F0-2FC0-E0C4-EBCDA6635669}"/>
              </a:ext>
            </a:extLst>
          </p:cNvPr>
          <p:cNvSpPr>
            <a:spLocks noGrp="1"/>
          </p:cNvSpPr>
          <p:nvPr>
            <p:ph type="title"/>
          </p:nvPr>
        </p:nvSpPr>
        <p:spPr>
          <a:xfrm>
            <a:off x="1432183" y="492433"/>
            <a:ext cx="6332971" cy="1274584"/>
          </a:xfrm>
        </p:spPr>
        <p:txBody>
          <a:bodyPr>
            <a:normAutofit/>
          </a:bodyPr>
          <a:lstStyle/>
          <a:p>
            <a:r>
              <a:rPr lang="en-US"/>
              <a:t>Results and Evaluation</a:t>
            </a:r>
          </a:p>
        </p:txBody>
      </p:sp>
      <p:pic>
        <p:nvPicPr>
          <p:cNvPr id="5" name="Picture 4">
            <a:extLst>
              <a:ext uri="{FF2B5EF4-FFF2-40B4-BE49-F238E27FC236}">
                <a16:creationId xmlns:a16="http://schemas.microsoft.com/office/drawing/2014/main" id="{16155B92-E03B-9845-D5CB-471D245478E9}"/>
              </a:ext>
            </a:extLst>
          </p:cNvPr>
          <p:cNvPicPr>
            <a:picLocks noChangeAspect="1"/>
          </p:cNvPicPr>
          <p:nvPr/>
        </p:nvPicPr>
        <p:blipFill>
          <a:blip r:embed="rId2"/>
          <a:stretch>
            <a:fillRect/>
          </a:stretch>
        </p:blipFill>
        <p:spPr>
          <a:xfrm>
            <a:off x="6837321" y="1767017"/>
            <a:ext cx="3232754" cy="2356075"/>
          </a:xfrm>
          <a:prstGeom prst="rect">
            <a:avLst/>
          </a:prstGeom>
        </p:spPr>
      </p:pic>
      <p:pic>
        <p:nvPicPr>
          <p:cNvPr id="8" name="Picture 7">
            <a:extLst>
              <a:ext uri="{FF2B5EF4-FFF2-40B4-BE49-F238E27FC236}">
                <a16:creationId xmlns:a16="http://schemas.microsoft.com/office/drawing/2014/main" id="{4EFC02FB-E52E-B989-3202-544F6237AABD}"/>
              </a:ext>
            </a:extLst>
          </p:cNvPr>
          <p:cNvPicPr>
            <a:picLocks noChangeAspect="1"/>
          </p:cNvPicPr>
          <p:nvPr/>
        </p:nvPicPr>
        <p:blipFill>
          <a:blip r:embed="rId3"/>
          <a:stretch>
            <a:fillRect/>
          </a:stretch>
        </p:blipFill>
        <p:spPr>
          <a:xfrm>
            <a:off x="6837321" y="4448532"/>
            <a:ext cx="5207000" cy="1841500"/>
          </a:xfrm>
          <a:prstGeom prst="rect">
            <a:avLst/>
          </a:prstGeom>
        </p:spPr>
      </p:pic>
      <p:pic>
        <p:nvPicPr>
          <p:cNvPr id="9" name="Picture 8">
            <a:extLst>
              <a:ext uri="{FF2B5EF4-FFF2-40B4-BE49-F238E27FC236}">
                <a16:creationId xmlns:a16="http://schemas.microsoft.com/office/drawing/2014/main" id="{6C23BACA-3B20-4E71-75DA-46454BE8DBA3}"/>
              </a:ext>
            </a:extLst>
          </p:cNvPr>
          <p:cNvPicPr>
            <a:picLocks noChangeAspect="1"/>
          </p:cNvPicPr>
          <p:nvPr/>
        </p:nvPicPr>
        <p:blipFill>
          <a:blip r:embed="rId4"/>
          <a:stretch>
            <a:fillRect/>
          </a:stretch>
        </p:blipFill>
        <p:spPr>
          <a:xfrm>
            <a:off x="1350921" y="2357437"/>
            <a:ext cx="5272647" cy="3075711"/>
          </a:xfrm>
          <a:prstGeom prst="rect">
            <a:avLst/>
          </a:prstGeom>
        </p:spPr>
      </p:pic>
    </p:spTree>
    <p:extLst>
      <p:ext uri="{BB962C8B-B14F-4D97-AF65-F5344CB8AC3E}">
        <p14:creationId xmlns:p14="http://schemas.microsoft.com/office/powerpoint/2010/main" val="2141252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1C1B-AE75-3B47-E8F8-CB24C2925440}"/>
              </a:ext>
            </a:extLst>
          </p:cNvPr>
          <p:cNvSpPr>
            <a:spLocks noGrp="1"/>
          </p:cNvSpPr>
          <p:nvPr>
            <p:ph type="title"/>
          </p:nvPr>
        </p:nvSpPr>
        <p:spPr/>
        <p:txBody>
          <a:bodyPr/>
          <a:lstStyle/>
          <a:p>
            <a:r>
              <a:rPr lang="en-US"/>
              <a:t>Results continued</a:t>
            </a:r>
          </a:p>
        </p:txBody>
      </p:sp>
      <p:pic>
        <p:nvPicPr>
          <p:cNvPr id="4" name="Content Placeholder 3">
            <a:extLst>
              <a:ext uri="{FF2B5EF4-FFF2-40B4-BE49-F238E27FC236}">
                <a16:creationId xmlns:a16="http://schemas.microsoft.com/office/drawing/2014/main" id="{B7A841D6-EA5A-CE8A-AFB3-95DD8570074B}"/>
              </a:ext>
            </a:extLst>
          </p:cNvPr>
          <p:cNvPicPr>
            <a:picLocks noGrp="1" noChangeAspect="1"/>
          </p:cNvPicPr>
          <p:nvPr>
            <p:ph idx="1"/>
          </p:nvPr>
        </p:nvPicPr>
        <p:blipFill>
          <a:blip r:embed="rId2"/>
          <a:stretch>
            <a:fillRect/>
          </a:stretch>
        </p:blipFill>
        <p:spPr>
          <a:xfrm>
            <a:off x="1587710" y="2476751"/>
            <a:ext cx="5305733" cy="3925887"/>
          </a:xfrm>
          <a:prstGeom prst="rect">
            <a:avLst/>
          </a:prstGeom>
        </p:spPr>
      </p:pic>
      <p:pic>
        <p:nvPicPr>
          <p:cNvPr id="5" name="Picture 4">
            <a:extLst>
              <a:ext uri="{FF2B5EF4-FFF2-40B4-BE49-F238E27FC236}">
                <a16:creationId xmlns:a16="http://schemas.microsoft.com/office/drawing/2014/main" id="{6041675A-113D-FB04-44BC-D48908FEFE68}"/>
              </a:ext>
            </a:extLst>
          </p:cNvPr>
          <p:cNvPicPr>
            <a:picLocks noChangeAspect="1"/>
          </p:cNvPicPr>
          <p:nvPr/>
        </p:nvPicPr>
        <p:blipFill>
          <a:blip r:embed="rId3"/>
          <a:stretch>
            <a:fillRect/>
          </a:stretch>
        </p:blipFill>
        <p:spPr>
          <a:xfrm>
            <a:off x="8501449" y="243138"/>
            <a:ext cx="2572951" cy="6159500"/>
          </a:xfrm>
          <a:prstGeom prst="rect">
            <a:avLst/>
          </a:prstGeom>
        </p:spPr>
      </p:pic>
    </p:spTree>
    <p:extLst>
      <p:ext uri="{BB962C8B-B14F-4D97-AF65-F5344CB8AC3E}">
        <p14:creationId xmlns:p14="http://schemas.microsoft.com/office/powerpoint/2010/main" val="152722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0A98-8645-0DAA-2296-7951EB991491}"/>
              </a:ext>
            </a:extLst>
          </p:cNvPr>
          <p:cNvSpPr>
            <a:spLocks noGrp="1"/>
          </p:cNvSpPr>
          <p:nvPr>
            <p:ph type="title"/>
          </p:nvPr>
        </p:nvSpPr>
        <p:spPr/>
        <p:txBody>
          <a:bodyPr/>
          <a:lstStyle/>
          <a:p>
            <a:r>
              <a:rPr lang="en-US"/>
              <a:t>Comparison</a:t>
            </a:r>
          </a:p>
        </p:txBody>
      </p:sp>
      <p:sp>
        <p:nvSpPr>
          <p:cNvPr id="3" name="Content Placeholder 2">
            <a:extLst>
              <a:ext uri="{FF2B5EF4-FFF2-40B4-BE49-F238E27FC236}">
                <a16:creationId xmlns:a16="http://schemas.microsoft.com/office/drawing/2014/main" id="{418AF8B0-E05C-1819-8D9C-B4FB14C1D50F}"/>
              </a:ext>
            </a:extLst>
          </p:cNvPr>
          <p:cNvSpPr>
            <a:spLocks noGrp="1"/>
          </p:cNvSpPr>
          <p:nvPr>
            <p:ph idx="1"/>
          </p:nvPr>
        </p:nvSpPr>
        <p:spPr>
          <a:xfrm>
            <a:off x="1587710" y="1629784"/>
            <a:ext cx="9486690" cy="5018442"/>
          </a:xfrm>
        </p:spPr>
        <p:txBody>
          <a:bodyPr>
            <a:normAutofit lnSpcReduction="10000"/>
          </a:bodyPr>
          <a:lstStyle/>
          <a:p>
            <a:r>
              <a:rPr lang="en-US"/>
              <a:t>Support Vector Machine (SVM)</a:t>
            </a:r>
          </a:p>
          <a:p>
            <a:pPr lvl="1"/>
            <a:r>
              <a:rPr lang="en-US"/>
              <a:t>Accuracy: 93%</a:t>
            </a:r>
          </a:p>
          <a:p>
            <a:pPr lvl="1"/>
            <a:r>
              <a:rPr lang="en-US"/>
              <a:t>F1-Score Macro: 92%</a:t>
            </a:r>
          </a:p>
          <a:p>
            <a:pPr lvl="1"/>
            <a:r>
              <a:rPr lang="en-US"/>
              <a:t>F1-Score Micro:  93%</a:t>
            </a:r>
          </a:p>
          <a:p>
            <a:r>
              <a:rPr lang="en-US"/>
              <a:t>Random Forest</a:t>
            </a:r>
          </a:p>
          <a:p>
            <a:pPr lvl="1"/>
            <a:r>
              <a:rPr lang="en-US"/>
              <a:t>Accuracy: 99.63%</a:t>
            </a:r>
          </a:p>
          <a:p>
            <a:pPr lvl="1"/>
            <a:r>
              <a:rPr lang="en-US"/>
              <a:t>F1-Score Macro: 100%</a:t>
            </a:r>
          </a:p>
          <a:p>
            <a:pPr lvl="1"/>
            <a:r>
              <a:rPr lang="en-US"/>
              <a:t>F1-score Micro: 100%</a:t>
            </a:r>
          </a:p>
          <a:p>
            <a:r>
              <a:rPr lang="en-US"/>
              <a:t>KNN</a:t>
            </a:r>
          </a:p>
          <a:p>
            <a:pPr lvl="1"/>
            <a:r>
              <a:rPr lang="en-US"/>
              <a:t>Accuracy: 99.63% (with k=5)</a:t>
            </a:r>
          </a:p>
          <a:p>
            <a:pPr lvl="1"/>
            <a:r>
              <a:rPr lang="en-US"/>
              <a:t>F1-Score Macro: 100%</a:t>
            </a:r>
          </a:p>
          <a:p>
            <a:pPr lvl="1"/>
            <a:r>
              <a:rPr lang="en-US"/>
              <a:t>F1-score Micro: 100%</a:t>
            </a:r>
          </a:p>
          <a:p>
            <a:pPr lvl="1"/>
            <a:endParaRPr lang="en-US"/>
          </a:p>
        </p:txBody>
      </p:sp>
    </p:spTree>
    <p:extLst>
      <p:ext uri="{BB962C8B-B14F-4D97-AF65-F5344CB8AC3E}">
        <p14:creationId xmlns:p14="http://schemas.microsoft.com/office/powerpoint/2010/main" val="1472440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7F12-83E9-95AD-77A8-4DDC78E41861}"/>
              </a:ext>
            </a:extLst>
          </p:cNvPr>
          <p:cNvSpPr>
            <a:spLocks noGrp="1"/>
          </p:cNvSpPr>
          <p:nvPr>
            <p:ph type="title"/>
          </p:nvPr>
        </p:nvSpPr>
        <p:spPr/>
        <p:txBody>
          <a:bodyPr/>
          <a:lstStyle/>
          <a:p>
            <a:r>
              <a:rPr lang="en-US"/>
              <a:t>Topic Introduction</a:t>
            </a:r>
            <a:br>
              <a:rPr lang="en-US"/>
            </a:br>
            <a:r>
              <a:rPr lang="en-US"/>
              <a:t>(Image Segmentation)</a:t>
            </a:r>
          </a:p>
        </p:txBody>
      </p:sp>
      <p:sp>
        <p:nvSpPr>
          <p:cNvPr id="3" name="Content Placeholder 2">
            <a:extLst>
              <a:ext uri="{FF2B5EF4-FFF2-40B4-BE49-F238E27FC236}">
                <a16:creationId xmlns:a16="http://schemas.microsoft.com/office/drawing/2014/main" id="{5E777E46-21D1-7FD7-5557-72DB2E8131A2}"/>
              </a:ext>
            </a:extLst>
          </p:cNvPr>
          <p:cNvSpPr>
            <a:spLocks noGrp="1"/>
          </p:cNvSpPr>
          <p:nvPr>
            <p:ph idx="4294967295"/>
          </p:nvPr>
        </p:nvSpPr>
        <p:spPr/>
        <p:txBody>
          <a:bodyPr vert="horz" lIns="91440" tIns="45720" rIns="91440" bIns="45720" rtlCol="0" anchor="t">
            <a:normAutofit fontScale="92500" lnSpcReduction="20000"/>
          </a:bodyPr>
          <a:lstStyle/>
          <a:p>
            <a:r>
              <a:rPr lang="en-US"/>
              <a:t>What is Image Segmentation?: Image Segmentation (Similar to Image Classification) is the process in which an image’s individual pixels are segmented into different classes. Essentially each pixel gets associated to some class rather than the entire image getting associated with a class which is Image Classification.</a:t>
            </a:r>
          </a:p>
          <a:p>
            <a:r>
              <a:rPr lang="en-US"/>
              <a:t>Problem: Taking a terrain and height (grayscale) image and trying to classify each pixel to either the water, grassland, forest, hills, desert, mountain, or tundra class. We then compare this to our ground truth segmentation image provided by the dataset.</a:t>
            </a:r>
          </a:p>
          <a:p>
            <a:r>
              <a:rPr lang="en-US"/>
              <a:t>Motivation: Can be used for identifying environment changes over time</a:t>
            </a:r>
          </a:p>
          <a:p>
            <a:r>
              <a:rPr lang="en-US"/>
              <a:t>Solution: Tried 3 different models: Support Vector Machine, Random Forest, and KNN.</a:t>
            </a:r>
          </a:p>
        </p:txBody>
      </p:sp>
    </p:spTree>
    <p:extLst>
      <p:ext uri="{BB962C8B-B14F-4D97-AF65-F5344CB8AC3E}">
        <p14:creationId xmlns:p14="http://schemas.microsoft.com/office/powerpoint/2010/main" val="3234214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ADAE04-4021-9177-A34C-6730E26E9264}"/>
              </a:ext>
            </a:extLst>
          </p:cNvPr>
          <p:cNvSpPr>
            <a:spLocks noGrp="1"/>
          </p:cNvSpPr>
          <p:nvPr>
            <p:ph type="title"/>
          </p:nvPr>
        </p:nvSpPr>
        <p:spPr>
          <a:xfrm>
            <a:off x="1587501" y="455612"/>
            <a:ext cx="4581288" cy="2401177"/>
          </a:xfrm>
        </p:spPr>
        <p:txBody>
          <a:bodyPr>
            <a:normAutofit/>
          </a:bodyPr>
          <a:lstStyle/>
          <a:p>
            <a:r>
              <a:rPr lang="en-US"/>
              <a:t>Dataset</a:t>
            </a:r>
          </a:p>
        </p:txBody>
      </p:sp>
      <p:sp>
        <p:nvSpPr>
          <p:cNvPr id="1037" name="Rectangle 1036">
            <a:extLst>
              <a:ext uri="{FF2B5EF4-FFF2-40B4-BE49-F238E27FC236}">
                <a16:creationId xmlns:a16="http://schemas.microsoft.com/office/drawing/2014/main" id="{07D40D60-A371-3746-AE79-A8A0DA64C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525EC29A-9786-924D-875A-91FAF9B1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9C4D12-9184-5CA5-F517-57FEB30BE972}"/>
              </a:ext>
            </a:extLst>
          </p:cNvPr>
          <p:cNvSpPr>
            <a:spLocks noGrp="1"/>
          </p:cNvSpPr>
          <p:nvPr>
            <p:ph idx="1"/>
          </p:nvPr>
        </p:nvSpPr>
        <p:spPr>
          <a:xfrm>
            <a:off x="6272448" y="455611"/>
            <a:ext cx="4963672" cy="2401177"/>
          </a:xfrm>
        </p:spPr>
        <p:txBody>
          <a:bodyPr>
            <a:normAutofit/>
          </a:bodyPr>
          <a:lstStyle/>
          <a:p>
            <a:pPr>
              <a:lnSpc>
                <a:spcPct val="100000"/>
              </a:lnSpc>
            </a:pPr>
            <a:r>
              <a:rPr lang="en-US" sz="1500"/>
              <a:t>Where: “Earth Terrain, Height, and Segmentation Map Images” by Thomas Pappas on Kaggle</a:t>
            </a:r>
          </a:p>
          <a:p>
            <a:pPr>
              <a:lnSpc>
                <a:spcPct val="100000"/>
              </a:lnSpc>
            </a:pPr>
            <a:r>
              <a:rPr lang="en-US" sz="1500"/>
              <a:t>Size: 15k Images (3k used); 1k groups</a:t>
            </a:r>
          </a:p>
          <a:p>
            <a:pPr>
              <a:lnSpc>
                <a:spcPct val="100000"/>
              </a:lnSpc>
            </a:pPr>
            <a:r>
              <a:rPr lang="en-US" sz="1500"/>
              <a:t>Explanation: This dataset holds terrain, height, and segmentation images. </a:t>
            </a:r>
          </a:p>
          <a:p>
            <a:pPr>
              <a:lnSpc>
                <a:spcPct val="100000"/>
              </a:lnSpc>
            </a:pPr>
            <a:r>
              <a:rPr lang="en-US" sz="1500"/>
              <a:t>Ground Truth: The segmentation images given</a:t>
            </a:r>
          </a:p>
        </p:txBody>
      </p:sp>
      <p:pic>
        <p:nvPicPr>
          <p:cNvPr id="1028" name="Picture 4" descr="A colorful map of a beach&#10;&#10;Description automatically generated">
            <a:extLst>
              <a:ext uri="{FF2B5EF4-FFF2-40B4-BE49-F238E27FC236}">
                <a16:creationId xmlns:a16="http://schemas.microsoft.com/office/drawing/2014/main" id="{C028C173-F707-E75B-BA15-E8FAEF94B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041" r="5" b="5"/>
          <a:stretch/>
        </p:blipFill>
        <p:spPr bwMode="auto">
          <a:xfrm>
            <a:off x="1587664" y="3226619"/>
            <a:ext cx="3261821" cy="306476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black and white image of a planet&#10;&#10;Description automatically generated">
            <a:extLst>
              <a:ext uri="{FF2B5EF4-FFF2-40B4-BE49-F238E27FC236}">
                <a16:creationId xmlns:a16="http://schemas.microsoft.com/office/drawing/2014/main" id="{7F1C16CE-9CC6-3997-ED22-F081878F1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6139"/>
          <a:stretch/>
        </p:blipFill>
        <p:spPr bwMode="auto">
          <a:xfrm>
            <a:off x="4974811" y="3226619"/>
            <a:ext cx="3265215" cy="30647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close-up of a map&#10;&#10;Description automatically generated">
            <a:extLst>
              <a:ext uri="{FF2B5EF4-FFF2-40B4-BE49-F238E27FC236}">
                <a16:creationId xmlns:a16="http://schemas.microsoft.com/office/drawing/2014/main" id="{90B6C902-5F7F-BFC2-CBC8-938F14C06A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6211"/>
          <a:stretch/>
        </p:blipFill>
        <p:spPr bwMode="auto">
          <a:xfrm>
            <a:off x="8365352" y="3225957"/>
            <a:ext cx="3265215" cy="306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01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AFB91-3C5F-03B2-6D20-D9B5264005D6}"/>
              </a:ext>
            </a:extLst>
          </p:cNvPr>
          <p:cNvSpPr>
            <a:spLocks noGrp="1"/>
          </p:cNvSpPr>
          <p:nvPr>
            <p:ph type="title"/>
          </p:nvPr>
        </p:nvSpPr>
        <p:spPr>
          <a:xfrm>
            <a:off x="1587710" y="455362"/>
            <a:ext cx="4067909" cy="1550419"/>
          </a:xfrm>
        </p:spPr>
        <p:txBody>
          <a:bodyPr>
            <a:normAutofit/>
          </a:bodyPr>
          <a:lstStyle/>
          <a:p>
            <a:r>
              <a:rPr lang="en-US" sz="4100"/>
              <a:t>Preprocessing Dataset</a:t>
            </a:r>
          </a:p>
        </p:txBody>
      </p:sp>
      <p:sp>
        <p:nvSpPr>
          <p:cNvPr id="3" name="Content Placeholder 2">
            <a:extLst>
              <a:ext uri="{FF2B5EF4-FFF2-40B4-BE49-F238E27FC236}">
                <a16:creationId xmlns:a16="http://schemas.microsoft.com/office/drawing/2014/main" id="{D3A99D01-73A9-B775-6213-41128DAF204E}"/>
              </a:ext>
            </a:extLst>
          </p:cNvPr>
          <p:cNvSpPr>
            <a:spLocks noGrp="1"/>
          </p:cNvSpPr>
          <p:nvPr>
            <p:ph idx="1"/>
          </p:nvPr>
        </p:nvSpPr>
        <p:spPr>
          <a:xfrm>
            <a:off x="1587710" y="2160016"/>
            <a:ext cx="4067909" cy="3926152"/>
          </a:xfrm>
        </p:spPr>
        <p:txBody>
          <a:bodyPr vert="horz" lIns="91440" tIns="45720" rIns="91440" bIns="45720" rtlCol="0" anchor="t">
            <a:normAutofit fontScale="92500" lnSpcReduction="20000"/>
          </a:bodyPr>
          <a:lstStyle/>
          <a:p>
            <a:pPr>
              <a:lnSpc>
                <a:spcPct val="100000"/>
              </a:lnSpc>
            </a:pPr>
            <a:r>
              <a:rPr lang="en-US" sz="1700"/>
              <a:t>Loading in Data: We loaded the images from the dataset and separated the images into groups. The groups are as follow: ####_h for height, ####_i2 for segmentation and ####_t for terrain images.</a:t>
            </a:r>
          </a:p>
          <a:p>
            <a:pPr>
              <a:lnSpc>
                <a:spcPct val="100000"/>
              </a:lnSpc>
            </a:pPr>
            <a:r>
              <a:rPr lang="en-US" sz="1700"/>
              <a:t>Terrain and Segmentation images were loaded in color and the height images were loaded in grayscale.</a:t>
            </a:r>
          </a:p>
          <a:p>
            <a:pPr>
              <a:lnSpc>
                <a:spcPct val="100000"/>
              </a:lnSpc>
            </a:pPr>
            <a:r>
              <a:rPr lang="en-US" sz="1700"/>
              <a:t>Resizing Images: For all models we used 64x64 pixels value. </a:t>
            </a:r>
          </a:p>
          <a:p>
            <a:pPr>
              <a:lnSpc>
                <a:spcPct val="100000"/>
              </a:lnSpc>
            </a:pPr>
            <a:r>
              <a:rPr lang="en-US" sz="1700"/>
              <a:t>Extracting Features: From the height and terrain image, we were able to extract the </a:t>
            </a:r>
            <a:r>
              <a:rPr lang="en-US" sz="1700" err="1"/>
              <a:t>rgb</a:t>
            </a:r>
            <a:r>
              <a:rPr lang="en-US" sz="1700"/>
              <a:t> values from the terrain images (3 channels; </a:t>
            </a:r>
            <a:r>
              <a:rPr lang="en-US" sz="1700" err="1"/>
              <a:t>rgb</a:t>
            </a:r>
            <a:r>
              <a:rPr lang="en-US" sz="1700"/>
              <a:t>) and the height (1 value between 0 and 255).</a:t>
            </a:r>
          </a:p>
        </p:txBody>
      </p:sp>
      <p:pic>
        <p:nvPicPr>
          <p:cNvPr id="6" name="Picture 5" descr="A screenshot of a computer code&#10;&#10;Description automatically generated">
            <a:extLst>
              <a:ext uri="{FF2B5EF4-FFF2-40B4-BE49-F238E27FC236}">
                <a16:creationId xmlns:a16="http://schemas.microsoft.com/office/drawing/2014/main" id="{691A287B-0302-AB4D-8C29-8BA5BAC8E075}"/>
              </a:ext>
            </a:extLst>
          </p:cNvPr>
          <p:cNvPicPr>
            <a:picLocks noChangeAspect="1"/>
          </p:cNvPicPr>
          <p:nvPr/>
        </p:nvPicPr>
        <p:blipFill>
          <a:blip r:embed="rId2"/>
          <a:stretch>
            <a:fillRect/>
          </a:stretch>
        </p:blipFill>
        <p:spPr>
          <a:xfrm>
            <a:off x="6224325" y="2108761"/>
            <a:ext cx="5199575" cy="2482795"/>
          </a:xfrm>
          <a:prstGeom prst="rect">
            <a:avLst/>
          </a:prstGeom>
        </p:spPr>
      </p:pic>
    </p:spTree>
    <p:extLst>
      <p:ext uri="{BB962C8B-B14F-4D97-AF65-F5344CB8AC3E}">
        <p14:creationId xmlns:p14="http://schemas.microsoft.com/office/powerpoint/2010/main" val="1488521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0" name="Rectangle 208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2" name="Rectangle 2091">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094" name="Rectangle 2093">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84C1323-BAA6-DC39-D0D4-774C4286F722}"/>
              </a:ext>
            </a:extLst>
          </p:cNvPr>
          <p:cNvSpPr>
            <a:spLocks noGrp="1"/>
          </p:cNvSpPr>
          <p:nvPr>
            <p:ph type="title"/>
          </p:nvPr>
        </p:nvSpPr>
        <p:spPr>
          <a:xfrm>
            <a:off x="758952" y="455613"/>
            <a:ext cx="4767031" cy="1549400"/>
          </a:xfrm>
        </p:spPr>
        <p:txBody>
          <a:bodyPr>
            <a:normAutofit/>
          </a:bodyPr>
          <a:lstStyle/>
          <a:p>
            <a:pPr>
              <a:lnSpc>
                <a:spcPct val="90000"/>
              </a:lnSpc>
            </a:pPr>
            <a:r>
              <a:rPr lang="en-US" sz="3400"/>
              <a:t>Model 1 Support Vector Machine (SVM)</a:t>
            </a:r>
          </a:p>
        </p:txBody>
      </p:sp>
      <p:sp>
        <p:nvSpPr>
          <p:cNvPr id="3" name="Content Placeholder 2">
            <a:extLst>
              <a:ext uri="{FF2B5EF4-FFF2-40B4-BE49-F238E27FC236}">
                <a16:creationId xmlns:a16="http://schemas.microsoft.com/office/drawing/2014/main" id="{9DEDC36F-C732-22B7-405C-5D12D6C38983}"/>
              </a:ext>
            </a:extLst>
          </p:cNvPr>
          <p:cNvSpPr>
            <a:spLocks noGrp="1"/>
          </p:cNvSpPr>
          <p:nvPr>
            <p:ph idx="1"/>
          </p:nvPr>
        </p:nvSpPr>
        <p:spPr>
          <a:xfrm>
            <a:off x="758952" y="2160588"/>
            <a:ext cx="4767031" cy="3925887"/>
          </a:xfrm>
        </p:spPr>
        <p:txBody>
          <a:bodyPr vert="horz" lIns="91440" tIns="45720" rIns="91440" bIns="45720" rtlCol="0" anchor="t">
            <a:noAutofit/>
          </a:bodyPr>
          <a:lstStyle/>
          <a:p>
            <a:pPr>
              <a:lnSpc>
                <a:spcPct val="100000"/>
              </a:lnSpc>
            </a:pPr>
            <a:r>
              <a:rPr lang="en-US" sz="1000"/>
              <a:t>What is it?: A machine learning algorithm that focuses on finding a hyperplane between the different classes to classify datapoints on either side of this hyperplane. And we want to maximize the margin between the closest datapoint on each side.</a:t>
            </a:r>
          </a:p>
          <a:p>
            <a:pPr lvl="1">
              <a:lnSpc>
                <a:spcPct val="100000"/>
              </a:lnSpc>
            </a:pPr>
            <a:r>
              <a:rPr lang="en-US" sz="1000"/>
              <a:t>In our case though, since we are working with both </a:t>
            </a:r>
            <a:r>
              <a:rPr lang="en-US" sz="1000" err="1"/>
              <a:t>rgb</a:t>
            </a:r>
            <a:r>
              <a:rPr lang="en-US" sz="1000"/>
              <a:t> values and height (4 features), we are working with non-linear relationships. </a:t>
            </a:r>
          </a:p>
          <a:p>
            <a:pPr>
              <a:lnSpc>
                <a:spcPct val="100000"/>
              </a:lnSpc>
            </a:pPr>
            <a:r>
              <a:rPr lang="en-US" sz="1000"/>
              <a:t>How does it work?: The most important part of the SVM in our case is the kernel. We chose the RBF (Radial Basis Function (Gaussian Kernel) because of its fast convergence rate and its ability to work on non-linear relationships.</a:t>
            </a:r>
          </a:p>
          <a:p>
            <a:pPr lvl="1">
              <a:lnSpc>
                <a:spcPct val="100000"/>
              </a:lnSpc>
            </a:pPr>
            <a:r>
              <a:rPr lang="en-US" sz="1000"/>
              <a:t>Specifically from what I’ve read online, the RBF allows the data to be mapped into a higher-dimensional space rather than a 2D one that is easier to visualize.</a:t>
            </a:r>
          </a:p>
          <a:p>
            <a:pPr lvl="1">
              <a:lnSpc>
                <a:spcPct val="100000"/>
              </a:lnSpc>
            </a:pPr>
            <a:r>
              <a:rPr lang="en-US" sz="1000"/>
              <a:t>Ex: Like maybe the water and grassland have a similar color(they don’t but if they did), we can differentiate them by also looking at height which would cause us to be in a higher dimensional plane.</a:t>
            </a:r>
          </a:p>
          <a:p>
            <a:pPr>
              <a:lnSpc>
                <a:spcPct val="100000"/>
              </a:lnSpc>
            </a:pPr>
            <a:r>
              <a:rPr lang="en-US" sz="1000"/>
              <a:t>Why use Support Vector Machines?: The main reason we chose to use the SVM is because SVM is great for smaller datasets and is computationally faster than other methods. That is the primary reason. </a:t>
            </a:r>
          </a:p>
          <a:p>
            <a:pPr>
              <a:lnSpc>
                <a:spcPct val="100000"/>
              </a:lnSpc>
            </a:pPr>
            <a:r>
              <a:rPr lang="en-US" sz="1000"/>
              <a:t>Parameters: Kernel (RBF), C (Tradeoff in Generalization), and Max Iterations (1000)</a:t>
            </a:r>
          </a:p>
        </p:txBody>
      </p:sp>
      <p:pic>
        <p:nvPicPr>
          <p:cNvPr id="6" name="Picture 5" descr="A diagram of a diagram of a diagram&#10;&#10;Description automatically generated">
            <a:extLst>
              <a:ext uri="{FF2B5EF4-FFF2-40B4-BE49-F238E27FC236}">
                <a16:creationId xmlns:a16="http://schemas.microsoft.com/office/drawing/2014/main" id="{6CCDB267-587A-1257-0E8B-68F3BC0B75E6}"/>
              </a:ext>
            </a:extLst>
          </p:cNvPr>
          <p:cNvPicPr>
            <a:picLocks noChangeAspect="1"/>
          </p:cNvPicPr>
          <p:nvPr/>
        </p:nvPicPr>
        <p:blipFill>
          <a:blip r:embed="rId2"/>
          <a:stretch>
            <a:fillRect/>
          </a:stretch>
        </p:blipFill>
        <p:spPr>
          <a:xfrm>
            <a:off x="6176054" y="989440"/>
            <a:ext cx="4245788" cy="1740772"/>
          </a:xfrm>
          <a:prstGeom prst="rect">
            <a:avLst/>
          </a:prstGeom>
        </p:spPr>
      </p:pic>
      <p:pic>
        <p:nvPicPr>
          <p:cNvPr id="2052" name="Picture 4" descr="The optimal classification hyperplane of SVM | Download Scientific Diagram">
            <a:extLst>
              <a:ext uri="{FF2B5EF4-FFF2-40B4-BE49-F238E27FC236}">
                <a16:creationId xmlns:a16="http://schemas.microsoft.com/office/drawing/2014/main" id="{1715371E-5790-EE39-1CE4-9E1FB698E1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71634" y="3587818"/>
            <a:ext cx="3657600" cy="25054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diagram of a diagram of a diagram&#10;&#10;Description automatically generated">
            <a:extLst>
              <a:ext uri="{FF2B5EF4-FFF2-40B4-BE49-F238E27FC236}">
                <a16:creationId xmlns:a16="http://schemas.microsoft.com/office/drawing/2014/main" id="{F858F257-F165-2FED-0CEB-FCB3BF3CE109}"/>
              </a:ext>
            </a:extLst>
          </p:cNvPr>
          <p:cNvPicPr>
            <a:picLocks noChangeAspect="1"/>
          </p:cNvPicPr>
          <p:nvPr/>
        </p:nvPicPr>
        <p:blipFill>
          <a:blip r:embed="rId2"/>
          <a:stretch>
            <a:fillRect/>
          </a:stretch>
        </p:blipFill>
        <p:spPr>
          <a:xfrm>
            <a:off x="18907125" y="1134919"/>
            <a:ext cx="6096000" cy="2492662"/>
          </a:xfrm>
          <a:prstGeom prst="rect">
            <a:avLst/>
          </a:prstGeom>
        </p:spPr>
      </p:pic>
    </p:spTree>
    <p:extLst>
      <p:ext uri="{BB962C8B-B14F-4D97-AF65-F5344CB8AC3E}">
        <p14:creationId xmlns:p14="http://schemas.microsoft.com/office/powerpoint/2010/main" val="1081923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Rectangle 30">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EE296B3-4497-BE44-C80C-82B573ABDFA7}"/>
              </a:ext>
            </a:extLst>
          </p:cNvPr>
          <p:cNvSpPr>
            <a:spLocks noGrp="1"/>
          </p:cNvSpPr>
          <p:nvPr>
            <p:ph type="title"/>
          </p:nvPr>
        </p:nvSpPr>
        <p:spPr>
          <a:xfrm>
            <a:off x="758952" y="455613"/>
            <a:ext cx="4767031" cy="1549400"/>
          </a:xfrm>
        </p:spPr>
        <p:txBody>
          <a:bodyPr>
            <a:normAutofit/>
          </a:bodyPr>
          <a:lstStyle/>
          <a:p>
            <a:r>
              <a:rPr lang="en-US"/>
              <a:t>Results and Evaluation</a:t>
            </a:r>
          </a:p>
        </p:txBody>
      </p:sp>
      <p:sp>
        <p:nvSpPr>
          <p:cNvPr id="3" name="Content Placeholder 2">
            <a:extLst>
              <a:ext uri="{FF2B5EF4-FFF2-40B4-BE49-F238E27FC236}">
                <a16:creationId xmlns:a16="http://schemas.microsoft.com/office/drawing/2014/main" id="{B089263C-FC3C-9043-DCAB-9080773602FB}"/>
              </a:ext>
            </a:extLst>
          </p:cNvPr>
          <p:cNvSpPr>
            <a:spLocks noGrp="1"/>
          </p:cNvSpPr>
          <p:nvPr>
            <p:ph idx="1"/>
          </p:nvPr>
        </p:nvSpPr>
        <p:spPr>
          <a:xfrm>
            <a:off x="758952" y="2160588"/>
            <a:ext cx="4767031" cy="4503774"/>
          </a:xfrm>
        </p:spPr>
        <p:txBody>
          <a:bodyPr>
            <a:normAutofit fontScale="85000" lnSpcReduction="20000"/>
          </a:bodyPr>
          <a:lstStyle/>
          <a:p>
            <a:r>
              <a:rPr lang="en-US" sz="2100"/>
              <a:t>Results: Transformed Images to 64 x 64</a:t>
            </a:r>
          </a:p>
          <a:p>
            <a:r>
              <a:rPr lang="en-US" sz="2100"/>
              <a:t>Overall Accuracy: 0.93 or 93%</a:t>
            </a:r>
          </a:p>
          <a:p>
            <a:r>
              <a:rPr lang="en-US" sz="2100"/>
              <a:t>Best Classes for Precision and Recall: Water and Mountain</a:t>
            </a:r>
          </a:p>
          <a:p>
            <a:r>
              <a:rPr lang="en-US" sz="2100"/>
              <a:t>Important to Consider: After a lot of evaluating and consideration, I did realize there is a large imbalance in support between classes.</a:t>
            </a:r>
          </a:p>
          <a:p>
            <a:pPr lvl="1"/>
            <a:r>
              <a:rPr lang="en-US"/>
              <a:t>Support meaning the number of training pixels labeled as that specific class. </a:t>
            </a:r>
          </a:p>
          <a:p>
            <a:pPr lvl="1"/>
            <a:r>
              <a:rPr lang="en-US"/>
              <a:t>Water: 216,394 and Mountain: 20,652</a:t>
            </a:r>
          </a:p>
          <a:p>
            <a:pPr lvl="1"/>
            <a:r>
              <a:rPr lang="en-US"/>
              <a:t>This could potentially lead to a skewed accuracy from my understanding because water will contribute more to the overall accuracy.</a:t>
            </a:r>
          </a:p>
          <a:p>
            <a:endParaRPr lang="en-US" sz="2000"/>
          </a:p>
        </p:txBody>
      </p:sp>
      <p:pic>
        <p:nvPicPr>
          <p:cNvPr id="20" name="Picture 19">
            <a:extLst>
              <a:ext uri="{FF2B5EF4-FFF2-40B4-BE49-F238E27FC236}">
                <a16:creationId xmlns:a16="http://schemas.microsoft.com/office/drawing/2014/main" id="{6301A7F7-7185-3983-B972-C89C88DF74B5}"/>
              </a:ext>
            </a:extLst>
          </p:cNvPr>
          <p:cNvPicPr>
            <a:picLocks noChangeAspect="1"/>
          </p:cNvPicPr>
          <p:nvPr/>
        </p:nvPicPr>
        <p:blipFill>
          <a:blip r:embed="rId2"/>
          <a:stretch>
            <a:fillRect/>
          </a:stretch>
        </p:blipFill>
        <p:spPr>
          <a:xfrm>
            <a:off x="4149232" y="124418"/>
            <a:ext cx="2857781" cy="2036169"/>
          </a:xfrm>
          <a:prstGeom prst="rect">
            <a:avLst/>
          </a:prstGeom>
        </p:spPr>
      </p:pic>
      <p:pic>
        <p:nvPicPr>
          <p:cNvPr id="22" name="Picture 21">
            <a:extLst>
              <a:ext uri="{FF2B5EF4-FFF2-40B4-BE49-F238E27FC236}">
                <a16:creationId xmlns:a16="http://schemas.microsoft.com/office/drawing/2014/main" id="{3731E277-F359-07B6-3844-EED50B9946FC}"/>
              </a:ext>
            </a:extLst>
          </p:cNvPr>
          <p:cNvPicPr>
            <a:picLocks noChangeAspect="1"/>
          </p:cNvPicPr>
          <p:nvPr/>
        </p:nvPicPr>
        <p:blipFill>
          <a:blip r:embed="rId3"/>
          <a:stretch>
            <a:fillRect/>
          </a:stretch>
        </p:blipFill>
        <p:spPr>
          <a:xfrm>
            <a:off x="7172350" y="566928"/>
            <a:ext cx="4400582" cy="5600741"/>
          </a:xfrm>
          <a:prstGeom prst="rect">
            <a:avLst/>
          </a:prstGeom>
        </p:spPr>
      </p:pic>
    </p:spTree>
    <p:extLst>
      <p:ext uri="{BB962C8B-B14F-4D97-AF65-F5344CB8AC3E}">
        <p14:creationId xmlns:p14="http://schemas.microsoft.com/office/powerpoint/2010/main" val="4030398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B345E1-ED97-E4A2-E1AA-7F85F64A1103}"/>
              </a:ext>
            </a:extLst>
          </p:cNvPr>
          <p:cNvSpPr>
            <a:spLocks noGrp="1"/>
          </p:cNvSpPr>
          <p:nvPr>
            <p:ph type="title"/>
          </p:nvPr>
        </p:nvSpPr>
        <p:spPr>
          <a:xfrm>
            <a:off x="565151" y="455362"/>
            <a:ext cx="6881728" cy="1550419"/>
          </a:xfrm>
        </p:spPr>
        <p:txBody>
          <a:bodyPr>
            <a:normAutofit/>
          </a:bodyPr>
          <a:lstStyle/>
          <a:p>
            <a:r>
              <a:rPr lang="en-US"/>
              <a:t>Model 2 Random Forest</a:t>
            </a:r>
          </a:p>
        </p:txBody>
      </p:sp>
      <p:sp>
        <p:nvSpPr>
          <p:cNvPr id="3" name="Content Placeholder 2">
            <a:extLst>
              <a:ext uri="{FF2B5EF4-FFF2-40B4-BE49-F238E27FC236}">
                <a16:creationId xmlns:a16="http://schemas.microsoft.com/office/drawing/2014/main" id="{6CB37838-A0E2-F563-B667-5A0BA27F2AB9}"/>
              </a:ext>
            </a:extLst>
          </p:cNvPr>
          <p:cNvSpPr>
            <a:spLocks noGrp="1"/>
          </p:cNvSpPr>
          <p:nvPr>
            <p:ph idx="1"/>
          </p:nvPr>
        </p:nvSpPr>
        <p:spPr>
          <a:xfrm>
            <a:off x="565151" y="2160016"/>
            <a:ext cx="6881728" cy="3926152"/>
          </a:xfrm>
        </p:spPr>
        <p:txBody>
          <a:bodyPr>
            <a:normAutofit/>
          </a:bodyPr>
          <a:lstStyle/>
          <a:p>
            <a:r>
              <a:rPr lang="en-US" sz="2000"/>
              <a:t>What is it? A type of ensemble learning that builds multiple decision tree during training and merges their outputs by majority voting for classification.</a:t>
            </a:r>
          </a:p>
          <a:p>
            <a:r>
              <a:rPr lang="en-US" sz="2000"/>
              <a:t>How does it work? Random forest takes multiple subsets of training data that gets randomly sampled to make each decision tree train on different subsets of data.</a:t>
            </a:r>
          </a:p>
          <a:p>
            <a:r>
              <a:rPr lang="en-US" sz="2000"/>
              <a:t>Why use random forest? Random forest is capable of handling high dimensional data effectively. And the randomness in it helps present overfitting.</a:t>
            </a:r>
          </a:p>
        </p:txBody>
      </p:sp>
      <p:pic>
        <p:nvPicPr>
          <p:cNvPr id="5" name="Picture 4" descr="Green trees in the forest">
            <a:extLst>
              <a:ext uri="{FF2B5EF4-FFF2-40B4-BE49-F238E27FC236}">
                <a16:creationId xmlns:a16="http://schemas.microsoft.com/office/drawing/2014/main" id="{F4253C25-6CF5-0DCB-A3CA-E044955AA3CD}"/>
              </a:ext>
            </a:extLst>
          </p:cNvPr>
          <p:cNvPicPr>
            <a:picLocks noChangeAspect="1"/>
          </p:cNvPicPr>
          <p:nvPr/>
        </p:nvPicPr>
        <p:blipFill>
          <a:blip r:embed="rId2"/>
          <a:srcRect l="20988" r="33371"/>
          <a:stretch/>
        </p:blipFill>
        <p:spPr>
          <a:xfrm>
            <a:off x="8018632" y="10"/>
            <a:ext cx="4173368" cy="6857990"/>
          </a:xfrm>
          <a:prstGeom prst="rect">
            <a:avLst/>
          </a:prstGeom>
        </p:spPr>
      </p:pic>
      <p:sp>
        <p:nvSpPr>
          <p:cNvPr id="11" name="Rectangle 10">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9450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5DBE4-E33F-9D14-F240-9316E8679A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7C7CC-FFB5-C689-76EA-8111D6550019}"/>
              </a:ext>
            </a:extLst>
          </p:cNvPr>
          <p:cNvSpPr>
            <a:spLocks noGrp="1"/>
          </p:cNvSpPr>
          <p:nvPr>
            <p:ph type="title"/>
          </p:nvPr>
        </p:nvSpPr>
        <p:spPr/>
        <p:txBody>
          <a:bodyPr/>
          <a:lstStyle/>
          <a:p>
            <a:r>
              <a:rPr lang="en-US"/>
              <a:t>Results and Evaluation</a:t>
            </a:r>
          </a:p>
        </p:txBody>
      </p:sp>
      <p:pic>
        <p:nvPicPr>
          <p:cNvPr id="4" name="Content Placeholder 3">
            <a:extLst>
              <a:ext uri="{FF2B5EF4-FFF2-40B4-BE49-F238E27FC236}">
                <a16:creationId xmlns:a16="http://schemas.microsoft.com/office/drawing/2014/main" id="{0D55A210-B6F9-E52D-A64A-59DB0C563B6E}"/>
              </a:ext>
            </a:extLst>
          </p:cNvPr>
          <p:cNvPicPr>
            <a:picLocks noGrp="1" noChangeAspect="1"/>
          </p:cNvPicPr>
          <p:nvPr>
            <p:ph idx="1"/>
          </p:nvPr>
        </p:nvPicPr>
        <p:blipFill>
          <a:blip r:embed="rId2"/>
          <a:stretch>
            <a:fillRect/>
          </a:stretch>
        </p:blipFill>
        <p:spPr>
          <a:xfrm>
            <a:off x="1328003" y="1767496"/>
            <a:ext cx="4767997" cy="2787287"/>
          </a:xfrm>
          <a:prstGeom prst="rect">
            <a:avLst/>
          </a:prstGeom>
        </p:spPr>
      </p:pic>
      <p:pic>
        <p:nvPicPr>
          <p:cNvPr id="6" name="Content Placeholder 5" descr="A screenshot of a computer screen&#10;&#10;Description automatically generated">
            <a:extLst>
              <a:ext uri="{FF2B5EF4-FFF2-40B4-BE49-F238E27FC236}">
                <a16:creationId xmlns:a16="http://schemas.microsoft.com/office/drawing/2014/main" id="{D94BACF5-C63E-5066-8397-88C492CF9375}"/>
              </a:ext>
            </a:extLst>
          </p:cNvPr>
          <p:cNvPicPr>
            <a:picLocks noChangeAspect="1"/>
          </p:cNvPicPr>
          <p:nvPr/>
        </p:nvPicPr>
        <p:blipFill>
          <a:blip r:embed="rId3"/>
          <a:srcRect t="2517" r="4" b="835"/>
          <a:stretch/>
        </p:blipFill>
        <p:spPr>
          <a:xfrm>
            <a:off x="6913502" y="1767495"/>
            <a:ext cx="3950495" cy="2787287"/>
          </a:xfrm>
          <a:prstGeom prst="rect">
            <a:avLst/>
          </a:prstGeom>
        </p:spPr>
      </p:pic>
      <p:pic>
        <p:nvPicPr>
          <p:cNvPr id="8" name="Content Placeholder 3">
            <a:extLst>
              <a:ext uri="{FF2B5EF4-FFF2-40B4-BE49-F238E27FC236}">
                <a16:creationId xmlns:a16="http://schemas.microsoft.com/office/drawing/2014/main" id="{1A536EDD-5116-6313-A370-A6922D4FC45E}"/>
              </a:ext>
            </a:extLst>
          </p:cNvPr>
          <p:cNvPicPr>
            <a:picLocks noChangeAspect="1"/>
          </p:cNvPicPr>
          <p:nvPr/>
        </p:nvPicPr>
        <p:blipFill>
          <a:blip r:embed="rId4"/>
          <a:stretch>
            <a:fillRect/>
          </a:stretch>
        </p:blipFill>
        <p:spPr>
          <a:xfrm>
            <a:off x="3727555" y="4852220"/>
            <a:ext cx="5207000" cy="1841500"/>
          </a:xfrm>
          <a:prstGeom prst="rect">
            <a:avLst/>
          </a:prstGeom>
        </p:spPr>
      </p:pic>
    </p:spTree>
    <p:extLst>
      <p:ext uri="{BB962C8B-B14F-4D97-AF65-F5344CB8AC3E}">
        <p14:creationId xmlns:p14="http://schemas.microsoft.com/office/powerpoint/2010/main" val="159931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C606-A07E-1F2C-F223-1B91D28A0B46}"/>
              </a:ext>
            </a:extLst>
          </p:cNvPr>
          <p:cNvSpPr>
            <a:spLocks noGrp="1"/>
          </p:cNvSpPr>
          <p:nvPr>
            <p:ph type="title"/>
          </p:nvPr>
        </p:nvSpPr>
        <p:spPr/>
        <p:txBody>
          <a:bodyPr/>
          <a:lstStyle/>
          <a:p>
            <a:r>
              <a:rPr lang="en-US"/>
              <a:t>Model 3 KNN</a:t>
            </a:r>
          </a:p>
        </p:txBody>
      </p:sp>
      <p:sp>
        <p:nvSpPr>
          <p:cNvPr id="3" name="Content Placeholder 2">
            <a:extLst>
              <a:ext uri="{FF2B5EF4-FFF2-40B4-BE49-F238E27FC236}">
                <a16:creationId xmlns:a16="http://schemas.microsoft.com/office/drawing/2014/main" id="{1C0EFA28-13EC-046A-4260-CA3F12D31878}"/>
              </a:ext>
            </a:extLst>
          </p:cNvPr>
          <p:cNvSpPr>
            <a:spLocks noGrp="1"/>
          </p:cNvSpPr>
          <p:nvPr>
            <p:ph idx="1"/>
          </p:nvPr>
        </p:nvSpPr>
        <p:spPr/>
        <p:txBody>
          <a:bodyPr>
            <a:normAutofit fontScale="92500"/>
          </a:bodyPr>
          <a:lstStyle/>
          <a:p>
            <a:r>
              <a:rPr lang="en-US"/>
              <a:t>What is it? A classification model that makes predictions by finding the “k” nearest data points to a specific point and making decisions based on the majority class.</a:t>
            </a:r>
          </a:p>
          <a:p>
            <a:r>
              <a:rPr lang="en-US"/>
              <a:t>How does it work? We extract features such as the RGB values from the terrain, and height from height images. We use the mask image to create class identification. We use RGB values to help identify a unique area of terrain and height adds more details to finding that terrain.</a:t>
            </a:r>
          </a:p>
          <a:p>
            <a:r>
              <a:rPr lang="en-US"/>
              <a:t>Why use KNN? KNN appeared to be valid option if we chose to work with a somewhat small dataset. We also believed that it was straightforward to implement and understand.</a:t>
            </a:r>
          </a:p>
        </p:txBody>
      </p:sp>
    </p:spTree>
    <p:extLst>
      <p:ext uri="{BB962C8B-B14F-4D97-AF65-F5344CB8AC3E}">
        <p14:creationId xmlns:p14="http://schemas.microsoft.com/office/powerpoint/2010/main" val="2954275078"/>
      </p:ext>
    </p:extLst>
  </p:cSld>
  <p:clrMapOvr>
    <a:masterClrMapping/>
  </p:clrMapOvr>
</p:sld>
</file>

<file path=ppt/theme/theme1.xml><?xml version="1.0" encoding="utf-8"?>
<a:theme xmlns:a="http://schemas.openxmlformats.org/drawingml/2006/main" name="InterweaveVTI">
  <a:themeElements>
    <a:clrScheme name="AnalogousFromDarkSeedLeftStep">
      <a:dk1>
        <a:srgbClr val="000000"/>
      </a:dk1>
      <a:lt1>
        <a:srgbClr val="FFFFFF"/>
      </a:lt1>
      <a:dk2>
        <a:srgbClr val="1B2C2F"/>
      </a:dk2>
      <a:lt2>
        <a:srgbClr val="F0F3F2"/>
      </a:lt2>
      <a:accent1>
        <a:srgbClr val="C34D81"/>
      </a:accent1>
      <a:accent2>
        <a:srgbClr val="B13BA1"/>
      </a:accent2>
      <a:accent3>
        <a:srgbClr val="A34DC3"/>
      </a:accent3>
      <a:accent4>
        <a:srgbClr val="6541B4"/>
      </a:accent4>
      <a:accent5>
        <a:srgbClr val="4D59C3"/>
      </a:accent5>
      <a:accent6>
        <a:srgbClr val="3B79B1"/>
      </a:accent6>
      <a:hlink>
        <a:srgbClr val="473FBF"/>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InterweaveVTI</vt:lpstr>
      <vt:lpstr>Image Segmentation</vt:lpstr>
      <vt:lpstr>Topic Introduction (Image Segmentation)</vt:lpstr>
      <vt:lpstr>Dataset</vt:lpstr>
      <vt:lpstr>Preprocessing Dataset</vt:lpstr>
      <vt:lpstr>Model 1 Support Vector Machine (SVM)</vt:lpstr>
      <vt:lpstr>Results and Evaluation</vt:lpstr>
      <vt:lpstr>Model 2 Random Forest</vt:lpstr>
      <vt:lpstr>Results and Evaluation</vt:lpstr>
      <vt:lpstr>Model 3 KNN</vt:lpstr>
      <vt:lpstr>Results and Evaluation</vt:lpstr>
      <vt:lpstr>Results continued</vt:lpstr>
      <vt:lpstr>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Cox, Jimmie</dc:creator>
  <cp:revision>1</cp:revision>
  <dcterms:created xsi:type="dcterms:W3CDTF">2024-11-19T18:20:11Z</dcterms:created>
  <dcterms:modified xsi:type="dcterms:W3CDTF">2024-12-03T18:20:44Z</dcterms:modified>
</cp:coreProperties>
</file>