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C5E3C-E62B-4732-AE6E-78330EE8D4C1}" v="7" dt="2022-06-07T04:44:20.603"/>
    <p1510:client id="{8407FB42-6313-4E79-9DE8-18AD95DAC973}" v="11" dt="2022-06-07T05:31:36.950"/>
    <p1510:client id="{B8F3FA48-54F9-4FEE-BA57-7BD0EFE09EB6}" v="7" dt="2022-06-29T05:11:52.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29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Contribution of Mathematicians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Kavish Devar</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 the field of Physics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1978417"/>
          </a:xfrm>
        </p:spPr>
        <p:txBody>
          <a:bodyPr anchor="t">
            <a:normAutofit/>
          </a:bodyPr>
          <a:lstStyle/>
          <a:p>
            <a:pPr marL="36900" indent="0">
              <a:buNone/>
            </a:pPr>
            <a:r>
              <a:rPr lang="en-US" sz="2400" dirty="0"/>
              <a:t>Satyendra Nath Bose</a:t>
            </a:r>
          </a:p>
          <a:p>
            <a:r>
              <a:rPr lang="en-US" sz="2000" dirty="0"/>
              <a:t>Satyendra Nath Bose (January 1894 – 4 February 1974) was an Indian mathematician and physicist specializing in theoretical physics. </a:t>
            </a:r>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7182-F834-C897-122A-3FC7C9BEE370}"/>
              </a:ext>
            </a:extLst>
          </p:cNvPr>
          <p:cNvSpPr>
            <a:spLocks noGrp="1"/>
          </p:cNvSpPr>
          <p:nvPr>
            <p:ph type="title"/>
          </p:nvPr>
        </p:nvSpPr>
        <p:spPr/>
        <p:txBody>
          <a:bodyPr/>
          <a:lstStyle/>
          <a:p>
            <a:r>
              <a:rPr lang="en-US" dirty="0"/>
              <a:t>His Contributions in Physics</a:t>
            </a:r>
          </a:p>
        </p:txBody>
      </p:sp>
      <p:sp>
        <p:nvSpPr>
          <p:cNvPr id="3" name="Content Placeholder 2">
            <a:extLst>
              <a:ext uri="{FF2B5EF4-FFF2-40B4-BE49-F238E27FC236}">
                <a16:creationId xmlns:a16="http://schemas.microsoft.com/office/drawing/2014/main" id="{3E787C46-1561-4D04-E1A2-8AE3E41A6073}"/>
              </a:ext>
            </a:extLst>
          </p:cNvPr>
          <p:cNvSpPr>
            <a:spLocks noGrp="1"/>
          </p:cNvSpPr>
          <p:nvPr>
            <p:ph idx="1"/>
          </p:nvPr>
        </p:nvSpPr>
        <p:spPr/>
        <p:txBody>
          <a:bodyPr/>
          <a:lstStyle/>
          <a:p>
            <a:r>
              <a:rPr lang="en-US" dirty="0"/>
              <a:t>He is best known for his work on quantum mechanics in the early 1920s</a:t>
            </a:r>
          </a:p>
          <a:p>
            <a:r>
              <a:rPr lang="en-US" dirty="0"/>
              <a:t>He also contributed to developing the foundation for Bose statistics and the theory of the Bose condensate.</a:t>
            </a:r>
          </a:p>
          <a:p>
            <a:r>
              <a:rPr lang="en-US" dirty="0"/>
              <a:t>The theory was then proved in 2001 by Eric A. Cornell, Wolfgang Ketterle and Carl E. Wieman</a:t>
            </a:r>
          </a:p>
        </p:txBody>
      </p:sp>
    </p:spTree>
    <p:extLst>
      <p:ext uri="{BB962C8B-B14F-4D97-AF65-F5344CB8AC3E}">
        <p14:creationId xmlns:p14="http://schemas.microsoft.com/office/powerpoint/2010/main" val="2492087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CB86-939D-6E0C-43E1-89FD779A3606}"/>
              </a:ext>
            </a:extLst>
          </p:cNvPr>
          <p:cNvSpPr>
            <a:spLocks noGrp="1"/>
          </p:cNvSpPr>
          <p:nvPr>
            <p:ph type="title"/>
          </p:nvPr>
        </p:nvSpPr>
        <p:spPr/>
        <p:txBody>
          <a:bodyPr/>
          <a:lstStyle/>
          <a:p>
            <a:r>
              <a:rPr lang="en-US" dirty="0"/>
              <a:t>Honors Received</a:t>
            </a:r>
          </a:p>
        </p:txBody>
      </p:sp>
      <p:sp>
        <p:nvSpPr>
          <p:cNvPr id="3" name="Content Placeholder 2">
            <a:extLst>
              <a:ext uri="{FF2B5EF4-FFF2-40B4-BE49-F238E27FC236}">
                <a16:creationId xmlns:a16="http://schemas.microsoft.com/office/drawing/2014/main" id="{1DA788D0-4010-6E05-D4C5-2EE210FB15B9}"/>
              </a:ext>
            </a:extLst>
          </p:cNvPr>
          <p:cNvSpPr>
            <a:spLocks noGrp="1"/>
          </p:cNvSpPr>
          <p:nvPr>
            <p:ph idx="1"/>
          </p:nvPr>
        </p:nvSpPr>
        <p:spPr>
          <a:xfrm>
            <a:off x="924443" y="1783487"/>
            <a:ext cx="10353762" cy="4546292"/>
          </a:xfrm>
        </p:spPr>
        <p:txBody>
          <a:bodyPr>
            <a:normAutofit fontScale="77500" lnSpcReduction="20000"/>
          </a:bodyPr>
          <a:lstStyle/>
          <a:p>
            <a:r>
              <a:rPr lang="en-US" dirty="0"/>
              <a:t>In 1937, Rabindranath Tagore dedicated his only book on science, </a:t>
            </a:r>
            <a:r>
              <a:rPr lang="en-US" i="1" dirty="0"/>
              <a:t>Visva–Parichay</a:t>
            </a:r>
            <a:r>
              <a:rPr lang="en-US" dirty="0"/>
              <a:t>, to Satyendra Nath Bose.</a:t>
            </a:r>
          </a:p>
          <a:p>
            <a:r>
              <a:rPr lang="en-US" dirty="0"/>
              <a:t>He was also honored with title Padma Vibhushan by the Indian Government in 1954</a:t>
            </a:r>
          </a:p>
          <a:p>
            <a:r>
              <a:rPr lang="en-US" dirty="0"/>
              <a:t>In 1959, he was appointed as the National Professor, the highest honor in the country for a scholar, a position he held for 15 years.</a:t>
            </a:r>
          </a:p>
          <a:p>
            <a:r>
              <a:rPr lang="en-US" dirty="0"/>
              <a:t>In 1986, the S.N. Bose National Centre for Basic Sciences was established by an act of Parliament, Government of India, in Salt Lake, Calcutta.</a:t>
            </a:r>
          </a:p>
          <a:p>
            <a:r>
              <a:rPr lang="en-US" dirty="0"/>
              <a:t>Bose became an adviser to the then newly formed Council of Scientific and Industrial Research.</a:t>
            </a:r>
          </a:p>
          <a:p>
            <a:r>
              <a:rPr lang="en-US" dirty="0"/>
              <a:t>He was the president of the Indian Physical Society and the National Institute of Science.</a:t>
            </a:r>
          </a:p>
          <a:p>
            <a:r>
              <a:rPr lang="en-US" dirty="0"/>
              <a:t>He was elected general president of the Indian Science Congress.</a:t>
            </a:r>
          </a:p>
          <a:p>
            <a:r>
              <a:rPr lang="en-US" dirty="0"/>
              <a:t>He was the vice-president and then the president of Indian Statistical Institute.</a:t>
            </a:r>
          </a:p>
          <a:p>
            <a:r>
              <a:rPr lang="en-US" dirty="0"/>
              <a:t>In 1958, he became a Fellow of the Royal Society.</a:t>
            </a:r>
          </a:p>
          <a:p>
            <a:r>
              <a:rPr lang="en-US" dirty="0"/>
              <a:t>He was also nominated as member of Rajya Sabha.</a:t>
            </a:r>
          </a:p>
        </p:txBody>
      </p:sp>
    </p:spTree>
    <p:extLst>
      <p:ext uri="{BB962C8B-B14F-4D97-AF65-F5344CB8AC3E}">
        <p14:creationId xmlns:p14="http://schemas.microsoft.com/office/powerpoint/2010/main" val="1531561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In the field of Astronomy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indent="0">
              <a:buNone/>
            </a:pPr>
            <a:r>
              <a:rPr lang="en-US" sz="2400" dirty="0"/>
              <a:t>Aryabhata</a:t>
            </a:r>
          </a:p>
          <a:p>
            <a:r>
              <a:rPr lang="en-US" sz="2000" dirty="0"/>
              <a:t>Aryabhata (476–550 CE) was an Indian mathematician and astronomer of the classical age of Indian mathematics and Indian astronomy.</a:t>
            </a:r>
          </a:p>
          <a:p>
            <a:endParaRPr lang="en-US" sz="2400" dirty="0"/>
          </a:p>
        </p:txBody>
      </p:sp>
    </p:spTree>
    <p:extLst>
      <p:ext uri="{BB962C8B-B14F-4D97-AF65-F5344CB8AC3E}">
        <p14:creationId xmlns:p14="http://schemas.microsoft.com/office/powerpoint/2010/main" val="974344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7182-F834-C897-122A-3FC7C9BEE370}"/>
              </a:ext>
            </a:extLst>
          </p:cNvPr>
          <p:cNvSpPr>
            <a:spLocks noGrp="1"/>
          </p:cNvSpPr>
          <p:nvPr>
            <p:ph type="title"/>
          </p:nvPr>
        </p:nvSpPr>
        <p:spPr/>
        <p:txBody>
          <a:bodyPr/>
          <a:lstStyle/>
          <a:p>
            <a:r>
              <a:rPr lang="en-US" dirty="0"/>
              <a:t>His Contributions in Astronomy</a:t>
            </a:r>
          </a:p>
        </p:txBody>
      </p:sp>
      <p:sp>
        <p:nvSpPr>
          <p:cNvPr id="3" name="Content Placeholder 2">
            <a:extLst>
              <a:ext uri="{FF2B5EF4-FFF2-40B4-BE49-F238E27FC236}">
                <a16:creationId xmlns:a16="http://schemas.microsoft.com/office/drawing/2014/main" id="{3E787C46-1561-4D04-E1A2-8AE3E41A6073}"/>
              </a:ext>
            </a:extLst>
          </p:cNvPr>
          <p:cNvSpPr>
            <a:spLocks noGrp="1"/>
          </p:cNvSpPr>
          <p:nvPr>
            <p:ph idx="1"/>
          </p:nvPr>
        </p:nvSpPr>
        <p:spPr/>
        <p:txBody>
          <a:bodyPr>
            <a:normAutofit fontScale="85000" lnSpcReduction="20000"/>
          </a:bodyPr>
          <a:lstStyle/>
          <a:p>
            <a:r>
              <a:rPr lang="en-US" dirty="0"/>
              <a:t>Aryabhata correctly insisted that the earth rotates about its axis daily, and that the apparent movement of the stars is a relative motion caused by the rotation of the earth, contrary to the then-prevailing view, that the sky rotated. This is indicated in the first chapter of the </a:t>
            </a:r>
            <a:r>
              <a:rPr lang="en-US" i="1" dirty="0"/>
              <a:t>Aryabhatiya</a:t>
            </a:r>
            <a:r>
              <a:rPr lang="en-US" dirty="0"/>
              <a:t>, where he gives the number of rotations of the earth in a </a:t>
            </a:r>
            <a:r>
              <a:rPr lang="en-US" i="1" dirty="0"/>
              <a:t>yuga</a:t>
            </a:r>
            <a:r>
              <a:rPr lang="en-US" dirty="0"/>
              <a:t>. and made more explicit in his </a:t>
            </a:r>
            <a:r>
              <a:rPr lang="en-US" i="1" dirty="0" err="1"/>
              <a:t>gola</a:t>
            </a:r>
            <a:r>
              <a:rPr lang="en-US" dirty="0"/>
              <a:t> chapter</a:t>
            </a:r>
          </a:p>
          <a:p>
            <a:r>
              <a:rPr lang="en-US" dirty="0"/>
              <a:t>Solar and lunar eclipses were scientifically explained by Aryabhata. He states that the Moon and planets shine by reflected sunlight.</a:t>
            </a:r>
          </a:p>
          <a:p>
            <a:r>
              <a:rPr lang="en-US" dirty="0"/>
              <a:t>Considered in modern English units of time, Aryabhata calculated the sidereal rotation (the rotation of the earth referencing the fixed stars) as 23 hours, 56 minutes, and 4.1 seconds Similarly, his value for the length of the sidereal year at 365 days, 6 hours, 12 minutes, and 30 seconds. These values were almost accurate.</a:t>
            </a:r>
          </a:p>
          <a:p>
            <a:endParaRPr lang="en-US" dirty="0"/>
          </a:p>
        </p:txBody>
      </p:sp>
    </p:spTree>
    <p:extLst>
      <p:ext uri="{BB962C8B-B14F-4D97-AF65-F5344CB8AC3E}">
        <p14:creationId xmlns:p14="http://schemas.microsoft.com/office/powerpoint/2010/main" val="1625240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CB86-939D-6E0C-43E1-89FD779A3606}"/>
              </a:ext>
            </a:extLst>
          </p:cNvPr>
          <p:cNvSpPr>
            <a:spLocks noGrp="1"/>
          </p:cNvSpPr>
          <p:nvPr>
            <p:ph type="title"/>
          </p:nvPr>
        </p:nvSpPr>
        <p:spPr/>
        <p:txBody>
          <a:bodyPr/>
          <a:lstStyle/>
          <a:p>
            <a:r>
              <a:rPr lang="en-US" dirty="0"/>
              <a:t>Honors</a:t>
            </a:r>
          </a:p>
        </p:txBody>
      </p:sp>
      <p:sp>
        <p:nvSpPr>
          <p:cNvPr id="3" name="Content Placeholder 2">
            <a:extLst>
              <a:ext uri="{FF2B5EF4-FFF2-40B4-BE49-F238E27FC236}">
                <a16:creationId xmlns:a16="http://schemas.microsoft.com/office/drawing/2014/main" id="{1DA788D0-4010-6E05-D4C5-2EE210FB15B9}"/>
              </a:ext>
            </a:extLst>
          </p:cNvPr>
          <p:cNvSpPr>
            <a:spLocks noGrp="1"/>
          </p:cNvSpPr>
          <p:nvPr>
            <p:ph idx="1"/>
          </p:nvPr>
        </p:nvSpPr>
        <p:spPr>
          <a:xfrm>
            <a:off x="924443" y="1783487"/>
            <a:ext cx="10353762" cy="4546292"/>
          </a:xfrm>
        </p:spPr>
        <p:txBody>
          <a:bodyPr>
            <a:normAutofit fontScale="77500" lnSpcReduction="20000"/>
          </a:bodyPr>
          <a:lstStyle/>
          <a:p>
            <a:r>
              <a:rPr lang="en-US" dirty="0"/>
              <a:t>Aryabhata's work was of great influence in the Indian astronomical tradition and influenced several neighboring cultures through translations. The Arabic translation during the Islamic Golden Age (c. 820 CE), was particularly influential. Some of his results are cited by Al-Khwarizmi and in the 10th century Al-Biruni stated that Aryabhata's followers believed that the Earth rotated on its axis.</a:t>
            </a:r>
          </a:p>
          <a:p>
            <a:r>
              <a:rPr lang="en-US" dirty="0"/>
              <a:t>Aryabhata Knowledge University (AKU), Patna has been established by Government of Bihar for the development and management of educational infrastructure related to technical, medical, management and allied professional education in his honour. The university is governed by Bihar State University Act 2008.</a:t>
            </a:r>
          </a:p>
          <a:p>
            <a:r>
              <a:rPr lang="en-US" dirty="0"/>
              <a:t>India's first satellite Aryabhata and the lunar crater Aryabhata are both named in his honour, the Aryabhata satellite also featured on the reverse of the Indian 2-rupee note.</a:t>
            </a:r>
          </a:p>
          <a:p>
            <a:r>
              <a:rPr lang="en-US" dirty="0"/>
              <a:t> An Institute for conducting research in astronomy, astrophysics and atmospheric sciences, the Aryabhata Research Institute of Observational Sciences (ARIES) was set-up  in his honor near Nainital, India.</a:t>
            </a:r>
          </a:p>
          <a:p>
            <a:r>
              <a:rPr lang="en-US" dirty="0"/>
              <a:t>The inter-school Aryabhata Maths Competition is also named after him.</a:t>
            </a:r>
          </a:p>
          <a:p>
            <a:r>
              <a:rPr lang="en-US" dirty="0"/>
              <a:t>A bacillus, a species of bacteria discovered in the stratosphere by ISRO scientists in 2009., was also named </a:t>
            </a:r>
            <a:r>
              <a:rPr lang="en-US" i="1" dirty="0"/>
              <a:t>aryabhata</a:t>
            </a:r>
          </a:p>
        </p:txBody>
      </p:sp>
    </p:spTree>
    <p:extLst>
      <p:ext uri="{BB962C8B-B14F-4D97-AF65-F5344CB8AC3E}">
        <p14:creationId xmlns:p14="http://schemas.microsoft.com/office/powerpoint/2010/main" val="3525720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3D16-3D2D-3215-B1FE-5F6D857EFEB4}"/>
              </a:ext>
            </a:extLst>
          </p:cNvPr>
          <p:cNvSpPr>
            <a:spLocks noGrp="1"/>
          </p:cNvSpPr>
          <p:nvPr>
            <p:ph type="ctrTitle"/>
          </p:nvPr>
        </p:nvSpPr>
        <p:spPr>
          <a:xfrm>
            <a:off x="1370693" y="2821825"/>
            <a:ext cx="9440034" cy="912587"/>
          </a:xfrm>
        </p:spPr>
        <p:txBody>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Thank You</a:t>
            </a:r>
            <a:endParaRPr lang="en-US" dirty="0"/>
          </a:p>
        </p:txBody>
      </p:sp>
    </p:spTree>
    <p:extLst>
      <p:ext uri="{BB962C8B-B14F-4D97-AF65-F5344CB8AC3E}">
        <p14:creationId xmlns:p14="http://schemas.microsoft.com/office/powerpoint/2010/main" val="339330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{918646D7-D2BF-42B7-B8C3-369E0D7B515D}tf55705232_win32</Template>
  <TotalTime>34</TotalTime>
  <Words>673</Words>
  <Application>Microsoft Office PowerPoint</Application>
  <PresentationFormat>Widescreen</PresentationFormat>
  <Paragraphs>36</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SlateVTI</vt:lpstr>
      <vt:lpstr>Contribution of Mathematicians</vt:lpstr>
      <vt:lpstr>In the field of Physics</vt:lpstr>
      <vt:lpstr>His Contributions in Physics</vt:lpstr>
      <vt:lpstr>Honors Received</vt:lpstr>
      <vt:lpstr>In the field of Astronomy</vt:lpstr>
      <vt:lpstr>His Contributions in Astronomy</vt:lpstr>
      <vt:lpstr>Honors</vt:lpstr>
      <vt:lpstr>Thank You</vt:lpstr>
    </vt:vector>
  </TitlesOfParts>
  <Company>sendildevar.in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 of Mathematicians</dc:title>
  <dc:creator>Kavish Devar</dc:creator>
  <cp:lastModifiedBy>Kavish Devar</cp:lastModifiedBy>
  <cp:revision>10</cp:revision>
  <dcterms:created xsi:type="dcterms:W3CDTF">2022-06-07T04:10:59Z</dcterms:created>
  <dcterms:modified xsi:type="dcterms:W3CDTF">2022-06-29T05:11:58Z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