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71" r:id="rId2"/>
    <p:sldId id="472" r:id="rId3"/>
  </p:sldIdLst>
  <p:sldSz cx="9144000" cy="6858000" type="screen4x3"/>
  <p:notesSz cx="6858000" cy="9107488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049"/>
    <a:srgbClr val="61369A"/>
    <a:srgbClr val="FFFFFF"/>
    <a:srgbClr val="231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434" autoAdjust="0"/>
  </p:normalViewPr>
  <p:slideViewPr>
    <p:cSldViewPr>
      <p:cViewPr varScale="1">
        <p:scale>
          <a:sx n="80" d="100"/>
          <a:sy n="80" d="100"/>
        </p:scale>
        <p:origin x="12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8"/>
      </p:cViewPr>
      <p:guideLst>
        <p:guide orient="horz" pos="28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2114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2114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E88F8A-6A11-4BFA-B6ED-9351C60D8BC8}" type="slidenum">
              <a:rPr lang="en-US"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28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2625"/>
            <a:ext cx="4556125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6057"/>
            <a:ext cx="5029200" cy="40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2114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2114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/>
                <a:cs typeface="Arial"/>
              </a:defRPr>
            </a:lvl1pPr>
          </a:lstStyle>
          <a:p>
            <a:pPr>
              <a:defRPr/>
            </a:pPr>
            <a:fld id="{B87942F5-15E4-4DE5-9872-26B21059CE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12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FB25-88E8-8645-9490-2A35E8140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1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5FB25-88E8-8645-9490-2A35E8140E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CoverSlide-gradient2.jpg                                       0005DC1AMacintosh HD                   BE74CF2D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E0C85-FE90-4130-AC26-67928C804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543800" cy="838200"/>
          </a:xfrm>
          <a:prstGeom prst="rect">
            <a:avLst/>
          </a:prstGeom>
        </p:spPr>
        <p:txBody>
          <a:bodyPr vert="horz"/>
          <a:lstStyle>
            <a:lvl1pPr algn="ctr">
              <a:defRPr sz="3800" b="1" i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606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77000"/>
            <a:ext cx="30480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i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Dr. Anil Chaturvedi 4.21.2015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9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890" y="6493375"/>
            <a:ext cx="2480510" cy="318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92875"/>
            <a:ext cx="2133600" cy="365125"/>
          </a:xfrm>
        </p:spPr>
        <p:txBody>
          <a:bodyPr/>
          <a:lstStyle/>
          <a:p>
            <a:fld id="{80D67E58-3990-4F01-938E-16946780C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6E0C85-FE90-4130-AC26-67928C804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685800" y="381000"/>
            <a:ext cx="7772400" cy="1143000"/>
          </a:xfrm>
          <a:prstGeom prst="rect">
            <a:avLst/>
          </a:prstGeom>
          <a:solidFill>
            <a:srgbClr val="6136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7" charset="0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3" r:id="rId2"/>
    <p:sldLayoutId id="2147483704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i="0">
          <a:solidFill>
            <a:schemeClr val="bg2"/>
          </a:solidFill>
          <a:latin typeface="Arial"/>
          <a:ea typeface="ＭＳ Ｐゴシック" pitchFamily="-107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  <a:ea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  <a:ea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  <a:ea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  <a:ea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-107" charset="2"/>
        <a:buChar char="§"/>
        <a:defRPr sz="3200">
          <a:solidFill>
            <a:schemeClr val="tx2"/>
          </a:solidFill>
          <a:latin typeface="+mn-lt"/>
          <a:ea typeface="ＭＳ Ｐゴシック" pitchFamily="-107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sz="2400">
          <a:solidFill>
            <a:schemeClr val="tx2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90828" y="1219200"/>
            <a:ext cx="6924873" cy="80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486989" y="457200"/>
            <a:ext cx="6477000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Bonus Exercise 1 (100) points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0" y="2253020"/>
            <a:ext cx="6858000" cy="24857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R code (or code in any language of your choice) to perform cluster-wise regression (Page 46 of Sync Session Slides for Session 2)</a:t>
            </a:r>
            <a:b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flemix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 in R to perform cluster-wise (referred to as latent class in 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flexmix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regressions.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 code to perform cluster-wise </a:t>
            </a:r>
            <a:r>
              <a:rPr lang="en-US" sz="1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regession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1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car.test.frame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in package </a:t>
            </a:r>
            <a:r>
              <a:rPr lang="en-US" sz="1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rpart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 startAt="2"/>
            </a:pPr>
            <a:endPara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results and code from (1)</a:t>
            </a:r>
          </a:p>
        </p:txBody>
      </p:sp>
      <p:sp>
        <p:nvSpPr>
          <p:cNvPr id="9" name="Left Brace 8"/>
          <p:cNvSpPr/>
          <p:nvPr/>
        </p:nvSpPr>
        <p:spPr>
          <a:xfrm>
            <a:off x="762000" y="4191000"/>
            <a:ext cx="152400" cy="1295400"/>
          </a:xfrm>
          <a:prstGeom prst="leftBrace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Dr. Anil Chaturvedi 4.21.2015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5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90828" y="1219200"/>
            <a:ext cx="6924873" cy="80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486989" y="444813"/>
            <a:ext cx="6477000" cy="10242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Bonus Exercise 2 (100) 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MuTaTe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(Chaturvedi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2014)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Multiple Training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lang="en-US" sz="2800" b="1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nd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Test (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MuTaTe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5989" y="1752600"/>
            <a:ext cx="6858000" cy="43926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GermanCredit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package caret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regression model to predict variable "Amount" as a function of other variables, using following methodology: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sample randomly into training-test using a 63.2:36.8 ratio.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model using the training data and compute R</a:t>
            </a:r>
            <a:r>
              <a:rPr lang="en-US" sz="1400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holdout data. (function lm())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the coefficients, R</a:t>
            </a:r>
            <a:r>
              <a:rPr lang="en-US" sz="1400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training and holdout samples.  (To compute R</a:t>
            </a:r>
            <a:r>
              <a:rPr lang="en-US" sz="1400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Holdout, take the square of correlation between actual and predicted values)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2a,2b, and 2c 1000 times. Save all 1000 results.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the distributions of all coefficients, holdout R</a:t>
            </a:r>
            <a:r>
              <a:rPr lang="en-US" sz="1400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% fall in R</a:t>
            </a:r>
            <a:r>
              <a:rPr lang="en-US" sz="1400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holdouts compared to training.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the mean beta of all coefficients using the1000  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runs.. Also compute the 95% Confidence Interval of all 1000 coefficients (for each beta) – using 25</a:t>
            </a:r>
            <a:r>
              <a:rPr lang="en-US" sz="1400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975</a:t>
            </a:r>
            <a:r>
              <a:rPr lang="en-US" sz="1400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quantiles.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mean coefficients and confidence intervals for all variables computed in previous step to a single model built using entire sample.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your results and key learnings.</a:t>
            </a:r>
          </a:p>
        </p:txBody>
      </p:sp>
      <p:sp>
        <p:nvSpPr>
          <p:cNvPr id="9" name="Left Brace 8"/>
          <p:cNvSpPr/>
          <p:nvPr/>
        </p:nvSpPr>
        <p:spPr>
          <a:xfrm>
            <a:off x="762000" y="4191000"/>
            <a:ext cx="152400" cy="1295400"/>
          </a:xfrm>
          <a:prstGeom prst="leftBrace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Dr. Anil Chaturvedi 4.21.2015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81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273&quot;&gt;&lt;property id=&quot;20148&quot; value=&quot;5&quot;/&gt;&lt;property id=&quot;20300&quot; value=&quot;Slide 2 - &amp;quot;what is numeracy?&amp;quot;&quot;/&gt;&lt;property id=&quot;20307&quot; value=&quot;303&quot;/&gt;&lt;/object&gt;&lt;object type=&quot;3&quot; unique_id=&quot;10274&quot;&gt;&lt;property id=&quot;20148&quot; value=&quot;5&quot;/&gt;&lt;property id=&quot;20300&quot; value=&quot;Slide 4 - &amp;quot;using data&amp;quot;&quot;/&gt;&lt;property id=&quot;20307&quot; value=&quot;261&quot;/&gt;&lt;/object&gt;&lt;object type=&quot;3&quot; unique_id=&quot;10275&quot;&gt;&lt;property id=&quot;20148&quot; value=&quot;5&quot;/&gt;&lt;property id=&quot;20300&quot; value=&quot;Slide 5 - &amp;quot;using data&amp;quot;&quot;/&gt;&lt;property id=&quot;20307&quot; value=&quot;299&quot;/&gt;&lt;/object&gt;&lt;object type=&quot;3&quot; unique_id=&quot;10276&quot;&gt;&lt;property id=&quot;20148&quot; value=&quot;5&quot;/&gt;&lt;property id=&quot;20300&quot; value=&quot;Slide 6 - &amp;quot;using data&amp;quot;&quot;/&gt;&lt;property id=&quot;20307&quot; value=&quot;298&quot;/&gt;&lt;/object&gt;&lt;object type=&quot;3&quot; unique_id=&quot;10277&quot;&gt;&lt;property id=&quot;20148&quot; value=&quot;5&quot;/&gt;&lt;property id=&quot;20300&quot; value=&quot;Slide 7 - &amp;quot;using data&amp;quot;&quot;/&gt;&lt;property id=&quot;20307&quot; value=&quot;300&quot;/&gt;&lt;/object&gt;&lt;object type=&quot;3&quot; unique_id=&quot;10278&quot;&gt;&lt;property id=&quot;20148&quot; value=&quot;5&quot;/&gt;&lt;property id=&quot;20300&quot; value=&quot;Slide 3 - &amp;quot;why is numeracy important?&amp;quot;&quot;/&gt;&lt;property id=&quot;20307&quot; value=&quot;302&quot;/&gt;&lt;/object&gt;&lt;object type=&quot;3&quot; unique_id=&quot;10279&quot;&gt;&lt;property id=&quot;20148&quot; value=&quot;5&quot;/&gt;&lt;property id=&quot;20300&quot; value=&quot;Slide 8 - &amp;quot;So, any tips for how to become numerate?&amp;quot;&quot;/&gt;&lt;property id=&quot;20307&quot; value=&quot;304&quot;/&gt;&lt;/object&gt;&lt;object type=&quot;3&quot; unique_id=&quot;10280&quot;&gt;&lt;property id=&quot;20148&quot; value=&quot;5&quot;/&gt;&lt;property id=&quot;20300&quot; value=&quot;Slide 9 - &amp;quot;tip #1: use units of analysis&amp;quot;&quot;/&gt;&lt;property id=&quot;20307&quot; value=&quot;305&quot;/&gt;&lt;/object&gt;&lt;object type=&quot;3&quot; unique_id=&quot;10281&quot;&gt;&lt;property id=&quot;20148&quot; value=&quot;5&quot;/&gt;&lt;property id=&quot;20300&quot; value=&quot;Slide 10&quot;/&gt;&lt;property id=&quot;20307&quot; value=&quot;307&quot;/&gt;&lt;/object&gt;&lt;object type=&quot;3&quot; unique_id=&quot;10282&quot;&gt;&lt;property id=&quot;20148&quot; value=&quot;5&quot;/&gt;&lt;property id=&quot;20300&quot; value=&quot;Slide 11 - &amp;quot;tip #1: use units of analysis&amp;quot;&quot;/&gt;&lt;property id=&quot;20307&quot; value=&quot;308&quot;/&gt;&lt;/object&gt;&lt;object type=&quot;3&quot; unique_id=&quot;10283&quot;&gt;&lt;property id=&quot;20148&quot; value=&quot;5&quot;/&gt;&lt;property id=&quot;20300&quot; value=&quot;Slide 12 - &amp;quot;tip #2: recognize denominator problems&amp;quot;&quot;/&gt;&lt;property id=&quot;20307&quot; value=&quot;309&quot;/&gt;&lt;/object&gt;&lt;object type=&quot;3&quot; unique_id=&quot;10284&quot;&gt;&lt;property id=&quot;20148&quot; value=&quot;5&quot;/&gt;&lt;property id=&quot;20300&quot; value=&quot;Slide 13 - &amp;quot;tip #2: identify denominator problems&amp;quot;&quot;/&gt;&lt;property id=&quot;20307&quot; value=&quot;310&quot;/&gt;&lt;/object&gt;&lt;object type=&quot;3&quot; unique_id=&quot;10306&quot;&gt;&lt;property id=&quot;20148&quot; value=&quot;5&quot;/&gt;&lt;property id=&quot;20300&quot; value=&quot;Slide 20 - &amp;quot;tip #5: causation vs. correlation&amp;quot;&quot;/&gt;&lt;property id=&quot;20307&quot; value=&quot;291&quot;/&gt;&lt;/object&gt;&lt;object type=&quot;3&quot; unique_id=&quot;10969&quot;&gt;&lt;property id=&quot;20148&quot; value=&quot;5&quot;/&gt;&lt;property id=&quot;20300&quot; value=&quot;Slide 14 - &amp;quot;tip #3: interpret metrics of change&amp;quot;&quot;/&gt;&lt;property id=&quot;20307&quot; value=&quot;311&quot;/&gt;&lt;/object&gt;&lt;object type=&quot;3&quot; unique_id=&quot;10970&quot;&gt;&lt;property id=&quot;20148&quot; value=&quot;5&quot;/&gt;&lt;property id=&quot;20300&quot; value=&quot;Slide 15 - &amp;quot;tip #3: interpret metrics of change&amp;quot;&quot;/&gt;&lt;property id=&quot;20307&quot; value=&quot;312&quot;/&gt;&lt;/object&gt;&lt;object type=&quot;3&quot; unique_id=&quot;10971&quot;&gt;&lt;property id=&quot;20148&quot; value=&quot;5&quot;/&gt;&lt;property id=&quot;20300&quot; value=&quot;Slide 16 - &amp;quot;tip #4: know that numbers are relative&amp;quot;&quot;/&gt;&lt;property id=&quot;20307&quot; value=&quot;313&quot;/&gt;&lt;/object&gt;&lt;object type=&quot;3&quot; unique_id=&quot;10972&quot;&gt;&lt;property id=&quot;20148&quot; value=&quot;5&quot;/&gt;&lt;property id=&quot;20300&quot; value=&quot;Slide 17 - &amp;quot;tip #4: know that numbers are relative&amp;quot;&quot;/&gt;&lt;property id=&quot;20307&quot; value=&quot;314&quot;/&gt;&lt;/object&gt;&lt;object type=&quot;3&quot; unique_id=&quot;10973&quot;&gt;&lt;property id=&quot;20148&quot; value=&quot;5&quot;/&gt;&lt;property id=&quot;20300&quot; value=&quot;Slide 18 - &amp;quot;tip #4: know that numbers are relative&amp;quot;&quot;/&gt;&lt;property id=&quot;20307&quot; value=&quot;315&quot;/&gt;&lt;/object&gt;&lt;object type=&quot;3&quot; unique_id=&quot;10975&quot;&gt;&lt;property id=&quot;20148&quot; value=&quot;5&quot;/&gt;&lt;property id=&quot;20300&quot; value=&quot;Slide 19 - &amp;quot;tip #5: correlation vs. causation &amp;quot;&quot;/&gt;&lt;property id=&quot;20307&quot; value=&quot;317&quot;/&gt;&lt;/object&gt;&lt;/object&gt;&lt;object type=&quot;8&quot; unique_id=&quot;100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SCS Lecture theme">
      <a:dk1>
        <a:srgbClr val="480048"/>
      </a:dk1>
      <a:lt1>
        <a:srgbClr val="FFF282"/>
      </a:lt1>
      <a:dk2>
        <a:srgbClr val="270A29"/>
      </a:dk2>
      <a:lt2>
        <a:srgbClr val="FFFFFF"/>
      </a:lt2>
      <a:accent1>
        <a:srgbClr val="2E8348"/>
      </a:accent1>
      <a:accent2>
        <a:srgbClr val="472F91"/>
      </a:accent2>
      <a:accent3>
        <a:srgbClr val="FFFFFF"/>
      </a:accent3>
      <a:accent4>
        <a:srgbClr val="116A94"/>
      </a:accent4>
      <a:accent5>
        <a:srgbClr val="DAEDEF"/>
      </a:accent5>
      <a:accent6>
        <a:srgbClr val="D68A21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248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Times</vt:lpstr>
      <vt:lpstr>Wingdings</vt:lpstr>
      <vt:lpstr>Blank Presentation</vt:lpstr>
      <vt:lpstr>PowerPoint Presentation</vt:lpstr>
      <vt:lpstr>PowerPoint Presentation</vt:lpstr>
    </vt:vector>
  </TitlesOfParts>
  <Company>NU-SCS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Chaturvedi</dc:creator>
  <cp:lastModifiedBy>Anil Chaturvedi</cp:lastModifiedBy>
  <cp:revision>352</cp:revision>
  <dcterms:created xsi:type="dcterms:W3CDTF">2005-06-15T21:38:04Z</dcterms:created>
  <dcterms:modified xsi:type="dcterms:W3CDTF">2016-06-27T14:40:02Z</dcterms:modified>
</cp:coreProperties>
</file>