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6" r:id="rId2"/>
    <p:sldId id="259" r:id="rId3"/>
    <p:sldId id="261" r:id="rId4"/>
    <p:sldId id="301" r:id="rId5"/>
    <p:sldId id="290" r:id="rId6"/>
    <p:sldId id="302" r:id="rId7"/>
    <p:sldId id="303" r:id="rId8"/>
    <p:sldId id="291" r:id="rId9"/>
    <p:sldId id="304" r:id="rId10"/>
    <p:sldId id="306" r:id="rId11"/>
    <p:sldId id="307" r:id="rId12"/>
    <p:sldId id="308" r:id="rId13"/>
    <p:sldId id="309" r:id="rId14"/>
    <p:sldId id="287" r:id="rId15"/>
    <p:sldId id="300" r:id="rId16"/>
    <p:sldId id="288" r:id="rId17"/>
    <p:sldId id="289" r:id="rId18"/>
    <p:sldId id="292" r:id="rId19"/>
    <p:sldId id="293" r:id="rId20"/>
    <p:sldId id="294" r:id="rId21"/>
    <p:sldId id="296" r:id="rId22"/>
    <p:sldId id="297" r:id="rId23"/>
    <p:sldId id="295" r:id="rId24"/>
    <p:sldId id="285" r:id="rId25"/>
    <p:sldId id="299" r:id="rId26"/>
    <p:sldId id="31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932"/>
  </p:normalViewPr>
  <p:slideViewPr>
    <p:cSldViewPr>
      <p:cViewPr varScale="1">
        <p:scale>
          <a:sx n="58" d="100"/>
          <a:sy n="58" d="100"/>
        </p:scale>
        <p:origin x="10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6ADDB3-6033-4FF5-949E-BD0A7B148E1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CAC3F8-8A16-45C1-9D52-6FCECFBAEE27}">
      <dgm:prSet phldrT="[Text]"/>
      <dgm:spPr/>
      <dgm:t>
        <a:bodyPr/>
        <a:lstStyle/>
        <a:p>
          <a:r>
            <a:rPr lang="en-US" dirty="0" smtClean="0"/>
            <a:t>Leveling</a:t>
          </a:r>
          <a:endParaRPr lang="en-US" dirty="0"/>
        </a:p>
      </dgm:t>
    </dgm:pt>
    <dgm:pt modelId="{E44084EC-78A9-49F3-898E-1D15EA6F79C4}" type="parTrans" cxnId="{632D20F2-27BE-4C8D-9332-0037A481846A}">
      <dgm:prSet/>
      <dgm:spPr/>
      <dgm:t>
        <a:bodyPr/>
        <a:lstStyle/>
        <a:p>
          <a:endParaRPr lang="en-US"/>
        </a:p>
      </dgm:t>
    </dgm:pt>
    <dgm:pt modelId="{D69F0E98-0F8E-49AB-97A6-466B19135D6A}" type="sibTrans" cxnId="{632D20F2-27BE-4C8D-9332-0037A481846A}">
      <dgm:prSet/>
      <dgm:spPr/>
      <dgm:t>
        <a:bodyPr/>
        <a:lstStyle/>
        <a:p>
          <a:endParaRPr lang="en-US"/>
        </a:p>
      </dgm:t>
    </dgm:pt>
    <dgm:pt modelId="{1D21F9EF-5575-4927-80C0-5700D4556C5F}">
      <dgm:prSet phldrT="[Text]" custT="1"/>
      <dgm:spPr/>
      <dgm:t>
        <a:bodyPr/>
        <a:lstStyle/>
        <a:p>
          <a:r>
            <a:rPr lang="en-US" sz="3200" dirty="0" smtClean="0"/>
            <a:t>Level 1 – level 5</a:t>
          </a:r>
          <a:endParaRPr lang="en-US" sz="3200" dirty="0"/>
        </a:p>
      </dgm:t>
    </dgm:pt>
    <dgm:pt modelId="{AF9F575E-9F45-4E90-BC98-2F41FE5E2D37}" type="parTrans" cxnId="{15D71A47-18AF-4BD3-929C-E4D149ADD2EF}">
      <dgm:prSet/>
      <dgm:spPr/>
      <dgm:t>
        <a:bodyPr/>
        <a:lstStyle/>
        <a:p>
          <a:endParaRPr lang="en-US"/>
        </a:p>
      </dgm:t>
    </dgm:pt>
    <dgm:pt modelId="{38B47E29-A843-4634-8A06-6D54A11E94D2}" type="sibTrans" cxnId="{15D71A47-18AF-4BD3-929C-E4D149ADD2EF}">
      <dgm:prSet/>
      <dgm:spPr/>
      <dgm:t>
        <a:bodyPr/>
        <a:lstStyle/>
        <a:p>
          <a:endParaRPr lang="en-US"/>
        </a:p>
      </dgm:t>
    </dgm:pt>
    <dgm:pt modelId="{FE3ABB7A-05ED-4B89-B84C-54EABB4B7EA2}">
      <dgm:prSet phldrT="[Text]"/>
      <dgm:spPr/>
      <dgm:t>
        <a:bodyPr/>
        <a:lstStyle/>
        <a:p>
          <a:r>
            <a:rPr lang="en-US" dirty="0" smtClean="0"/>
            <a:t>Badges</a:t>
          </a:r>
          <a:endParaRPr lang="en-US" dirty="0"/>
        </a:p>
      </dgm:t>
    </dgm:pt>
    <dgm:pt modelId="{53A8EBF7-3AB9-4D98-BD77-B6B8C047A7D2}" type="parTrans" cxnId="{FB1D963A-F869-427C-B189-9CE063C5FB69}">
      <dgm:prSet/>
      <dgm:spPr/>
      <dgm:t>
        <a:bodyPr/>
        <a:lstStyle/>
        <a:p>
          <a:endParaRPr lang="en-US"/>
        </a:p>
      </dgm:t>
    </dgm:pt>
    <dgm:pt modelId="{11B4BE74-D770-4703-9085-A386CA831ADA}" type="sibTrans" cxnId="{FB1D963A-F869-427C-B189-9CE063C5FB69}">
      <dgm:prSet/>
      <dgm:spPr/>
      <dgm:t>
        <a:bodyPr/>
        <a:lstStyle/>
        <a:p>
          <a:endParaRPr lang="en-US"/>
        </a:p>
      </dgm:t>
    </dgm:pt>
    <dgm:pt modelId="{68CEE3B7-DB69-419B-9447-BA0F4B192C80}">
      <dgm:prSet phldrT="[Text]" custT="1"/>
      <dgm:spPr/>
      <dgm:t>
        <a:bodyPr/>
        <a:lstStyle/>
        <a:p>
          <a:r>
            <a:rPr lang="en-US" sz="2800" b="0" dirty="0" smtClean="0"/>
            <a:t>Playful badges</a:t>
          </a:r>
          <a:endParaRPr lang="en-US" sz="2800" b="0" dirty="0"/>
        </a:p>
      </dgm:t>
    </dgm:pt>
    <dgm:pt modelId="{D1FB533D-7E17-48FC-A33A-62EEAD842173}" type="parTrans" cxnId="{0CC73D0C-2770-4972-8DD7-5B47A35564D1}">
      <dgm:prSet/>
      <dgm:spPr/>
      <dgm:t>
        <a:bodyPr/>
        <a:lstStyle/>
        <a:p>
          <a:endParaRPr lang="en-US"/>
        </a:p>
      </dgm:t>
    </dgm:pt>
    <dgm:pt modelId="{1321613B-6C6C-4AD7-A67D-A2777DCAAF97}" type="sibTrans" cxnId="{0CC73D0C-2770-4972-8DD7-5B47A35564D1}">
      <dgm:prSet/>
      <dgm:spPr/>
      <dgm:t>
        <a:bodyPr/>
        <a:lstStyle/>
        <a:p>
          <a:endParaRPr lang="en-US"/>
        </a:p>
      </dgm:t>
    </dgm:pt>
    <dgm:pt modelId="{D24C0DE1-2432-4128-9B63-96D5DB5E2FB5}">
      <dgm:prSet phldrT="[Text]" custT="1"/>
      <dgm:spPr/>
      <dgm:t>
        <a:bodyPr/>
        <a:lstStyle/>
        <a:p>
          <a:r>
            <a:rPr lang="en-US" sz="2800" b="0" dirty="0" smtClean="0"/>
            <a:t>Encouraging good homework habits</a:t>
          </a:r>
          <a:endParaRPr lang="en-US" sz="2800" b="0" dirty="0"/>
        </a:p>
      </dgm:t>
    </dgm:pt>
    <dgm:pt modelId="{C2B5A009-24EB-4E91-BC80-F3E19715B8CC}" type="parTrans" cxnId="{F67D744A-9FD6-4577-8498-66D55EB5272F}">
      <dgm:prSet/>
      <dgm:spPr/>
      <dgm:t>
        <a:bodyPr/>
        <a:lstStyle/>
        <a:p>
          <a:endParaRPr lang="en-US"/>
        </a:p>
      </dgm:t>
    </dgm:pt>
    <dgm:pt modelId="{98B69BEF-168B-4378-A421-97DFF39C6350}" type="sibTrans" cxnId="{F67D744A-9FD6-4577-8498-66D55EB5272F}">
      <dgm:prSet/>
      <dgm:spPr/>
      <dgm:t>
        <a:bodyPr/>
        <a:lstStyle/>
        <a:p>
          <a:endParaRPr lang="en-US"/>
        </a:p>
      </dgm:t>
    </dgm:pt>
    <dgm:pt modelId="{86FB0B6D-1526-43F8-AF92-93F058BA2DD5}" type="pres">
      <dgm:prSet presAssocID="{2C6ADDB3-6033-4FF5-949E-BD0A7B148E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702C8F-699C-45E1-A1F8-84720E931D31}" type="pres">
      <dgm:prSet presAssocID="{74CAC3F8-8A16-45C1-9D52-6FCECFBAEE27}" presName="linNode" presStyleCnt="0"/>
      <dgm:spPr/>
    </dgm:pt>
    <dgm:pt modelId="{1AD31718-EA85-44E2-B435-EE8CA6DACAEB}" type="pres">
      <dgm:prSet presAssocID="{74CAC3F8-8A16-45C1-9D52-6FCECFBAEE27}" presName="parentShp" presStyleLbl="node1" presStyleIdx="0" presStyleCnt="2" custLinFactNeighborY="-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CF08C-1A81-489B-9760-1D297040A059}" type="pres">
      <dgm:prSet presAssocID="{74CAC3F8-8A16-45C1-9D52-6FCECFBAEE27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6F223-34BF-48A2-B5B6-2CD98B3900EC}" type="pres">
      <dgm:prSet presAssocID="{D69F0E98-0F8E-49AB-97A6-466B19135D6A}" presName="spacing" presStyleCnt="0"/>
      <dgm:spPr/>
    </dgm:pt>
    <dgm:pt modelId="{AAF61454-0D3B-4390-9F71-132A5AC81D57}" type="pres">
      <dgm:prSet presAssocID="{FE3ABB7A-05ED-4B89-B84C-54EABB4B7EA2}" presName="linNode" presStyleCnt="0"/>
      <dgm:spPr/>
    </dgm:pt>
    <dgm:pt modelId="{D1BD687D-C012-40F9-8BD8-0FBB42B56E7A}" type="pres">
      <dgm:prSet presAssocID="{FE3ABB7A-05ED-4B89-B84C-54EABB4B7EA2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D6874-DDD5-4176-BE53-D60FEBCA1128}" type="pres">
      <dgm:prSet presAssocID="{FE3ABB7A-05ED-4B89-B84C-54EABB4B7EA2}" presName="childShp" presStyleLbl="bgAccFollowNode1" presStyleIdx="1" presStyleCnt="2" custScaleX="92674" custScaleY="1356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1D963A-F869-427C-B189-9CE063C5FB69}" srcId="{2C6ADDB3-6033-4FF5-949E-BD0A7B148E15}" destId="{FE3ABB7A-05ED-4B89-B84C-54EABB4B7EA2}" srcOrd="1" destOrd="0" parTransId="{53A8EBF7-3AB9-4D98-BD77-B6B8C047A7D2}" sibTransId="{11B4BE74-D770-4703-9085-A386CA831ADA}"/>
    <dgm:cxn modelId="{A7AC4962-2F71-44DE-A8B1-F31CA83AEAE5}" type="presOf" srcId="{FE3ABB7A-05ED-4B89-B84C-54EABB4B7EA2}" destId="{D1BD687D-C012-40F9-8BD8-0FBB42B56E7A}" srcOrd="0" destOrd="0" presId="urn:microsoft.com/office/officeart/2005/8/layout/vList6"/>
    <dgm:cxn modelId="{204AA80A-74EF-4901-97D2-ADB884FA9E0D}" type="presOf" srcId="{D24C0DE1-2432-4128-9B63-96D5DB5E2FB5}" destId="{4BFD6874-DDD5-4176-BE53-D60FEBCA1128}" srcOrd="0" destOrd="1" presId="urn:microsoft.com/office/officeart/2005/8/layout/vList6"/>
    <dgm:cxn modelId="{0CC73D0C-2770-4972-8DD7-5B47A35564D1}" srcId="{FE3ABB7A-05ED-4B89-B84C-54EABB4B7EA2}" destId="{68CEE3B7-DB69-419B-9447-BA0F4B192C80}" srcOrd="0" destOrd="0" parTransId="{D1FB533D-7E17-48FC-A33A-62EEAD842173}" sibTransId="{1321613B-6C6C-4AD7-A67D-A2777DCAAF97}"/>
    <dgm:cxn modelId="{15D71A47-18AF-4BD3-929C-E4D149ADD2EF}" srcId="{74CAC3F8-8A16-45C1-9D52-6FCECFBAEE27}" destId="{1D21F9EF-5575-4927-80C0-5700D4556C5F}" srcOrd="0" destOrd="0" parTransId="{AF9F575E-9F45-4E90-BC98-2F41FE5E2D37}" sibTransId="{38B47E29-A843-4634-8A06-6D54A11E94D2}"/>
    <dgm:cxn modelId="{8731833B-522A-4F90-9350-4D30810438FA}" type="presOf" srcId="{1D21F9EF-5575-4927-80C0-5700D4556C5F}" destId="{4C4CF08C-1A81-489B-9760-1D297040A059}" srcOrd="0" destOrd="0" presId="urn:microsoft.com/office/officeart/2005/8/layout/vList6"/>
    <dgm:cxn modelId="{E8E4706A-D179-49F3-BA04-A4773C0FC9E3}" type="presOf" srcId="{68CEE3B7-DB69-419B-9447-BA0F4B192C80}" destId="{4BFD6874-DDD5-4176-BE53-D60FEBCA1128}" srcOrd="0" destOrd="0" presId="urn:microsoft.com/office/officeart/2005/8/layout/vList6"/>
    <dgm:cxn modelId="{632D20F2-27BE-4C8D-9332-0037A481846A}" srcId="{2C6ADDB3-6033-4FF5-949E-BD0A7B148E15}" destId="{74CAC3F8-8A16-45C1-9D52-6FCECFBAEE27}" srcOrd="0" destOrd="0" parTransId="{E44084EC-78A9-49F3-898E-1D15EA6F79C4}" sibTransId="{D69F0E98-0F8E-49AB-97A6-466B19135D6A}"/>
    <dgm:cxn modelId="{77712F10-9091-46E9-9698-FDAED8800AA6}" type="presOf" srcId="{74CAC3F8-8A16-45C1-9D52-6FCECFBAEE27}" destId="{1AD31718-EA85-44E2-B435-EE8CA6DACAEB}" srcOrd="0" destOrd="0" presId="urn:microsoft.com/office/officeart/2005/8/layout/vList6"/>
    <dgm:cxn modelId="{EAB0E0F5-A27F-4F2F-9291-817BB9E90433}" type="presOf" srcId="{2C6ADDB3-6033-4FF5-949E-BD0A7B148E15}" destId="{86FB0B6D-1526-43F8-AF92-93F058BA2DD5}" srcOrd="0" destOrd="0" presId="urn:microsoft.com/office/officeart/2005/8/layout/vList6"/>
    <dgm:cxn modelId="{F67D744A-9FD6-4577-8498-66D55EB5272F}" srcId="{FE3ABB7A-05ED-4B89-B84C-54EABB4B7EA2}" destId="{D24C0DE1-2432-4128-9B63-96D5DB5E2FB5}" srcOrd="1" destOrd="0" parTransId="{C2B5A009-24EB-4E91-BC80-F3E19715B8CC}" sibTransId="{98B69BEF-168B-4378-A421-97DFF39C6350}"/>
    <dgm:cxn modelId="{59602ADF-4AC9-4E55-9EBA-EFAC82A75650}" type="presParOf" srcId="{86FB0B6D-1526-43F8-AF92-93F058BA2DD5}" destId="{BB702C8F-699C-45E1-A1F8-84720E931D31}" srcOrd="0" destOrd="0" presId="urn:microsoft.com/office/officeart/2005/8/layout/vList6"/>
    <dgm:cxn modelId="{B6EE23C7-B593-437F-9A85-1A55434FBCB8}" type="presParOf" srcId="{BB702C8F-699C-45E1-A1F8-84720E931D31}" destId="{1AD31718-EA85-44E2-B435-EE8CA6DACAEB}" srcOrd="0" destOrd="0" presId="urn:microsoft.com/office/officeart/2005/8/layout/vList6"/>
    <dgm:cxn modelId="{DD976970-0E65-459A-ABDC-BF425A484784}" type="presParOf" srcId="{BB702C8F-699C-45E1-A1F8-84720E931D31}" destId="{4C4CF08C-1A81-489B-9760-1D297040A059}" srcOrd="1" destOrd="0" presId="urn:microsoft.com/office/officeart/2005/8/layout/vList6"/>
    <dgm:cxn modelId="{973B9D6D-6D88-4945-B248-460D562DDB5D}" type="presParOf" srcId="{86FB0B6D-1526-43F8-AF92-93F058BA2DD5}" destId="{8CD6F223-34BF-48A2-B5B6-2CD98B3900EC}" srcOrd="1" destOrd="0" presId="urn:microsoft.com/office/officeart/2005/8/layout/vList6"/>
    <dgm:cxn modelId="{010ED189-7A38-4DCD-A132-830C7A440870}" type="presParOf" srcId="{86FB0B6D-1526-43F8-AF92-93F058BA2DD5}" destId="{AAF61454-0D3B-4390-9F71-132A5AC81D57}" srcOrd="2" destOrd="0" presId="urn:microsoft.com/office/officeart/2005/8/layout/vList6"/>
    <dgm:cxn modelId="{719C8DBA-F6C7-4052-B118-DA9FCDEF7951}" type="presParOf" srcId="{AAF61454-0D3B-4390-9F71-132A5AC81D57}" destId="{D1BD687D-C012-40F9-8BD8-0FBB42B56E7A}" srcOrd="0" destOrd="0" presId="urn:microsoft.com/office/officeart/2005/8/layout/vList6"/>
    <dgm:cxn modelId="{E4A78B82-9A3F-4C39-A3FE-8F8BCE4B209F}" type="presParOf" srcId="{AAF61454-0D3B-4390-9F71-132A5AC81D57}" destId="{4BFD6874-DDD5-4176-BE53-D60FEBCA112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CF08C-1A81-489B-9760-1D297040A059}">
      <dsp:nvSpPr>
        <dsp:cNvPr id="0" name=""/>
        <dsp:cNvSpPr/>
      </dsp:nvSpPr>
      <dsp:spPr>
        <a:xfrm>
          <a:off x="2773680" y="1539"/>
          <a:ext cx="4160520" cy="12707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smtClean="0"/>
            <a:t>Level 1 – level 5</a:t>
          </a:r>
          <a:endParaRPr lang="en-US" sz="3200" kern="1200" dirty="0"/>
        </a:p>
      </dsp:txBody>
      <dsp:txXfrm>
        <a:off x="2773680" y="160380"/>
        <a:ext cx="3683996" cy="953049"/>
      </dsp:txXfrm>
    </dsp:sp>
    <dsp:sp modelId="{1AD31718-EA85-44E2-B435-EE8CA6DACAEB}">
      <dsp:nvSpPr>
        <dsp:cNvPr id="0" name=""/>
        <dsp:cNvSpPr/>
      </dsp:nvSpPr>
      <dsp:spPr>
        <a:xfrm>
          <a:off x="0" y="1209"/>
          <a:ext cx="2773680" cy="1270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Leveling</a:t>
          </a:r>
          <a:endParaRPr lang="en-US" sz="4800" kern="1200" dirty="0"/>
        </a:p>
      </dsp:txBody>
      <dsp:txXfrm>
        <a:off x="62032" y="63241"/>
        <a:ext cx="2649616" cy="1146667"/>
      </dsp:txXfrm>
    </dsp:sp>
    <dsp:sp modelId="{4BFD6874-DDD5-4176-BE53-D60FEBCA1128}">
      <dsp:nvSpPr>
        <dsp:cNvPr id="0" name=""/>
        <dsp:cNvSpPr/>
      </dsp:nvSpPr>
      <dsp:spPr>
        <a:xfrm>
          <a:off x="2926608" y="1399344"/>
          <a:ext cx="3851954" cy="17233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kern="1200" dirty="0" smtClean="0"/>
            <a:t>Playful badges</a:t>
          </a:r>
          <a:endParaRPr lang="en-US" sz="2800" b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kern="1200" dirty="0" smtClean="0"/>
            <a:t>Encouraging good homework habits</a:t>
          </a:r>
          <a:endParaRPr lang="en-US" sz="2800" b="0" kern="1200" dirty="0"/>
        </a:p>
      </dsp:txBody>
      <dsp:txXfrm>
        <a:off x="2926608" y="1614758"/>
        <a:ext cx="3205711" cy="1292487"/>
      </dsp:txXfrm>
    </dsp:sp>
    <dsp:sp modelId="{D1BD687D-C012-40F9-8BD8-0FBB42B56E7A}">
      <dsp:nvSpPr>
        <dsp:cNvPr id="0" name=""/>
        <dsp:cNvSpPr/>
      </dsp:nvSpPr>
      <dsp:spPr>
        <a:xfrm>
          <a:off x="155636" y="1625636"/>
          <a:ext cx="2770971" cy="1270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Badges</a:t>
          </a:r>
          <a:endParaRPr lang="en-US" sz="4800" kern="1200" dirty="0"/>
        </a:p>
      </dsp:txBody>
      <dsp:txXfrm>
        <a:off x="217668" y="1687668"/>
        <a:ext cx="2646907" cy="1146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9370A-CE34-4EC2-B40C-C69AA1397A3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59A15-E60C-4F74-B633-F1516BAF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6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Introducing projects into the curriculum is not a new or revolutionary idea in education. During the past decade, however, the practice has evolved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 more formally defined teaching strategy.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Project-based learning has gained a greater foothold in the classroom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researchers have documented what teachers have long understood: Students become more engaged in learning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they have a chance to dig into complex, challenging, and sometimes even messy problems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closely resemble real life.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59A15-E60C-4F74-B633-F1516BAF71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8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59A15-E60C-4F74-B633-F1516BAF71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7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586A6FD-8B59-4964-8F3B-573C7DC95C66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C98AF42-D958-47AE-A020-ED74CAFE22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6FD-8B59-4964-8F3B-573C7DC95C66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AF42-D958-47AE-A020-ED74CAFE22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6FD-8B59-4964-8F3B-573C7DC95C66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AF42-D958-47AE-A020-ED74CAFE22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6FD-8B59-4964-8F3B-573C7DC95C66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AF42-D958-47AE-A020-ED74CAFE22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6FD-8B59-4964-8F3B-573C7DC95C66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AF42-D958-47AE-A020-ED74CAFE22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6FD-8B59-4964-8F3B-573C7DC95C66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AF42-D958-47AE-A020-ED74CAFE22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6FD-8B59-4964-8F3B-573C7DC95C66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AF42-D958-47AE-A020-ED74CAFE22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6FD-8B59-4964-8F3B-573C7DC95C66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AF42-D958-47AE-A020-ED74CAFE22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A6FD-8B59-4964-8F3B-573C7DC95C66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AF42-D958-47AE-A020-ED74CAFE22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586A6FD-8B59-4964-8F3B-573C7DC95C66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C98AF42-D958-47AE-A020-ED74CAFE22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586A6FD-8B59-4964-8F3B-573C7DC95C66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C98AF42-D958-47AE-A020-ED74CAFE22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586A6FD-8B59-4964-8F3B-573C7DC95C66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C98AF42-D958-47AE-A020-ED74CAFE22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osted2.webwork.rochester.edu/webwork2/UR101/" TargetMode="External"/><Relationship Id="rId4" Type="http://schemas.openxmlformats.org/officeDocument/2006/relationships/hyperlink" Target="https://hosted2.webwork.rochester.edu/webwork2/HKUST101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3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4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4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work.maa.org/wiki/Achievements#.WTqwXmcRrYI" TargetMode="External"/><Relationship Id="rId3" Type="http://schemas.openxmlformats.org/officeDocument/2006/relationships/hyperlink" Target="http://euclid.trentu.ca/math/marco/papers/ISTEL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900" y="1447800"/>
            <a:ext cx="5816600" cy="1676401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altLang="en-US" sz="3200" dirty="0" err="1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WeBWorK</a:t>
            </a:r>
            <a:r>
              <a:rPr lang="en-US" altLang="en-US" sz="3200" dirty="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 </a:t>
            </a:r>
            <a:br>
              <a:rPr lang="en-US" altLang="en-US" sz="3200" dirty="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en-US" sz="320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Introductory </a:t>
            </a:r>
            <a:r>
              <a:rPr lang="en-US" altLang="en-US" sz="3200" smtClean="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Statistics </a:t>
            </a:r>
            <a:r>
              <a:rPr lang="en-US" altLang="en-US" sz="3200" dirty="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Course (STAB22)</a:t>
            </a:r>
            <a:endParaRPr lang="en-US" sz="32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2110" y="3505200"/>
            <a:ext cx="5712179" cy="1524000"/>
          </a:xfrm>
          <a:noFill/>
          <a:effectLst>
            <a:outerShdw dist="28398" dir="6993903" algn="ctr" rotWithShape="0">
              <a:schemeClr val="bg2"/>
            </a:outerShdw>
          </a:effectLst>
        </p:spPr>
        <p:txBody>
          <a:bodyPr>
            <a:normAutofit fontScale="92500" lnSpcReduction="10000"/>
          </a:bodyPr>
          <a:lstStyle/>
          <a:p>
            <a:pPr>
              <a:spcBef>
                <a:spcPct val="45000"/>
              </a:spcBef>
            </a:pPr>
            <a:r>
              <a:rPr lang="en-US" altLang="en-US" sz="2800" dirty="0" smtClean="0">
                <a:solidFill>
                  <a:srgbClr val="002060"/>
                </a:solidFill>
                <a:latin typeface="NimbusRomNo9L-Regu"/>
              </a:rPr>
              <a:t>Sohee Kang</a:t>
            </a:r>
          </a:p>
          <a:p>
            <a:pPr>
              <a:spcBef>
                <a:spcPct val="45000"/>
              </a:spcBef>
            </a:pPr>
            <a:r>
              <a:rPr lang="en-US" altLang="en-US" sz="2800" dirty="0" smtClean="0">
                <a:solidFill>
                  <a:srgbClr val="002060"/>
                </a:solidFill>
                <a:latin typeface="NimbusRomNo9L-Regu"/>
              </a:rPr>
              <a:t>University of Toronto Scarborough</a:t>
            </a:r>
          </a:p>
          <a:p>
            <a:pPr>
              <a:spcBef>
                <a:spcPct val="45000"/>
              </a:spcBef>
            </a:pPr>
            <a:r>
              <a:rPr lang="en-US" altLang="en-US" sz="2800" dirty="0" smtClean="0">
                <a:solidFill>
                  <a:srgbClr val="002060"/>
                </a:solidFill>
                <a:latin typeface="NimbusRomNo9L-Regu"/>
              </a:rPr>
              <a:t>soheekang@utsc.utoronto.ca</a:t>
            </a:r>
            <a:endParaRPr lang="en-GB" altLang="en-US" sz="2800" dirty="0" smtClean="0">
              <a:solidFill>
                <a:srgbClr val="002060"/>
              </a:solidFill>
            </a:endParaRPr>
          </a:p>
        </p:txBody>
      </p:sp>
      <p:pic>
        <p:nvPicPr>
          <p:cNvPr id="4" name="Picture 5" descr="header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9" y="49157"/>
            <a:ext cx="3538538" cy="74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01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768668" y="137160"/>
            <a:ext cx="7406640" cy="96012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600" dirty="0">
                <a:solidFill>
                  <a:srgbClr val="080AA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en-US" sz="2600" dirty="0">
                <a:solidFill>
                  <a:srgbClr val="080AA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altLang="en-US" sz="1600" dirty="0">
              <a:solidFill>
                <a:srgbClr val="080AA7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833893" y="1523762"/>
            <a:ext cx="7636668" cy="85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 marL="457200" indent="-457200" eaLnBrk="0" hangingPunct="0"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1pPr>
            <a:lvl2pPr eaLnBrk="0" hangingPunct="0"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2pPr>
            <a:lvl3pPr eaLnBrk="0" hangingPunct="0"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3pPr>
            <a:lvl4pPr eaLnBrk="0" hangingPunct="0"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4pPr>
            <a:lvl5pPr eaLnBrk="0" hangingPunct="0"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5pPr>
            <a:lvl6pPr marL="2284413" indent="1588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6pPr>
            <a:lvl7pPr marL="2741613" indent="1588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7pPr>
            <a:lvl8pPr marL="3198813" indent="1588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8pPr>
            <a:lvl9pPr marL="3656013" indent="1588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9pPr>
          </a:lstStyle>
          <a:p>
            <a:pPr algn="l" eaLnBrk="1" hangingPunct="1">
              <a:buFont typeface="Wingdings" pitchFamily="2" charset="2"/>
              <a:buChar char="§"/>
            </a:pPr>
            <a:r>
              <a:rPr lang="en-US" altLang="en-US" sz="2500" dirty="0"/>
              <a:t>Starts with National Problem Library and modify questions. </a:t>
            </a:r>
          </a:p>
        </p:txBody>
      </p:sp>
      <p:sp>
        <p:nvSpPr>
          <p:cNvPr id="18438" name="TextBox 2"/>
          <p:cNvSpPr txBox="1">
            <a:spLocks noChangeArrowheads="1"/>
          </p:cNvSpPr>
          <p:nvPr/>
        </p:nvSpPr>
        <p:spPr bwMode="auto">
          <a:xfrm>
            <a:off x="990600" y="2514600"/>
            <a:ext cx="7605237" cy="85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 marL="457200" indent="-457200" eaLnBrk="0" hangingPunct="0"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1pPr>
            <a:lvl2pPr eaLnBrk="0" hangingPunct="0"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2pPr>
            <a:lvl3pPr eaLnBrk="0" hangingPunct="0"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3pPr>
            <a:lvl4pPr eaLnBrk="0" hangingPunct="0"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4pPr>
            <a:lvl5pPr eaLnBrk="0" hangingPunct="0"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5pPr>
            <a:lvl6pPr marL="2284413" indent="1588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6pPr>
            <a:lvl7pPr marL="2741613" indent="1588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7pPr>
            <a:lvl8pPr marL="3198813" indent="1588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8pPr>
            <a:lvl9pPr marL="3656013" indent="1588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9pPr>
          </a:lstStyle>
          <a:p>
            <a:pPr algn="l" eaLnBrk="1" hangingPunct="1">
              <a:buFont typeface="Wingdings" pitchFamily="2" charset="2"/>
              <a:buChar char="§"/>
            </a:pPr>
            <a:r>
              <a:rPr lang="en-US" altLang="en-US" sz="2500" dirty="0" err="1"/>
              <a:t>WeBWork</a:t>
            </a:r>
            <a:r>
              <a:rPr lang="en-US" altLang="en-US" sz="2500" dirty="0"/>
              <a:t> wiki site: </a:t>
            </a:r>
            <a:r>
              <a:rPr lang="en-US" altLang="en-US" sz="2500" b="1" u="sng" dirty="0"/>
              <a:t>http://webwork.maa.org/wiki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4038600"/>
            <a:ext cx="7162800" cy="1714315"/>
          </a:xfrm>
          <a:prstGeom prst="rect">
            <a:avLst/>
          </a:prstGeom>
          <a:noFill/>
        </p:spPr>
        <p:txBody>
          <a:bodyPr wrap="square" lIns="82296" tIns="41148" rIns="82296" bIns="41148" rtlCol="0">
            <a:spAutoFit/>
          </a:bodyPr>
          <a:lstStyle/>
          <a:p>
            <a:pPr marL="308610" indent="-308610">
              <a:buFont typeface="Wingdings" panose="05000000000000000000" pitchFamily="2" charset="2"/>
              <a:buChar char="§"/>
            </a:pPr>
            <a:r>
              <a:rPr lang="en-US" sz="2200" u="sng" dirty="0" smtClean="0">
                <a:hlinkClick r:id="rId3"/>
              </a:rPr>
              <a:t>https</a:t>
            </a:r>
            <a:r>
              <a:rPr lang="en-US" sz="2200" u="sng" dirty="0">
                <a:hlinkClick r:id="rId3"/>
              </a:rPr>
              <a:t>://hosted2.webwork.rochester.edu/webwork2/UR101/</a:t>
            </a:r>
            <a:endParaRPr lang="en-US" sz="2200" dirty="0"/>
          </a:p>
          <a:p>
            <a:pPr marL="308610" indent="-308610">
              <a:buFont typeface="Wingdings" panose="05000000000000000000" pitchFamily="2" charset="2"/>
              <a:buChar char="§"/>
            </a:pPr>
            <a:r>
              <a:rPr lang="en-US" sz="2200" u="sng" dirty="0">
                <a:hlinkClick r:id="rId4"/>
              </a:rPr>
              <a:t>https://hosted2.webwork.rochester.edu/webwork2/HKUST101/</a:t>
            </a:r>
            <a:endParaRPr lang="en-US" sz="2200" dirty="0"/>
          </a:p>
          <a:p>
            <a:pPr marL="411480" indent="-41148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3505200"/>
            <a:ext cx="70866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sites that you can play around – login as “GUEST” account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66800" y="806445"/>
            <a:ext cx="6965245" cy="120248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dirty="0" smtClean="0">
                <a:solidFill>
                  <a:srgbClr val="080AA7"/>
                </a:solidFill>
                <a:latin typeface="Gill Sans" pitchFamily="-110" charset="0"/>
              </a:rPr>
              <a:t>General </a:t>
            </a:r>
            <a:r>
              <a:rPr lang="en-US" altLang="en-US" sz="3200" dirty="0">
                <a:solidFill>
                  <a:srgbClr val="080AA7"/>
                </a:solidFill>
                <a:latin typeface="Gill Sans" pitchFamily="-110" charset="0"/>
              </a:rPr>
              <a:t>tips for </a:t>
            </a:r>
            <a:r>
              <a:rPr lang="en-US" altLang="en-US" sz="3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creating problem </a:t>
            </a:r>
            <a:r>
              <a:rPr lang="en-US" alt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sets</a:t>
            </a:r>
            <a:endParaRPr lang="en-US" altLang="en-US"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196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1074420" y="1783080"/>
            <a:ext cx="7338060" cy="274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 algn="l" eaLnBrk="0" hangingPunct="0">
              <a:spcBef>
                <a:spcPts val="2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1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ts val="275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ts val="275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ts val="250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21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ts val="275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900" dirty="0">
                <a:solidFill>
                  <a:srgbClr val="000000"/>
                </a:solidFill>
                <a:latin typeface="Gill Sans" pitchFamily="-110" charset="0"/>
              </a:rPr>
              <a:t>2014 Fall STAB22: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900" dirty="0" err="1">
                <a:solidFill>
                  <a:srgbClr val="000000"/>
                </a:solidFill>
                <a:latin typeface="Gill Sans" pitchFamily="-110" charset="0"/>
              </a:rPr>
              <a:t>WeBWork</a:t>
            </a:r>
            <a:r>
              <a:rPr lang="en-US" altLang="en-US" sz="2900" dirty="0">
                <a:solidFill>
                  <a:srgbClr val="000000"/>
                </a:solidFill>
                <a:latin typeface="Gill Sans" pitchFamily="-110" charset="0"/>
              </a:rPr>
              <a:t> Homework Grading Scheme: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900" dirty="0">
              <a:solidFill>
                <a:srgbClr val="000000"/>
              </a:solidFill>
              <a:latin typeface="Gill Sans" pitchFamily="-110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900" dirty="0">
                <a:solidFill>
                  <a:srgbClr val="000000"/>
                </a:solidFill>
                <a:latin typeface="Gill Sans" pitchFamily="-110" charset="0"/>
              </a:rPr>
              <a:t>Give </a:t>
            </a:r>
            <a:r>
              <a:rPr lang="en-US" altLang="en-US" sz="2900" b="1" dirty="0">
                <a:solidFill>
                  <a:srgbClr val="080AA7"/>
                </a:solidFill>
                <a:latin typeface="Gill Sans" pitchFamily="-110" charset="0"/>
              </a:rPr>
              <a:t>2 bonus points </a:t>
            </a:r>
            <a:r>
              <a:rPr lang="en-US" altLang="en-US" sz="2900" dirty="0">
                <a:solidFill>
                  <a:srgbClr val="000000"/>
                </a:solidFill>
                <a:latin typeface="Gill Sans" pitchFamily="-110" charset="0"/>
              </a:rPr>
              <a:t>in the final grade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900" dirty="0">
                <a:solidFill>
                  <a:srgbClr val="000000"/>
                </a:solidFill>
                <a:latin typeface="Gill Sans" pitchFamily="-110" charset="0"/>
              </a:rPr>
              <a:t>If students get more than 60% of total homework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074420" y="874213"/>
            <a:ext cx="7094220" cy="6370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82294" tIns="41148" rIns="82294" bIns="41148">
            <a:spAutoFit/>
          </a:bodyPr>
          <a:lstStyle/>
          <a:p>
            <a:pPr algn="ctr">
              <a:defRPr/>
            </a:pPr>
            <a:r>
              <a:rPr lang="en-US" altLang="en-US" sz="3600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970578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42396"/>
            <a:ext cx="3150870" cy="314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248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668655" indent="-257175" algn="l" eaLnBrk="0" hangingPunct="0">
              <a:spcBef>
                <a:spcPts val="248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028700" indent="-205740" algn="l" eaLnBrk="0" hangingPunct="0">
              <a:spcBef>
                <a:spcPts val="248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440180" indent="-205740" algn="l" eaLnBrk="0" hangingPunct="0">
              <a:spcBef>
                <a:spcPts val="225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1851660" indent="-205740" algn="l" eaLnBrk="0" hangingPunct="0">
              <a:spcBef>
                <a:spcPts val="248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 sz="1800">
                <a:solidFill>
                  <a:schemeClr val="tx1"/>
                </a:solidFill>
                <a:latin typeface="Verdana" pitchFamily="34" charset="0"/>
              </a:defRPr>
            </a:lvl5pPr>
            <a:lvl6pPr marL="2263140" indent="-205740" eaLnBrk="0" fontAlgn="base" hangingPunct="0">
              <a:spcBef>
                <a:spcPts val="248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1800">
                <a:solidFill>
                  <a:schemeClr val="tx1"/>
                </a:solidFill>
                <a:latin typeface="Verdana" pitchFamily="34" charset="0"/>
              </a:defRPr>
            </a:lvl6pPr>
            <a:lvl7pPr marL="2674620" indent="-205740" eaLnBrk="0" fontAlgn="base" hangingPunct="0">
              <a:spcBef>
                <a:spcPts val="248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1800">
                <a:solidFill>
                  <a:schemeClr val="tx1"/>
                </a:solidFill>
                <a:latin typeface="Verdana" pitchFamily="34" charset="0"/>
              </a:defRPr>
            </a:lvl7pPr>
            <a:lvl8pPr marL="3086100" indent="-205740" eaLnBrk="0" fontAlgn="base" hangingPunct="0">
              <a:spcBef>
                <a:spcPts val="248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1800">
                <a:solidFill>
                  <a:schemeClr val="tx1"/>
                </a:solidFill>
                <a:latin typeface="Verdana" pitchFamily="34" charset="0"/>
              </a:defRPr>
            </a:lvl8pPr>
            <a:lvl9pPr marL="3497580" indent="-205740" eaLnBrk="0" fontAlgn="base" hangingPunct="0">
              <a:spcBef>
                <a:spcPts val="248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1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E058DFD-9F74-43F5-B197-FB3A85E9AEA8}" type="slidenum">
              <a:rPr lang="en-US" altLang="en-US" sz="1000">
                <a:solidFill>
                  <a:srgbClr val="A7A399"/>
                </a:solidFill>
                <a:latin typeface="Gill Sans" pitchFamily="-110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>
              <a:solidFill>
                <a:srgbClr val="A7A399"/>
              </a:solidFill>
              <a:latin typeface="Gill Sans" pitchFamily="-110" charset="0"/>
            </a:endParaRPr>
          </a:p>
        </p:txBody>
      </p:sp>
      <p:sp>
        <p:nvSpPr>
          <p:cNvPr id="22533" name="TextBox 3"/>
          <p:cNvSpPr txBox="1">
            <a:spLocks noChangeArrowheads="1"/>
          </p:cNvSpPr>
          <p:nvPr/>
        </p:nvSpPr>
        <p:spPr bwMode="auto">
          <a:xfrm>
            <a:off x="800100" y="891540"/>
            <a:ext cx="7429500" cy="52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6" tIns="41148" rIns="82296" bIns="41148">
            <a:spAutoFit/>
          </a:bodyPr>
          <a:lstStyle>
            <a:lvl1pPr algn="l" eaLnBrk="0" hangingPunct="0">
              <a:spcBef>
                <a:spcPts val="2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1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ts val="275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ts val="275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ts val="250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21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ts val="275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en-US" altLang="en-US" sz="2900" dirty="0">
                <a:solidFill>
                  <a:srgbClr val="000000"/>
                </a:solidFill>
                <a:latin typeface="Gill Sans" pitchFamily="-110" charset="0"/>
              </a:rPr>
              <a:t>  Participated Students: 216/686=32%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84049"/>
              </p:ext>
            </p:extLst>
          </p:nvPr>
        </p:nvGraphicFramePr>
        <p:xfrm>
          <a:off x="4137660" y="2067576"/>
          <a:ext cx="4091939" cy="1844343"/>
        </p:xfrm>
        <a:graphic>
          <a:graphicData uri="http://schemas.openxmlformats.org/drawingml/2006/table">
            <a:tbl>
              <a:tblPr/>
              <a:tblGrid>
                <a:gridCol w="1790224"/>
                <a:gridCol w="767238"/>
                <a:gridCol w="831175"/>
                <a:gridCol w="703302"/>
              </a:tblGrid>
              <a:tr h="614781"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Group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Mean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SD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n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14781"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No-Webwork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65.26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16.11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470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614781"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Yes-Webwork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72.32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13.34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216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sp>
        <p:nvSpPr>
          <p:cNvPr id="22556" name="TextBox 1"/>
          <p:cNvSpPr txBox="1">
            <a:spLocks noChangeArrowheads="1"/>
          </p:cNvSpPr>
          <p:nvPr/>
        </p:nvSpPr>
        <p:spPr bwMode="auto">
          <a:xfrm>
            <a:off x="4137660" y="4079081"/>
            <a:ext cx="4091940" cy="2021681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6" tIns="41148" rIns="82296" bIns="41148">
            <a:spAutoFit/>
          </a:bodyPr>
          <a:lstStyle/>
          <a:p>
            <a:r>
              <a:rPr lang="en-US" altLang="en-US" dirty="0"/>
              <a:t>Two sample t-test</a:t>
            </a:r>
          </a:p>
          <a:p>
            <a:endParaRPr lang="en-US" altLang="en-US" dirty="0"/>
          </a:p>
          <a:p>
            <a:r>
              <a:rPr lang="fr-FR" altLang="en-US" dirty="0"/>
              <a:t>t = -6.7224, </a:t>
            </a:r>
            <a:r>
              <a:rPr lang="fr-FR" altLang="en-US" dirty="0" err="1"/>
              <a:t>df</a:t>
            </a:r>
            <a:r>
              <a:rPr lang="fr-FR" altLang="en-US" dirty="0"/>
              <a:t> = 684, </a:t>
            </a:r>
            <a:r>
              <a:rPr lang="fr-FR" altLang="en-US" b="1" dirty="0">
                <a:solidFill>
                  <a:srgbClr val="FF0000"/>
                </a:solidFill>
              </a:rPr>
              <a:t>p-value  </a:t>
            </a:r>
            <a:r>
              <a:rPr lang="fr-FR" altLang="en-US" b="1" dirty="0">
                <a:solidFill>
                  <a:srgbClr val="FF0000"/>
                </a:solidFill>
                <a:sym typeface="Symbol" pitchFamily="18" charset="2"/>
              </a:rPr>
              <a:t> 0</a:t>
            </a:r>
          </a:p>
          <a:p>
            <a:endParaRPr lang="fr-FR" altLang="en-US" dirty="0"/>
          </a:p>
          <a:p>
            <a:r>
              <a:rPr lang="fr-FR" altLang="en-US" dirty="0"/>
              <a:t>95% confidence </a:t>
            </a:r>
            <a:r>
              <a:rPr lang="fr-FR" altLang="en-US" dirty="0" err="1"/>
              <a:t>interval</a:t>
            </a:r>
            <a:r>
              <a:rPr lang="fr-FR" altLang="en-US" dirty="0"/>
              <a:t>:</a:t>
            </a:r>
          </a:p>
          <a:p>
            <a:r>
              <a:rPr lang="fr-FR" altLang="en-US" dirty="0"/>
              <a:t>(-9.13,  -5.00)</a:t>
            </a:r>
          </a:p>
          <a:p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57700" y="1645920"/>
            <a:ext cx="3771900" cy="42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82296" tIns="41148" rIns="82296" bIns="41148">
            <a:spAutoFit/>
          </a:bodyPr>
          <a:lstStyle/>
          <a:p>
            <a:pPr>
              <a:defRPr/>
            </a:pP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Grade Comparison</a:t>
            </a:r>
          </a:p>
        </p:txBody>
      </p:sp>
      <p:sp>
        <p:nvSpPr>
          <p:cNvPr id="22558" name="TextBox 12"/>
          <p:cNvSpPr txBox="1">
            <a:spLocks noChangeArrowheads="1"/>
          </p:cNvSpPr>
          <p:nvPr/>
        </p:nvSpPr>
        <p:spPr bwMode="auto">
          <a:xfrm>
            <a:off x="1066800" y="5211510"/>
            <a:ext cx="1691640" cy="2831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en-US" sz="1300" b="1"/>
              <a:t>No Webwork</a:t>
            </a:r>
          </a:p>
        </p:txBody>
      </p:sp>
      <p:sp>
        <p:nvSpPr>
          <p:cNvPr id="22559" name="TextBox 13"/>
          <p:cNvSpPr txBox="1">
            <a:spLocks noChangeArrowheads="1"/>
          </p:cNvSpPr>
          <p:nvPr/>
        </p:nvSpPr>
        <p:spPr bwMode="auto">
          <a:xfrm>
            <a:off x="2446020" y="5216367"/>
            <a:ext cx="1691640" cy="2831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en-US" sz="1300" b="1" dirty="0"/>
              <a:t>Yes </a:t>
            </a:r>
            <a:r>
              <a:rPr lang="en-US" altLang="en-US" sz="1300" b="1" dirty="0" err="1"/>
              <a:t>Webwork</a:t>
            </a:r>
            <a:endParaRPr lang="en-US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195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68" y="2230862"/>
            <a:ext cx="3225641" cy="322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248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668655" indent="-257175" algn="l" eaLnBrk="0" hangingPunct="0">
              <a:spcBef>
                <a:spcPts val="248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028700" indent="-205740" algn="l" eaLnBrk="0" hangingPunct="0">
              <a:spcBef>
                <a:spcPts val="248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440180" indent="-205740" algn="l" eaLnBrk="0" hangingPunct="0">
              <a:spcBef>
                <a:spcPts val="225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1851660" indent="-205740" algn="l" eaLnBrk="0" hangingPunct="0">
              <a:spcBef>
                <a:spcPts val="248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 sz="1800">
                <a:solidFill>
                  <a:schemeClr val="tx1"/>
                </a:solidFill>
                <a:latin typeface="Verdana" pitchFamily="34" charset="0"/>
              </a:defRPr>
            </a:lvl5pPr>
            <a:lvl6pPr marL="2263140" indent="-205740" eaLnBrk="0" fontAlgn="base" hangingPunct="0">
              <a:spcBef>
                <a:spcPts val="248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1800">
                <a:solidFill>
                  <a:schemeClr val="tx1"/>
                </a:solidFill>
                <a:latin typeface="Verdana" pitchFamily="34" charset="0"/>
              </a:defRPr>
            </a:lvl6pPr>
            <a:lvl7pPr marL="2674620" indent="-205740" eaLnBrk="0" fontAlgn="base" hangingPunct="0">
              <a:spcBef>
                <a:spcPts val="248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1800">
                <a:solidFill>
                  <a:schemeClr val="tx1"/>
                </a:solidFill>
                <a:latin typeface="Verdana" pitchFamily="34" charset="0"/>
              </a:defRPr>
            </a:lvl7pPr>
            <a:lvl8pPr marL="3086100" indent="-205740" eaLnBrk="0" fontAlgn="base" hangingPunct="0">
              <a:spcBef>
                <a:spcPts val="248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1800">
                <a:solidFill>
                  <a:schemeClr val="tx1"/>
                </a:solidFill>
                <a:latin typeface="Verdana" pitchFamily="34" charset="0"/>
              </a:defRPr>
            </a:lvl8pPr>
            <a:lvl9pPr marL="3497580" indent="-205740" eaLnBrk="0" fontAlgn="base" hangingPunct="0">
              <a:spcBef>
                <a:spcPts val="248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1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A7A399"/>
              </a:solidFill>
              <a:latin typeface="Gill Sans" pitchFamily="-110" charset="0"/>
            </a:endParaRPr>
          </a:p>
        </p:txBody>
      </p:sp>
      <p:sp>
        <p:nvSpPr>
          <p:cNvPr id="2355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248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668655" indent="-257175" algn="l" eaLnBrk="0" hangingPunct="0">
              <a:spcBef>
                <a:spcPts val="248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028700" indent="-205740" algn="l" eaLnBrk="0" hangingPunct="0">
              <a:spcBef>
                <a:spcPts val="248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440180" indent="-205740" algn="l" eaLnBrk="0" hangingPunct="0">
              <a:spcBef>
                <a:spcPts val="225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1851660" indent="-205740" algn="l" eaLnBrk="0" hangingPunct="0">
              <a:spcBef>
                <a:spcPts val="248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 sz="1800">
                <a:solidFill>
                  <a:schemeClr val="tx1"/>
                </a:solidFill>
                <a:latin typeface="Verdana" pitchFamily="34" charset="0"/>
              </a:defRPr>
            </a:lvl5pPr>
            <a:lvl6pPr marL="2263140" indent="-205740" eaLnBrk="0" fontAlgn="base" hangingPunct="0">
              <a:spcBef>
                <a:spcPts val="248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1800">
                <a:solidFill>
                  <a:schemeClr val="tx1"/>
                </a:solidFill>
                <a:latin typeface="Verdana" pitchFamily="34" charset="0"/>
              </a:defRPr>
            </a:lvl6pPr>
            <a:lvl7pPr marL="2674620" indent="-205740" eaLnBrk="0" fontAlgn="base" hangingPunct="0">
              <a:spcBef>
                <a:spcPts val="248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1800">
                <a:solidFill>
                  <a:schemeClr val="tx1"/>
                </a:solidFill>
                <a:latin typeface="Verdana" pitchFamily="34" charset="0"/>
              </a:defRPr>
            </a:lvl7pPr>
            <a:lvl8pPr marL="3086100" indent="-205740" eaLnBrk="0" fontAlgn="base" hangingPunct="0">
              <a:spcBef>
                <a:spcPts val="248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1800">
                <a:solidFill>
                  <a:schemeClr val="tx1"/>
                </a:solidFill>
                <a:latin typeface="Verdana" pitchFamily="34" charset="0"/>
              </a:defRPr>
            </a:lvl8pPr>
            <a:lvl9pPr marL="3497580" indent="-205740" eaLnBrk="0" fontAlgn="base" hangingPunct="0">
              <a:spcBef>
                <a:spcPts val="248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1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8EAA20D-7FC8-4591-B125-38A4A82C499A}" type="slidenum">
              <a:rPr lang="en-US" altLang="en-US" sz="1000">
                <a:solidFill>
                  <a:srgbClr val="A7A399"/>
                </a:solidFill>
                <a:latin typeface="Gill Sans" pitchFamily="-110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>
              <a:solidFill>
                <a:srgbClr val="A7A399"/>
              </a:solidFill>
              <a:latin typeface="Gill Sans" pitchFamily="-110" charset="0"/>
            </a:endParaRPr>
          </a:p>
        </p:txBody>
      </p:sp>
      <p:sp>
        <p:nvSpPr>
          <p:cNvPr id="23557" name="TextBox 3"/>
          <p:cNvSpPr txBox="1">
            <a:spLocks noChangeArrowheads="1"/>
          </p:cNvSpPr>
          <p:nvPr/>
        </p:nvSpPr>
        <p:spPr bwMode="auto">
          <a:xfrm>
            <a:off x="685800" y="822960"/>
            <a:ext cx="7810500" cy="52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6" tIns="41148" rIns="82296" bIns="41148">
            <a:spAutoFit/>
          </a:bodyPr>
          <a:lstStyle>
            <a:lvl1pPr algn="l" eaLnBrk="0" hangingPunct="0">
              <a:spcBef>
                <a:spcPts val="2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1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ts val="275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ts val="275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ts val="250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21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ts val="275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en-US" altLang="en-US" sz="2900" dirty="0">
                <a:solidFill>
                  <a:srgbClr val="000000"/>
                </a:solidFill>
                <a:latin typeface="Gill Sans" pitchFamily="-110" charset="0"/>
              </a:rPr>
              <a:t>  </a:t>
            </a:r>
            <a:r>
              <a:rPr lang="en-US" altLang="en-US" sz="2400" dirty="0">
                <a:solidFill>
                  <a:srgbClr val="000000"/>
                </a:solidFill>
                <a:latin typeface="Gill Sans" pitchFamily="-110" charset="0"/>
              </a:rPr>
              <a:t>Students who received the bonus marks: </a:t>
            </a:r>
            <a:r>
              <a:rPr lang="en-US" altLang="en-US" sz="2400" dirty="0" smtClean="0">
                <a:solidFill>
                  <a:srgbClr val="000000"/>
                </a:solidFill>
                <a:latin typeface="Gill Sans" pitchFamily="-110" charset="0"/>
              </a:rPr>
              <a:t>57/686</a:t>
            </a:r>
            <a:r>
              <a:rPr lang="en-US" altLang="en-US" sz="2400" dirty="0">
                <a:solidFill>
                  <a:srgbClr val="000000"/>
                </a:solidFill>
                <a:latin typeface="Gill Sans" pitchFamily="-110" charset="0"/>
              </a:rPr>
              <a:t>= 8%</a:t>
            </a:r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962978" y="5143500"/>
            <a:ext cx="1691640" cy="2831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en-US" sz="1300" b="1"/>
              <a:t>No Bonus Group</a:t>
            </a:r>
          </a:p>
        </p:txBody>
      </p:sp>
      <p:sp>
        <p:nvSpPr>
          <p:cNvPr id="23559" name="TextBox 8"/>
          <p:cNvSpPr txBox="1">
            <a:spLocks noChangeArrowheads="1"/>
          </p:cNvSpPr>
          <p:nvPr/>
        </p:nvSpPr>
        <p:spPr bwMode="auto">
          <a:xfrm>
            <a:off x="2786063" y="5143500"/>
            <a:ext cx="1348740" cy="2831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en-US" sz="1300" b="1"/>
              <a:t>Bonus Group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7700" y="1645920"/>
            <a:ext cx="3848100" cy="42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82296" tIns="41148" rIns="82296" bIns="41148">
            <a:spAutoFit/>
          </a:bodyPr>
          <a:lstStyle/>
          <a:p>
            <a:pPr>
              <a:defRPr/>
            </a:pP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Grade Comparison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77244"/>
              </p:ext>
            </p:extLst>
          </p:nvPr>
        </p:nvGraphicFramePr>
        <p:xfrm>
          <a:off x="4025741" y="2230862"/>
          <a:ext cx="4356259" cy="1377421"/>
        </p:xfrm>
        <a:graphic>
          <a:graphicData uri="http://schemas.openxmlformats.org/drawingml/2006/table">
            <a:tbl>
              <a:tblPr/>
              <a:tblGrid>
                <a:gridCol w="1905863"/>
                <a:gridCol w="816799"/>
                <a:gridCol w="884866"/>
                <a:gridCol w="748731"/>
              </a:tblGrid>
              <a:tr h="454755"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Group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Mean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SD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n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1333"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No Bonus 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66.22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12.60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629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461333"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Bonus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81.33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11.60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7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275"/>
                        </a:spcBef>
                        <a:buClr>
                          <a:schemeClr val="accent1"/>
                        </a:buClr>
                        <a:buSzPct val="100000"/>
                        <a:buFont typeface="Verdana" pitchFamily="34" charset="0"/>
                        <a:defRPr sz="23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275"/>
                        </a:spcBef>
                        <a:buClr>
                          <a:srgbClr val="ED3742"/>
                        </a:buClr>
                        <a:buSzPct val="10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250"/>
                        </a:spcBef>
                        <a:buClr>
                          <a:srgbClr val="ED3742"/>
                        </a:buClr>
                        <a:buSzPct val="112000"/>
                        <a:buFont typeface="Verdana" pitchFamily="34" charset="0"/>
                        <a:defRPr sz="19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275"/>
                        </a:spcBef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75"/>
                        </a:spcBef>
                        <a:spcAft>
                          <a:spcPct val="0"/>
                        </a:spcAft>
                        <a:buClr>
                          <a:srgbClr val="4A85BF"/>
                        </a:buClr>
                        <a:buSzPct val="10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ヒラギノ角ゴ ProN W3" pitchFamily="-110" charset="-128"/>
                          <a:sym typeface="Gill Sans" pitchFamily="-110" charset="0"/>
                        </a:rPr>
                        <a:t>57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sp>
        <p:nvSpPr>
          <p:cNvPr id="23583" name="TextBox 11"/>
          <p:cNvSpPr txBox="1">
            <a:spLocks noChangeArrowheads="1"/>
          </p:cNvSpPr>
          <p:nvPr/>
        </p:nvSpPr>
        <p:spPr bwMode="auto">
          <a:xfrm>
            <a:off x="4393406" y="3733800"/>
            <a:ext cx="3607593" cy="202209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6" tIns="41148" rIns="82296" bIns="41148">
            <a:spAutoFit/>
          </a:bodyPr>
          <a:lstStyle/>
          <a:p>
            <a:r>
              <a:rPr lang="en-US" altLang="en-US" dirty="0"/>
              <a:t>Two sample t-test</a:t>
            </a:r>
          </a:p>
          <a:p>
            <a:endParaRPr lang="en-US" altLang="en-US" dirty="0"/>
          </a:p>
          <a:p>
            <a:r>
              <a:rPr lang="fr-FR" altLang="en-US" dirty="0"/>
              <a:t>t =  -8.7238, </a:t>
            </a:r>
            <a:r>
              <a:rPr lang="fr-FR" altLang="en-US" dirty="0" err="1"/>
              <a:t>df</a:t>
            </a:r>
            <a:r>
              <a:rPr lang="fr-FR" altLang="en-US" dirty="0"/>
              <a:t> = 684, </a:t>
            </a:r>
            <a:r>
              <a:rPr lang="fr-FR" altLang="en-US" b="1" dirty="0">
                <a:solidFill>
                  <a:srgbClr val="FF0000"/>
                </a:solidFill>
              </a:rPr>
              <a:t>p-value  </a:t>
            </a:r>
            <a:r>
              <a:rPr lang="fr-FR" altLang="en-US" b="1" dirty="0">
                <a:solidFill>
                  <a:srgbClr val="FF0000"/>
                </a:solidFill>
                <a:sym typeface="Symbol" pitchFamily="18" charset="2"/>
              </a:rPr>
              <a:t> 0</a:t>
            </a:r>
          </a:p>
          <a:p>
            <a:endParaRPr lang="fr-FR" altLang="en-US" dirty="0"/>
          </a:p>
          <a:p>
            <a:r>
              <a:rPr lang="fr-FR" altLang="en-US" dirty="0"/>
              <a:t>95% confidence </a:t>
            </a:r>
            <a:r>
              <a:rPr lang="fr-FR" altLang="en-US" dirty="0" err="1"/>
              <a:t>interval</a:t>
            </a:r>
            <a:r>
              <a:rPr lang="fr-FR" altLang="en-US" dirty="0"/>
              <a:t>:</a:t>
            </a:r>
          </a:p>
          <a:p>
            <a:r>
              <a:rPr lang="fr-FR" altLang="en-US" dirty="0"/>
              <a:t>(-18.51,  -11.71)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24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65245" cy="1202485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WeBWorK</a:t>
            </a:r>
            <a:r>
              <a:rPr lang="en-US" sz="3200" dirty="0" smtClean="0"/>
              <a:t>  Current Grading Scheme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80241" y="1447800"/>
            <a:ext cx="746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20% Quiz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15% Quiz + 5% </a:t>
            </a:r>
            <a:r>
              <a:rPr lang="en-US" sz="2800" dirty="0" err="1" smtClean="0"/>
              <a:t>WeBWorK</a:t>
            </a:r>
            <a:r>
              <a:rPr lang="en-US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969841"/>
            <a:ext cx="3352800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Natural Question</a:t>
            </a:r>
            <a:endParaRPr lang="en-US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28700" y="3810000"/>
            <a:ext cx="6934199" cy="146307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How to increase students’ engagement in </a:t>
            </a:r>
            <a:r>
              <a:rPr lang="en-US" sz="2800" dirty="0" err="1"/>
              <a:t>WeBWorK</a:t>
            </a:r>
            <a:r>
              <a:rPr lang="en-US" sz="2800" dirty="0"/>
              <a:t>?</a:t>
            </a:r>
          </a:p>
          <a:p>
            <a:r>
              <a:rPr lang="en-US" sz="2800" dirty="0"/>
              <a:t>How to build a good </a:t>
            </a:r>
            <a:r>
              <a:rPr lang="en-US" sz="2800" dirty="0" smtClean="0"/>
              <a:t>homework  habit?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1669675"/>
            <a:ext cx="23622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Still Optional!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574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6965245" cy="1202485"/>
          </a:xfrm>
        </p:spPr>
        <p:txBody>
          <a:bodyPr/>
          <a:lstStyle/>
          <a:p>
            <a:r>
              <a:rPr lang="en-US" dirty="0" smtClean="0"/>
              <a:t>Gamification In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792" y="1905000"/>
            <a:ext cx="6196405" cy="3603812"/>
          </a:xfrm>
        </p:spPr>
        <p:txBody>
          <a:bodyPr/>
          <a:lstStyle/>
          <a:p>
            <a:r>
              <a:rPr lang="en-US" i="1" dirty="0" smtClean="0"/>
              <a:t>Game mechanics:</a:t>
            </a:r>
          </a:p>
          <a:p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371600" y="4572000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Dicheva</a:t>
            </a:r>
            <a:r>
              <a:rPr lang="en-US" dirty="0"/>
              <a:t>, D., </a:t>
            </a:r>
            <a:r>
              <a:rPr lang="en-US" dirty="0" err="1"/>
              <a:t>Dichev</a:t>
            </a:r>
            <a:r>
              <a:rPr lang="en-US" dirty="0"/>
              <a:t> C., </a:t>
            </a:r>
            <a:r>
              <a:rPr lang="en-US" dirty="0" err="1"/>
              <a:t>Agre</a:t>
            </a:r>
            <a:r>
              <a:rPr lang="en-US" dirty="0"/>
              <a:t> G., &amp; </a:t>
            </a:r>
            <a:r>
              <a:rPr lang="en-US" dirty="0" err="1"/>
              <a:t>Angelova</a:t>
            </a:r>
            <a:r>
              <a:rPr lang="en-US" dirty="0"/>
              <a:t> G. (2015). Gamification in Education: A Systematic Mapping Study. </a:t>
            </a:r>
            <a:r>
              <a:rPr lang="en-US" i="1" dirty="0"/>
              <a:t>Educational Technology &amp; Society, 18 </a:t>
            </a:r>
            <a:r>
              <a:rPr lang="en-US" dirty="0"/>
              <a:t>(3), 75–88.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94026"/>
            <a:ext cx="48915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3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Achievements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05000"/>
            <a:ext cx="6934200" cy="3603812"/>
          </a:xfrm>
        </p:spPr>
        <p:txBody>
          <a:bodyPr/>
          <a:lstStyle/>
          <a:p>
            <a:r>
              <a:rPr lang="en-US" dirty="0" smtClean="0"/>
              <a:t>Develop of mechanisms </a:t>
            </a:r>
            <a:r>
              <a:rPr lang="en-US" dirty="0"/>
              <a:t>from game design to foster feelings of accomplishment and </a:t>
            </a:r>
            <a:r>
              <a:rPr lang="en-US" dirty="0" smtClean="0"/>
              <a:t>progress.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77977995"/>
              </p:ext>
            </p:extLst>
          </p:nvPr>
        </p:nvGraphicFramePr>
        <p:xfrm>
          <a:off x="990600" y="2895600"/>
          <a:ext cx="69342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1143000"/>
            <a:ext cx="6781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Thanks to Kyung Hun (Ryan) Lee – undergraduate CS specialist for making this project possible.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6965245" cy="120248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Leveling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57166"/>
            <a:ext cx="2057400" cy="1922199"/>
          </a:xfrm>
        </p:spPr>
      </p:pic>
      <p:sp>
        <p:nvSpPr>
          <p:cNvPr id="8" name="TextBox 7"/>
          <p:cNvSpPr txBox="1"/>
          <p:nvPr/>
        </p:nvSpPr>
        <p:spPr>
          <a:xfrm>
            <a:off x="3886200" y="1524000"/>
            <a:ext cx="365760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Level 1: Novice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54669" y="3200400"/>
            <a:ext cx="365760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Level 3: Data Apprentice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54669" y="2362200"/>
            <a:ext cx="365760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Level 2: Data Interpreter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4948535"/>
            <a:ext cx="365760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Level 5: Junior Statistician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4114800"/>
            <a:ext cx="365760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Level 4: Data Craftsman </a:t>
            </a:r>
            <a:endParaRPr lang="en-US" sz="2400" dirty="0"/>
          </a:p>
        </p:txBody>
      </p:sp>
      <p:sp>
        <p:nvSpPr>
          <p:cNvPr id="14" name="Down Arrow 13"/>
          <p:cNvSpPr/>
          <p:nvPr/>
        </p:nvSpPr>
        <p:spPr>
          <a:xfrm>
            <a:off x="4214648" y="1981200"/>
            <a:ext cx="281152" cy="224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214648" y="2819400"/>
            <a:ext cx="281152" cy="224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214648" y="3657600"/>
            <a:ext cx="281152" cy="224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267200" y="4572000"/>
            <a:ext cx="281152" cy="224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2209800" y="3352800"/>
            <a:ext cx="281152" cy="416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99" y="3746413"/>
            <a:ext cx="2299105" cy="220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6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6965245" cy="12024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Badges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467600" cy="3577952"/>
          </a:xfrm>
        </p:spPr>
        <p:txBody>
          <a:bodyPr/>
          <a:lstStyle/>
          <a:p>
            <a:r>
              <a:rPr lang="en-US" dirty="0" smtClean="0"/>
              <a:t>Playful and Encouraging Good Homework Habits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31518"/>
              </p:ext>
            </p:extLst>
          </p:nvPr>
        </p:nvGraphicFramePr>
        <p:xfrm>
          <a:off x="838200" y="1523999"/>
          <a:ext cx="7239000" cy="53273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876800"/>
                <a:gridCol w="2362200"/>
              </a:tblGrid>
              <a:tr h="44052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Badge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</a:tr>
              <a:tr h="1412085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Night owl </a:t>
                      </a:r>
                    </a:p>
                    <a:p>
                      <a:pPr algn="l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(submit the answer after midnight) 	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423994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Early bird </a:t>
                      </a:r>
                    </a:p>
                    <a:p>
                      <a:pPr algn="l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the homework sets before one week of deadline, there are two deadlines) 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086219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Persistence (keep up!) </a:t>
                      </a:r>
                    </a:p>
                    <a:p>
                      <a:pPr algn="l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 tries and correct) </a:t>
                      </a:r>
                    </a:p>
                    <a:p>
                      <a:pPr algn="l"/>
                      <a:endParaRPr lang="en-US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75" y="1960591"/>
            <a:ext cx="1392209" cy="1392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31" y="3428999"/>
            <a:ext cx="1328739" cy="1328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10" y="5012120"/>
            <a:ext cx="1235460" cy="123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6965245" cy="12024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Badges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467600" cy="3577952"/>
          </a:xfrm>
        </p:spPr>
        <p:txBody>
          <a:bodyPr/>
          <a:lstStyle/>
          <a:p>
            <a:r>
              <a:rPr lang="en-US" dirty="0" smtClean="0"/>
              <a:t>Playful and Encouraging Good Homework Habits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3485"/>
              </p:ext>
            </p:extLst>
          </p:nvPr>
        </p:nvGraphicFramePr>
        <p:xfrm>
          <a:off x="838200" y="1523999"/>
          <a:ext cx="7239000" cy="56440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876800"/>
                <a:gridCol w="2362200"/>
              </a:tblGrid>
              <a:tr h="4405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</a:tr>
              <a:tr h="1412085"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One-click is all I need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(Get the correct answer after one attempt )	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23994"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You’re on fire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(Ten questions in a row correct) 	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86219"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 speed Stat-</a:t>
                      </a:r>
                      <a:r>
                        <a:rPr lang="en-US" sz="24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(Takes 15 minutes or less to complete homework set) 	</a:t>
                      </a:r>
                    </a:p>
                    <a:p>
                      <a:endParaRPr lang="en-US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71" y="2057071"/>
            <a:ext cx="1295400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72" y="3505200"/>
            <a:ext cx="1354520" cy="1354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72" y="4958913"/>
            <a:ext cx="1364375" cy="136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7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1363" indent="-741363">
              <a:buFontTx/>
              <a:buAutoNum type="arabicPeriod"/>
            </a:pPr>
            <a:r>
              <a:rPr lang="en-US" alt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Key </a:t>
            </a:r>
            <a:r>
              <a:rPr lang="en-US" alt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features and </a:t>
            </a:r>
            <a:r>
              <a:rPr lang="en-US" alt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demonstration of </a:t>
            </a:r>
            <a:r>
              <a:rPr lang="en-US" altLang="en-US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WeBWorK</a:t>
            </a:r>
            <a:endParaRPr lang="en-US" altLang="en-US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1363" indent="-741363">
              <a:buFontTx/>
              <a:buAutoNum type="arabicPeriod"/>
            </a:pPr>
            <a:r>
              <a:rPr lang="en-US" alt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Case </a:t>
            </a:r>
            <a:r>
              <a:rPr lang="en-US" alt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study with </a:t>
            </a:r>
            <a:r>
              <a:rPr lang="en-US" alt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STAB22H3</a:t>
            </a:r>
          </a:p>
          <a:p>
            <a:pPr marL="741363" indent="-741363">
              <a:buFontTx/>
              <a:buAutoNum type="arabicPeriod"/>
            </a:pPr>
            <a:r>
              <a:rPr lang="en-US" alt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Gamification Attempt in </a:t>
            </a:r>
            <a:r>
              <a:rPr lang="en-US" altLang="en-US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WebWork</a:t>
            </a:r>
            <a:r>
              <a:rPr lang="en-US" alt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result</a:t>
            </a:r>
            <a:endParaRPr lang="en-US" altLang="en-US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1363" indent="-741363">
              <a:buFontTx/>
              <a:buAutoNum type="arabicPeriod"/>
            </a:pPr>
            <a:r>
              <a:rPr lang="en-US" alt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Future development plan – Project Idea</a:t>
            </a:r>
          </a:p>
          <a:p>
            <a:pPr marL="741363" indent="-741363">
              <a:buFontTx/>
              <a:buAutoNum type="arabicPeriod"/>
            </a:pPr>
            <a:r>
              <a:rPr lang="en-US" alt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 &amp; A </a:t>
            </a:r>
            <a:endParaRPr lang="en-US" altLang="en-US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4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82618"/>
          </a:xfrm>
        </p:spPr>
        <p:txBody>
          <a:bodyPr/>
          <a:lstStyle/>
          <a:p>
            <a:r>
              <a:rPr lang="en-US" dirty="0" smtClean="0"/>
              <a:t>Challengers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6934200" cy="3603812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b="1" dirty="0" smtClean="0"/>
              <a:t>Five Challenging Questions</a:t>
            </a:r>
            <a:r>
              <a:rPr lang="en-US" dirty="0" smtClean="0"/>
              <a:t> and students will collect these badges after they submit the correct answer.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2667000"/>
            <a:ext cx="28098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activate “Achievement” from </a:t>
            </a:r>
            <a:r>
              <a:rPr lang="en-US" dirty="0" err="1" smtClean="0"/>
              <a:t>WeBWorK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MAIN MENU (left panel)</a:t>
            </a:r>
          </a:p>
          <a:p>
            <a:r>
              <a:rPr lang="en-US" b="1" dirty="0" smtClean="0"/>
              <a:t>Course Configuration 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547826"/>
              </p:ext>
            </p:extLst>
          </p:nvPr>
        </p:nvGraphicFramePr>
        <p:xfrm>
          <a:off x="1371600" y="3200400"/>
          <a:ext cx="6096000" cy="2473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95600"/>
                <a:gridCol w="18288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Enable Course Achievements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False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Achievement Points per problem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074229" y="4833257"/>
            <a:ext cx="1219200" cy="76200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19800" y="3929743"/>
            <a:ext cx="1219200" cy="76200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WeBworK</a:t>
            </a:r>
            <a:r>
              <a:rPr lang="en-US" dirty="0" smtClean="0"/>
              <a:t> 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“Achievement Editor” and “Achievement” folders will be created.</a:t>
            </a:r>
          </a:p>
          <a:p>
            <a:r>
              <a:rPr lang="en-US" dirty="0" smtClean="0"/>
              <a:t>You could use default achievements, however, they are mainly for Math, and images are very dull (black and white).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6965245" cy="1202485"/>
          </a:xfrm>
        </p:spPr>
        <p:txBody>
          <a:bodyPr/>
          <a:lstStyle/>
          <a:p>
            <a:r>
              <a:rPr lang="en-US" dirty="0" err="1" smtClean="0"/>
              <a:t>So..what</a:t>
            </a:r>
            <a:r>
              <a:rPr lang="en-US" dirty="0" smtClean="0"/>
              <a:t> is the result then?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6705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Participation Rate 1: At least one questions</a:t>
            </a:r>
          </a:p>
          <a:p>
            <a:r>
              <a:rPr lang="en-US" dirty="0" smtClean="0"/>
              <a:t>Participation Rate 2: Completed more than 60%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1766"/>
              </p:ext>
            </p:extLst>
          </p:nvPr>
        </p:nvGraphicFramePr>
        <p:xfrm>
          <a:off x="990600" y="2971800"/>
          <a:ext cx="5105400" cy="29755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67000"/>
                <a:gridCol w="1219200"/>
                <a:gridCol w="1219200"/>
              </a:tblGrid>
              <a:tr h="60581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Academic</a:t>
                      </a:r>
                      <a:r>
                        <a:rPr lang="en-US" sz="2400" baseline="0" dirty="0" smtClean="0"/>
                        <a:t> Term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Rate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Rate  2</a:t>
                      </a:r>
                      <a:endParaRPr lang="en-US" sz="2400" dirty="0"/>
                    </a:p>
                  </a:txBody>
                  <a:tcPr/>
                </a:tc>
              </a:tr>
              <a:tr h="35098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2014 Fall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32%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8%</a:t>
                      </a:r>
                      <a:endParaRPr lang="en-US" sz="2400" b="1" dirty="0"/>
                    </a:p>
                  </a:txBody>
                  <a:tcPr/>
                </a:tc>
              </a:tr>
              <a:tr h="4609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2015 Fall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60%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34%</a:t>
                      </a:r>
                      <a:endParaRPr lang="en-US" sz="2400" b="1" dirty="0"/>
                    </a:p>
                  </a:txBody>
                  <a:tcPr/>
                </a:tc>
              </a:tr>
              <a:tr h="4609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2016 Winter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54%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30%</a:t>
                      </a:r>
                      <a:endParaRPr lang="en-US" sz="2400" b="1" dirty="0"/>
                    </a:p>
                  </a:txBody>
                  <a:tcPr/>
                </a:tc>
              </a:tr>
              <a:tr h="4609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2016 Fall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53%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17%</a:t>
                      </a:r>
                      <a:endParaRPr lang="en-US" sz="2400" b="1" dirty="0"/>
                    </a:p>
                  </a:txBody>
                  <a:tcPr/>
                </a:tc>
              </a:tr>
              <a:tr h="52961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2017</a:t>
                      </a:r>
                      <a:r>
                        <a:rPr lang="en-US" sz="2400" baseline="0" dirty="0" smtClean="0"/>
                        <a:t> Winter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47%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14%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6096000" y="3691128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19088" y="3568422"/>
            <a:ext cx="19781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Two Bonus Marks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46520" y="4135903"/>
            <a:ext cx="192024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Optionally 5% of Grade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9088" y="5074686"/>
            <a:ext cx="192024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Optionally 5% of Grade + Achievement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6132576" y="4191000"/>
            <a:ext cx="199644" cy="609600"/>
          </a:xfrm>
          <a:prstGeom prst="righ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6148578" y="5096178"/>
            <a:ext cx="199644" cy="609600"/>
          </a:xfrm>
          <a:prstGeom prst="righ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467599" cy="120248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Future Plan (Project for CSCC01)</a:t>
            </a:r>
            <a:br>
              <a:rPr lang="en-US" sz="3200" dirty="0" smtClean="0"/>
            </a:br>
            <a:r>
              <a:rPr lang="en-US" sz="3200" dirty="0" smtClean="0"/>
              <a:t>- Can I beat that? (better name? Catch-Up)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6629400" cy="36038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Let’s change the </a:t>
            </a:r>
            <a:r>
              <a:rPr lang="en-US" dirty="0" err="1" smtClean="0"/>
              <a:t>WeBWorK</a:t>
            </a:r>
            <a:r>
              <a:rPr lang="en-US" dirty="0" smtClean="0"/>
              <a:t> Assignment Paradigm.</a:t>
            </a:r>
          </a:p>
          <a:p>
            <a:r>
              <a:rPr lang="en-US" dirty="0" smtClean="0"/>
              <a:t>Instead of allowing unlimited attempts for each question, students are permitted to </a:t>
            </a:r>
            <a:r>
              <a:rPr lang="en-US" b="1" u="sng" dirty="0" smtClean="0"/>
              <a:t>retake</a:t>
            </a:r>
            <a:r>
              <a:rPr lang="en-US" b="1" dirty="0" smtClean="0"/>
              <a:t> </a:t>
            </a:r>
            <a:r>
              <a:rPr lang="en-US" dirty="0" smtClean="0"/>
              <a:t> an entire assignment.</a:t>
            </a:r>
          </a:p>
          <a:p>
            <a:r>
              <a:rPr lang="en-US" dirty="0" smtClean="0"/>
              <a:t>Each assignment is completely new randomized assignment.</a:t>
            </a:r>
          </a:p>
          <a:p>
            <a:r>
              <a:rPr lang="en-US" dirty="0" smtClean="0"/>
              <a:t>Each assignment will consist of a large pool of templates, with each instance of an assignment being a random subset of templates being populated with random parameters.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1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WebWorK</a:t>
            </a:r>
            <a:r>
              <a:rPr lang="en-US" dirty="0" smtClean="0"/>
              <a:t> main site: </a:t>
            </a:r>
          </a:p>
          <a:p>
            <a:r>
              <a:rPr lang="en-US" dirty="0">
                <a:hlinkClick r:id="rId2"/>
              </a:rPr>
              <a:t>http://webwork.maa.org/wiki/Achievements#.</a:t>
            </a:r>
            <a:r>
              <a:rPr lang="en-US" dirty="0" smtClean="0">
                <a:hlinkClick r:id="rId2"/>
              </a:rPr>
              <a:t>WTqwXmcRrYI</a:t>
            </a:r>
            <a:endParaRPr lang="en-US" dirty="0" smtClean="0"/>
          </a:p>
          <a:p>
            <a:r>
              <a:rPr lang="en-US" dirty="0"/>
              <a:t>Geoff </a:t>
            </a:r>
            <a:r>
              <a:rPr lang="en-US" dirty="0" err="1"/>
              <a:t>Goehle</a:t>
            </a:r>
            <a:r>
              <a:rPr lang="en-US" dirty="0"/>
              <a:t> (2013) Gamification and Web-based Homework, PRIMUS, </a:t>
            </a:r>
            <a:r>
              <a:rPr lang="en-US" dirty="0" smtClean="0"/>
              <a:t>23:3, 234-246</a:t>
            </a:r>
            <a:endParaRPr lang="en-US" dirty="0"/>
          </a:p>
          <a:p>
            <a:r>
              <a:rPr lang="en-US" dirty="0"/>
              <a:t>Cater, B.,  Kang, S., and </a:t>
            </a:r>
            <a:r>
              <a:rPr lang="en-US" dirty="0" err="1" smtClean="0"/>
              <a:t>Pollanen</a:t>
            </a:r>
            <a:r>
              <a:rPr lang="en-US" dirty="0" smtClean="0"/>
              <a:t> (2015), </a:t>
            </a:r>
            <a:r>
              <a:rPr lang="en-US" dirty="0"/>
              <a:t>M., </a:t>
            </a:r>
            <a:r>
              <a:rPr lang="en-US" dirty="0">
                <a:hlinkClick r:id="rId3"/>
              </a:rPr>
              <a:t>An Efficient </a:t>
            </a:r>
            <a:r>
              <a:rPr lang="en-US" dirty="0" err="1">
                <a:hlinkClick r:id="rId3"/>
              </a:rPr>
              <a:t>Gamified</a:t>
            </a:r>
            <a:r>
              <a:rPr lang="en-US" dirty="0">
                <a:hlinkClick r:id="rId3"/>
              </a:rPr>
              <a:t> Model for Online Homework in the Mathematical Sciences</a:t>
            </a:r>
            <a:r>
              <a:rPr lang="en-US" dirty="0"/>
              <a:t>, Proceedings of the 2015 International Symposium on Teaching, Education, and Learning – Summer Session, </a:t>
            </a:r>
            <a:r>
              <a:rPr lang="en-US" dirty="0" smtClean="0"/>
              <a:t>14-27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2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set my office hours for this project to </a:t>
            </a:r>
            <a:r>
              <a:rPr lang="en-US" b="1" u="sng" dirty="0" smtClean="0"/>
              <a:t>Wednesday 1-2pm at IC 483</a:t>
            </a:r>
          </a:p>
        </p:txBody>
      </p:sp>
    </p:spTree>
    <p:extLst>
      <p:ext uri="{BB962C8B-B14F-4D97-AF65-F5344CB8AC3E}">
        <p14:creationId xmlns:p14="http://schemas.microsoft.com/office/powerpoint/2010/main" val="7470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STAB22 (Statistics I) </a:t>
            </a:r>
            <a:r>
              <a:rPr lang="en-US" dirty="0" smtClean="0"/>
              <a:t>: First year course for general disciplines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917530"/>
              </p:ext>
            </p:extLst>
          </p:nvPr>
        </p:nvGraphicFramePr>
        <p:xfrm>
          <a:off x="1600200" y="3048000"/>
          <a:ext cx="6324600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2300"/>
                <a:gridCol w="3162300"/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Enrollment</a:t>
                      </a:r>
                      <a:endParaRPr lang="en-US" sz="2800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2015 Fall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871</a:t>
                      </a:r>
                      <a:endParaRPr lang="en-US" sz="2800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2016 Winter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917</a:t>
                      </a:r>
                      <a:endParaRPr lang="en-US" sz="2800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2016 Fall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654</a:t>
                      </a:r>
                      <a:endParaRPr lang="en-US" sz="2800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2017</a:t>
                      </a:r>
                      <a:r>
                        <a:rPr lang="en-US" sz="2800" baseline="0" dirty="0" smtClean="0"/>
                        <a:t> Winter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631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7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990600" y="838200"/>
            <a:ext cx="7288530" cy="200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6" tIns="41148" rIns="82296" bIns="41148">
            <a:spAutoFit/>
          </a:bodyPr>
          <a:lstStyle>
            <a:lvl1pPr marL="457200" indent="-457200" eaLnBrk="0" hangingPunct="0"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9pPr>
          </a:lstStyle>
          <a:p>
            <a:pPr algn="l" eaLnBrk="1" hangingPunct="1">
              <a:buSzPct val="50000"/>
              <a:buFontTx/>
              <a:buBlip>
                <a:blip r:embed="rId2"/>
              </a:buBlip>
              <a:defRPr/>
            </a:pPr>
            <a:r>
              <a:rPr lang="en-US" altLang="en-US" sz="2500" dirty="0"/>
              <a:t>Homework “reinforces class work, fosters student initiative, independence, and responsibility, and increases the engagement”</a:t>
            </a:r>
          </a:p>
          <a:p>
            <a:pPr marL="0" indent="0" eaLnBrk="1" hangingPunct="1">
              <a:buSzPct val="50000"/>
              <a:defRPr/>
            </a:pPr>
            <a:r>
              <a:rPr lang="en-US" sz="2500" dirty="0"/>
              <a:t> </a:t>
            </a:r>
            <a:r>
              <a:rPr lang="en-US" sz="2500" dirty="0" smtClean="0"/>
              <a:t>     (</a:t>
            </a:r>
            <a:r>
              <a:rPr lang="en-US" sz="2500" dirty="0"/>
              <a:t>Cooper, 2008), (Bonham, </a:t>
            </a:r>
            <a:r>
              <a:rPr lang="en-US" sz="2500" dirty="0" err="1"/>
              <a:t>Deardorff</a:t>
            </a:r>
            <a:r>
              <a:rPr lang="en-US" sz="2500" dirty="0"/>
              <a:t> &amp; </a:t>
            </a:r>
            <a:r>
              <a:rPr lang="en-US" sz="2500" dirty="0" smtClean="0"/>
              <a:t> </a:t>
            </a:r>
          </a:p>
          <a:p>
            <a:pPr marL="0" indent="0" eaLnBrk="1" hangingPunct="1">
              <a:buSzPct val="50000"/>
              <a:defRPr/>
            </a:pPr>
            <a:r>
              <a:rPr lang="en-US" sz="2500" dirty="0" smtClean="0"/>
              <a:t>      </a:t>
            </a:r>
            <a:r>
              <a:rPr lang="en-US" sz="2500" dirty="0" err="1" smtClean="0"/>
              <a:t>Beichner</a:t>
            </a:r>
            <a:r>
              <a:rPr lang="en-US" sz="2500" dirty="0"/>
              <a:t>, 2003)  </a:t>
            </a:r>
            <a:endParaRPr lang="en-US" altLang="en-US" sz="2500" dirty="0"/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990600" y="4038600"/>
            <a:ext cx="6804660" cy="257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6" tIns="41148" rIns="82296" bIns="41148">
            <a:spAutoFit/>
          </a:bodyPr>
          <a:lstStyle>
            <a:lvl1pPr marL="457200" indent="-457200" algn="l" eaLnBrk="0" hangingPunct="0">
              <a:spcBef>
                <a:spcPts val="2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1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ts val="275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ts val="275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ts val="250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21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ts val="275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50000"/>
              <a:buFontTx/>
              <a:buBlip>
                <a:blip r:embed="rId3"/>
              </a:buBlip>
            </a:pPr>
            <a:r>
              <a:rPr lang="en-US" altLang="en-US" sz="2500" dirty="0">
                <a:solidFill>
                  <a:srgbClr val="000000"/>
                </a:solidFill>
                <a:latin typeface="Gill Sans" pitchFamily="-110" charset="0"/>
              </a:rPr>
              <a:t>Traditional paper based homework will not work for large classes: takes too much time to grade and students receive the feedback.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900" dirty="0">
              <a:solidFill>
                <a:srgbClr val="000000"/>
              </a:solidFill>
              <a:latin typeface="Gill Sans" pitchFamily="-110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900" dirty="0">
              <a:solidFill>
                <a:srgbClr val="000000"/>
              </a:solidFill>
              <a:latin typeface="Gill Sans" pitchFamily="-110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900" dirty="0">
              <a:solidFill>
                <a:srgbClr val="000000"/>
              </a:solidFill>
              <a:latin typeface="Gill Sans" pitchFamily="-110" charset="0"/>
            </a:endParaRP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990600" y="2944594"/>
            <a:ext cx="6804660" cy="123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6" tIns="41148" rIns="82296" bIns="41148">
            <a:spAutoFit/>
          </a:bodyPr>
          <a:lstStyle>
            <a:lvl1pPr marL="457200" indent="-457200" algn="l" eaLnBrk="0" hangingPunct="0">
              <a:spcBef>
                <a:spcPts val="2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1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ts val="275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ts val="275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ts val="250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21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ts val="275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50000"/>
              <a:buFontTx/>
              <a:buBlip>
                <a:blip r:embed="rId3"/>
              </a:buBlip>
            </a:pPr>
            <a:r>
              <a:rPr lang="en-US" altLang="en-US" sz="2500" dirty="0">
                <a:solidFill>
                  <a:srgbClr val="000000"/>
                </a:solidFill>
                <a:latin typeface="Gill Sans" pitchFamily="-110" charset="0"/>
              </a:rPr>
              <a:t>Effective way for students to practice problem solving skill.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500" dirty="0">
              <a:solidFill>
                <a:srgbClr val="000000"/>
              </a:solidFill>
              <a:latin typeface="Gill San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6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965245" cy="1202485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WeBWorK</a:t>
            </a:r>
            <a:r>
              <a:rPr lang="en-US" sz="3600" dirty="0" smtClean="0"/>
              <a:t> Key Features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315200" cy="3603812"/>
          </a:xfrm>
        </p:spPr>
        <p:txBody>
          <a:bodyPr>
            <a:noAutofit/>
          </a:bodyPr>
          <a:lstStyle/>
          <a:p>
            <a:pPr>
              <a:spcBef>
                <a:spcPts val="275"/>
              </a:spcBef>
              <a:buClr>
                <a:srgbClr val="F07F09"/>
              </a:buClr>
              <a:buSzPct val="80000"/>
              <a:buFont typeface="Wingdings 2" pitchFamily="18" charset="2"/>
              <a:buChar char=""/>
            </a:pPr>
            <a:r>
              <a:rPr lang="en-US" altLang="en-US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Making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homework</a:t>
            </a:r>
            <a:r>
              <a:rPr lang="en-US" altLang="en-US" dirty="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more</a:t>
            </a:r>
            <a:r>
              <a:rPr lang="en-US" altLang="en-US" dirty="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u="sng" dirty="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effective</a:t>
            </a:r>
            <a:r>
              <a:rPr lang="en-US" altLang="en-US" dirty="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altLang="en-US" u="sng" dirty="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efficient.</a:t>
            </a:r>
          </a:p>
          <a:p>
            <a:pPr>
              <a:spcBef>
                <a:spcPts val="275"/>
              </a:spcBef>
              <a:buClr>
                <a:srgbClr val="F07F09"/>
              </a:buClr>
              <a:buSzPct val="80000"/>
              <a:buFont typeface="Wingdings 2" pitchFamily="18" charset="2"/>
              <a:buChar char=""/>
            </a:pPr>
            <a:r>
              <a:rPr lang="en-US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is </a:t>
            </a:r>
            <a:r>
              <a:rPr lang="en-US" altLang="en-US" u="sng" dirty="0">
                <a:solidFill>
                  <a:srgbClr val="0033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effective</a:t>
            </a:r>
            <a:r>
              <a:rPr lang="en-US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by:</a:t>
            </a:r>
          </a:p>
          <a:p>
            <a:pPr lvl="1">
              <a:spcBef>
                <a:spcPts val="275"/>
              </a:spcBef>
              <a:buClr>
                <a:srgbClr val="F07F09"/>
              </a:buClr>
              <a:buSzPct val="80000"/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Providing students with </a:t>
            </a:r>
            <a:r>
              <a:rPr lang="en-US" altLang="en-US" sz="2400" dirty="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immediate feedbacks.</a:t>
            </a:r>
          </a:p>
          <a:p>
            <a:pPr lvl="1">
              <a:spcBef>
                <a:spcPts val="275"/>
              </a:spcBef>
              <a:buClr>
                <a:srgbClr val="F07F09"/>
              </a:buClr>
              <a:buSzPct val="80000"/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Providing students with </a:t>
            </a:r>
            <a:r>
              <a:rPr lang="en-US" altLang="en-US" sz="2400" dirty="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individualized versions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of problems.</a:t>
            </a:r>
          </a:p>
          <a:p>
            <a:pPr>
              <a:lnSpc>
                <a:spcPct val="90000"/>
              </a:lnSpc>
              <a:spcBef>
                <a:spcPts val="275"/>
              </a:spcBef>
              <a:buClr>
                <a:srgbClr val="F07F09"/>
              </a:buClr>
              <a:buSzPct val="80000"/>
              <a:buFont typeface="Wingdings 2" pitchFamily="18" charset="2"/>
              <a:buChar char=""/>
            </a:pP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is </a:t>
            </a:r>
            <a:r>
              <a:rPr lang="en-US" altLang="en-US" u="sng" dirty="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efficient</a:t>
            </a:r>
            <a:r>
              <a:rPr lang="en-US" altLang="en-US" dirty="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by:</a:t>
            </a:r>
          </a:p>
          <a:p>
            <a:pPr lvl="1">
              <a:spcBef>
                <a:spcPts val="275"/>
              </a:spcBef>
              <a:buClr>
                <a:srgbClr val="F07F09"/>
              </a:buClr>
              <a:buSzPct val="80000"/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Providing </a:t>
            </a:r>
            <a:r>
              <a:rPr lang="en-US" altLang="en-US" sz="2400" dirty="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automatic  grading 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 assignments</a:t>
            </a:r>
          </a:p>
          <a:p>
            <a:pPr lvl="1">
              <a:spcBef>
                <a:spcPts val="275"/>
              </a:spcBef>
              <a:buClr>
                <a:srgbClr val="F07F09"/>
              </a:buClr>
              <a:buSzPct val="80000"/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Providing </a:t>
            </a:r>
            <a:r>
              <a:rPr lang="en-US" altLang="en-US" sz="2400" dirty="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performance information 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 students and course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475220" cy="2590800"/>
          </a:xfrm>
        </p:spPr>
        <p:txBody>
          <a:bodyPr/>
          <a:lstStyle/>
          <a:p>
            <a:pPr marL="410052" indent="-410052">
              <a:lnSpc>
                <a:spcPct val="90000"/>
              </a:lnSpc>
            </a:pPr>
            <a:endParaRPr lang="en-US" altLang="en-US" sz="1800" dirty="0"/>
          </a:p>
          <a:p>
            <a:pPr marL="410052" indent="-410052">
              <a:lnSpc>
                <a:spcPct val="90000"/>
              </a:lnSpc>
            </a:pPr>
            <a:r>
              <a:rPr lang="en-US" altLang="en-US" sz="25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WeBWorK's</a:t>
            </a:r>
            <a:r>
              <a:rPr lang="en-US" altLang="en-US" sz="2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500" dirty="0">
                <a:solidFill>
                  <a:srgbClr val="080AA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National Problem Library</a:t>
            </a:r>
            <a:r>
              <a:rPr lang="en-US" altLang="en-US" sz="2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contains more than 23,000 questions covering trigonometry, college algebra, pre-calculus through calculus, linear algebra, differential equations, vector calculus, complex variables, probability, statistics, and other subjects.</a:t>
            </a:r>
          </a:p>
          <a:p>
            <a:pPr marL="410052" indent="-410052">
              <a:lnSpc>
                <a:spcPct val="90000"/>
              </a:lnSpc>
            </a:pPr>
            <a:endParaRPr lang="en-US" altLang="en-US" sz="2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10052" indent="-410052">
              <a:lnSpc>
                <a:spcPct val="90000"/>
              </a:lnSpc>
            </a:pPr>
            <a:endParaRPr lang="en-US" altLang="en-US" sz="1800" dirty="0"/>
          </a:p>
          <a:p>
            <a:pPr marL="410052" indent="-410052">
              <a:lnSpc>
                <a:spcPct val="90000"/>
              </a:lnSpc>
            </a:pPr>
            <a:endParaRPr lang="en-US" alt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838200"/>
            <a:ext cx="6965245" cy="120248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smtClean="0"/>
              <a:t>WeBWorK Key Features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1202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62940" y="1652831"/>
            <a:ext cx="7269480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 algn="l" eaLnBrk="0" hangingPunct="0">
              <a:spcBef>
                <a:spcPts val="2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1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ts val="275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ts val="275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ts val="250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21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ts val="275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900" dirty="0">
                <a:solidFill>
                  <a:srgbClr val="000000"/>
                </a:solidFill>
                <a:latin typeface="Gill Sans" pitchFamily="-110" charset="0"/>
              </a:rPr>
              <a:t>Trying out the site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857250" y="2400300"/>
            <a:ext cx="6995160" cy="52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6" tIns="41148" rIns="82296" bIns="41148">
            <a:spAutoFit/>
          </a:bodyPr>
          <a:lstStyle>
            <a:lvl1pPr algn="l" eaLnBrk="0" hangingPunct="0">
              <a:spcBef>
                <a:spcPts val="2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1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ts val="275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ts val="275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ts val="250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21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ts val="275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900" dirty="0">
                <a:solidFill>
                  <a:srgbClr val="000000"/>
                </a:solidFill>
                <a:latin typeface="Gill Sans" pitchFamily="-110" charset="0"/>
              </a:rPr>
              <a:t>http://math.utsc.utoronto.ca/webwork2/</a:t>
            </a: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762000" y="3352800"/>
            <a:ext cx="7612380" cy="202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 marL="457200" indent="-457200" algn="l" eaLnBrk="0" hangingPunct="0">
              <a:spcBef>
                <a:spcPts val="2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1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ts val="275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ts val="275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ts val="250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21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ts val="275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en-US" altLang="en-US" sz="2500" dirty="0">
                <a:solidFill>
                  <a:srgbClr val="000000"/>
                </a:solidFill>
                <a:latin typeface="Gill Sans" pitchFamily="-110" charset="0"/>
              </a:rPr>
              <a:t>Students can download a </a:t>
            </a:r>
            <a:r>
              <a:rPr lang="en-US" altLang="en-US" sz="2500" dirty="0">
                <a:solidFill>
                  <a:srgbClr val="080AA7"/>
                </a:solidFill>
                <a:latin typeface="Gill Sans" pitchFamily="-110" charset="0"/>
              </a:rPr>
              <a:t>hardcopy</a:t>
            </a:r>
            <a:r>
              <a:rPr lang="en-US" altLang="en-US" sz="2500" dirty="0">
                <a:solidFill>
                  <a:srgbClr val="000000"/>
                </a:solidFill>
                <a:latin typeface="Gill Sans" pitchFamily="-110" charset="0"/>
              </a:rPr>
              <a:t> of problem sets.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en-US" altLang="en-US" sz="2500" dirty="0">
                <a:solidFill>
                  <a:srgbClr val="000000"/>
                </a:solidFill>
                <a:latin typeface="Gill Sans" pitchFamily="-110" charset="0"/>
              </a:rPr>
              <a:t>Students can </a:t>
            </a:r>
            <a:r>
              <a:rPr lang="en-US" altLang="en-US" sz="2500" dirty="0">
                <a:solidFill>
                  <a:srgbClr val="002060"/>
                </a:solidFill>
                <a:latin typeface="Gill Sans" pitchFamily="-110" charset="0"/>
              </a:rPr>
              <a:t>submit</a:t>
            </a:r>
            <a:r>
              <a:rPr lang="en-US" altLang="en-US" sz="2500" dirty="0">
                <a:solidFill>
                  <a:srgbClr val="000000"/>
                </a:solidFill>
                <a:latin typeface="Gill Sans" pitchFamily="-110" charset="0"/>
              </a:rPr>
              <a:t> their answers to receive the immediate feedback and make </a:t>
            </a:r>
            <a:r>
              <a:rPr lang="en-US" altLang="en-US" sz="2500" dirty="0">
                <a:solidFill>
                  <a:srgbClr val="002060"/>
                </a:solidFill>
                <a:latin typeface="Gill Sans" pitchFamily="-110" charset="0"/>
              </a:rPr>
              <a:t>infinite trials </a:t>
            </a:r>
            <a:r>
              <a:rPr lang="en-US" altLang="en-US" sz="2500" dirty="0">
                <a:solidFill>
                  <a:srgbClr val="000000"/>
                </a:solidFill>
                <a:latin typeface="Gill Sans" pitchFamily="-110" charset="0"/>
              </a:rPr>
              <a:t>until the homework due date.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8730" y="713236"/>
            <a:ext cx="6965245" cy="120248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smtClean="0"/>
              <a:t>WeBWorK Problem Set 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5281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965245" cy="1202485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WeBWorK</a:t>
            </a:r>
            <a:r>
              <a:rPr lang="en-US" sz="3600" dirty="0" smtClean="0"/>
              <a:t> Problem Set Demo</a:t>
            </a:r>
            <a:endParaRPr lang="en-US" sz="3600" dirty="0"/>
          </a:p>
        </p:txBody>
      </p:sp>
      <p:pic>
        <p:nvPicPr>
          <p:cNvPr id="4" name="Picture 7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867399" cy="441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CC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1607BD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937260" y="617220"/>
            <a:ext cx="7406640" cy="96012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900" dirty="0">
                <a:solidFill>
                  <a:srgbClr val="080AA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en-US" sz="2900" dirty="0">
                <a:solidFill>
                  <a:srgbClr val="080AA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altLang="en-US" sz="2800" dirty="0">
              <a:solidFill>
                <a:srgbClr val="080AA7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1211580" y="1066800"/>
            <a:ext cx="6858000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 marL="455613" indent="-455613" algn="l" eaLnBrk="0" hangingPunct="0">
              <a:spcBef>
                <a:spcPts val="2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1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ts val="275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ts val="275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ts val="250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21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ts val="275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ts val="1620"/>
              </a:spcBef>
              <a:buClr>
                <a:srgbClr val="000000"/>
              </a:buClr>
              <a:buSzPct val="171000"/>
              <a:buNone/>
            </a:pPr>
            <a:r>
              <a:rPr lang="en-US" altLang="en-US" sz="2900" dirty="0">
                <a:solidFill>
                  <a:srgbClr val="000000"/>
                </a:solidFill>
                <a:latin typeface="Constantia (Headings)"/>
              </a:rPr>
              <a:t>Typical tasks for a </a:t>
            </a:r>
            <a:r>
              <a:rPr lang="en-US" altLang="en-US" sz="2900" dirty="0" err="1">
                <a:solidFill>
                  <a:srgbClr val="000000"/>
                </a:solidFill>
                <a:latin typeface="Constantia (Headings)"/>
              </a:rPr>
              <a:t>WeBWorK</a:t>
            </a:r>
            <a:r>
              <a:rPr lang="en-US" altLang="en-US" sz="2900" dirty="0">
                <a:solidFill>
                  <a:srgbClr val="000000"/>
                </a:solidFill>
                <a:latin typeface="Constantia (Headings)"/>
              </a:rPr>
              <a:t> professor:</a:t>
            </a:r>
          </a:p>
        </p:txBody>
      </p:sp>
      <p:sp>
        <p:nvSpPr>
          <p:cNvPr id="16389" name="TextBox 2"/>
          <p:cNvSpPr txBox="1">
            <a:spLocks noChangeArrowheads="1"/>
          </p:cNvSpPr>
          <p:nvPr/>
        </p:nvSpPr>
        <p:spPr bwMode="auto">
          <a:xfrm>
            <a:off x="1280160" y="1905000"/>
            <a:ext cx="6035040" cy="405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6" tIns="41148" rIns="82296" bIns="41148">
            <a:spAutoFit/>
          </a:bodyPr>
          <a:lstStyle>
            <a:lvl1pPr algn="l" eaLnBrk="0" hangingPunct="0">
              <a:spcBef>
                <a:spcPts val="275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1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ts val="275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 sz="27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ts val="275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ts val="250"/>
              </a:spcBef>
              <a:buClr>
                <a:srgbClr val="ED3742"/>
              </a:buClr>
              <a:buSzPct val="112000"/>
              <a:buFont typeface="Verdana" pitchFamily="34" charset="0"/>
              <a:buChar char="◦"/>
              <a:defRPr sz="21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ts val="275"/>
              </a:spcBef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75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500" dirty="0">
                <a:solidFill>
                  <a:srgbClr val="000000"/>
                </a:solidFill>
                <a:latin typeface="Gill Sans" pitchFamily="-110" charset="0"/>
              </a:rPr>
              <a:t>Creating the problem sets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500" dirty="0">
                <a:solidFill>
                  <a:srgbClr val="000000"/>
                </a:solidFill>
                <a:latin typeface="Gill Sans" pitchFamily="-110" charset="0"/>
              </a:rPr>
              <a:t>Editing the problem sets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500" dirty="0">
                <a:solidFill>
                  <a:srgbClr val="000000"/>
                </a:solidFill>
                <a:latin typeface="Gill Sans" pitchFamily="-110" charset="0"/>
              </a:rPr>
              <a:t>Make it visible to students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500" dirty="0">
                <a:solidFill>
                  <a:srgbClr val="000000"/>
                </a:solidFill>
                <a:latin typeface="Gill Sans" pitchFamily="-110" charset="0"/>
              </a:rPr>
              <a:t>Set-up due date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500" dirty="0">
                <a:solidFill>
                  <a:srgbClr val="000000"/>
                </a:solidFill>
                <a:latin typeface="Gill Sans" pitchFamily="-110" charset="0"/>
              </a:rPr>
              <a:t>Viewing student progress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500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Scoring </a:t>
            </a:r>
            <a:r>
              <a:rPr lang="en-US" altLang="en-US" sz="250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sets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Adding students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500" dirty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900" dirty="0">
              <a:solidFill>
                <a:srgbClr val="000000"/>
              </a:solidFill>
              <a:latin typeface="Gill Sans" pitchFamily="-110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900" dirty="0">
              <a:solidFill>
                <a:srgbClr val="000000"/>
              </a:solidFill>
              <a:latin typeface="Gill San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24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5310</TotalTime>
  <Words>1099</Words>
  <Application>Microsoft Macintosh PowerPoint</Application>
  <PresentationFormat>On-screen Show (4:3)</PresentationFormat>
  <Paragraphs>230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3" baseType="lpstr">
      <vt:lpstr>Arial</vt:lpstr>
      <vt:lpstr>Arial Unicode MS</vt:lpstr>
      <vt:lpstr>Brush Script MT</vt:lpstr>
      <vt:lpstr>Calibri</vt:lpstr>
      <vt:lpstr>Constantia</vt:lpstr>
      <vt:lpstr>Constantia (Headings)</vt:lpstr>
      <vt:lpstr>Franklin Gothic Book</vt:lpstr>
      <vt:lpstr>Gill Sans</vt:lpstr>
      <vt:lpstr>ＭＳ Ｐゴシック</vt:lpstr>
      <vt:lpstr>NimbusRomNo9L-Regu</vt:lpstr>
      <vt:lpstr>Rage Italic</vt:lpstr>
      <vt:lpstr>Symbol</vt:lpstr>
      <vt:lpstr>Verdana</vt:lpstr>
      <vt:lpstr>Wingdings</vt:lpstr>
      <vt:lpstr>Wingdings 2</vt:lpstr>
      <vt:lpstr>ヒラギノ角ゴ ProN W3</vt:lpstr>
      <vt:lpstr>Pushpin</vt:lpstr>
      <vt:lpstr>WeBWorK In  Introductory Statistics Course (STAB22)</vt:lpstr>
      <vt:lpstr>Outline</vt:lpstr>
      <vt:lpstr>Course Structure</vt:lpstr>
      <vt:lpstr>PowerPoint Presentation</vt:lpstr>
      <vt:lpstr>WeBWorK Key Features</vt:lpstr>
      <vt:lpstr>PowerPoint Presentation</vt:lpstr>
      <vt:lpstr>PowerPoint Presentation</vt:lpstr>
      <vt:lpstr>WeBWorK Problem Set Demo</vt:lpstr>
      <vt:lpstr> </vt:lpstr>
      <vt:lpstr> </vt:lpstr>
      <vt:lpstr>PowerPoint Presentation</vt:lpstr>
      <vt:lpstr>PowerPoint Presentation</vt:lpstr>
      <vt:lpstr>PowerPoint Presentation</vt:lpstr>
      <vt:lpstr>WeBWorK  Current Grading Scheme</vt:lpstr>
      <vt:lpstr>Gamification In Education</vt:lpstr>
      <vt:lpstr>Achievements </vt:lpstr>
      <vt:lpstr>Leveling</vt:lpstr>
      <vt:lpstr>Badges</vt:lpstr>
      <vt:lpstr>Badges</vt:lpstr>
      <vt:lpstr>Challengers</vt:lpstr>
      <vt:lpstr>We can activate “Achievement” from WeBWorK </vt:lpstr>
      <vt:lpstr>WeBworK Achievement</vt:lpstr>
      <vt:lpstr>So..what is the result then?</vt:lpstr>
      <vt:lpstr>Future Plan (Project for CSCC01) - Can I beat that? (better name? Catch-Up)</vt:lpstr>
      <vt:lpstr>References</vt:lpstr>
      <vt:lpstr>Any Questions?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Statistics Learning Through Wikispace</dc:title>
  <dc:creator>Sohee Kang</dc:creator>
  <cp:lastModifiedBy>Thierry Sans</cp:lastModifiedBy>
  <cp:revision>112</cp:revision>
  <dcterms:created xsi:type="dcterms:W3CDTF">2016-05-20T15:53:02Z</dcterms:created>
  <dcterms:modified xsi:type="dcterms:W3CDTF">2017-09-14T17:07:01Z</dcterms:modified>
</cp:coreProperties>
</file>