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Slab"/>
      <p:regular r:id="rId10"/>
      <p:bold r:id="rId11"/>
    </p:embeddedFon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bold.fntdata"/><Relationship Id="rId10" Type="http://schemas.openxmlformats.org/officeDocument/2006/relationships/font" Target="fonts/RobotoSlab-regular.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a1cfecf8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a1cfecf8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a1cfecf8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a1cfecf8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a1cfecf8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a1cfecf8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Prior and Posterior Beliefs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Sean Lee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Position 1:</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Are Data101 participants who set the thermostat to cooler more likely to see floaters than all Data101 participants?</a:t>
            </a:r>
            <a:endParaRPr/>
          </a:p>
          <a:p>
            <a:pPr indent="0" lvl="0" marL="0" rtl="0" algn="l">
              <a:spcBef>
                <a:spcPts val="1200"/>
              </a:spcBef>
              <a:spcAft>
                <a:spcPts val="0"/>
              </a:spcAft>
              <a:buNone/>
            </a:pPr>
            <a:r>
              <a:rPr lang="en"/>
              <a:t>P(SeeFloaters | SetThermostatToCool) vs. P(SeeFloaters)</a:t>
            </a:r>
            <a:endParaRPr/>
          </a:p>
          <a:p>
            <a:pPr indent="0" lvl="0" marL="0" rtl="0" algn="l">
              <a:spcBef>
                <a:spcPts val="1200"/>
              </a:spcBef>
              <a:spcAft>
                <a:spcPts val="0"/>
              </a:spcAft>
              <a:buNone/>
            </a:pPr>
            <a:r>
              <a:rPr lang="en"/>
              <a:t>Prior: P(SeeFloaters)</a:t>
            </a:r>
            <a:endParaRPr/>
          </a:p>
          <a:p>
            <a:pPr indent="0" lvl="0" marL="0" rtl="0" algn="l">
              <a:spcBef>
                <a:spcPts val="1200"/>
              </a:spcBef>
              <a:spcAft>
                <a:spcPts val="0"/>
              </a:spcAft>
              <a:buNone/>
            </a:pPr>
            <a:r>
              <a:rPr lang="en"/>
              <a:t>Posterior: Pattern P(</a:t>
            </a:r>
            <a:r>
              <a:rPr lang="en"/>
              <a:t>SeeFloaters | SetThermostatToCool</a:t>
            </a:r>
            <a:r>
              <a:rPr lang="en"/>
              <a:t>)</a:t>
            </a:r>
            <a:endParaRPr/>
          </a:p>
          <a:p>
            <a:pPr indent="0" lvl="0" marL="0" rtl="0" algn="l">
              <a:spcBef>
                <a:spcPts val="1200"/>
              </a:spcBef>
              <a:spcAft>
                <a:spcPts val="0"/>
              </a:spcAft>
              <a:buNone/>
            </a:pPr>
            <a:r>
              <a:rPr lang="en"/>
              <a:t>P(SeeFloaters | SetThermostatToCool) = P(SetThermostatToCool | SeeFloaters) * P(SeeFloaters) / P(SetThermostatToCool)</a:t>
            </a:r>
            <a:endParaRPr/>
          </a:p>
          <a:p>
            <a:pPr indent="0" lvl="0" marL="0" rtl="0" algn="l">
              <a:spcBef>
                <a:spcPts val="1200"/>
              </a:spcBef>
              <a:spcAft>
                <a:spcPts val="0"/>
              </a:spcAft>
              <a:buNone/>
            </a:pPr>
            <a:r>
              <a:rPr lang="en"/>
              <a:t>P(SeeFloaters | SetThermostatToCool) = 0.6 * 0.672 / 0.583 = 0.692 or 69.2%</a:t>
            </a:r>
            <a:endParaRPr/>
          </a:p>
          <a:p>
            <a:pPr indent="0" lvl="0" marL="0" rtl="0" algn="l">
              <a:spcBef>
                <a:spcPts val="1200"/>
              </a:spcBef>
              <a:spcAft>
                <a:spcPts val="0"/>
              </a:spcAft>
              <a:buNone/>
            </a:pPr>
            <a:r>
              <a:rPr lang="en"/>
              <a:t>P(SeeFloaters) = 0.672 or 67.2%</a:t>
            </a:r>
            <a:endParaRPr/>
          </a:p>
          <a:p>
            <a:pPr indent="0" lvl="0" marL="0" rtl="0" algn="l">
              <a:spcBef>
                <a:spcPts val="1200"/>
              </a:spcBef>
              <a:spcAft>
                <a:spcPts val="1200"/>
              </a:spcAft>
              <a:buNone/>
            </a:pPr>
            <a:r>
              <a:rPr lang="en"/>
              <a:t>Conclusion: Data 101 Participants who set the thermostat to cooler are more likely to see floaters (69.2%) than all Data 101 participants who see floaters (67.2%)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Position 2:</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Are Data101 participants who have an iPhone more likely to choose odd than all Data101 participants?</a:t>
            </a:r>
            <a:endParaRPr/>
          </a:p>
          <a:p>
            <a:pPr indent="0" lvl="0" marL="0" rtl="0" algn="l">
              <a:spcBef>
                <a:spcPts val="1200"/>
              </a:spcBef>
              <a:spcAft>
                <a:spcPts val="0"/>
              </a:spcAft>
              <a:buNone/>
            </a:pPr>
            <a:r>
              <a:rPr lang="en"/>
              <a:t>P(ChooseOdd | UseiPhone) vs. P(ChooseOdd)</a:t>
            </a:r>
            <a:endParaRPr/>
          </a:p>
          <a:p>
            <a:pPr indent="0" lvl="0" marL="0" rtl="0" algn="l">
              <a:spcBef>
                <a:spcPts val="1200"/>
              </a:spcBef>
              <a:spcAft>
                <a:spcPts val="0"/>
              </a:spcAft>
              <a:buNone/>
            </a:pPr>
            <a:r>
              <a:rPr lang="en"/>
              <a:t>Prior: P(ChooseOdd)</a:t>
            </a:r>
            <a:endParaRPr/>
          </a:p>
          <a:p>
            <a:pPr indent="0" lvl="0" marL="0" rtl="0" algn="l">
              <a:spcBef>
                <a:spcPts val="1200"/>
              </a:spcBef>
              <a:spcAft>
                <a:spcPts val="0"/>
              </a:spcAft>
              <a:buNone/>
            </a:pPr>
            <a:r>
              <a:rPr lang="en"/>
              <a:t>Posterior: Pattern P(ChooseOdd | UseiPhone)</a:t>
            </a:r>
            <a:endParaRPr/>
          </a:p>
          <a:p>
            <a:pPr indent="0" lvl="0" marL="0" rtl="0" algn="l">
              <a:spcBef>
                <a:spcPts val="1200"/>
              </a:spcBef>
              <a:spcAft>
                <a:spcPts val="0"/>
              </a:spcAft>
              <a:buNone/>
            </a:pPr>
            <a:r>
              <a:rPr lang="en"/>
              <a:t>P(ChooseOdd | UseiPhone) = P(UseiPhone | ChooseOdd) * P(ChooseOdd) / P(UseiPhone)</a:t>
            </a:r>
            <a:endParaRPr/>
          </a:p>
          <a:p>
            <a:pPr indent="0" lvl="0" marL="0" rtl="0" algn="l">
              <a:spcBef>
                <a:spcPts val="1200"/>
              </a:spcBef>
              <a:spcAft>
                <a:spcPts val="0"/>
              </a:spcAft>
              <a:buNone/>
            </a:pPr>
            <a:r>
              <a:rPr lang="en"/>
              <a:t>P(ChooseOdd | UseiPhone) = 0.78 * 0.49 / 0.769 = 0.497</a:t>
            </a:r>
            <a:endParaRPr/>
          </a:p>
          <a:p>
            <a:pPr indent="0" lvl="0" marL="0" rtl="0" algn="l">
              <a:spcBef>
                <a:spcPts val="1200"/>
              </a:spcBef>
              <a:spcAft>
                <a:spcPts val="0"/>
              </a:spcAft>
              <a:buNone/>
            </a:pPr>
            <a:r>
              <a:rPr lang="en"/>
              <a:t>P(ChooseOdd) = 0.49</a:t>
            </a:r>
            <a:endParaRPr/>
          </a:p>
          <a:p>
            <a:pPr indent="0" lvl="0" marL="0" rtl="0" algn="l">
              <a:spcBef>
                <a:spcPts val="1200"/>
              </a:spcBef>
              <a:spcAft>
                <a:spcPts val="1200"/>
              </a:spcAft>
              <a:buNone/>
            </a:pPr>
            <a:r>
              <a:rPr lang="en"/>
              <a:t>Conclusion: Data 101 Participants who have an iphone are more likely to choose odd (49.7%) than all Data 101 participants who choose odd (49%)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Position 3:</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Are Data101 participants who are right handed and watch american football more likely to be grossed out by the food question than all Data101 participants?</a:t>
            </a:r>
            <a:endParaRPr/>
          </a:p>
          <a:p>
            <a:pPr indent="0" lvl="0" marL="0" rtl="0" algn="l">
              <a:spcBef>
                <a:spcPts val="1200"/>
              </a:spcBef>
              <a:spcAft>
                <a:spcPts val="0"/>
              </a:spcAft>
              <a:buNone/>
            </a:pPr>
            <a:r>
              <a:rPr lang="en"/>
              <a:t>P(GrossedByFood | (RightHand &amp; WatchAmericanFB)) vs. P(GrossedByFood)</a:t>
            </a:r>
            <a:endParaRPr/>
          </a:p>
          <a:p>
            <a:pPr indent="0" lvl="0" marL="0" rtl="0" algn="l">
              <a:spcBef>
                <a:spcPts val="1200"/>
              </a:spcBef>
              <a:spcAft>
                <a:spcPts val="0"/>
              </a:spcAft>
              <a:buNone/>
            </a:pPr>
            <a:r>
              <a:rPr lang="en"/>
              <a:t>Prior: P(GrossedByFood)</a:t>
            </a:r>
            <a:endParaRPr/>
          </a:p>
          <a:p>
            <a:pPr indent="0" lvl="0" marL="0" rtl="0" algn="l">
              <a:spcBef>
                <a:spcPts val="1200"/>
              </a:spcBef>
              <a:spcAft>
                <a:spcPts val="0"/>
              </a:spcAft>
              <a:buNone/>
            </a:pPr>
            <a:r>
              <a:rPr lang="en"/>
              <a:t>Posterior: Composite Pattern P(GrossedByFood | (RightHand &amp; WatchAmericanFB))</a:t>
            </a:r>
            <a:endParaRPr/>
          </a:p>
          <a:p>
            <a:pPr indent="0" lvl="0" marL="0" rtl="0" algn="l">
              <a:spcBef>
                <a:spcPts val="1200"/>
              </a:spcBef>
              <a:spcAft>
                <a:spcPts val="0"/>
              </a:spcAft>
              <a:buNone/>
            </a:pPr>
            <a:r>
              <a:rPr lang="en"/>
              <a:t>P(GrossedByFood | (RightHand &amp; WatchAmericanFB)) = P((RightHand &amp; WatchAmericanFB) | GrossedByFood) * P(GrossedByFood) / P(RightHand &amp; WatchAmericanFB)</a:t>
            </a:r>
            <a:endParaRPr/>
          </a:p>
          <a:p>
            <a:pPr indent="0" lvl="0" marL="0" rtl="0" algn="l">
              <a:spcBef>
                <a:spcPts val="1200"/>
              </a:spcBef>
              <a:spcAft>
                <a:spcPts val="0"/>
              </a:spcAft>
              <a:buNone/>
            </a:pPr>
            <a:r>
              <a:rPr lang="en"/>
              <a:t>P(GrossedByFood | (RightHand &amp; WatchAmericanFB)) = 0.815 * 0.64 / 0.823 = 0.634 or 63.7%</a:t>
            </a:r>
            <a:endParaRPr/>
          </a:p>
          <a:p>
            <a:pPr indent="0" lvl="0" marL="0" rtl="0" algn="l">
              <a:spcBef>
                <a:spcPts val="1200"/>
              </a:spcBef>
              <a:spcAft>
                <a:spcPts val="0"/>
              </a:spcAft>
              <a:buNone/>
            </a:pPr>
            <a:r>
              <a:rPr lang="en"/>
              <a:t>P(GrossedByFood) = 0.64 or 64%</a:t>
            </a:r>
            <a:endParaRPr/>
          </a:p>
          <a:p>
            <a:pPr indent="0" lvl="0" marL="0" rtl="0" algn="l">
              <a:spcBef>
                <a:spcPts val="1200"/>
              </a:spcBef>
              <a:spcAft>
                <a:spcPts val="1200"/>
              </a:spcAft>
              <a:buNone/>
            </a:pPr>
            <a:r>
              <a:rPr lang="en"/>
              <a:t>Conclusion: Data 101 Participants who are right handed and watch american football are less likely to be grossed out by the food answers (63.7) than all Data 101 participants who are grossed out by the food answers (64%)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