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comments/comment1.xml" ContentType="application/vnd.openxmlformats-officedocument.presentationml.comment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Slides/notesSlide2.xml" ContentType="application/vnd.openxmlformats-officedocument.presentationml.notesSlide+xml"/>
  <Override PartName="/ppt/slides/slide18.xml" ContentType="application/vnd.openxmlformats-officedocument.presentationml.slide+xml"/>
  <Override PartName="/ppt/slides/slide19.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20.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slides/slide2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commentAuthors.xml><?xml version="1.0" encoding="utf-8"?>
<p:cmAuthorLst xmlns:p="http://schemas.openxmlformats.org/presentationml/2006/main" xmlns:r="http://schemas.openxmlformats.org/officeDocument/2006/relationships" xmlns:a="http://schemas.openxmlformats.org/drawingml/2006/main">
  <p:cmAuthor id="1" name="Roshan Karthick" initials="RK" lastIdx="1" clrIdx="0"/>
</p:cmAuthorLst>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81" d="100"/>
          <a:sy n="81" d="100"/>
        </p:scale>
        <p:origin x="725" y="48"/>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tableStyles" Target="tableStyles.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commentAuthors" Target="commentAuthors.xml"/><Relationship Id="rId2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Madhan\Documents\New%20folder\employee_data_(3).xlsx" TargetMode="External"/><Relationship Id="rId2" Type="http://schemas.microsoft.com/office/2011/relationships/chartStyle" Target="style1.xml"/><Relationship Id="rId3" Type="http://schemas.microsoft.com/office/2011/relationships/chartColorStyle" Target="colors1.xml"/></Relationships>
</file>

<file path=ppt/charts/_rels/chart2.xml.rels><?xml version="1.0" encoding="UTF-8" standalone="yes"?>
<Relationships xmlns="http://schemas.openxmlformats.org/package/2006/relationships"><Relationship Id="rId1" Type="http://schemas.openxmlformats.org/officeDocument/2006/relationships/oleObject" Target="file:///C:\Users\Madhan\Documents\New%20folder\employee_data_(3).xlsx" TargetMode="External"/><Relationship Id="rId2" Type="http://schemas.microsoft.com/office/2011/relationships/chartStyle" Target="style2.xml"/><Relationship Id="rId3" Type="http://schemas.microsoft.com/office/2011/relationships/chartColorStyle" Target="colors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[employee_data_(3).xlsx]Sheet1!PivotTable1</c:name>
    <c:fmtId val="20"/>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000" b="1" dirty="0"/>
              <a:t>EMPLOYEE</a:t>
            </a:r>
            <a:r>
              <a:rPr lang="en-IN" sz="2000" b="1" baseline="0" dirty="0"/>
              <a:t> DTA ANALYSIS</a:t>
            </a:r>
            <a:endParaRPr lang="en-IN" sz="2000" b="1" dirty="0"/>
          </a:p>
        </c:rich>
      </c:tx>
      <c:layout>
        <c:manualLayout>
          <c:xMode val="edge"/>
          <c:yMode val="edge"/>
          <c:x val="0.300223803406652"/>
          <c:y val="0.019423681872630993"/>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19.0</c:v>
                </c:pt>
                <c:pt idx="1">
                  <c:v>20.0</c:v>
                </c:pt>
                <c:pt idx="2">
                  <c:v>23.0</c:v>
                </c:pt>
                <c:pt idx="3">
                  <c:v>19.0</c:v>
                </c:pt>
                <c:pt idx="4">
                  <c:v>24.0</c:v>
                </c:pt>
                <c:pt idx="5">
                  <c:v>22.0</c:v>
                </c:pt>
                <c:pt idx="6">
                  <c:v>16.0</c:v>
                </c:pt>
                <c:pt idx="7">
                  <c:v>25.0</c:v>
                </c:pt>
                <c:pt idx="8">
                  <c:v>25.0</c:v>
                </c:pt>
                <c:pt idx="9">
                  <c:v>19.0</c:v>
                </c:pt>
              </c:numCache>
            </c:numRef>
          </c:val>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9.0</c:v>
                </c:pt>
                <c:pt idx="1">
                  <c:v>20.0</c:v>
                </c:pt>
                <c:pt idx="2">
                  <c:v>12.0</c:v>
                </c:pt>
                <c:pt idx="3">
                  <c:v>11.0</c:v>
                </c:pt>
                <c:pt idx="4">
                  <c:v>7.0</c:v>
                </c:pt>
                <c:pt idx="5">
                  <c:v>5.0</c:v>
                </c:pt>
                <c:pt idx="6">
                  <c:v>16.0</c:v>
                </c:pt>
                <c:pt idx="7">
                  <c:v>13.0</c:v>
                </c:pt>
                <c:pt idx="8">
                  <c:v>19.0</c:v>
                </c:pt>
                <c:pt idx="9">
                  <c:v>15.0</c:v>
                </c:pt>
              </c:numCache>
            </c:numRef>
          </c:val>
        </c:ser>
        <c:ser>
          <c:idx val="2"/>
          <c:order val="2"/>
          <c:tx>
            <c:strRef>
              <c:f>Sheet1!$D$3:$D$4</c:f>
              <c:strCache>
                <c:ptCount val="1"/>
                <c:pt idx="0">
                  <c:v>med</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83.0</c:v>
                </c:pt>
                <c:pt idx="1">
                  <c:v>73.0</c:v>
                </c:pt>
                <c:pt idx="2">
                  <c:v>82.0</c:v>
                </c:pt>
                <c:pt idx="3">
                  <c:v>92.0</c:v>
                </c:pt>
                <c:pt idx="4">
                  <c:v>74.0</c:v>
                </c:pt>
                <c:pt idx="5">
                  <c:v>82.0</c:v>
                </c:pt>
                <c:pt idx="6">
                  <c:v>87.0</c:v>
                </c:pt>
                <c:pt idx="7">
                  <c:v>89.0</c:v>
                </c:pt>
                <c:pt idx="8">
                  <c:v>80.0</c:v>
                </c:pt>
                <c:pt idx="9">
                  <c:v>94.0</c:v>
                </c:pt>
              </c:numCache>
            </c:numRef>
          </c:val>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39.0</c:v>
                </c:pt>
                <c:pt idx="1">
                  <c:v>32.0</c:v>
                </c:pt>
                <c:pt idx="2">
                  <c:v>37.0</c:v>
                </c:pt>
                <c:pt idx="3">
                  <c:v>35.0</c:v>
                </c:pt>
                <c:pt idx="4">
                  <c:v>49.0</c:v>
                </c:pt>
                <c:pt idx="5">
                  <c:v>34.0</c:v>
                </c:pt>
                <c:pt idx="6">
                  <c:v>38.0</c:v>
                </c:pt>
                <c:pt idx="7">
                  <c:v>40.0</c:v>
                </c:pt>
                <c:pt idx="8">
                  <c:v>26.0</c:v>
                </c:pt>
                <c:pt idx="9">
                  <c:v>28.0</c:v>
                </c:pt>
              </c:numCache>
            </c:numRef>
          </c:val>
        </c:ser>
        <c:dLbls>
          <c:showLegendKey val="0"/>
          <c:showVal val="0"/>
          <c:showCatName val="0"/>
          <c:showSerName val="0"/>
          <c:showPercent val="0"/>
          <c:showBubbleSize val="0"/>
        </c:dLbls>
        <c:gapWidth val="219"/>
        <c:overlap val="-27"/>
        <c:axId val="1311111071"/>
        <c:axId val="1311108671"/>
      </c:barChart>
      <c:catAx>
        <c:axId val="13111110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11108671"/>
        <c:crosses val="autoZero"/>
        <c:auto val="1"/>
        <c:lblAlgn val="ctr"/>
        <c:lblOffset val="100"/>
        <c:noMultiLvlLbl val="0"/>
      </c:catAx>
      <c:valAx>
        <c:axId val="131110867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1111107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[employee_data_(3).xlsx]Sheet1!PivotTable1</c:name>
    <c:fmtId val="2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000" b="1" dirty="0"/>
              <a:t>MEDIAN</a:t>
            </a:r>
          </a:p>
        </c:rich>
      </c:tx>
      <c:layout>
        <c:manualLayout>
          <c:xMode val="edge"/>
          <c:yMode val="edge"/>
          <c:x val="0.39019997920976585"/>
          <c:y val="0.022040447982228803"/>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
        <c:idx val="92"/>
        <c:spPr>
          <a:solidFill>
            <a:schemeClr val="accent1"/>
          </a:solidFill>
          <a:ln w="25400">
            <a:solidFill>
              <a:schemeClr val="lt1"/>
            </a:solidFill>
          </a:ln>
          <a:effectLst/>
          <a:sp3d contourW="25400">
            <a:contourClr>
              <a:schemeClr val="lt1"/>
            </a:contourClr>
          </a:sp3d>
        </c:spPr>
      </c:pivotFmt>
      <c:pivotFmt>
        <c:idx val="93"/>
        <c:spPr>
          <a:solidFill>
            <a:schemeClr val="accent1"/>
          </a:solidFill>
          <a:ln w="25400">
            <a:solidFill>
              <a:schemeClr val="lt1"/>
            </a:solidFill>
          </a:ln>
          <a:effectLst/>
          <a:sp3d contourW="25400">
            <a:contourClr>
              <a:schemeClr val="lt1"/>
            </a:contourClr>
          </a:sp3d>
        </c:spPr>
      </c:pivotFmt>
      <c:pivotFmt>
        <c:idx val="94"/>
        <c:spPr>
          <a:solidFill>
            <a:schemeClr val="accent1"/>
          </a:solidFill>
          <a:ln w="25400">
            <a:solidFill>
              <a:schemeClr val="lt1"/>
            </a:solidFill>
          </a:ln>
          <a:effectLst/>
          <a:sp3d contourW="25400">
            <a:contourClr>
              <a:schemeClr val="lt1"/>
            </a:contourClr>
          </a:sp3d>
        </c:spPr>
      </c:pivotFmt>
      <c:pivotFmt>
        <c:idx val="95"/>
        <c:spPr>
          <a:solidFill>
            <a:schemeClr val="accent1"/>
          </a:solidFill>
          <a:ln w="25400">
            <a:solidFill>
              <a:schemeClr val="lt1"/>
            </a:solidFill>
          </a:ln>
          <a:effectLst/>
          <a:sp3d contourW="25400">
            <a:contourClr>
              <a:schemeClr val="lt1"/>
            </a:contourClr>
          </a:sp3d>
        </c:spPr>
      </c:pivotFmt>
      <c:pivotFmt>
        <c:idx val="96"/>
        <c:spPr>
          <a:solidFill>
            <a:schemeClr val="accent1"/>
          </a:solidFill>
          <a:ln w="25400">
            <a:solidFill>
              <a:schemeClr val="lt1"/>
            </a:solidFill>
          </a:ln>
          <a:effectLst/>
          <a:sp3d contourW="25400">
            <a:contourClr>
              <a:schemeClr val="lt1"/>
            </a:contourClr>
          </a:sp3d>
        </c:spPr>
      </c:pivotFmt>
      <c:pivotFmt>
        <c:idx val="97"/>
        <c:spPr>
          <a:solidFill>
            <a:schemeClr val="accent1"/>
          </a:solidFill>
          <a:ln w="25400">
            <a:solidFill>
              <a:schemeClr val="lt1"/>
            </a:solidFill>
          </a:ln>
          <a:effectLst/>
          <a:sp3d contourW="25400">
            <a:contourClr>
              <a:schemeClr val="lt1"/>
            </a:contourClr>
          </a:sp3d>
        </c:spPr>
      </c:pivotFmt>
      <c:pivotFmt>
        <c:idx val="98"/>
        <c:spPr>
          <a:solidFill>
            <a:schemeClr val="accent1"/>
          </a:solidFill>
          <a:ln w="25400">
            <a:solidFill>
              <a:schemeClr val="lt1"/>
            </a:solidFill>
          </a:ln>
          <a:effectLst/>
          <a:sp3d contourW="25400">
            <a:contourClr>
              <a:schemeClr val="lt1"/>
            </a:contourClr>
          </a:sp3d>
        </c:spPr>
      </c:pivotFmt>
      <c:pivotFmt>
        <c:idx val="9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0"/>
        <c:spPr>
          <a:solidFill>
            <a:schemeClr val="accent1"/>
          </a:solidFill>
          <a:ln w="25400">
            <a:solidFill>
              <a:schemeClr val="lt1"/>
            </a:solidFill>
          </a:ln>
          <a:effectLst/>
          <a:sp3d contourW="25400">
            <a:contourClr>
              <a:schemeClr val="lt1"/>
            </a:contourClr>
          </a:sp3d>
        </c:spPr>
      </c:pivotFmt>
      <c:pivotFmt>
        <c:idx val="101"/>
        <c:spPr>
          <a:solidFill>
            <a:schemeClr val="accent1"/>
          </a:solidFill>
          <a:ln w="25400">
            <a:solidFill>
              <a:schemeClr val="lt1"/>
            </a:solidFill>
          </a:ln>
          <a:effectLst/>
          <a:sp3d contourW="25400">
            <a:contourClr>
              <a:schemeClr val="lt1"/>
            </a:contourClr>
          </a:sp3d>
        </c:spPr>
      </c:pivotFmt>
      <c:pivotFmt>
        <c:idx val="102"/>
        <c:spPr>
          <a:solidFill>
            <a:schemeClr val="accent1"/>
          </a:solidFill>
          <a:ln w="25400">
            <a:solidFill>
              <a:schemeClr val="lt1"/>
            </a:solidFill>
          </a:ln>
          <a:effectLst/>
          <a:sp3d contourW="25400">
            <a:contourClr>
              <a:schemeClr val="lt1"/>
            </a:contourClr>
          </a:sp3d>
        </c:spPr>
      </c:pivotFmt>
      <c:pivotFmt>
        <c:idx val="103"/>
        <c:spPr>
          <a:solidFill>
            <a:schemeClr val="accent1"/>
          </a:solidFill>
          <a:ln w="25400">
            <a:solidFill>
              <a:schemeClr val="lt1"/>
            </a:solidFill>
          </a:ln>
          <a:effectLst/>
          <a:sp3d contourW="25400">
            <a:contourClr>
              <a:schemeClr val="lt1"/>
            </a:contourClr>
          </a:sp3d>
        </c:spPr>
      </c:pivotFmt>
      <c:pivotFmt>
        <c:idx val="104"/>
        <c:spPr>
          <a:solidFill>
            <a:schemeClr val="accent1"/>
          </a:solidFill>
          <a:ln w="25400">
            <a:solidFill>
              <a:schemeClr val="lt1"/>
            </a:solidFill>
          </a:ln>
          <a:effectLst/>
          <a:sp3d contourW="25400">
            <a:contourClr>
              <a:schemeClr val="lt1"/>
            </a:contourClr>
          </a:sp3d>
        </c:spPr>
      </c:pivotFmt>
      <c:pivotFmt>
        <c:idx val="105"/>
        <c:spPr>
          <a:solidFill>
            <a:schemeClr val="accent1"/>
          </a:solidFill>
          <a:ln w="25400">
            <a:solidFill>
              <a:schemeClr val="lt1"/>
            </a:solidFill>
          </a:ln>
          <a:effectLst/>
          <a:sp3d contourW="25400">
            <a:contourClr>
              <a:schemeClr val="lt1"/>
            </a:contourClr>
          </a:sp3d>
        </c:spPr>
      </c:pivotFmt>
      <c:pivotFmt>
        <c:idx val="106"/>
        <c:spPr>
          <a:solidFill>
            <a:schemeClr val="accent1"/>
          </a:solidFill>
          <a:ln w="25400">
            <a:solidFill>
              <a:schemeClr val="lt1"/>
            </a:solidFill>
          </a:ln>
          <a:effectLst/>
          <a:sp3d contourW="25400">
            <a:contourClr>
              <a:schemeClr val="lt1"/>
            </a:contourClr>
          </a:sp3d>
        </c:spPr>
      </c:pivotFmt>
      <c:pivotFmt>
        <c:idx val="107"/>
        <c:spPr>
          <a:solidFill>
            <a:schemeClr val="accent1"/>
          </a:solidFill>
          <a:ln w="25400">
            <a:solidFill>
              <a:schemeClr val="lt1"/>
            </a:solidFill>
          </a:ln>
          <a:effectLst/>
          <a:sp3d contourW="25400">
            <a:contourClr>
              <a:schemeClr val="lt1"/>
            </a:contourClr>
          </a:sp3d>
        </c:spPr>
      </c:pivotFmt>
      <c:pivotFmt>
        <c:idx val="108"/>
        <c:spPr>
          <a:solidFill>
            <a:schemeClr val="accent1"/>
          </a:solidFill>
          <a:ln w="25400">
            <a:solidFill>
              <a:schemeClr val="lt1"/>
            </a:solidFill>
          </a:ln>
          <a:effectLst/>
          <a:sp3d contourW="25400">
            <a:contourClr>
              <a:schemeClr val="lt1"/>
            </a:contourClr>
          </a:sp3d>
        </c:spPr>
      </c:pivotFmt>
      <c:pivotFmt>
        <c:idx val="109"/>
        <c:spPr>
          <a:solidFill>
            <a:schemeClr val="accent1"/>
          </a:solidFill>
          <a:ln w="25400">
            <a:solidFill>
              <a:schemeClr val="lt1"/>
            </a:solidFill>
          </a:ln>
          <a:effectLst/>
          <a:sp3d contourW="25400">
            <a:contourClr>
              <a:schemeClr val="lt1"/>
            </a:contourClr>
          </a:sp3d>
        </c:spPr>
      </c:pivotFmt>
      <c:pivotFmt>
        <c:idx val="11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1"/>
        <c:spPr>
          <a:solidFill>
            <a:schemeClr val="accent1"/>
          </a:solidFill>
          <a:ln w="25400">
            <a:solidFill>
              <a:schemeClr val="lt1"/>
            </a:solidFill>
          </a:ln>
          <a:effectLst/>
          <a:sp3d contourW="25400">
            <a:contourClr>
              <a:schemeClr val="lt1"/>
            </a:contourClr>
          </a:sp3d>
        </c:spPr>
      </c:pivotFmt>
      <c:pivotFmt>
        <c:idx val="112"/>
        <c:spPr>
          <a:solidFill>
            <a:schemeClr val="accent1"/>
          </a:solidFill>
          <a:ln w="25400">
            <a:solidFill>
              <a:schemeClr val="lt1"/>
            </a:solidFill>
          </a:ln>
          <a:effectLst/>
          <a:sp3d contourW="25400">
            <a:contourClr>
              <a:schemeClr val="lt1"/>
            </a:contourClr>
          </a:sp3d>
        </c:spPr>
      </c:pivotFmt>
      <c:pivotFmt>
        <c:idx val="113"/>
        <c:spPr>
          <a:solidFill>
            <a:schemeClr val="accent1"/>
          </a:solidFill>
          <a:ln w="25400">
            <a:solidFill>
              <a:schemeClr val="lt1"/>
            </a:solidFill>
          </a:ln>
          <a:effectLst/>
          <a:sp3d contourW="25400">
            <a:contourClr>
              <a:schemeClr val="lt1"/>
            </a:contourClr>
          </a:sp3d>
        </c:spPr>
      </c:pivotFmt>
      <c:pivotFmt>
        <c:idx val="114"/>
        <c:spPr>
          <a:solidFill>
            <a:schemeClr val="accent1"/>
          </a:solidFill>
          <a:ln w="25400">
            <a:solidFill>
              <a:schemeClr val="lt1"/>
            </a:solidFill>
          </a:ln>
          <a:effectLst/>
          <a:sp3d contourW="25400">
            <a:contourClr>
              <a:schemeClr val="lt1"/>
            </a:contourClr>
          </a:sp3d>
        </c:spPr>
      </c:pivotFmt>
      <c:pivotFmt>
        <c:idx val="115"/>
        <c:spPr>
          <a:solidFill>
            <a:schemeClr val="accent1"/>
          </a:solidFill>
          <a:ln w="25400">
            <a:solidFill>
              <a:schemeClr val="lt1"/>
            </a:solidFill>
          </a:ln>
          <a:effectLst/>
          <a:sp3d contourW="25400">
            <a:contourClr>
              <a:schemeClr val="lt1"/>
            </a:contourClr>
          </a:sp3d>
        </c:spPr>
      </c:pivotFmt>
      <c:pivotFmt>
        <c:idx val="116"/>
        <c:spPr>
          <a:solidFill>
            <a:schemeClr val="accent1"/>
          </a:solidFill>
          <a:ln w="25400">
            <a:solidFill>
              <a:schemeClr val="lt1"/>
            </a:solidFill>
          </a:ln>
          <a:effectLst/>
          <a:sp3d contourW="25400">
            <a:contourClr>
              <a:schemeClr val="lt1"/>
            </a:contourClr>
          </a:sp3d>
        </c:spPr>
      </c:pivotFmt>
      <c:pivotFmt>
        <c:idx val="117"/>
        <c:spPr>
          <a:solidFill>
            <a:schemeClr val="accent1"/>
          </a:solidFill>
          <a:ln w="25400">
            <a:solidFill>
              <a:schemeClr val="lt1"/>
            </a:solidFill>
          </a:ln>
          <a:effectLst/>
          <a:sp3d contourW="25400">
            <a:contourClr>
              <a:schemeClr val="lt1"/>
            </a:contourClr>
          </a:sp3d>
        </c:spPr>
      </c:pivotFmt>
      <c:pivotFmt>
        <c:idx val="118"/>
        <c:spPr>
          <a:solidFill>
            <a:schemeClr val="accent1"/>
          </a:solidFill>
          <a:ln w="25400">
            <a:solidFill>
              <a:schemeClr val="lt1"/>
            </a:solidFill>
          </a:ln>
          <a:effectLst/>
          <a:sp3d contourW="25400">
            <a:contourClr>
              <a:schemeClr val="lt1"/>
            </a:contourClr>
          </a:sp3d>
        </c:spPr>
      </c:pivotFmt>
      <c:pivotFmt>
        <c:idx val="119"/>
        <c:spPr>
          <a:solidFill>
            <a:schemeClr val="accent1"/>
          </a:solidFill>
          <a:ln w="25400">
            <a:solidFill>
              <a:schemeClr val="lt1"/>
            </a:solidFill>
          </a:ln>
          <a:effectLst/>
          <a:sp3d contourW="25400">
            <a:contourClr>
              <a:schemeClr val="lt1"/>
            </a:contourClr>
          </a:sp3d>
        </c:spPr>
      </c:pivotFmt>
      <c:pivotFmt>
        <c:idx val="120"/>
        <c:spPr>
          <a:solidFill>
            <a:schemeClr val="accent1"/>
          </a:solidFill>
          <a:ln w="25400">
            <a:solidFill>
              <a:schemeClr val="lt1"/>
            </a:solidFill>
          </a:ln>
          <a:effectLst/>
          <a:sp3d contourW="25400">
            <a:contourClr>
              <a:schemeClr val="lt1"/>
            </a:contourClr>
          </a:sp3d>
        </c:spPr>
      </c:pivotFmt>
      <c:pivotFmt>
        <c:idx val="12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2"/>
        <c:spPr>
          <a:solidFill>
            <a:schemeClr val="accent1"/>
          </a:solidFill>
          <a:ln w="25400">
            <a:solidFill>
              <a:schemeClr val="lt1"/>
            </a:solidFill>
          </a:ln>
          <a:effectLst/>
          <a:sp3d contourW="25400">
            <a:contourClr>
              <a:schemeClr val="lt1"/>
            </a:contourClr>
          </a:sp3d>
        </c:spPr>
      </c:pivotFmt>
      <c:pivotFmt>
        <c:idx val="123"/>
        <c:spPr>
          <a:solidFill>
            <a:schemeClr val="accent1"/>
          </a:solidFill>
          <a:ln w="25400">
            <a:solidFill>
              <a:schemeClr val="lt1"/>
            </a:solidFill>
          </a:ln>
          <a:effectLst/>
          <a:sp3d contourW="25400">
            <a:contourClr>
              <a:schemeClr val="lt1"/>
            </a:contourClr>
          </a:sp3d>
        </c:spPr>
      </c:pivotFmt>
      <c:pivotFmt>
        <c:idx val="124"/>
        <c:spPr>
          <a:solidFill>
            <a:schemeClr val="accent1"/>
          </a:solidFill>
          <a:ln w="25400">
            <a:solidFill>
              <a:schemeClr val="lt1"/>
            </a:solidFill>
          </a:ln>
          <a:effectLst/>
          <a:sp3d contourW="25400">
            <a:contourClr>
              <a:schemeClr val="lt1"/>
            </a:contourClr>
          </a:sp3d>
        </c:spPr>
      </c:pivotFmt>
      <c:pivotFmt>
        <c:idx val="125"/>
        <c:spPr>
          <a:solidFill>
            <a:schemeClr val="accent1"/>
          </a:solidFill>
          <a:ln w="25400">
            <a:solidFill>
              <a:schemeClr val="lt1"/>
            </a:solidFill>
          </a:ln>
          <a:effectLst/>
          <a:sp3d contourW="25400">
            <a:contourClr>
              <a:schemeClr val="lt1"/>
            </a:contourClr>
          </a:sp3d>
        </c:spPr>
      </c:pivotFmt>
      <c:pivotFmt>
        <c:idx val="126"/>
        <c:spPr>
          <a:solidFill>
            <a:schemeClr val="accent1"/>
          </a:solidFill>
          <a:ln w="25400">
            <a:solidFill>
              <a:schemeClr val="lt1"/>
            </a:solidFill>
          </a:ln>
          <a:effectLst/>
          <a:sp3d contourW="25400">
            <a:contourClr>
              <a:schemeClr val="lt1"/>
            </a:contourClr>
          </a:sp3d>
        </c:spPr>
      </c:pivotFmt>
      <c:pivotFmt>
        <c:idx val="127"/>
        <c:spPr>
          <a:solidFill>
            <a:schemeClr val="accent1"/>
          </a:solidFill>
          <a:ln w="25400">
            <a:solidFill>
              <a:schemeClr val="lt1"/>
            </a:solidFill>
          </a:ln>
          <a:effectLst/>
          <a:sp3d contourW="25400">
            <a:contourClr>
              <a:schemeClr val="lt1"/>
            </a:contourClr>
          </a:sp3d>
        </c:spPr>
      </c:pivotFmt>
      <c:pivotFmt>
        <c:idx val="128"/>
        <c:spPr>
          <a:solidFill>
            <a:schemeClr val="accent1"/>
          </a:solidFill>
          <a:ln w="25400">
            <a:solidFill>
              <a:schemeClr val="lt1"/>
            </a:solidFill>
          </a:ln>
          <a:effectLst/>
          <a:sp3d contourW="25400">
            <a:contourClr>
              <a:schemeClr val="lt1"/>
            </a:contourClr>
          </a:sp3d>
        </c:spPr>
      </c:pivotFmt>
      <c:pivotFmt>
        <c:idx val="129"/>
        <c:spPr>
          <a:solidFill>
            <a:schemeClr val="accent1"/>
          </a:solidFill>
          <a:ln w="25400">
            <a:solidFill>
              <a:schemeClr val="lt1"/>
            </a:solidFill>
          </a:ln>
          <a:effectLst/>
          <a:sp3d contourW="25400">
            <a:contourClr>
              <a:schemeClr val="lt1"/>
            </a:contourClr>
          </a:sp3d>
        </c:spPr>
      </c:pivotFmt>
      <c:pivotFmt>
        <c:idx val="130"/>
        <c:spPr>
          <a:solidFill>
            <a:schemeClr val="accent1"/>
          </a:solidFill>
          <a:ln w="25400">
            <a:solidFill>
              <a:schemeClr val="lt1"/>
            </a:solidFill>
          </a:ln>
          <a:effectLst/>
          <a:sp3d contourW="25400">
            <a:contourClr>
              <a:schemeClr val="lt1"/>
            </a:contourClr>
          </a:sp3d>
        </c:spPr>
      </c:pivotFmt>
      <c:pivotFmt>
        <c:idx val="13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19.0</c:v>
                </c:pt>
                <c:pt idx="1">
                  <c:v>20.0</c:v>
                </c:pt>
                <c:pt idx="2">
                  <c:v>23.0</c:v>
                </c:pt>
                <c:pt idx="3">
                  <c:v>19.0</c:v>
                </c:pt>
                <c:pt idx="4">
                  <c:v>24.0</c:v>
                </c:pt>
                <c:pt idx="5">
                  <c:v>22.0</c:v>
                </c:pt>
                <c:pt idx="6">
                  <c:v>16.0</c:v>
                </c:pt>
                <c:pt idx="7">
                  <c:v>25.0</c:v>
                </c:pt>
                <c:pt idx="8">
                  <c:v>25.0</c:v>
                </c:pt>
                <c:pt idx="9">
                  <c:v>19.0</c:v>
                </c:pt>
              </c:numCache>
            </c:numRef>
          </c:val>
        </c:ser>
        <c:ser>
          <c:idx val="1"/>
          <c:order val="1"/>
          <c:tx>
            <c:strRef>
              <c:f>Sheet1!$C$3:$C$4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9.0</c:v>
                </c:pt>
                <c:pt idx="1">
                  <c:v>20.0</c:v>
                </c:pt>
                <c:pt idx="2">
                  <c:v>12.0</c:v>
                </c:pt>
                <c:pt idx="3">
                  <c:v>11.0</c:v>
                </c:pt>
                <c:pt idx="4">
                  <c:v>7.0</c:v>
                </c:pt>
                <c:pt idx="5">
                  <c:v>5.0</c:v>
                </c:pt>
                <c:pt idx="6">
                  <c:v>16.0</c:v>
                </c:pt>
                <c:pt idx="7">
                  <c:v>13.0</c:v>
                </c:pt>
                <c:pt idx="8">
                  <c:v>19.0</c:v>
                </c:pt>
                <c:pt idx="9">
                  <c:v>15.0</c:v>
                </c:pt>
              </c:numCache>
            </c:numRef>
          </c:val>
        </c:ser>
        <c:ser>
          <c:idx val="2"/>
          <c:order val="2"/>
          <c:tx>
            <c:strRef>
              <c:f>Sheet1!$D$3:$D$4</c:f>
              <c:strCache>
                <c:ptCount val="1"/>
                <c:pt idx="0">
                  <c:v>med</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83.0</c:v>
                </c:pt>
                <c:pt idx="1">
                  <c:v>73.0</c:v>
                </c:pt>
                <c:pt idx="2">
                  <c:v>82.0</c:v>
                </c:pt>
                <c:pt idx="3">
                  <c:v>92.0</c:v>
                </c:pt>
                <c:pt idx="4">
                  <c:v>74.0</c:v>
                </c:pt>
                <c:pt idx="5">
                  <c:v>82.0</c:v>
                </c:pt>
                <c:pt idx="6">
                  <c:v>87.0</c:v>
                </c:pt>
                <c:pt idx="7">
                  <c:v>89.0</c:v>
                </c:pt>
                <c:pt idx="8">
                  <c:v>80.0</c:v>
                </c:pt>
                <c:pt idx="9">
                  <c:v>94.0</c:v>
                </c:pt>
              </c:numCache>
            </c:numRef>
          </c:val>
        </c:ser>
        <c:ser>
          <c:idx val="3"/>
          <c:order val="3"/>
          <c:tx>
            <c:strRef>
              <c:f>Sheet1!$E$3:$E$4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39.0</c:v>
                </c:pt>
                <c:pt idx="1">
                  <c:v>32.0</c:v>
                </c:pt>
                <c:pt idx="2">
                  <c:v>37.0</c:v>
                </c:pt>
                <c:pt idx="3">
                  <c:v>35.0</c:v>
                </c:pt>
                <c:pt idx="4">
                  <c:v>49.0</c:v>
                </c:pt>
                <c:pt idx="5">
                  <c:v>34.0</c:v>
                </c:pt>
                <c:pt idx="6">
                  <c:v>38.0</c:v>
                </c:pt>
                <c:pt idx="7">
                  <c:v>40.0</c:v>
                </c:pt>
                <c:pt idx="8">
                  <c:v>26.0</c:v>
                </c:pt>
                <c:pt idx="9">
                  <c:v>28.0</c:v>
                </c:pt>
              </c:numCache>
            </c:numRef>
          </c:val>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comment1.xml><?xml version="1.0" encoding="utf-8"?>
<p:cmLst xmlns:p="http://schemas.openxmlformats.org/presentationml/2006/main" xmlns:r="http://schemas.openxmlformats.org/officeDocument/2006/relationships" xmlns:a="http://schemas.openxmlformats.org/drawingml/2006/main">
  <p:cm authorId="1" dt="2024-08-27T19:04:15.356" idx="1">
    <p:pos x="7033" y="2088"/>
    <p:text>llllhhhhhh</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6" name=""/>
        <p:cNvGrpSpPr/>
        <p:nvPr/>
      </p:nvGrpSpPr>
      <p:grpSpPr>
        <a:xfrm>
          <a:off x="0" y="0"/>
          <a:ext cx="0" cy="0"/>
          <a:chOff x="0" y="0"/>
          <a:chExt cx="0" cy="0"/>
        </a:xfrm>
      </p:grpSpPr>
      <p:sp>
        <p:nvSpPr>
          <p:cNvPr id="1048740"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41"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11-09-2024</a:t>
            </a:fld>
            <a:endParaRPr lang="en-IN"/>
          </a:p>
        </p:txBody>
      </p:sp>
      <p:sp>
        <p:nvSpPr>
          <p:cNvPr id="1048742"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43"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44"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45"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719" name="Slide Image Placeholder 1"/>
          <p:cNvSpPr>
            <a:spLocks noChangeAspect="1" noRot="1" noGrp="1"/>
          </p:cNvSpPr>
          <p:nvPr>
            <p:ph type="sldImg"/>
          </p:nvPr>
        </p:nvSpPr>
        <p:spPr/>
      </p:sp>
      <p:sp>
        <p:nvSpPr>
          <p:cNvPr id="1048720" name="Notes Placeholder 2"/>
          <p:cNvSpPr>
            <a:spLocks noGrp="1"/>
          </p:cNvSpPr>
          <p:nvPr>
            <p:ph type="body" idx="1"/>
          </p:nvPr>
        </p:nvSpPr>
        <p:spPr/>
        <p:txBody>
          <a:bodyPr/>
          <a:p>
            <a:endParaRPr lang="en-US"/>
          </a:p>
        </p:txBody>
      </p:sp>
      <p:sp>
        <p:nvSpPr>
          <p:cNvPr id="1048721" name="Slide Number Placeholder 3"/>
          <p:cNvSpPr>
            <a:spLocks noGrp="1"/>
          </p:cNvSpPr>
          <p:nvPr>
            <p:ph type="sldNum" sz="quarter" idx="5"/>
          </p:nvPr>
        </p:nvSpPr>
        <p:spPr/>
        <p:txBody>
          <a:bodyPr/>
          <a:p>
            <a:fld id="{F7F439ED-1E90-4106-847A-8EF19031FE2F}" type="slidenum">
              <a:rPr lang="en-IN" smtClean="0"/>
              <a:t>17</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3" name=""/>
        <p:cNvGrpSpPr/>
        <p:nvPr/>
      </p:nvGrpSpPr>
      <p:grpSpPr>
        <a:xfrm>
          <a:off x="0" y="0"/>
          <a:ext cx="0" cy="0"/>
          <a:chOff x="0" y="0"/>
          <a:chExt cx="0" cy="0"/>
        </a:xfrm>
      </p:grpSpPr>
      <p:sp>
        <p:nvSpPr>
          <p:cNvPr id="104869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9" name="Holder 3"/>
          <p:cNvSpPr>
            <a:spLocks noGrp="1"/>
          </p:cNvSpPr>
          <p:nvPr>
            <p:ph type="body" idx="1"/>
          </p:nvPr>
        </p:nvSpPr>
        <p:spPr/>
        <p:txBody>
          <a:bodyPr bIns="0" lIns="0" rIns="0" tIns="0"/>
          <a:p/>
        </p:txBody>
      </p:sp>
      <p:sp>
        <p:nvSpPr>
          <p:cNvPr id="104870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70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65" name=""/>
        <p:cNvGrpSpPr/>
        <p:nvPr/>
      </p:nvGrpSpPr>
      <p:grpSpPr>
        <a:xfrm>
          <a:off x="0" y="0"/>
          <a:ext cx="0" cy="0"/>
          <a:chOff x="0" y="0"/>
          <a:chExt cx="0" cy="0"/>
        </a:xfrm>
      </p:grpSpPr>
      <p:sp>
        <p:nvSpPr>
          <p:cNvPr id="104873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3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3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3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3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73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34"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62" name=""/>
        <p:cNvGrpSpPr/>
        <p:nvPr/>
      </p:nvGrpSpPr>
      <p:grpSpPr>
        <a:xfrm>
          <a:off x="0" y="0"/>
          <a:ext cx="0" cy="0"/>
          <a:chOff x="0" y="0"/>
          <a:chExt cx="0" cy="0"/>
        </a:xfrm>
      </p:grpSpPr>
      <p:sp>
        <p:nvSpPr>
          <p:cNvPr id="104872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3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73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lang="en-US">
                <a:solidFill>
                  <a:srgbClr val="0F0F0F"/>
                </a:solidFill>
                <a:latin typeface="Times New Roman" panose="02020603050405020304" pitchFamily="18" charset="0"/>
                <a:cs typeface="Times New Roman" panose="02020603050405020304" pitchFamily="18" charset="0"/>
              </a:rPr>
              <a:t>Employee Data Analysis using Excel</a:t>
            </a:r>
            <a:r>
              <a:rPr b="1" i="0" lang="en-US">
                <a:solidFill>
                  <a:srgbClr val="0F0F0F"/>
                </a:solidFill>
                <a:effectLst/>
                <a:latin typeface="Times New Roman" panose="02020603050405020304" pitchFamily="18" charset="0"/>
                <a:cs typeface="Times New Roman" panose="02020603050405020304" pitchFamily="18" charset="0"/>
              </a:rPr>
              <a:t> </a:t>
            </a:r>
            <a:br>
              <a:rPr b="1" i="0" lang="en-US">
                <a:solidFill>
                  <a:srgbClr val="0F0F0F"/>
                </a:solidFill>
                <a:effectLst/>
                <a:latin typeface="Roboto" panose="020F0502020204030204" pitchFamily="2" charset="0"/>
              </a:rPr>
            </a:br>
            <a:endParaRPr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spc="10"/>
          </a:p>
        </p:txBody>
      </p:sp>
      <p:sp>
        <p:nvSpPr>
          <p:cNvPr id="1048602" name="TextBox 9"/>
          <p:cNvSpPr txBox="1"/>
          <p:nvPr/>
        </p:nvSpPr>
        <p:spPr>
          <a:xfrm>
            <a:off x="2554542" y="3314150"/>
            <a:ext cx="8610600" cy="2225040"/>
          </a:xfrm>
          <a:prstGeom prst="rect"/>
          <a:noFill/>
        </p:spPr>
        <p:txBody>
          <a:bodyPr rtlCol="0" wrap="square">
            <a:spAutoFit/>
          </a:bodyPr>
          <a:p>
            <a:r>
              <a:rPr dirty="0" sz="2400" lang="en-US"/>
              <a:t>STUDENT NAME:    M</a:t>
            </a:r>
            <a:r>
              <a:rPr dirty="0" sz="2400" lang="en-US"/>
              <a:t>U</a:t>
            </a:r>
            <a:r>
              <a:rPr dirty="0" sz="2400" lang="en-US"/>
              <a:t>K</a:t>
            </a:r>
            <a:r>
              <a:rPr dirty="0" sz="2400" lang="en-US"/>
              <a:t>E</a:t>
            </a:r>
            <a:r>
              <a:rPr dirty="0" sz="2400" lang="en-US"/>
              <a:t>S</a:t>
            </a:r>
            <a:r>
              <a:rPr dirty="0" sz="2400" lang="en-US"/>
              <a:t>H</a:t>
            </a:r>
            <a:r>
              <a:rPr dirty="0" sz="2400" lang="en-US"/>
              <a:t>W</a:t>
            </a:r>
            <a:r>
              <a:rPr dirty="0" sz="2400" lang="en-US"/>
              <a:t>A</a:t>
            </a:r>
            <a:r>
              <a:rPr dirty="0" sz="2400" lang="en-US"/>
              <a:t>R</a:t>
            </a:r>
            <a:r>
              <a:rPr dirty="0" sz="2400" lang="en-US"/>
              <a:t>A</a:t>
            </a:r>
            <a:r>
              <a:rPr dirty="0" sz="2400" lang="en-US"/>
              <a:t>N</a:t>
            </a:r>
            <a:r>
              <a:rPr dirty="0" sz="2400" lang="en-US"/>
              <a:t> </a:t>
            </a:r>
            <a:r>
              <a:rPr dirty="0" sz="2400" lang="en-US"/>
              <a:t>C</a:t>
            </a:r>
            <a:endParaRPr altLang="en-US" lang="zh-CN"/>
          </a:p>
          <a:p>
            <a:r>
              <a:rPr dirty="0" sz="2400" lang="en-US"/>
              <a:t>REGISTER NO:         22CCAO</a:t>
            </a:r>
            <a:r>
              <a:rPr dirty="0" sz="2400" lang="en-US"/>
              <a:t>3</a:t>
            </a:r>
            <a:r>
              <a:rPr dirty="0" sz="2400" lang="en-US"/>
              <a:t>3</a:t>
            </a:r>
            <a:r>
              <a:rPr dirty="0" sz="2400" lang="en-US"/>
              <a:t>(</a:t>
            </a:r>
            <a:r>
              <a:rPr b="0" dirty="0" sz="2400" i="0" lang="en-US">
                <a:solidFill>
                  <a:srgbClr val="000000"/>
                </a:solidFill>
                <a:effectLst/>
                <a:latin typeface="Plus Jakarta Display"/>
              </a:rPr>
              <a:t>asunm1233122022</a:t>
            </a:r>
            <a:r>
              <a:rPr b="0" dirty="0" sz="2400" i="0" lang="en-US">
                <a:solidFill>
                  <a:srgbClr val="000000"/>
                </a:solidFill>
                <a:effectLst/>
                <a:latin typeface="Plus Jakarta Display"/>
              </a:rPr>
              <a:t>3</a:t>
            </a:r>
            <a:r>
              <a:rPr b="0" dirty="0" sz="2400" i="0" lang="en-US">
                <a:solidFill>
                  <a:srgbClr val="000000"/>
                </a:solidFill>
                <a:effectLst/>
                <a:latin typeface="Plus Jakarta Display"/>
              </a:rPr>
              <a:t>1</a:t>
            </a:r>
            <a:r>
              <a:rPr b="0" dirty="0" sz="2400" i="0" lang="en-US">
                <a:solidFill>
                  <a:srgbClr val="000000"/>
                </a:solidFill>
                <a:effectLst/>
                <a:latin typeface="Plus Jakarta Display"/>
              </a:rPr>
              <a:t>)</a:t>
            </a:r>
            <a:endParaRPr altLang="en-US" lang="zh-CN"/>
          </a:p>
          <a:p>
            <a:r>
              <a:rPr dirty="0" sz="2400" lang="en-US"/>
              <a:t>DEPARTMENT:        BCOM(COMPUTER APPLICATION)</a:t>
            </a:r>
          </a:p>
          <a:p>
            <a:r>
              <a:rPr dirty="0" sz="2400" lang="en-US"/>
              <a:t>COLLEGE:                 MOHAMED SATHAK COLLEGE ARTS AND SCIENCE</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75" name="TextBox 7"/>
          <p:cNvSpPr txBox="1"/>
          <p:nvPr/>
        </p:nvSpPr>
        <p:spPr>
          <a:xfrm>
            <a:off x="1163522" y="387062"/>
            <a:ext cx="6101488" cy="400110"/>
          </a:xfrm>
          <a:prstGeom prst="rect"/>
          <a:noFill/>
        </p:spPr>
        <p:txBody>
          <a:bodyPr wrap="square">
            <a:spAutoFit/>
          </a:bodyPr>
          <a:p>
            <a:r>
              <a:rPr b="1" sz="2000" lang="en-US">
                <a:solidFill>
                  <a:srgbClr val="00B050"/>
                </a:solidFill>
              </a:rPr>
              <a:t>Graph</a:t>
            </a:r>
          </a:p>
        </p:txBody>
      </p:sp>
      <p:sp>
        <p:nvSpPr>
          <p:cNvPr id="1048676" name="TextBox 9"/>
          <p:cNvSpPr txBox="1"/>
          <p:nvPr/>
        </p:nvSpPr>
        <p:spPr>
          <a:xfrm>
            <a:off x="1163522" y="1097683"/>
            <a:ext cx="8842248" cy="923330"/>
          </a:xfrm>
          <a:prstGeom prst="rect"/>
          <a:noFill/>
        </p:spPr>
        <p:txBody>
          <a:bodyPr wrap="square">
            <a:spAutoFit/>
          </a:bodyPr>
          <a:p>
            <a:pPr indent="-285750" marL="285750">
              <a:buFont typeface="Arial" panose="020B0604020202020204" pitchFamily="34" charset="0"/>
              <a:buChar char="•"/>
            </a:pPr>
            <a:r>
              <a:rPr b="1" lang="en-US"/>
              <a:t>Step 1: Select Data Choose the data range you want to graph, including headers. Go to the "Insert" tab in the ribbon.</a:t>
            </a:r>
          </a:p>
        </p:txBody>
      </p:sp>
      <p:sp>
        <p:nvSpPr>
          <p:cNvPr id="1048677" name="TextBox 11"/>
          <p:cNvSpPr txBox="1"/>
          <p:nvPr/>
        </p:nvSpPr>
        <p:spPr>
          <a:xfrm>
            <a:off x="1163522" y="1869859"/>
            <a:ext cx="8842248" cy="923330"/>
          </a:xfrm>
          <a:prstGeom prst="rect"/>
          <a:noFill/>
        </p:spPr>
        <p:txBody>
          <a:bodyPr wrap="square">
            <a:spAutoFit/>
          </a:bodyPr>
          <a:p>
            <a:pPr indent="-285750" marL="285750">
              <a:buFont typeface="Arial" panose="020B0604020202020204" pitchFamily="34" charset="0"/>
              <a:buChar char="•"/>
            </a:pPr>
            <a:r>
              <a:rPr b="1" lang="en-US"/>
              <a:t>Step 2: Choose Graph Type- Click on the graph type you want to create (e.g., Column, Line, Pie, Bar).- Select a subtype (e.g., 2D or 3D).</a:t>
            </a:r>
          </a:p>
        </p:txBody>
      </p:sp>
      <p:sp>
        <p:nvSpPr>
          <p:cNvPr id="1048678" name="TextBox 13"/>
          <p:cNvSpPr txBox="1"/>
          <p:nvPr/>
        </p:nvSpPr>
        <p:spPr>
          <a:xfrm>
            <a:off x="1163522" y="2642035"/>
            <a:ext cx="8842248" cy="923330"/>
          </a:xfrm>
          <a:prstGeom prst="rect"/>
          <a:noFill/>
        </p:spPr>
        <p:txBody>
          <a:bodyPr wrap="square">
            <a:spAutoFit/>
          </a:bodyPr>
          <a:p>
            <a:pPr indent="-285750" marL="285750">
              <a:buFont typeface="Arial" panose="020B0604020202020204" pitchFamily="34" charset="0"/>
              <a:buChar char="•"/>
            </a:pPr>
            <a:r>
              <a:rPr b="1" lang="en-US"/>
              <a:t>Step 3: Customize Graph- Right-click on the graph to access formatting options.- Adjust elements like titles, labels, colors, and fonts.</a:t>
            </a:r>
          </a:p>
        </p:txBody>
      </p:sp>
      <p:sp>
        <p:nvSpPr>
          <p:cNvPr id="1048679" name="TextBox 15"/>
          <p:cNvSpPr txBox="1"/>
          <p:nvPr/>
        </p:nvSpPr>
        <p:spPr>
          <a:xfrm>
            <a:off x="1163522" y="3477990"/>
            <a:ext cx="8842248" cy="923330"/>
          </a:xfrm>
          <a:prstGeom prst="rect"/>
          <a:noFill/>
        </p:spPr>
        <p:txBody>
          <a:bodyPr wrap="square">
            <a:spAutoFit/>
          </a:bodyPr>
          <a:p>
            <a:pPr indent="-285750" marL="285750">
              <a:buFont typeface="Arial" panose="020B0604020202020204" pitchFamily="34" charset="0"/>
              <a:buChar char="•"/>
            </a:pPr>
            <a:r>
              <a:rPr b="1" lang="en-US"/>
              <a:t>Step 4: Add Data Labels- Right-click on the graph and select "Add Data Labels".- Choose where to display labels (e.g., above, below, or inside data points).</a:t>
            </a:r>
          </a:p>
        </p:txBody>
      </p:sp>
      <p:sp>
        <p:nvSpPr>
          <p:cNvPr id="1048680" name="TextBox 17"/>
          <p:cNvSpPr txBox="1"/>
          <p:nvPr/>
        </p:nvSpPr>
        <p:spPr>
          <a:xfrm>
            <a:off x="1163522" y="4250166"/>
            <a:ext cx="8842248" cy="369332"/>
          </a:xfrm>
          <a:prstGeom prst="rect"/>
          <a:noFill/>
        </p:spPr>
        <p:txBody>
          <a:bodyPr wrap="square">
            <a:spAutoFit/>
          </a:bodyPr>
          <a:p>
            <a:pPr indent="-285750" marL="285750">
              <a:buFont typeface="Arial" panose="020B0604020202020204" pitchFamily="34" charset="0"/>
              <a:buChar char="•"/>
            </a:pPr>
            <a:r>
              <a:rPr b="1" lang="en-US"/>
              <a:t>Step 5: Finalize- Review and adjust your graph as needed.- Save your workbook.</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81" name="Title 1"/>
          <p:cNvSpPr>
            <a:spLocks noGrp="1"/>
          </p:cNvSpPr>
          <p:nvPr>
            <p:ph type="title"/>
          </p:nvPr>
        </p:nvSpPr>
        <p:spPr/>
        <p:txBody>
          <a:bodyPr/>
          <a:p>
            <a:r>
              <a:rPr lang="en-IN">
                <a:solidFill>
                  <a:srgbClr val="00B050"/>
                </a:solidFill>
              </a:rPr>
              <a:t>Dataset Description</a:t>
            </a:r>
          </a:p>
        </p:txBody>
      </p:sp>
      <p:sp>
        <p:nvSpPr>
          <p:cNvPr id="1048682" name="TextBox 3"/>
          <p:cNvSpPr txBox="1"/>
          <p:nvPr/>
        </p:nvSpPr>
        <p:spPr>
          <a:xfrm>
            <a:off x="910190" y="1399032"/>
            <a:ext cx="8365535" cy="2677656"/>
          </a:xfrm>
          <a:prstGeom prst="rect"/>
          <a:noFill/>
        </p:spPr>
        <p:txBody>
          <a:bodyPr wrap="square">
            <a:spAutoFit/>
          </a:bodyPr>
          <a:p>
            <a:pPr indent="-342900" marL="342900">
              <a:buAutoNum type="arabicPeriod"/>
            </a:pPr>
            <a:r>
              <a:rPr b="1" sz="2400" lang="en-US"/>
              <a:t>Employee ID (unique identifier)</a:t>
            </a:r>
          </a:p>
          <a:p>
            <a:pPr indent="-342900" marL="342900">
              <a:buAutoNum type="arabicPeriod" startAt="2"/>
            </a:pPr>
            <a:r>
              <a:rPr b="1" sz="2400" lang="en-US"/>
              <a:t>Name( First name ,last name)</a:t>
            </a:r>
          </a:p>
          <a:p>
            <a:pPr indent="-342900" marL="342900">
              <a:buAutoNum type="arabicPeriod" startAt="2"/>
            </a:pPr>
            <a:r>
              <a:rPr b="1" sz="2400" lang="en-US"/>
              <a:t>Department</a:t>
            </a:r>
          </a:p>
          <a:p>
            <a:pPr indent="-342900" marL="342900">
              <a:buAutoNum type="arabicPeriod" startAt="2"/>
            </a:pPr>
            <a:r>
              <a:rPr b="1" sz="2400" lang="en-US"/>
              <a:t>Job Title</a:t>
            </a:r>
          </a:p>
          <a:p>
            <a:r>
              <a:rPr b="1" sz="2400" lang="en-US"/>
              <a:t>5.  Hire Date</a:t>
            </a:r>
          </a:p>
          <a:p>
            <a:r>
              <a:rPr b="1" sz="2400" lang="en-US"/>
              <a:t>6.  Performance Ratings (e.g., 1-5 scale, low to very high)</a:t>
            </a:r>
          </a:p>
          <a:p>
            <a:r>
              <a:rPr b="1" sz="2400" lang="en-US"/>
              <a:t>7.  Gender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83" name="object 2"/>
          <p:cNvSpPr txBox="1"/>
          <p:nvPr/>
        </p:nvSpPr>
        <p:spPr>
          <a:xfrm>
            <a:off x="752475" y="6486037"/>
            <a:ext cx="1773555" cy="166370"/>
          </a:xfrm>
          <a:prstGeom prst="rect"/>
        </p:spPr>
        <p:txBody>
          <a:bodyPr bIns="0" lIns="0" rIns="0" rtlCol="0" tIns="0" vert="horz" wrap="square">
            <a:spAutoFit/>
          </a:bodyPr>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b="1" sz="1100" spc="50">
                <a:solidFill>
                  <a:srgbClr val="2D83C3"/>
                </a:solidFill>
                <a:latin typeface="Trebuchet MS"/>
                <a:cs typeface="Trebuchet MS"/>
              </a:rPr>
              <a:t>A</a:t>
            </a:r>
            <a:r>
              <a:rPr b="1" sz="1100" spc="15">
                <a:solidFill>
                  <a:srgbClr val="2D83C3"/>
                </a:solidFill>
                <a:latin typeface="Trebuchet MS"/>
                <a:cs typeface="Trebuchet MS"/>
              </a:rPr>
              <a:t>nnu</a:t>
            </a:r>
            <a:r>
              <a:rPr b="1" sz="1100" spc="10">
                <a:solidFill>
                  <a:srgbClr val="2D83C3"/>
                </a:solidFill>
                <a:latin typeface="Trebuchet MS"/>
                <a:cs typeface="Trebuchet MS"/>
              </a:rPr>
              <a:t>al</a:t>
            </a:r>
            <a:r>
              <a:rPr b="1" sz="1100" spc="-140">
                <a:solidFill>
                  <a:srgbClr val="2D83C3"/>
                </a:solidFill>
                <a:latin typeface="Trebuchet MS"/>
                <a:cs typeface="Trebuchet MS"/>
              </a:rPr>
              <a:t> </a:t>
            </a:r>
            <a:r>
              <a:rPr b="1" sz="1100">
                <a:solidFill>
                  <a:srgbClr val="2D83C3"/>
                </a:solidFill>
                <a:latin typeface="Trebuchet MS"/>
                <a:cs typeface="Trebuchet MS"/>
              </a:rPr>
              <a:t>R</a:t>
            </a:r>
            <a:r>
              <a:rPr b="1" sz="1100" spc="35">
                <a:solidFill>
                  <a:srgbClr val="2D83C3"/>
                </a:solidFill>
                <a:latin typeface="Trebuchet MS"/>
                <a:cs typeface="Trebuchet MS"/>
              </a:rPr>
              <a:t>e</a:t>
            </a:r>
            <a:r>
              <a:rPr b="1" sz="1100" spc="90">
                <a:solidFill>
                  <a:srgbClr val="2D83C3"/>
                </a:solidFill>
                <a:latin typeface="Trebuchet MS"/>
                <a:cs typeface="Trebuchet MS"/>
              </a:rPr>
              <a:t>v</a:t>
            </a:r>
            <a:r>
              <a:rPr b="1" sz="1100" spc="-35">
                <a:solidFill>
                  <a:srgbClr val="2D83C3"/>
                </a:solidFill>
                <a:latin typeface="Trebuchet MS"/>
                <a:cs typeface="Trebuchet MS"/>
              </a:rPr>
              <a:t>i</a:t>
            </a:r>
            <a:r>
              <a:rPr b="1" sz="1100" spc="35">
                <a:solidFill>
                  <a:srgbClr val="2D83C3"/>
                </a:solidFill>
                <a:latin typeface="Trebuchet MS"/>
                <a:cs typeface="Trebuchet MS"/>
              </a:rPr>
              <a:t>e</a:t>
            </a:r>
            <a:r>
              <a:rPr b="1" sz="1100" spc="15">
                <a:solidFill>
                  <a:srgbClr val="2D83C3"/>
                </a:solidFill>
                <a:latin typeface="Trebuchet MS"/>
                <a:cs typeface="Trebuchet MS"/>
              </a:rPr>
              <a:t>w</a:t>
            </a:r>
            <a:endParaRPr sz="1100">
              <a:latin typeface="Trebuchet MS"/>
              <a:cs typeface="Trebuchet MS"/>
            </a:endParaRPr>
          </a:p>
        </p:txBody>
      </p:sp>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87" name="object 7"/>
          <p:cNvSpPr txBox="1">
            <a:spLocks noGrp="1"/>
          </p:cNvSpPr>
          <p:nvPr>
            <p:ph type="title"/>
          </p:nvPr>
        </p:nvSpPr>
        <p:spPr>
          <a:xfrm>
            <a:off x="580330" y="293051"/>
            <a:ext cx="8480425" cy="670696"/>
          </a:xfrm>
          <a:prstGeom prst="rect"/>
        </p:spPr>
        <p:txBody>
          <a:bodyPr bIns="0" lIns="0" rIns="0" rtlCol="0" tIns="16510" vert="horz" wrap="square">
            <a:spAutoFit/>
          </a:bodyPr>
          <a:p>
            <a:pPr marL="12700">
              <a:lnSpc>
                <a:spcPct val="100000"/>
              </a:lnSpc>
              <a:spcBef>
                <a:spcPts val="130"/>
              </a:spcBef>
            </a:pPr>
            <a:r>
              <a:rPr sz="4250" spc="15"/>
              <a:t>THE</a:t>
            </a:r>
            <a:r>
              <a:rPr sz="4250" spc="20"/>
              <a:t> </a:t>
            </a:r>
            <a:r>
              <a:rPr sz="4250" lang="en-US" spc="20"/>
              <a:t>"</a:t>
            </a:r>
            <a:r>
              <a:rPr sz="4250" spc="10"/>
              <a:t>WOW</a:t>
            </a:r>
            <a:r>
              <a:rPr sz="4250" lang="en-US" spc="10"/>
              <a:t>"</a:t>
            </a:r>
            <a:r>
              <a:rPr sz="4250" spc="85"/>
              <a:t> </a:t>
            </a:r>
            <a:r>
              <a:rPr sz="4250" spc="10"/>
              <a:t>IN</a:t>
            </a:r>
            <a:r>
              <a:rPr sz="4250" spc="-5"/>
              <a:t> </a:t>
            </a:r>
            <a:r>
              <a:rPr sz="4250" spc="15"/>
              <a:t>OUR</a:t>
            </a:r>
            <a:r>
              <a:rPr sz="4250" spc="-10"/>
              <a:t> </a:t>
            </a:r>
            <a:r>
              <a:rPr sz="4250" spc="20"/>
              <a:t>SOLUTION</a:t>
            </a:r>
            <a:endParaRPr sz="4250"/>
          </a:p>
        </p:txBody>
      </p:sp>
      <p:sp>
        <p:nvSpPr>
          <p:cNvPr id="1048688"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sp>
        <p:nvSpPr>
          <p:cNvPr id="1048689" name="TextBox 14"/>
          <p:cNvSpPr txBox="1"/>
          <p:nvPr/>
        </p:nvSpPr>
        <p:spPr>
          <a:xfrm>
            <a:off x="1495643" y="1433840"/>
            <a:ext cx="6101488" cy="523220"/>
          </a:xfrm>
          <a:prstGeom prst="rect"/>
          <a:noFill/>
        </p:spPr>
        <p:txBody>
          <a:bodyPr wrap="square">
            <a:spAutoFit/>
          </a:bodyPr>
          <a:p>
            <a:r>
              <a:rPr b="1" sz="2800" lang="en-US">
                <a:solidFill>
                  <a:srgbClr val="FF0000"/>
                </a:solidFill>
              </a:rPr>
              <a:t>Performance analysis formula</a:t>
            </a:r>
          </a:p>
        </p:txBody>
      </p:sp>
      <p:sp>
        <p:nvSpPr>
          <p:cNvPr id="1048690" name="TextBox 16"/>
          <p:cNvSpPr txBox="1"/>
          <p:nvPr/>
        </p:nvSpPr>
        <p:spPr>
          <a:xfrm>
            <a:off x="3045256" y="2280910"/>
            <a:ext cx="6101488" cy="1384995"/>
          </a:xfrm>
          <a:prstGeom prst="rect"/>
          <a:noFill/>
        </p:spPr>
        <p:txBody>
          <a:bodyPr wrap="square">
            <a:spAutoFit/>
          </a:bodyPr>
          <a:p>
            <a:r>
              <a:rPr b="1" sz="2800" lang="en-US"/>
              <a:t>=IFS(G5&gt;=5,"VERY HIGH",G5&gt;=4,"HEIGH",G5&gt;=3,"MED",TRUE,"LOW")</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9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9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13</a:t>
            </a:fld>
            <a:endParaRPr sz="1100">
              <a:latin typeface="Trebuchet MS"/>
              <a:cs typeface="Trebuchet MS"/>
            </a:endParaRPr>
          </a:p>
        </p:txBody>
      </p:sp>
      <p:sp>
        <p:nvSpPr>
          <p:cNvPr id="1048693"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sz="4800" spc="15">
                <a:latin typeface="Trebuchet MS"/>
                <a:cs typeface="Trebuchet MS"/>
              </a:rPr>
              <a:t>M</a:t>
            </a:r>
            <a:r>
              <a:rPr b="1" sz="4800">
                <a:latin typeface="Trebuchet MS"/>
                <a:cs typeface="Trebuchet MS"/>
              </a:rPr>
              <a:t>O</a:t>
            </a:r>
            <a:r>
              <a:rPr b="1" sz="4800" spc="-15">
                <a:latin typeface="Trebuchet MS"/>
                <a:cs typeface="Trebuchet MS"/>
              </a:rPr>
              <a:t>D</a:t>
            </a:r>
            <a:r>
              <a:rPr b="1" sz="4800" spc="-35">
                <a:latin typeface="Trebuchet MS"/>
                <a:cs typeface="Trebuchet MS"/>
              </a:rPr>
              <a:t>E</a:t>
            </a:r>
            <a:r>
              <a:rPr b="1" sz="4800" spc="-30">
                <a:latin typeface="Trebuchet MS"/>
                <a:cs typeface="Trebuchet MS"/>
              </a:rPr>
              <a:t>LL</a:t>
            </a:r>
            <a:r>
              <a:rPr b="1" sz="4800" spc="-5">
                <a:latin typeface="Trebuchet MS"/>
                <a:cs typeface="Trebuchet MS"/>
              </a:rPr>
              <a:t>I</a:t>
            </a:r>
            <a:r>
              <a:rPr b="1" sz="4800" spc="30">
                <a:latin typeface="Trebuchet MS"/>
                <a:cs typeface="Trebuchet MS"/>
              </a:rPr>
              <a:t>N</a:t>
            </a:r>
            <a:r>
              <a:rPr b="1" sz="4800" spc="5">
                <a:latin typeface="Trebuchet MS"/>
                <a:cs typeface="Trebuchet MS"/>
              </a:rPr>
              <a:t>G</a:t>
            </a:r>
            <a:endParaRPr sz="4800">
              <a:latin typeface="Trebuchet MS"/>
              <a:cs typeface="Trebuchet MS"/>
            </a:endParaRPr>
          </a:p>
        </p:txBody>
      </p:sp>
      <p:sp>
        <p:nvSpPr>
          <p:cNvPr id="1048694"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5" name="TextBox 2"/>
          <p:cNvSpPr txBox="1"/>
          <p:nvPr/>
        </p:nvSpPr>
        <p:spPr>
          <a:xfrm>
            <a:off x="1445330" y="1136544"/>
            <a:ext cx="6096914" cy="461665"/>
          </a:xfrm>
          <a:prstGeom prst="rect"/>
          <a:noFill/>
        </p:spPr>
        <p:txBody>
          <a:bodyPr wrap="square">
            <a:spAutoFit/>
          </a:bodyPr>
          <a:p>
            <a:r>
              <a:rPr b="1" sz="2400" lang="en-US">
                <a:solidFill>
                  <a:srgbClr val="00B050"/>
                </a:solidFill>
              </a:rPr>
              <a:t>Data collection *</a:t>
            </a:r>
          </a:p>
        </p:txBody>
      </p:sp>
      <p:sp>
        <p:nvSpPr>
          <p:cNvPr id="1048696" name="TextBox 6"/>
          <p:cNvSpPr txBox="1"/>
          <p:nvPr/>
        </p:nvSpPr>
        <p:spPr>
          <a:xfrm>
            <a:off x="2831973" y="1701195"/>
            <a:ext cx="6978777" cy="2246769"/>
          </a:xfrm>
          <a:prstGeom prst="rect"/>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rtlCol="0" wrap="square">
            <a:spAutoFit/>
          </a:bodyPr>
          <a:p>
            <a:pPr algn="l" indent="-457200" marL="457200">
              <a:buFont typeface="Arial" panose="020B0604020202020204" pitchFamily="34" charset="0"/>
              <a:buChar char="•"/>
            </a:pPr>
            <a:r>
              <a:rPr b="1" sz="2800" lang="en-US">
                <a:solidFill>
                  <a:srgbClr val="0D0D0D"/>
                </a:solidFill>
                <a:latin typeface="Times New Roman" panose="02020603050405020304" pitchFamily="18" charset="0"/>
                <a:cs typeface="Times New Roman" panose="02020603050405020304" pitchFamily="18" charset="0"/>
              </a:rPr>
              <a:t>S</a:t>
            </a:r>
            <a:r>
              <a:rPr b="1" sz="2800" i="0" lang="en-US">
                <a:solidFill>
                  <a:srgbClr val="0D0D0D"/>
                </a:solidFill>
                <a:effectLst/>
                <a:latin typeface="Times New Roman" panose="02020603050405020304" pitchFamily="18" charset="0"/>
                <a:cs typeface="Times New Roman" panose="02020603050405020304" pitchFamily="18" charset="0"/>
              </a:rPr>
              <a:t>tep 1: Define the Problem and Objectives- Identify the goals of the analysis (e.g., employee turnover, performance, engagement)- Determine the key questions to answer</a:t>
            </a:r>
            <a:endParaRPr b="1" sz="2800" lang="en-IN">
              <a:latin typeface="Times New Roman" panose="02020603050405020304" pitchFamily="18" charset="0"/>
              <a:cs typeface="Times New Roman" panose="02020603050405020304" pitchFamily="18" charset="0"/>
            </a:endParaRPr>
          </a:p>
        </p:txBody>
      </p:sp>
      <p:sp>
        <p:nvSpPr>
          <p:cNvPr id="1048697" name="TextBox 10"/>
          <p:cNvSpPr txBox="1"/>
          <p:nvPr/>
        </p:nvSpPr>
        <p:spPr>
          <a:xfrm>
            <a:off x="2831973" y="4039165"/>
            <a:ext cx="6976872" cy="2246769"/>
          </a:xfrm>
          <a:prstGeom prst="rect"/>
        </p:spPr>
        <p:style>
          <a:lnRef idx="0">
            <a:schemeClr val="accent5"/>
          </a:lnRef>
          <a:fillRef idx="3">
            <a:schemeClr val="accent5"/>
          </a:fillRef>
          <a:effectRef idx="3">
            <a:schemeClr val="accent5"/>
          </a:effectRef>
          <a:fontRef idx="minor">
            <a:schemeClr val="lt1"/>
          </a:fontRef>
        </p:style>
        <p:txBody>
          <a:bodyPr wrap="square">
            <a:spAutoFit/>
          </a:bodyPr>
          <a:p>
            <a:pPr indent="-457200" marL="457200">
              <a:buFont typeface="Arial" panose="020B0604020202020204" pitchFamily="34" charset="0"/>
              <a:buChar char="•"/>
            </a:pPr>
            <a:r>
              <a:rPr b="1" sz="2800" lang="en-US">
                <a:solidFill>
                  <a:schemeClr val="tx1"/>
                </a:solidFill>
              </a:rPr>
              <a:t>Step 2: Choose a Dataset- Search for relevant employee datasets on </a:t>
            </a:r>
            <a:r>
              <a:rPr b="1" sz="2800" lang="en-US" err="1">
                <a:solidFill>
                  <a:schemeClr val="tx1"/>
                </a:solidFill>
              </a:rPr>
              <a:t>Kaggle</a:t>
            </a:r>
            <a:r>
              <a:rPr b="1" sz="2800" lang="en-US">
                <a:solidFill>
                  <a:schemeClr val="tx1"/>
                </a:solidFill>
              </a:rPr>
              <a:t> (e.g., HR Analytics, Employee Attrition)- Select a dataset that aligns with your objectives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703" name="Text Placeholder 4"/>
          <p:cNvSpPr txBox="1">
            <a:spLocks noGrp="1"/>
          </p:cNvSpPr>
          <p:nvPr>
            <p:ph type="body" idx="1"/>
          </p:nvPr>
        </p:nvSpPr>
        <p:spPr>
          <a:xfrm>
            <a:off x="1373124" y="186897"/>
            <a:ext cx="9445752" cy="1783080"/>
          </a:xfrm>
          <a:prstGeom prst="rect"/>
        </p:spPr>
        <p:style>
          <a:lnRef idx="0">
            <a:schemeClr val="accent6"/>
          </a:lnRef>
          <a:fillRef idx="3">
            <a:schemeClr val="accent6"/>
          </a:fillRef>
          <a:effectRef idx="3">
            <a:schemeClr val="accent6"/>
          </a:effectRef>
          <a:fontRef idx="minor">
            <a:schemeClr val="lt1"/>
          </a:fontRef>
        </p:style>
        <p:txBody>
          <a:bodyPr wrap="square">
            <a:spAutoFit/>
          </a:bodyPr>
          <a:p>
            <a:r>
              <a:rPr b="1" sz="2800" lang="en-US">
                <a:solidFill>
                  <a:schemeClr val="tx1"/>
                </a:solidFill>
                <a:latin typeface="+mj-lt"/>
              </a:rPr>
              <a:t>Step 3: Import and Explore the Data- Import the dataset into a </a:t>
            </a:r>
            <a:r>
              <a:rPr b="1" sz="2800" lang="en-US" err="1">
                <a:solidFill>
                  <a:schemeClr val="tx1"/>
                </a:solidFill>
                <a:latin typeface="+mj-lt"/>
              </a:rPr>
              <a:t>Kaggle</a:t>
            </a:r>
            <a:r>
              <a:rPr b="1" sz="2800" lang="en-US">
                <a:solidFill>
                  <a:schemeClr val="tx1"/>
                </a:solidFill>
                <a:latin typeface="+mj-lt"/>
              </a:rPr>
              <a:t> notebook or Excel- Explore the data using summary statistics, visualizations, and data profiling</a:t>
            </a:r>
          </a:p>
        </p:txBody>
      </p:sp>
      <p:sp>
        <p:nvSpPr>
          <p:cNvPr id="1048704" name="TextBox 6"/>
          <p:cNvSpPr txBox="1"/>
          <p:nvPr/>
        </p:nvSpPr>
        <p:spPr>
          <a:xfrm>
            <a:off x="554715" y="2302174"/>
            <a:ext cx="5694417" cy="461665"/>
          </a:xfrm>
          <a:prstGeom prst="rect"/>
          <a:noFill/>
        </p:spPr>
        <p:txBody>
          <a:bodyPr wrap="square">
            <a:spAutoFit/>
          </a:bodyPr>
          <a:p>
            <a:r>
              <a:rPr b="1" sz="2400" lang="en-US">
                <a:solidFill>
                  <a:srgbClr val="00B050"/>
                </a:solidFill>
              </a:rPr>
              <a:t>Feature collection</a:t>
            </a:r>
          </a:p>
        </p:txBody>
      </p:sp>
      <p:sp>
        <p:nvSpPr>
          <p:cNvPr id="1048705" name="TextBox 8"/>
          <p:cNvSpPr txBox="1"/>
          <p:nvPr/>
        </p:nvSpPr>
        <p:spPr>
          <a:xfrm>
            <a:off x="1373124" y="3096036"/>
            <a:ext cx="9445752" cy="2697480"/>
          </a:xfrm>
          <a:prstGeom prst="rect"/>
        </p:spPr>
        <p:style>
          <a:lnRef idx="1">
            <a:schemeClr val="accent2"/>
          </a:lnRef>
          <a:fillRef idx="2">
            <a:schemeClr val="accent2"/>
          </a:fillRef>
          <a:effectRef idx="1">
            <a:schemeClr val="accent2"/>
          </a:effectRef>
          <a:fontRef idx="minor">
            <a:schemeClr val="dk1"/>
          </a:fontRef>
        </p:style>
        <p:txBody>
          <a:bodyPr wrap="square">
            <a:spAutoFit/>
          </a:bodyPr>
          <a:p>
            <a:r>
              <a:rPr b="1" sz="2800" lang="en-US">
                <a:solidFill>
                  <a:schemeClr val="tx1"/>
                </a:solidFill>
              </a:rPr>
              <a:t>- HR systems (e.g., Workday, </a:t>
            </a:r>
            <a:r>
              <a:rPr b="1" sz="2800" lang="en-US" err="1">
                <a:solidFill>
                  <a:schemeClr val="tx1"/>
                </a:solidFill>
              </a:rPr>
              <a:t>BambooHR</a:t>
            </a:r>
            <a:r>
              <a:rPr b="1" sz="2800" lang="en-US">
                <a:solidFill>
                  <a:schemeClr val="tx1"/>
                </a:solidFill>
              </a:rPr>
              <a:t>)- Performance management tools (e.g., Lattice, 15Five)- Employee engagement surveys (e.g., Culture Amp, </a:t>
            </a:r>
            <a:r>
              <a:rPr b="1" sz="2800" lang="en-US" err="1">
                <a:solidFill>
                  <a:schemeClr val="tx1"/>
                </a:solidFill>
              </a:rPr>
              <a:t>SurveyMonkey</a:t>
            </a:r>
            <a:r>
              <a:rPr b="1" sz="2800" lang="en-US">
                <a:solidFill>
                  <a:schemeClr val="tx1"/>
                </a:solidFill>
              </a:rPr>
              <a:t>)- Time-off and attendance systems (e.g., ADP, Namely)- Training and development platforms (e.g., </a:t>
            </a:r>
            <a:r>
              <a:rPr b="1" sz="2800" lang="en-US" err="1">
                <a:solidFill>
                  <a:schemeClr val="tx1"/>
                </a:solidFill>
              </a:rPr>
              <a:t>Udemy</a:t>
            </a:r>
            <a:r>
              <a:rPr b="1" sz="2800" lang="en-US">
                <a:solidFill>
                  <a:schemeClr val="tx1"/>
                </a:solidFill>
              </a:rPr>
              <a:t>, LinkedIn Learning)</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706" name="Text Placeholder 6"/>
          <p:cNvSpPr txBox="1">
            <a:spLocks noGrp="1"/>
          </p:cNvSpPr>
          <p:nvPr>
            <p:ph type="body" idx="1"/>
          </p:nvPr>
        </p:nvSpPr>
        <p:spPr>
          <a:xfrm>
            <a:off x="335170" y="260077"/>
            <a:ext cx="10972800" cy="914400"/>
          </a:xfrm>
          <a:prstGeom prst="rect"/>
          <a:noFill/>
        </p:spPr>
        <p:txBody>
          <a:bodyPr wrap="square">
            <a:spAutoFit/>
          </a:bodyPr>
          <a:p>
            <a:r>
              <a:rPr b="1" sz="2400" lang="en-US">
                <a:solidFill>
                  <a:srgbClr val="00B050"/>
                </a:solidFill>
              </a:rPr>
              <a:t>Data cleaning</a:t>
            </a:r>
          </a:p>
        </p:txBody>
      </p:sp>
      <p:sp>
        <p:nvSpPr>
          <p:cNvPr id="1048707" name="TextBox 8"/>
          <p:cNvSpPr txBox="1"/>
          <p:nvPr/>
        </p:nvSpPr>
        <p:spPr>
          <a:xfrm>
            <a:off x="2245750" y="1059416"/>
            <a:ext cx="6101488" cy="523220"/>
          </a:xfrm>
          <a:prstGeom prst="rect"/>
          <a:noFill/>
        </p:spPr>
        <p:txBody>
          <a:bodyPr wrap="square">
            <a:spAutoFit/>
          </a:bodyPr>
          <a:p>
            <a:pPr indent="-457200" marL="457200">
              <a:buFont typeface="Arial" panose="020B0604020202020204" pitchFamily="34" charset="0"/>
              <a:buChar char="•"/>
            </a:pPr>
            <a:r>
              <a:rPr b="1" sz="2800" lang="en-US"/>
              <a:t>Remove irrelevant data</a:t>
            </a:r>
          </a:p>
        </p:txBody>
      </p:sp>
      <p:sp>
        <p:nvSpPr>
          <p:cNvPr id="1048708" name="TextBox 10"/>
          <p:cNvSpPr txBox="1"/>
          <p:nvPr/>
        </p:nvSpPr>
        <p:spPr>
          <a:xfrm>
            <a:off x="2245750" y="1582636"/>
            <a:ext cx="6101488" cy="954107"/>
          </a:xfrm>
          <a:prstGeom prst="rect"/>
          <a:noFill/>
        </p:spPr>
        <p:txBody>
          <a:bodyPr wrap="square">
            <a:spAutoFit/>
          </a:bodyPr>
          <a:p>
            <a:pPr indent="-342900" marL="342900">
              <a:buFont typeface="Arial" panose="020B0604020202020204" pitchFamily="34" charset="0"/>
              <a:buChar char="•"/>
            </a:pPr>
            <a:r>
              <a:rPr b="1" sz="2800" lang="en-US"/>
              <a:t>Eliminate columns or rows unrelated to performance analysis.</a:t>
            </a:r>
          </a:p>
        </p:txBody>
      </p:sp>
      <p:sp>
        <p:nvSpPr>
          <p:cNvPr id="1048709" name="TextBox 12"/>
          <p:cNvSpPr txBox="1"/>
          <p:nvPr/>
        </p:nvSpPr>
        <p:spPr>
          <a:xfrm>
            <a:off x="2245750" y="2536743"/>
            <a:ext cx="6101488" cy="523220"/>
          </a:xfrm>
          <a:prstGeom prst="rect"/>
          <a:noFill/>
        </p:spPr>
        <p:txBody>
          <a:bodyPr wrap="square">
            <a:spAutoFit/>
          </a:bodyPr>
          <a:p>
            <a:pPr indent="-457200" marL="457200">
              <a:buFont typeface="Arial" panose="020B0604020202020204" pitchFamily="34" charset="0"/>
              <a:buChar char="•"/>
            </a:pPr>
            <a:r>
              <a:rPr b="1" sz="2800" lang="en-US"/>
              <a:t>Handle missing values</a:t>
            </a:r>
          </a:p>
        </p:txBody>
      </p:sp>
      <p:sp>
        <p:nvSpPr>
          <p:cNvPr id="1048710" name="TextBox 14"/>
          <p:cNvSpPr txBox="1"/>
          <p:nvPr/>
        </p:nvSpPr>
        <p:spPr>
          <a:xfrm>
            <a:off x="2245750" y="3105540"/>
            <a:ext cx="6101488" cy="1384995"/>
          </a:xfrm>
          <a:prstGeom prst="rect"/>
          <a:noFill/>
        </p:spPr>
        <p:txBody>
          <a:bodyPr wrap="square">
            <a:spAutoFit/>
          </a:bodyPr>
          <a:p>
            <a:pPr indent="-457200" marL="457200">
              <a:buFont typeface="Arial" panose="020B0604020202020204" pitchFamily="34" charset="0"/>
              <a:buChar char="•"/>
            </a:pPr>
            <a:r>
              <a:rPr b="1" sz="2800" lang="en-US"/>
              <a:t>Decide on a strategy for missing performance ratings, feedback, or other relevant data.</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711" name="TextBox 6"/>
          <p:cNvSpPr txBox="1"/>
          <p:nvPr/>
        </p:nvSpPr>
        <p:spPr>
          <a:xfrm>
            <a:off x="1385872" y="731086"/>
            <a:ext cx="8842248" cy="2246769"/>
          </a:xfrm>
          <a:prstGeom prst="rect"/>
        </p:spPr>
        <p:style>
          <a:lnRef idx="0">
            <a:schemeClr val="accent3"/>
          </a:lnRef>
          <a:fillRef idx="3">
            <a:schemeClr val="accent3"/>
          </a:fillRef>
          <a:effectRef idx="3">
            <a:schemeClr val="accent3"/>
          </a:effectRef>
          <a:fontRef idx="minor">
            <a:schemeClr val="lt1"/>
          </a:fontRef>
        </p:style>
        <p:txBody>
          <a:bodyPr wrap="square">
            <a:spAutoFit/>
          </a:bodyPr>
          <a:p>
            <a:r>
              <a:rPr b="1" sz="2800" lang="en-US"/>
              <a:t>Step 1: Prepare Your Data Collect and import relevant data, such as employee performance ratings, goals, and feedback Ensure data is organized and formatted consistently</a:t>
            </a:r>
          </a:p>
        </p:txBody>
      </p:sp>
      <p:sp>
        <p:nvSpPr>
          <p:cNvPr id="1048712" name="TextBox 8"/>
          <p:cNvSpPr txBox="1"/>
          <p:nvPr/>
        </p:nvSpPr>
        <p:spPr>
          <a:xfrm>
            <a:off x="1385872" y="2704964"/>
            <a:ext cx="8842248" cy="1815882"/>
          </a:xfrm>
          <a:prstGeom prst="rect"/>
        </p:spPr>
        <p:style>
          <a:lnRef idx="0">
            <a:schemeClr val="accent6"/>
          </a:lnRef>
          <a:fillRef idx="3">
            <a:schemeClr val="accent6"/>
          </a:fillRef>
          <a:effectRef idx="3">
            <a:schemeClr val="accent6"/>
          </a:effectRef>
          <a:fontRef idx="minor">
            <a:schemeClr val="lt1"/>
          </a:fontRef>
        </p:style>
        <p:txBody>
          <a:bodyPr wrap="square">
            <a:spAutoFit/>
          </a:bodyPr>
          <a:p>
            <a:r>
              <a:rPr b="1" sz="2800" lang="en-US"/>
              <a:t>Step 2: Categorize Performance Levels- Define performance levels (e.g., Excellent, Meets Expectations, Needs Improvement)- Assign numerical values or codes to each level</a:t>
            </a:r>
          </a:p>
        </p:txBody>
      </p:sp>
      <p:sp>
        <p:nvSpPr>
          <p:cNvPr id="1048713" name="TextBox 10"/>
          <p:cNvSpPr txBox="1"/>
          <p:nvPr/>
        </p:nvSpPr>
        <p:spPr>
          <a:xfrm>
            <a:off x="1385872" y="4520846"/>
            <a:ext cx="8842248" cy="1815882"/>
          </a:xfrm>
          <a:prstGeom prst="rect"/>
        </p:spPr>
        <p:style>
          <a:lnRef idx="0">
            <a:schemeClr val="accent5"/>
          </a:lnRef>
          <a:fillRef idx="3">
            <a:schemeClr val="accent5"/>
          </a:fillRef>
          <a:effectRef idx="3">
            <a:schemeClr val="accent5"/>
          </a:effectRef>
          <a:fontRef idx="minor">
            <a:schemeClr val="lt1"/>
          </a:fontRef>
        </p:style>
        <p:txBody>
          <a:bodyPr wrap="square">
            <a:spAutoFit/>
          </a:bodyPr>
          <a:p>
            <a:r>
              <a:rPr b="1" sz="2800" lang="en-US"/>
              <a:t>Step 3: Calculate Performance Scores- Use formulas to calculate performance scores based on ratings, goals, and feedback- Consider using weighted averages or indexes to combine multiple metrics</a:t>
            </a:r>
          </a:p>
        </p:txBody>
      </p:sp>
      <p:sp>
        <p:nvSpPr>
          <p:cNvPr id="1048714" name="TextBox 12"/>
          <p:cNvSpPr txBox="1"/>
          <p:nvPr/>
        </p:nvSpPr>
        <p:spPr>
          <a:xfrm>
            <a:off x="1385872" y="138352"/>
            <a:ext cx="6101488" cy="461665"/>
          </a:xfrm>
          <a:prstGeom prst="rect"/>
          <a:noFill/>
        </p:spPr>
        <p:txBody>
          <a:bodyPr wrap="square">
            <a:spAutoFit/>
          </a:bodyPr>
          <a:p>
            <a:r>
              <a:rPr b="1" sz="2400" lang="en-US">
                <a:solidFill>
                  <a:srgbClr val="00B050"/>
                </a:solidFill>
              </a:rPr>
              <a:t>Performance level</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715" name="TextBox 4"/>
          <p:cNvSpPr txBox="1"/>
          <p:nvPr/>
        </p:nvSpPr>
        <p:spPr>
          <a:xfrm>
            <a:off x="965077" y="387784"/>
            <a:ext cx="8842248" cy="1815882"/>
          </a:xfrm>
          <a:prstGeom prst="rect"/>
        </p:spPr>
        <p:style>
          <a:lnRef idx="0">
            <a:schemeClr val="accent2"/>
          </a:lnRef>
          <a:fillRef idx="3">
            <a:schemeClr val="accent2"/>
          </a:fillRef>
          <a:effectRef idx="3">
            <a:schemeClr val="accent2"/>
          </a:effectRef>
          <a:fontRef idx="minor">
            <a:schemeClr val="lt1"/>
          </a:fontRef>
        </p:style>
        <p:txBody>
          <a:bodyPr wrap="square">
            <a:spAutoFit/>
          </a:bodyPr>
          <a:p>
            <a:r>
              <a:rPr b="1" sz="2800" lang="en-US"/>
              <a:t>Step 4: Identify High and Low Performers- Set thresholds for high and low performers based on performance scores- Use conditional formatting or filtering to highlight high and low performers</a:t>
            </a:r>
          </a:p>
        </p:txBody>
      </p:sp>
      <p:sp>
        <p:nvSpPr>
          <p:cNvPr id="1048716" name="TextBox 8"/>
          <p:cNvSpPr txBox="1"/>
          <p:nvPr/>
        </p:nvSpPr>
        <p:spPr>
          <a:xfrm>
            <a:off x="2336677" y="3246047"/>
            <a:ext cx="6099048" cy="932688"/>
          </a:xfrm>
          <a:prstGeom prst="rect"/>
        </p:spPr>
        <p:style>
          <a:lnRef idx="0">
            <a:schemeClr val="accent6"/>
          </a:lnRef>
          <a:fillRef idx="3">
            <a:schemeClr val="accent6"/>
          </a:fillRef>
          <a:effectRef idx="3">
            <a:schemeClr val="accent6"/>
          </a:effectRef>
          <a:fontRef idx="minor">
            <a:schemeClr val="lt1"/>
          </a:fontRef>
        </p:style>
        <p:txBody>
          <a:bodyPr wrap="square">
            <a:spAutoFit/>
          </a:bodyPr>
          <a:p>
            <a:r>
              <a:rPr b="1" sz="2800" lang="en-US"/>
              <a:t>1. Data Aggregation: Summarize data by sum, average, count, or other functions.</a:t>
            </a:r>
          </a:p>
        </p:txBody>
      </p:sp>
      <p:sp>
        <p:nvSpPr>
          <p:cNvPr id="1048717" name="TextBox 10"/>
          <p:cNvSpPr txBox="1"/>
          <p:nvPr/>
        </p:nvSpPr>
        <p:spPr>
          <a:xfrm>
            <a:off x="2336677" y="4528618"/>
            <a:ext cx="6101488" cy="1384995"/>
          </a:xfrm>
          <a:prstGeom prst="rect"/>
        </p:spPr>
        <p:style>
          <a:lnRef idx="0">
            <a:schemeClr val="accent5"/>
          </a:lnRef>
          <a:fillRef idx="3">
            <a:schemeClr val="accent5"/>
          </a:fillRef>
          <a:effectRef idx="3">
            <a:schemeClr val="accent5"/>
          </a:effectRef>
          <a:fontRef idx="minor">
            <a:schemeClr val="lt1"/>
          </a:fontRef>
        </p:style>
        <p:txBody>
          <a:bodyPr wrap="square">
            <a:spAutoFit/>
          </a:bodyPr>
          <a:p>
            <a:r>
              <a:rPr b="1" sz="2800" lang="en-US"/>
              <a:t>2. Data Rotation: Rotate data to view different perspectives (e.g., switch rows and columns).</a:t>
            </a:r>
          </a:p>
        </p:txBody>
      </p:sp>
      <p:sp>
        <p:nvSpPr>
          <p:cNvPr id="1048718" name="TextBox 18"/>
          <p:cNvSpPr txBox="1"/>
          <p:nvPr/>
        </p:nvSpPr>
        <p:spPr>
          <a:xfrm>
            <a:off x="965077" y="2494024"/>
            <a:ext cx="6101488" cy="461665"/>
          </a:xfrm>
          <a:prstGeom prst="rect"/>
          <a:noFill/>
        </p:spPr>
        <p:txBody>
          <a:bodyPr wrap="square">
            <a:spAutoFit/>
          </a:bodyPr>
          <a:p>
            <a:r>
              <a:rPr b="1" sz="2400" lang="en-US">
                <a:solidFill>
                  <a:srgbClr val="00B050"/>
                </a:solidFill>
              </a:rPr>
              <a:t>Pivot summary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722" name="TextBox 4"/>
          <p:cNvSpPr txBox="1"/>
          <p:nvPr/>
        </p:nvSpPr>
        <p:spPr>
          <a:xfrm>
            <a:off x="928488" y="2039112"/>
            <a:ext cx="8293608" cy="1389888"/>
          </a:xfrm>
          <a:prstGeom prst="rect"/>
        </p:spPr>
        <p:style>
          <a:lnRef idx="0">
            <a:schemeClr val="accent4"/>
          </a:lnRef>
          <a:fillRef idx="3">
            <a:schemeClr val="accent4"/>
          </a:fillRef>
          <a:effectRef idx="3">
            <a:schemeClr val="accent4"/>
          </a:effectRef>
          <a:fontRef idx="minor">
            <a:schemeClr val="lt1"/>
          </a:fontRef>
        </p:style>
        <p:txBody>
          <a:bodyPr wrap="square">
            <a:spAutoFit/>
          </a:bodyPr>
          <a:p>
            <a:r>
              <a:rPr b="1" sz="2800" lang="en-US"/>
              <a:t>4. Drill-Down Capability: Double-click to view detailed data behind summary values.</a:t>
            </a:r>
          </a:p>
        </p:txBody>
      </p:sp>
      <p:sp>
        <p:nvSpPr>
          <p:cNvPr id="1048723" name="TextBox 6"/>
          <p:cNvSpPr txBox="1"/>
          <p:nvPr/>
        </p:nvSpPr>
        <p:spPr>
          <a:xfrm rot="10800000" flipV="1">
            <a:off x="928488" y="442636"/>
            <a:ext cx="8293608" cy="1384995"/>
          </a:xfrm>
          <a:prstGeom prst="rect"/>
        </p:spPr>
        <p:style>
          <a:lnRef idx="0">
            <a:schemeClr val="accent2"/>
          </a:lnRef>
          <a:fillRef idx="3">
            <a:schemeClr val="accent2"/>
          </a:fillRef>
          <a:effectRef idx="3">
            <a:schemeClr val="accent2"/>
          </a:effectRef>
          <a:fontRef idx="minor">
            <a:schemeClr val="lt1"/>
          </a:fontRef>
        </p:style>
        <p:txBody>
          <a:bodyPr wrap="square">
            <a:spAutoFit/>
          </a:bodyPr>
          <a:p>
            <a:r>
              <a:rPr b="1" sz="2800" lang="en-US"/>
              <a:t>3. Customization: Create personalized summaries by selecting specific fields and filters.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72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2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72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727"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t>R</a:t>
            </a:r>
            <a:r>
              <a:rPr spc="-40"/>
              <a:t>E</a:t>
            </a:r>
            <a:r>
              <a:rPr spc="15"/>
              <a:t>S</a:t>
            </a:r>
            <a:r>
              <a:rPr spc="-30"/>
              <a:t>U</a:t>
            </a:r>
            <a:r>
              <a:rPr spc="-405"/>
              <a:t>L</a:t>
            </a:r>
            <a:r>
              <a:t>TS</a:t>
            </a:r>
          </a:p>
        </p:txBody>
      </p:sp>
      <p:sp>
        <p:nvSpPr>
          <p:cNvPr id="104872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19</a:t>
            </a:fld>
            <a:endParaRPr sz="1100">
              <a:latin typeface="Trebuchet MS"/>
              <a:cs typeface="Trebuchet MS"/>
            </a:endParaRPr>
          </a:p>
        </p:txBody>
      </p:sp>
      <p:graphicFrame>
        <p:nvGraphicFramePr>
          <p:cNvPr id="4194304" name="Chart 1"/>
          <p:cNvGraphicFramePr>
            <a:graphicFrameLocks/>
          </p:cNvGraphicFramePr>
          <p:nvPr/>
        </p:nvGraphicFramePr>
        <p:xfrm>
          <a:off x="1121790" y="1695450"/>
          <a:ext cx="5574285" cy="4054901"/>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5"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a:latin typeface="Times New Roman" panose="02020603050405020304" pitchFamily="18" charset="0"/>
              <a:cs typeface="Times New Roman" panose="02020603050405020304" pitchFamily="18" charset="0"/>
            </a:endParaRPr>
          </a:p>
        </p:txBody>
      </p:sp>
      <p:grpSp>
        <p:nvGrpSpPr>
          <p:cNvPr id="36"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sz="4250" spc="5"/>
              <a:t>PROJECT</a:t>
            </a:r>
            <a:r>
              <a:rPr sz="4250" spc="-85"/>
              <a:t> </a:t>
            </a:r>
            <a:r>
              <a:rPr sz="4250" spc="25"/>
              <a:t>TITLE</a:t>
            </a:r>
            <a:endParaRPr sz="4250"/>
          </a:p>
        </p:txBody>
      </p:sp>
      <p:grpSp>
        <p:nvGrpSpPr>
          <p:cNvPr id="3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spc="10"/>
          </a:p>
        </p:txBody>
      </p:sp>
      <p:sp>
        <p:nvSpPr>
          <p:cNvPr id="1048626" name="TextBox 22"/>
          <p:cNvSpPr txBox="1"/>
          <p:nvPr/>
        </p:nvSpPr>
        <p:spPr>
          <a:xfrm>
            <a:off x="1217522" y="2123271"/>
            <a:ext cx="8593228" cy="1412241"/>
          </a:xfrm>
          <a:prstGeom prst="rect"/>
          <a:noFill/>
        </p:spPr>
        <p:txBody>
          <a:bodyPr rtlCol="0" wrap="square">
            <a:spAutoFit/>
          </a:bodyPr>
          <a:p>
            <a:r>
              <a:rPr b="1"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graphicFrame>
        <p:nvGraphicFramePr>
          <p:cNvPr id="4194305" name="Chart 2"/>
          <p:cNvGraphicFramePr>
            <a:graphicFrameLocks/>
          </p:cNvGraphicFramePr>
          <p:nvPr/>
        </p:nvGraphicFramePr>
        <p:xfrm>
          <a:off x="1366887" y="1491792"/>
          <a:ext cx="5165887" cy="345728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732" name="Title 1"/>
          <p:cNvSpPr>
            <a:spLocks noGrp="1"/>
          </p:cNvSpPr>
          <p:nvPr>
            <p:ph type="title"/>
          </p:nvPr>
        </p:nvSpPr>
        <p:spPr/>
        <p:txBody>
          <a:bodyPr/>
          <a:p>
            <a:r>
              <a:rPr lang="en-US">
                <a:latin typeface="Times New Roman" panose="02020603050405020304" pitchFamily="18" charset="0"/>
                <a:cs typeface="Times New Roman" panose="02020603050405020304" pitchFamily="18" charset="0"/>
              </a:rPr>
              <a:t>conclusion</a:t>
            </a:r>
            <a:endParaRPr lang="en-IN">
              <a:latin typeface="Times New Roman" panose="02020603050405020304" pitchFamily="18" charset="0"/>
              <a:cs typeface="Times New Roman" panose="02020603050405020304" pitchFamily="18" charset="0"/>
            </a:endParaRPr>
          </a:p>
        </p:txBody>
      </p:sp>
      <p:sp>
        <p:nvSpPr>
          <p:cNvPr id="1048733" name="TextBox 3"/>
          <p:cNvSpPr txBox="1"/>
          <p:nvPr/>
        </p:nvSpPr>
        <p:spPr>
          <a:xfrm>
            <a:off x="2538475" y="1323413"/>
            <a:ext cx="6101488" cy="1815882"/>
          </a:xfrm>
          <a:prstGeom prst="rect"/>
          <a:noFill/>
        </p:spPr>
        <p:txBody>
          <a:bodyPr wrap="square">
            <a:spAutoFit/>
          </a:bodyPr>
          <a:p>
            <a:r>
              <a:rPr b="1" sz="2800" lang="en-US"/>
              <a:t>- "Data analysis is not just about numbers, it's about telling a story that drives action and improves employee lives."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8"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p:txBody>
      </p:sp>
      <p:grpSp>
        <p:nvGrpSpPr>
          <p:cNvPr id="39"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b="1" sz="1100" spc="50">
                <a:solidFill>
                  <a:srgbClr val="2D83C3"/>
                </a:solidFill>
                <a:latin typeface="Trebuchet MS"/>
                <a:cs typeface="Trebuchet MS"/>
              </a:rPr>
              <a:t>A</a:t>
            </a:r>
            <a:r>
              <a:rPr b="1" sz="1100" spc="15">
                <a:solidFill>
                  <a:srgbClr val="2D83C3"/>
                </a:solidFill>
                <a:latin typeface="Trebuchet MS"/>
                <a:cs typeface="Trebuchet MS"/>
              </a:rPr>
              <a:t>nnu</a:t>
            </a:r>
            <a:r>
              <a:rPr b="1" sz="1100" spc="10">
                <a:solidFill>
                  <a:srgbClr val="2D83C3"/>
                </a:solidFill>
                <a:latin typeface="Trebuchet MS"/>
                <a:cs typeface="Trebuchet MS"/>
              </a:rPr>
              <a:t>al</a:t>
            </a:r>
            <a:r>
              <a:rPr b="1" sz="1100" spc="-140">
                <a:solidFill>
                  <a:srgbClr val="2D83C3"/>
                </a:solidFill>
                <a:latin typeface="Trebuchet MS"/>
                <a:cs typeface="Trebuchet MS"/>
              </a:rPr>
              <a:t> </a:t>
            </a:r>
            <a:r>
              <a:rPr b="1" sz="1100">
                <a:solidFill>
                  <a:srgbClr val="2D83C3"/>
                </a:solidFill>
                <a:latin typeface="Trebuchet MS"/>
                <a:cs typeface="Trebuchet MS"/>
              </a:rPr>
              <a:t>R</a:t>
            </a:r>
            <a:r>
              <a:rPr b="1" sz="1100" spc="35">
                <a:solidFill>
                  <a:srgbClr val="2D83C3"/>
                </a:solidFill>
                <a:latin typeface="Trebuchet MS"/>
                <a:cs typeface="Trebuchet MS"/>
              </a:rPr>
              <a:t>e</a:t>
            </a:r>
            <a:r>
              <a:rPr b="1" sz="1100" spc="90">
                <a:solidFill>
                  <a:srgbClr val="2D83C3"/>
                </a:solidFill>
                <a:latin typeface="Trebuchet MS"/>
                <a:cs typeface="Trebuchet MS"/>
              </a:rPr>
              <a:t>v</a:t>
            </a:r>
            <a:r>
              <a:rPr b="1" sz="1100" spc="-35">
                <a:solidFill>
                  <a:srgbClr val="2D83C3"/>
                </a:solidFill>
                <a:latin typeface="Trebuchet MS"/>
                <a:cs typeface="Trebuchet MS"/>
              </a:rPr>
              <a:t>i</a:t>
            </a:r>
            <a:r>
              <a:rPr b="1" sz="1100" spc="35">
                <a:solidFill>
                  <a:srgbClr val="2D83C3"/>
                </a:solidFill>
                <a:latin typeface="Trebuchet MS"/>
                <a:cs typeface="Trebuchet MS"/>
              </a:rPr>
              <a:t>e</a:t>
            </a:r>
            <a:r>
              <a:rPr b="1"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40"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spc="25"/>
              <a:t>A</a:t>
            </a:r>
            <a:r>
              <a:rPr spc="-5"/>
              <a:t>G</a:t>
            </a:r>
            <a:r>
              <a:rPr spc="-35"/>
              <a:t>E</a:t>
            </a:r>
            <a:r>
              <a:rPr spc="15"/>
              <a:t>N</a:t>
            </a:r>
            <a:r>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spc="10"/>
          </a:p>
        </p:txBody>
      </p:sp>
      <p:sp>
        <p:nvSpPr>
          <p:cNvPr id="1048643" name="TextBox 22"/>
          <p:cNvSpPr txBox="1"/>
          <p:nvPr/>
        </p:nvSpPr>
        <p:spPr>
          <a:xfrm>
            <a:off x="2509807" y="1041533"/>
            <a:ext cx="5029200" cy="4282440"/>
          </a:xfrm>
          <a:prstGeom prst="rect"/>
          <a:noFill/>
        </p:spPr>
        <p:txBody>
          <a:bodyPr rtlCol="0" wrap="square">
            <a:spAutoFit/>
          </a:bodyPr>
          <a:p>
            <a:pPr algn="l"/>
            <a:endParaRPr b="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sz="2800" lang="en-US">
                <a:solidFill>
                  <a:srgbClr val="0D0D0D"/>
                </a:solidFill>
                <a:latin typeface="Times New Roman" panose="02020603050405020304" pitchFamily="18" charset="0"/>
                <a:cs typeface="Times New Roman" panose="02020603050405020304" pitchFamily="18" charset="0"/>
              </a:rPr>
              <a:t>Dataset Description</a:t>
            </a:r>
            <a:endParaRPr b="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sz="2800" i="0" lang="en-US">
                <a:solidFill>
                  <a:srgbClr val="0D0D0D"/>
                </a:solidFill>
                <a:effectLst/>
                <a:latin typeface="Times New Roman" panose="02020603050405020304" pitchFamily="18" charset="0"/>
                <a:cs typeface="Times New Roman" panose="02020603050405020304" pitchFamily="18" charset="0"/>
              </a:rPr>
              <a:t>Results and </a:t>
            </a:r>
            <a:r>
              <a:rPr sz="2800" lang="en-US">
                <a:solidFill>
                  <a:srgbClr val="0D0D0D"/>
                </a:solidFill>
                <a:latin typeface="Times New Roman" panose="02020603050405020304" pitchFamily="18" charset="0"/>
                <a:cs typeface="Times New Roman" panose="02020603050405020304" pitchFamily="18" charset="0"/>
              </a:rPr>
              <a:t>Discussion</a:t>
            </a:r>
            <a:endParaRPr b="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sz="2800" i="0" lang="en-US">
                <a:solidFill>
                  <a:srgbClr val="0D0D0D"/>
                </a:solidFill>
                <a:effectLst/>
                <a:latin typeface="Times New Roman" panose="02020603050405020304" pitchFamily="18" charset="0"/>
                <a:cs typeface="Times New Roman" panose="02020603050405020304" pitchFamily="18" charset="0"/>
              </a:rPr>
              <a:t>Conclusion</a:t>
            </a:r>
          </a:p>
          <a:p>
            <a:endParaRPr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grpSp>
        <p:nvGrpSpPr>
          <p:cNvPr id="42"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459105" y="-70007"/>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sz="4250" spc="-20"/>
              <a:t>P</a:t>
            </a:r>
            <a:r>
              <a:rPr sz="4250" spc="15"/>
              <a:t>ROB</a:t>
            </a:r>
            <a:r>
              <a:rPr sz="4250" spc="55"/>
              <a:t>L</a:t>
            </a:r>
            <a:r>
              <a:rPr sz="4250" spc="-20"/>
              <a:t>E</a:t>
            </a:r>
            <a:r>
              <a:rPr sz="4250" spc="20"/>
              <a:t>M</a:t>
            </a:r>
            <a:r>
              <a:rPr sz="4250"/>
              <a:t>	</a:t>
            </a:r>
            <a:r>
              <a:rPr sz="4250" spc="10"/>
              <a:t>S</a:t>
            </a:r>
            <a:r>
              <a:rPr sz="4250" spc="-370"/>
              <a:t>T</a:t>
            </a:r>
            <a:r>
              <a:rPr sz="4250" spc="-375"/>
              <a:t>A</a:t>
            </a:r>
            <a:r>
              <a:rPr sz="4250" spc="15"/>
              <a:t>T</a:t>
            </a:r>
            <a:r>
              <a:rPr sz="4250" spc="-10"/>
              <a:t>E</a:t>
            </a:r>
            <a:r>
              <a:rPr sz="4250" spc="-20"/>
              <a:t>ME</a:t>
            </a:r>
            <a:r>
              <a:rPr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spc="10"/>
          </a:p>
        </p:txBody>
      </p:sp>
      <p:sp>
        <p:nvSpPr>
          <p:cNvPr id="1048649" name="TextBox 13"/>
          <p:cNvSpPr txBox="1"/>
          <p:nvPr/>
        </p:nvSpPr>
        <p:spPr>
          <a:xfrm>
            <a:off x="5187088" y="2525120"/>
            <a:ext cx="1828800" cy="358141"/>
          </a:xfrm>
          <a:prstGeom prst="rect"/>
          <a:noFill/>
        </p:spPr>
        <p:txBody>
          <a:bodyPr rtlCol="0" wrap="square">
            <a:spAutoFit/>
          </a:bodyPr>
          <a:p>
            <a:pPr algn="l"/>
            <a:endParaRPr lang="en-US"/>
          </a:p>
        </p:txBody>
      </p:sp>
      <p:sp>
        <p:nvSpPr>
          <p:cNvPr id="1048650" name="TextBox 17"/>
          <p:cNvSpPr txBox="1"/>
          <p:nvPr/>
        </p:nvSpPr>
        <p:spPr>
          <a:xfrm>
            <a:off x="1023722" y="930334"/>
            <a:ext cx="6369834" cy="5577840"/>
          </a:xfrm>
          <a:prstGeom prst="rect"/>
          <a:noFill/>
        </p:spPr>
        <p:txBody>
          <a:bodyPr wrap="square">
            <a:spAutoFit/>
          </a:bodyPr>
          <a:p>
            <a:pPr indent="-285750" marL="285750">
              <a:buFont typeface="Arial" panose="020B0604020202020204" pitchFamily="34" charset="0"/>
              <a:buChar char="•"/>
            </a:pPr>
            <a:r>
              <a:rPr b="1" sz="2000" lang="en-US"/>
              <a:t>Data Collection: Gathering relevant information such as performance metrics, attendance records, feedback surveys, and demographic details.</a:t>
            </a:r>
          </a:p>
          <a:p>
            <a:pPr indent="-285750" marL="285750">
              <a:buFont typeface="Arial" panose="020B0604020202020204" pitchFamily="34" charset="0"/>
              <a:buChar char="•"/>
            </a:pPr>
            <a:r>
              <a:rPr b="1" sz="2000" lang="en-US"/>
              <a:t>Data Cleaning and Preparation: Ensuring data accuracy and consistency by removing errors, duplicates, and irrelevant information.</a:t>
            </a:r>
          </a:p>
          <a:p>
            <a:pPr indent="-285750" marL="285750">
              <a:buFont typeface="Arial" panose="020B0604020202020204" pitchFamily="34" charset="0"/>
              <a:buChar char="•"/>
            </a:pPr>
            <a:r>
              <a:rPr b="1" sz="2000" lang="en-US"/>
              <a:t>Data Analysis: Using statistical methods, visualization tools, and analytical techniques to uncover patterns, trends, correlations, and anomalies within the data.</a:t>
            </a:r>
          </a:p>
          <a:p>
            <a:pPr indent="-285750" marL="285750">
              <a:buFont typeface="Arial" panose="020B0604020202020204" pitchFamily="34" charset="0"/>
              <a:buChar char="•"/>
            </a:pPr>
            <a:r>
              <a:rPr b="1" sz="2000" lang="en-US"/>
              <a:t>Interpretation and Insight Generation: Drawing conclusions and actionable insights from the analyzed data to support decision-making, improve HR practices, and optimize workforce management strategies.</a:t>
            </a:r>
          </a:p>
          <a:p>
            <a:pPr indent="-285750" marL="285750">
              <a:buFont typeface="Arial" panose="020B0604020202020204" pitchFamily="34" charset="0"/>
              <a:buChar char="•"/>
            </a:pPr>
            <a:r>
              <a:rPr b="1" sz="2000" lang="en-US"/>
              <a:t>Application: Implementing findings to enhance employee engagement, productivity, retention, and overall organizational performance.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grpSp>
        <p:nvGrpSpPr>
          <p:cNvPr id="44"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sz="4250" spc="5"/>
              <a:t>PROJECT	</a:t>
            </a:r>
            <a:r>
              <a:rPr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spc="10"/>
          </a:p>
        </p:txBody>
      </p:sp>
      <p:sp>
        <p:nvSpPr>
          <p:cNvPr id="1048656"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sz="2400" i="0" lang="en-US">
                <a:solidFill>
                  <a:srgbClr val="0D0D0D"/>
                </a:solidFill>
                <a:effectLst/>
                <a:latin typeface="Times New Roman" panose="02020603050405020304" pitchFamily="18" charset="0"/>
                <a:cs typeface="Times New Roman" panose="02020603050405020304" pitchFamily="18" charset="0"/>
              </a:rPr>
              <a:t>.</a:t>
            </a:r>
          </a:p>
          <a:p>
            <a:endParaRPr sz="2400" lang="en-IN">
              <a:latin typeface="Times New Roman" panose="02020603050405020304" pitchFamily="18" charset="0"/>
              <a:cs typeface="Times New Roman" panose="02020603050405020304" pitchFamily="18" charset="0"/>
            </a:endParaRPr>
          </a:p>
        </p:txBody>
      </p:sp>
      <p:sp>
        <p:nvSpPr>
          <p:cNvPr id="1048657" name="TextBox 11"/>
          <p:cNvSpPr txBox="1"/>
          <p:nvPr/>
        </p:nvSpPr>
        <p:spPr>
          <a:xfrm>
            <a:off x="1312688" y="2134760"/>
            <a:ext cx="8842248" cy="1615441"/>
          </a:xfrm>
          <a:prstGeom prst="rect"/>
          <a:noFill/>
        </p:spPr>
        <p:txBody>
          <a:bodyPr wrap="square">
            <a:spAutoFit/>
          </a:bodyPr>
          <a:p>
            <a:r>
              <a:rPr b="1" sz="2000" lang="en-US"/>
              <a:t>Collect and integrate employee data from various sources (e.g., HR systems, surveys, performance reviews)</a:t>
            </a:r>
          </a:p>
          <a:p>
            <a:r>
              <a:rPr b="1" sz="2000" lang="en-US"/>
              <a:t>- Clean, transform, and prepare data for analysis- Develop Excel dashboards and reports to visualize key metrics, including:    - Demographics (age, tenure, department, etc.)    - Performance ratings and trends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5"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5"/>
          <p:cNvSpPr txBox="1">
            <a:spLocks noGrp="1"/>
          </p:cNvSpPr>
          <p:nvPr>
            <p:ph type="title"/>
          </p:nvPr>
        </p:nvSpPr>
        <p:spPr>
          <a:xfrm rot="10800000" flipV="1">
            <a:off x="555617" y="-29112"/>
            <a:ext cx="3910967" cy="1001556"/>
          </a:xfrm>
          <a:prstGeom prst="rect"/>
        </p:spPr>
        <p:txBody>
          <a:bodyPr bIns="0" lIns="0" rIns="0" rtlCol="0" tIns="16510" vert="horz" wrap="square">
            <a:spAutoFit/>
          </a:bodyPr>
          <a:p>
            <a:pPr marL="12700">
              <a:lnSpc>
                <a:spcPct val="100000"/>
              </a:lnSpc>
              <a:spcBef>
                <a:spcPts val="130"/>
              </a:spcBef>
            </a:pPr>
            <a:r>
              <a:rPr sz="3200" spc="25"/>
              <a:t>W</a:t>
            </a:r>
            <a:r>
              <a:rPr sz="3200" spc="-20"/>
              <a:t>H</a:t>
            </a:r>
            <a:r>
              <a:rPr sz="3200" spc="20"/>
              <a:t>O</a:t>
            </a:r>
            <a:r>
              <a:rPr sz="3200" spc="-235"/>
              <a:t> </a:t>
            </a:r>
            <a:r>
              <a:rPr sz="3200" spc="-10"/>
              <a:t>AR</a:t>
            </a:r>
            <a:r>
              <a:rPr sz="3200" spc="15"/>
              <a:t>E</a:t>
            </a:r>
            <a:r>
              <a:rPr sz="3200" spc="-35"/>
              <a:t> </a:t>
            </a:r>
            <a:r>
              <a:rPr sz="3200" spc="-10"/>
              <a:t>T</a:t>
            </a:r>
            <a:r>
              <a:rPr sz="3200" spc="-15"/>
              <a:t>H</a:t>
            </a:r>
            <a:r>
              <a:rPr sz="3200" spc="15"/>
              <a:t>E</a:t>
            </a:r>
            <a:r>
              <a:rPr sz="3200" spc="-35"/>
              <a:t> </a:t>
            </a:r>
            <a:r>
              <a:rPr sz="3200" spc="-20"/>
              <a:t>E</a:t>
            </a:r>
            <a:r>
              <a:rPr sz="3200" spc="30"/>
              <a:t>N</a:t>
            </a:r>
            <a:r>
              <a:rPr sz="3200" spc="15"/>
              <a:t>D</a:t>
            </a:r>
            <a:r>
              <a:rPr sz="3200" spc="-45"/>
              <a:t> </a:t>
            </a:r>
            <a:r>
              <a:rPr sz="3200"/>
              <a:t>U</a:t>
            </a:r>
            <a:r>
              <a:rPr sz="3200" spc="10"/>
              <a:t>S</a:t>
            </a:r>
            <a:r>
              <a:rPr sz="3200" spc="-25"/>
              <a:t>E</a:t>
            </a:r>
            <a:r>
              <a:rPr sz="3200" spc="-10"/>
              <a:t>R</a:t>
            </a:r>
            <a:r>
              <a:rPr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2"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spc="10"/>
          </a:p>
        </p:txBody>
      </p:sp>
      <p:sp>
        <p:nvSpPr>
          <p:cNvPr id="1048663" name="TextBox 10"/>
          <p:cNvSpPr txBox="1"/>
          <p:nvPr/>
        </p:nvSpPr>
        <p:spPr>
          <a:xfrm>
            <a:off x="2246494" y="505777"/>
            <a:ext cx="5279114" cy="5958840"/>
          </a:xfrm>
          <a:prstGeom prst="rect"/>
          <a:noFill/>
        </p:spPr>
        <p:txBody>
          <a:bodyPr wrap="square">
            <a:spAutoFit/>
          </a:bodyPr>
          <a:p>
            <a:r>
              <a:rPr b="1" lang="en-US"/>
              <a:t>Informed Decision-Making:</a:t>
            </a:r>
          </a:p>
          <a:p>
            <a:pPr>
              <a:buFont typeface="Arial" panose="020B0604020202020204" pitchFamily="34" charset="0"/>
              <a:buChar char="•"/>
            </a:pPr>
            <a:r>
              <a:rPr b="1" lang="en-US"/>
              <a:t>Provides managers and executives with data-driven insights to make strategic decisions about promotions, resource allocation, and organizational improvements.</a:t>
            </a:r>
          </a:p>
          <a:p>
            <a:r>
              <a:rPr b="1" lang="en-US"/>
              <a:t>2. Targeted Training and Development:</a:t>
            </a:r>
          </a:p>
          <a:p>
            <a:pPr>
              <a:buFont typeface="Arial" panose="020B0604020202020204" pitchFamily="34" charset="0"/>
              <a:buChar char="•"/>
            </a:pPr>
            <a:r>
              <a:rPr b="1" lang="en-US"/>
              <a:t>Identifies specific skill gaps and areas for improvement, allowing HR and training teams to create effective, targeted training programs.</a:t>
            </a:r>
          </a:p>
          <a:p>
            <a:r>
              <a:rPr b="1" lang="en-US"/>
              <a:t>3. Enhanced Employee Engagement:</a:t>
            </a:r>
          </a:p>
          <a:p>
            <a:pPr>
              <a:buFont typeface="Arial" panose="020B0604020202020204" pitchFamily="34" charset="0"/>
              <a:buChar char="•"/>
            </a:pPr>
            <a:r>
              <a:rPr b="1" lang="en-US"/>
              <a:t>Offers employees clear feedback on their performance, which boosts motivation, engagement, and alignment with the organization’s goals.</a:t>
            </a:r>
          </a:p>
          <a:p>
            <a:r>
              <a:rPr b="1" lang="en-US"/>
              <a:t>4. Optimized Compensation and Rewards:</a:t>
            </a:r>
          </a:p>
          <a:p>
            <a:pPr>
              <a:buFont typeface="Arial" panose="020B0604020202020204" pitchFamily="34" charset="0"/>
              <a:buChar char="•"/>
            </a:pPr>
            <a:r>
              <a:rPr b="1" lang="en-US"/>
              <a:t>Ensures that compensation strategies are fair and performance-based, helping to retain high performers and motivate the workforce.</a:t>
            </a:r>
          </a:p>
          <a:p>
            <a:r>
              <a:rPr b="1" lang="en-US"/>
              <a:t>5. Organizational Improvement and Growth:</a:t>
            </a:r>
          </a:p>
          <a:p>
            <a:pPr>
              <a:buFont typeface="Arial" panose="020B0604020202020204" pitchFamily="34" charset="0"/>
              <a:buChar char="•"/>
            </a:pPr>
            <a:r>
              <a:rPr b="1" lang="en-US"/>
              <a:t>Supports continuous improvement by identifying areas where the organization can invest in development and drive overall growth.</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pic>
        <p:nvPicPr>
          <p:cNvPr id="2097163" name="Picture 1"/>
          <p:cNvPicPr>
            <a:picLocks noChangeAspect="1"/>
          </p:cNvPicPr>
          <p:nvPr/>
        </p:nvPicPr>
        <p:blipFill>
          <a:blip xmlns:r="http://schemas.openxmlformats.org/officeDocument/2006/relationships" r:embed="rId1"/>
          <a:stretch>
            <a:fillRect/>
          </a:stretch>
        </p:blipFill>
        <p:spPr>
          <a:xfrm>
            <a:off x="-450392" y="245614"/>
            <a:ext cx="9949321" cy="6366771"/>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pic>
        <p:nvPicPr>
          <p:cNvPr id="2097164"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7"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sz="3600" spc="10"/>
              <a:t>O</a:t>
            </a:r>
            <a:r>
              <a:rPr sz="3600" spc="25"/>
              <a:t>U</a:t>
            </a:r>
            <a:r>
              <a:rPr sz="3600"/>
              <a:t>R</a:t>
            </a:r>
            <a:r>
              <a:rPr sz="3600" spc="5"/>
              <a:t> </a:t>
            </a:r>
            <a:r>
              <a:rPr sz="3600" spc="25"/>
              <a:t>S</a:t>
            </a:r>
            <a:r>
              <a:rPr sz="3600" spc="10"/>
              <a:t>O</a:t>
            </a:r>
            <a:r>
              <a:rPr sz="3600" spc="25"/>
              <a:t>LU</a:t>
            </a:r>
            <a:r>
              <a:rPr sz="3600" spc="-35"/>
              <a:t>T</a:t>
            </a:r>
            <a:r>
              <a:rPr sz="3600" spc="-30"/>
              <a:t>I</a:t>
            </a:r>
            <a:r>
              <a:rPr sz="3600" spc="10"/>
              <a:t>O</a:t>
            </a:r>
            <a:r>
              <a:rPr sz="3600"/>
              <a:t>N</a:t>
            </a:r>
            <a:r>
              <a:rPr sz="3600" spc="-345"/>
              <a:t> </a:t>
            </a:r>
            <a:r>
              <a:rPr sz="3600" spc="-35"/>
              <a:t>A</a:t>
            </a:r>
            <a:r>
              <a:rPr sz="3600" spc="-5"/>
              <a:t>N</a:t>
            </a:r>
            <a:r>
              <a:rPr sz="3600"/>
              <a:t>D</a:t>
            </a:r>
            <a:r>
              <a:rPr sz="3600" spc="35"/>
              <a:t> </a:t>
            </a:r>
            <a:r>
              <a:rPr sz="3600" spc="-30"/>
              <a:t>I</a:t>
            </a:r>
            <a:r>
              <a:rPr sz="3600" spc="-35"/>
              <a:t>T</a:t>
            </a:r>
            <a:r>
              <a:rPr sz="3600"/>
              <a:t>S</a:t>
            </a:r>
            <a:r>
              <a:rPr sz="3600" spc="60"/>
              <a:t> </a:t>
            </a:r>
            <a:r>
              <a:rPr sz="3600" spc="-295"/>
              <a:t>V</a:t>
            </a:r>
            <a:r>
              <a:rPr sz="3600" spc="-35"/>
              <a:t>A</a:t>
            </a:r>
            <a:r>
              <a:rPr sz="3600" spc="25"/>
              <a:t>LU</a:t>
            </a:r>
            <a:r>
              <a:rPr sz="3600"/>
              <a:t>E</a:t>
            </a:r>
            <a:r>
              <a:rPr sz="3600" spc="-65"/>
              <a:t> </a:t>
            </a:r>
            <a:r>
              <a:rPr sz="3600" spc="-15"/>
              <a:t>P</a:t>
            </a:r>
            <a:r>
              <a:rPr sz="3600" spc="-30"/>
              <a:t>R</a:t>
            </a:r>
            <a:r>
              <a:rPr sz="3600" spc="10"/>
              <a:t>O</a:t>
            </a:r>
            <a:r>
              <a:rPr sz="3600" spc="-15"/>
              <a:t>P</a:t>
            </a:r>
            <a:r>
              <a:rPr sz="3600" spc="10"/>
              <a:t>O</a:t>
            </a:r>
            <a:r>
              <a:rPr sz="3600" spc="25"/>
              <a:t>S</a:t>
            </a:r>
            <a:r>
              <a:rPr sz="3600" spc="-30"/>
              <a:t>I</a:t>
            </a:r>
            <a:r>
              <a:rPr sz="3600" spc="-35"/>
              <a:t>T</a:t>
            </a:r>
            <a:r>
              <a:rPr sz="3600" spc="-30"/>
              <a:t>I</a:t>
            </a:r>
            <a:r>
              <a:rPr sz="3600" spc="10"/>
              <a:t>O</a:t>
            </a:r>
            <a:r>
              <a:rPr sz="3600"/>
              <a:t>N</a:t>
            </a:r>
          </a:p>
        </p:txBody>
      </p:sp>
      <p:pic>
        <p:nvPicPr>
          <p:cNvPr id="209716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8"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8</a:t>
            </a:fld>
            <a:endParaRPr spc="10"/>
          </a:p>
        </p:txBody>
      </p:sp>
      <p:sp>
        <p:nvSpPr>
          <p:cNvPr id="1048669" name="TextBox 11"/>
          <p:cNvSpPr txBox="1"/>
          <p:nvPr/>
        </p:nvSpPr>
        <p:spPr>
          <a:xfrm>
            <a:off x="3050744" y="3254854"/>
            <a:ext cx="6101488" cy="369332"/>
          </a:xfrm>
          <a:prstGeom prst="rect"/>
          <a:noFill/>
        </p:spPr>
        <p:txBody>
          <a:bodyPr wrap="square">
            <a:spAutoFit/>
          </a:bodyPr>
          <a:p>
            <a:endParaRPr lang="en-US"/>
          </a:p>
        </p:txBody>
      </p:sp>
      <p:sp>
        <p:nvSpPr>
          <p:cNvPr id="1048670" name="TextBox 13"/>
          <p:cNvSpPr txBox="1"/>
          <p:nvPr/>
        </p:nvSpPr>
        <p:spPr>
          <a:xfrm>
            <a:off x="3041073" y="1673840"/>
            <a:ext cx="5877371" cy="4893647"/>
          </a:xfrm>
          <a:prstGeom prst="rect"/>
          <a:noFill/>
        </p:spPr>
        <p:txBody>
          <a:bodyPr wrap="square">
            <a:spAutoFit/>
          </a:bodyPr>
          <a:p>
            <a:r>
              <a:rPr b="1" sz="2000" lang="en-US">
                <a:solidFill>
                  <a:srgbClr val="00B050"/>
                </a:solidFill>
              </a:rPr>
              <a:t>Conditional formatting =  missing the values</a:t>
            </a:r>
          </a:p>
          <a:p>
            <a:r>
              <a:rPr b="1" lang="en-US"/>
              <a:t>1.Use Conditional Formatting to highlight blank cells in a dataset, applying a custom format (e.g., red fill) to cells containing missing values (=Is blank(A1)). Select the range, go to Home &gt; Conditional Formatting &gt; New Rule &gt; Use a formula to determine which cells to format. Enter the formula =ISBLANK(A1) and set the desired format.</a:t>
            </a:r>
          </a:p>
          <a:p>
            <a:r>
              <a:rPr b="1" sz="2000" lang="en-US">
                <a:solidFill>
                  <a:srgbClr val="00B050"/>
                </a:solidFill>
              </a:rPr>
              <a:t>Filter = remove the missing </a:t>
            </a:r>
            <a:endParaRPr b="1" lang="en-US"/>
          </a:p>
          <a:p>
            <a:pPr indent="-342900" marL="342900">
              <a:buAutoNum type="arabicPeriod"/>
            </a:pPr>
            <a:r>
              <a:rPr b="1" lang="en-US"/>
              <a:t>Filter: Data &gt; Filter &gt; Blanks.2. Go To Special: Ctrl + G &gt; Special &gt; Blanks.3. Conditional Formatting: Home &gt; Highlight Cells Rules &gt; Blank Cells.</a:t>
            </a:r>
          </a:p>
          <a:p>
            <a:r>
              <a:rPr b="1" lang="en-US"/>
              <a:t>Formula of perform analysis</a:t>
            </a:r>
          </a:p>
          <a:p>
            <a:r>
              <a:rPr b="1" lang="en-US"/>
              <a:t> syntax</a:t>
            </a:r>
          </a:p>
          <a:p>
            <a:r>
              <a:rPr b="1" lang="en-US"/>
              <a:t>            Syntax:- logical_test1, logical_test2, ...: Conditions to evaluate- value_if_true1, value_if_true2, ...: Values to return if conditions are true</a:t>
            </a:r>
          </a:p>
          <a:p>
            <a:pPr indent="-342900" marL="342900">
              <a:buAutoNum type="arabicPeriod"/>
            </a:pPr>
            <a:endParaRPr b="1"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71" name="TextBox 3"/>
          <p:cNvSpPr txBox="1"/>
          <p:nvPr/>
        </p:nvSpPr>
        <p:spPr>
          <a:xfrm>
            <a:off x="1361634" y="1611906"/>
            <a:ext cx="8749735" cy="1477328"/>
          </a:xfrm>
          <a:prstGeom prst="rect"/>
          <a:noFill/>
        </p:spPr>
        <p:txBody>
          <a:bodyPr wrap="square">
            <a:spAutoFit/>
          </a:bodyPr>
          <a:p>
            <a:r>
              <a:rPr b="1" lang="en-US"/>
              <a:t>=IFS(A1&gt;10000, "High", A1&gt;5000, "Medium", "Low")These formulas categorize data in cells A1, B1, and C1 based on specified conditions, returning corresponding values ("High", "Medium", "Low", etc.). Use these formulas to analyze and classify your data, and make informed decisions!</a:t>
            </a:r>
          </a:p>
          <a:p>
            <a:endParaRPr b="1" lang="en-US"/>
          </a:p>
        </p:txBody>
      </p:sp>
      <p:sp>
        <p:nvSpPr>
          <p:cNvPr id="1048672" name="TextBox 2"/>
          <p:cNvSpPr txBox="1"/>
          <p:nvPr/>
        </p:nvSpPr>
        <p:spPr>
          <a:xfrm>
            <a:off x="1029762" y="3089235"/>
            <a:ext cx="6435377" cy="400110"/>
          </a:xfrm>
          <a:prstGeom prst="rect"/>
          <a:noFill/>
        </p:spPr>
        <p:txBody>
          <a:bodyPr wrap="square">
            <a:spAutoFit/>
          </a:bodyPr>
          <a:p>
            <a:r>
              <a:rPr b="1" sz="2000" lang="en-US">
                <a:solidFill>
                  <a:srgbClr val="00B050"/>
                </a:solidFill>
              </a:rPr>
              <a:t>Pivot table</a:t>
            </a:r>
          </a:p>
        </p:txBody>
      </p:sp>
      <p:sp>
        <p:nvSpPr>
          <p:cNvPr id="1048673" name="TextBox 5"/>
          <p:cNvSpPr txBox="1"/>
          <p:nvPr/>
        </p:nvSpPr>
        <p:spPr>
          <a:xfrm>
            <a:off x="1269121" y="3977530"/>
            <a:ext cx="8842248" cy="2587752"/>
          </a:xfrm>
          <a:prstGeom prst="rect"/>
          <a:noFill/>
        </p:spPr>
        <p:txBody>
          <a:bodyPr wrap="square">
            <a:spAutoFit/>
          </a:bodyPr>
          <a:p>
            <a:pPr indent="-285750" marL="285750">
              <a:buFont typeface="Arial" panose="020B0604020202020204" pitchFamily="34" charset="0"/>
              <a:buChar char="•"/>
            </a:pPr>
            <a:r>
              <a:rPr b="1" lang="en-US"/>
              <a:t>1. Select the data range you want to summarize.2. Go to the "Insert" tab and click on "PivotTable".3. Drag the field you want to summarize (e.g., "Sports") to the "Row Labels" area.4. Drag the field you want to summarize (e.g., "Total Number Students") to the "Values" area.5. Right-click on the "Values" field and select "Summarize" &gt; "Summarize by" &gt; "Average" (or any other summary function you need).6. To show only the top 3 lines, right-click on the "Row Labels" field and select "Filter" &gt; "Top" &gt; "Top 3".</a:t>
            </a:r>
          </a:p>
        </p:txBody>
      </p:sp>
      <p:sp>
        <p:nvSpPr>
          <p:cNvPr id="1048674" name="TextBox 8"/>
          <p:cNvSpPr txBox="1"/>
          <p:nvPr/>
        </p:nvSpPr>
        <p:spPr>
          <a:xfrm>
            <a:off x="1029762" y="922158"/>
            <a:ext cx="6101488" cy="400110"/>
          </a:xfrm>
          <a:prstGeom prst="rect"/>
          <a:noFill/>
        </p:spPr>
        <p:txBody>
          <a:bodyPr wrap="square">
            <a:spAutoFit/>
          </a:bodyPr>
          <a:p>
            <a:r>
              <a:rPr b="1" sz="2000" lang="en-US">
                <a:solidFill>
                  <a:srgbClr val="00B050"/>
                </a:solidFill>
              </a:rPr>
              <a:t>Formula = checking for performance</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madhan b</cp:lastModifiedBy>
  <dcterms:created xsi:type="dcterms:W3CDTF">2024-03-29T04:07:22Z</dcterms:created>
  <dcterms:modified xsi:type="dcterms:W3CDTF">2024-09-13T05:04:07Z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2e3f154ca4ee490492614dfe5553c41e</vt:lpwstr>
  </property>
</Properties>
</file>