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9144000" cy="5143500"/>
  <p:embeddedFontLst>
    <p:embeddedFont>
      <p:font typeface="Lato" panose="020B0604020202020204" charset="0"/>
      <p:regular r:id="rId13"/>
    </p:embeddedFont>
    <p:embeddedFont>
      <p:font typeface="Otama ep" panose="020B0604020202020204" charset="0"/>
      <p:regular r:id="rId14"/>
    </p:embeddedFont>
    <p:embeddedFont>
      <p:font typeface="TeX Gyre Heros" panose="020B0604020202020204" charset="0"/>
      <p:regular r:id="rId15"/>
      <p:bold r:id="rId16"/>
    </p:embeddedFont>
  </p:embeddedFont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dots_title_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10939"/>
            <a:ext cx="9144000" cy="86159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64951" y="2349333"/>
            <a:ext cx="5668400" cy="706966"/>
          </a:xfrm>
          <a:prstGeom prst="rect">
            <a:avLst/>
          </a:prstGeom>
        </p:spPr>
        <p:txBody>
          <a:bodyPr vert="horz" lIns="91440" rtlCol="0" anchor="t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None/>
              <a:defRPr lang="en-US" sz="2200" b="0" i="0" baseline="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idx="1"/>
          </p:nvPr>
        </p:nvSpPr>
        <p:spPr>
          <a:xfrm>
            <a:off x="465999" y="687294"/>
            <a:ext cx="5667352" cy="1594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>
              <a:lnSpc>
                <a:spcPct val="100000"/>
              </a:lnSpc>
              <a:defRPr lang="en-US" sz="5600" dirty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7"/>
          <p:cNvSpPr/>
          <p:nvPr/>
        </p:nvSpPr>
        <p:spPr>
          <a:xfrm>
            <a:off x="0" y="4994274"/>
            <a:ext cx="9152193" cy="1574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10"/>
          <p:cNvCxnSpPr/>
          <p:nvPr/>
        </p:nvCxnSpPr>
        <p:spPr>
          <a:xfrm>
            <a:off x="555925" y="524776"/>
            <a:ext cx="8051320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1"/>
          <p:cNvCxnSpPr/>
          <p:nvPr/>
        </p:nvCxnSpPr>
        <p:spPr>
          <a:xfrm>
            <a:off x="555925" y="3105150"/>
            <a:ext cx="8051320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69062" y="471194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b="0" i="0" dirty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1194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2438" y="471194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6194" y="471832"/>
            <a:ext cx="8146469" cy="7947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9"/>
          <p:cNvSpPr>
            <a:spLocks noGrp="1"/>
          </p:cNvSpPr>
          <p:nvPr>
            <p:ph type="pic" idx="1"/>
          </p:nvPr>
        </p:nvSpPr>
        <p:spPr>
          <a:xfrm>
            <a:off x="570524" y="1708565"/>
            <a:ext cx="2554777" cy="2182935"/>
          </a:xfrm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Picture Placeholder 9"/>
          <p:cNvSpPr>
            <a:spLocks noGrp="1"/>
          </p:cNvSpPr>
          <p:nvPr>
            <p:ph type="pic" idx="2"/>
          </p:nvPr>
        </p:nvSpPr>
        <p:spPr>
          <a:xfrm>
            <a:off x="3309105" y="1708565"/>
            <a:ext cx="2554777" cy="2182935"/>
          </a:xfrm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" name="Picture Placeholder 9"/>
          <p:cNvSpPr>
            <a:spLocks noGrp="1"/>
          </p:cNvSpPr>
          <p:nvPr>
            <p:ph type="pic" idx="3"/>
          </p:nvPr>
        </p:nvSpPr>
        <p:spPr>
          <a:xfrm>
            <a:off x="6041534" y="1708565"/>
            <a:ext cx="2554777" cy="2182935"/>
          </a:xfrm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cxnSp>
        <p:nvCxnSpPr>
          <p:cNvPr id="6" name="Straight Connector 18"/>
          <p:cNvCxnSpPr/>
          <p:nvPr/>
        </p:nvCxnSpPr>
        <p:spPr>
          <a:xfrm>
            <a:off x="555925" y="1581150"/>
            <a:ext cx="256827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9"/>
          <p:cNvCxnSpPr/>
          <p:nvPr/>
        </p:nvCxnSpPr>
        <p:spPr>
          <a:xfrm>
            <a:off x="555925" y="4514440"/>
            <a:ext cx="256827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2"/>
          <p:cNvCxnSpPr/>
          <p:nvPr/>
        </p:nvCxnSpPr>
        <p:spPr>
          <a:xfrm>
            <a:off x="3294045" y="1581150"/>
            <a:ext cx="256827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33"/>
          <p:cNvCxnSpPr/>
          <p:nvPr/>
        </p:nvCxnSpPr>
        <p:spPr>
          <a:xfrm>
            <a:off x="3294045" y="4514440"/>
            <a:ext cx="256827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4"/>
          <p:cNvCxnSpPr/>
          <p:nvPr/>
        </p:nvCxnSpPr>
        <p:spPr>
          <a:xfrm>
            <a:off x="6027085" y="1581150"/>
            <a:ext cx="256827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type="body" idx="4"/>
          </p:nvPr>
        </p:nvSpPr>
        <p:spPr>
          <a:xfrm>
            <a:off x="570524" y="3967700"/>
            <a:ext cx="2553676" cy="410371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2"/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type="body" idx="5"/>
          </p:nvPr>
        </p:nvSpPr>
        <p:spPr>
          <a:xfrm>
            <a:off x="3309105" y="3970079"/>
            <a:ext cx="2553676" cy="410371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2"/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3" name="Straight Connector 35"/>
          <p:cNvCxnSpPr/>
          <p:nvPr/>
        </p:nvCxnSpPr>
        <p:spPr>
          <a:xfrm>
            <a:off x="6027085" y="4514440"/>
            <a:ext cx="256827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type="body" idx="6"/>
          </p:nvPr>
        </p:nvSpPr>
        <p:spPr>
          <a:xfrm>
            <a:off x="6041534" y="3970079"/>
            <a:ext cx="2553676" cy="410371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2"/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6194" y="471832"/>
            <a:ext cx="8146469" cy="7947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idx="1"/>
          </p:nvPr>
        </p:nvSpPr>
        <p:spPr>
          <a:xfrm>
            <a:off x="555925" y="1809750"/>
            <a:ext cx="1879346" cy="2528555"/>
          </a:xfrm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cxnSp>
        <p:nvCxnSpPr>
          <p:cNvPr id="7" name="Straight Connector 37"/>
          <p:cNvCxnSpPr/>
          <p:nvPr/>
        </p:nvCxnSpPr>
        <p:spPr>
          <a:xfrm>
            <a:off x="555925" y="1332296"/>
            <a:ext cx="8051320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8"/>
          <p:cNvCxnSpPr/>
          <p:nvPr/>
        </p:nvCxnSpPr>
        <p:spPr>
          <a:xfrm>
            <a:off x="555925" y="397769"/>
            <a:ext cx="8051320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9"/>
          <p:cNvSpPr>
            <a:spLocks noGrp="1"/>
          </p:cNvSpPr>
          <p:nvPr>
            <p:ph type="pic" idx="2"/>
          </p:nvPr>
        </p:nvSpPr>
        <p:spPr>
          <a:xfrm>
            <a:off x="2622087" y="1795795"/>
            <a:ext cx="1879346" cy="2528555"/>
          </a:xfrm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3"/>
          </p:nvPr>
        </p:nvSpPr>
        <p:spPr>
          <a:xfrm>
            <a:off x="4673649" y="1795795"/>
            <a:ext cx="1879346" cy="2528555"/>
          </a:xfrm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idx="4"/>
          </p:nvPr>
        </p:nvSpPr>
        <p:spPr>
          <a:xfrm>
            <a:off x="6723880" y="1795795"/>
            <a:ext cx="1879346" cy="2528555"/>
          </a:xfrm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cxnSp>
        <p:nvCxnSpPr>
          <p:cNvPr id="12" name="Straight Connector 23"/>
          <p:cNvCxnSpPr/>
          <p:nvPr/>
        </p:nvCxnSpPr>
        <p:spPr>
          <a:xfrm>
            <a:off x="555925" y="4514440"/>
            <a:ext cx="1894637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7"/>
          <p:cNvCxnSpPr/>
          <p:nvPr/>
        </p:nvCxnSpPr>
        <p:spPr>
          <a:xfrm>
            <a:off x="2622087" y="4514440"/>
            <a:ext cx="1894637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28"/>
          <p:cNvCxnSpPr/>
          <p:nvPr/>
        </p:nvCxnSpPr>
        <p:spPr>
          <a:xfrm>
            <a:off x="4673649" y="4514440"/>
            <a:ext cx="1894637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9"/>
          <p:cNvCxnSpPr/>
          <p:nvPr/>
        </p:nvCxnSpPr>
        <p:spPr>
          <a:xfrm>
            <a:off x="6723880" y="4514440"/>
            <a:ext cx="1894637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3"/>
          <p:cNvCxnSpPr/>
          <p:nvPr/>
        </p:nvCxnSpPr>
        <p:spPr>
          <a:xfrm>
            <a:off x="570524" y="1581150"/>
            <a:ext cx="1894637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5"/>
          <p:cNvCxnSpPr/>
          <p:nvPr/>
        </p:nvCxnSpPr>
        <p:spPr>
          <a:xfrm>
            <a:off x="2622087" y="1581150"/>
            <a:ext cx="1894637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6"/>
          <p:cNvCxnSpPr/>
          <p:nvPr/>
        </p:nvCxnSpPr>
        <p:spPr>
          <a:xfrm>
            <a:off x="4673649" y="1581150"/>
            <a:ext cx="1894637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41"/>
          <p:cNvCxnSpPr/>
          <p:nvPr/>
        </p:nvCxnSpPr>
        <p:spPr>
          <a:xfrm>
            <a:off x="6723880" y="1581150"/>
            <a:ext cx="1894637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"/>
          <p:cNvSpPr txBox="1"/>
          <p:nvPr/>
        </p:nvSpPr>
        <p:spPr>
          <a:xfrm>
            <a:off x="-1904939" y="2822384"/>
            <a:ext cx="184666" cy="92333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725487" y="1504950"/>
            <a:ext cx="7680324" cy="3000375"/>
          </a:xfrm>
        </p:spPr>
        <p:txBody>
          <a:bodyPr vert="horz" lIns="91440" tIns="93600" rIns="91440" bIns="45720" rtlCol="0">
            <a:norm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idx="1"/>
          </p:nvPr>
        </p:nvSpPr>
        <p:spPr>
          <a:xfrm>
            <a:off x="456194" y="471832"/>
            <a:ext cx="8146469" cy="7947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439" y="2402270"/>
            <a:ext cx="5679848" cy="18316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lvl="0">
              <a:lnSpc>
                <a:spcPct val="100000"/>
              </a:lnSpc>
              <a:defRPr lang="en-US" sz="48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9"/>
          <p:cNvSpPr/>
          <p:nvPr/>
        </p:nvSpPr>
        <p:spPr>
          <a:xfrm>
            <a:off x="0" y="4994274"/>
            <a:ext cx="9152193" cy="1574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body" idx="1"/>
          </p:nvPr>
        </p:nvSpPr>
        <p:spPr>
          <a:xfrm>
            <a:off x="464951" y="1504950"/>
            <a:ext cx="5668400" cy="689603"/>
          </a:xfrm>
          <a:prstGeom prst="rect">
            <a:avLst/>
          </a:prstGeom>
        </p:spPr>
        <p:txBody>
          <a:bodyPr vert="horz" lIns="91440" rtlCol="0" anchor="b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None/>
              <a:defRPr lang="en-US" sz="2200" b="0" i="0" baseline="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" name="Straight Connector 11"/>
          <p:cNvCxnSpPr/>
          <p:nvPr/>
        </p:nvCxnSpPr>
        <p:spPr>
          <a:xfrm>
            <a:off x="555925" y="1428750"/>
            <a:ext cx="8051320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2"/>
          <p:cNvCxnSpPr/>
          <p:nvPr/>
        </p:nvCxnSpPr>
        <p:spPr>
          <a:xfrm>
            <a:off x="555925" y="4507109"/>
            <a:ext cx="8051320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3" descr="dots_section_header_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899"/>
            <a:ext cx="9144000" cy="861593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69062" y="471194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b="0" i="0" dirty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1194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2438" y="471194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6194" y="471832"/>
            <a:ext cx="8146469" cy="7947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5488" y="1504950"/>
            <a:ext cx="3682641" cy="3000375"/>
          </a:xfrm>
        </p:spPr>
        <p:txBody>
          <a:bodyPr vert="horz" lIns="91440" tIns="93600" rIns="91440" bIns="45720" rtlCol="0">
            <a:norm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"/>
          </p:nvPr>
        </p:nvSpPr>
        <p:spPr>
          <a:xfrm>
            <a:off x="4723172" y="1504950"/>
            <a:ext cx="3682641" cy="3000375"/>
          </a:xfrm>
        </p:spPr>
        <p:txBody>
          <a:bodyPr vert="horz" lIns="91440" tIns="93600" rIns="91440" bIns="45720" rtlCol="0">
            <a:norm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/>
          </p:nvPr>
        </p:nvSpPr>
        <p:spPr>
          <a:xfrm>
            <a:off x="729226" y="1526165"/>
            <a:ext cx="3678903" cy="540644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marL="0" lvl="0" indent="0">
              <a:buNone/>
              <a:defRPr lang="en-US" sz="1800" b="1" i="0" cap="none" dirty="0">
                <a:solidFill>
                  <a:schemeClr val="tx2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idx="1"/>
          </p:nvPr>
        </p:nvSpPr>
        <p:spPr>
          <a:xfrm>
            <a:off x="456194" y="471832"/>
            <a:ext cx="8146469" cy="7947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"/>
          </p:nvPr>
        </p:nvSpPr>
        <p:spPr>
          <a:xfrm>
            <a:off x="725488" y="2114550"/>
            <a:ext cx="3682641" cy="2403322"/>
          </a:xfrm>
        </p:spPr>
        <p:txBody>
          <a:bodyPr vert="horz" lIns="91440" tIns="93600" rIns="91440" bIns="45720" rtlCol="0">
            <a:norm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3"/>
          </p:nvPr>
        </p:nvSpPr>
        <p:spPr>
          <a:xfrm>
            <a:off x="4723172" y="2114550"/>
            <a:ext cx="3682641" cy="2403322"/>
          </a:xfrm>
        </p:spPr>
        <p:txBody>
          <a:bodyPr vert="horz" lIns="91440" tIns="93600" rIns="91440" bIns="45720" rtlCol="0">
            <a:norm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4"/>
          </p:nvPr>
        </p:nvSpPr>
        <p:spPr>
          <a:xfrm>
            <a:off x="4719484" y="1526165"/>
            <a:ext cx="3678903" cy="540644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marL="0" lvl="0" indent="0">
              <a:buNone/>
              <a:defRPr lang="en-US" sz="1800" b="1" i="0" cap="none" dirty="0">
                <a:solidFill>
                  <a:schemeClr val="tx2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6194" y="471832"/>
            <a:ext cx="8146469" cy="7947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dots_content_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1930"/>
            <a:ext cx="9144000" cy="528073"/>
          </a:xfrm>
          <a:prstGeom prst="rect">
            <a:avLst/>
          </a:prstGeom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994274"/>
            <a:ext cx="9152193" cy="157419"/>
          </a:xfrm>
          <a:prstGeom prst="rect">
            <a:avLst/>
          </a:prstGeom>
          <a:solidFill>
            <a:srgbClr val="5548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/>
          </p:nvPr>
        </p:nvSpPr>
        <p:spPr>
          <a:xfrm>
            <a:off x="3833905" y="1504950"/>
            <a:ext cx="4571908" cy="3000375"/>
          </a:xfrm>
        </p:spPr>
        <p:txBody>
          <a:bodyPr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idx="1"/>
          </p:nvPr>
        </p:nvSpPr>
        <p:spPr>
          <a:xfrm>
            <a:off x="456194" y="471832"/>
            <a:ext cx="8146469" cy="7947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idx="2"/>
          </p:nvPr>
        </p:nvSpPr>
        <p:spPr>
          <a:xfrm>
            <a:off x="727199" y="1504800"/>
            <a:ext cx="2786400" cy="29988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Font typeface="Arial"/>
              <a:buNone/>
              <a:defRPr lang="en-US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/>
          </p:nvPr>
        </p:nvSpPr>
        <p:spPr>
          <a:xfrm>
            <a:off x="3827463" y="1504950"/>
            <a:ext cx="4578350" cy="3000375"/>
          </a:xfrm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idx="1"/>
          </p:nvPr>
        </p:nvSpPr>
        <p:spPr>
          <a:xfrm>
            <a:off x="456194" y="471832"/>
            <a:ext cx="8146469" cy="7947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idx="2"/>
          </p:nvPr>
        </p:nvSpPr>
        <p:spPr>
          <a:xfrm>
            <a:off x="727199" y="1504800"/>
            <a:ext cx="2786400" cy="29988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Font typeface="Arial"/>
              <a:buNone/>
              <a:defRPr lang="en-US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2" descr="dots_content_p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4551930"/>
            <a:ext cx="9144000" cy="528073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2438" y="471194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1194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9062" y="471194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b="0" i="0" dirty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6194" y="471832"/>
            <a:ext cx="8146469" cy="7947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34786" y="1504950"/>
            <a:ext cx="7672614" cy="2995715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12"/>
          <p:cNvSpPr/>
          <p:nvPr/>
        </p:nvSpPr>
        <p:spPr>
          <a:xfrm>
            <a:off x="0" y="4994274"/>
            <a:ext cx="9152193" cy="1574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lIns="91440" tIns="45720" rIns="91440" bIns="45720"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16"/>
          <p:cNvCxnSpPr/>
          <p:nvPr/>
        </p:nvCxnSpPr>
        <p:spPr>
          <a:xfrm>
            <a:off x="555925" y="1332296"/>
            <a:ext cx="8051320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8"/>
          <p:cNvCxnSpPr/>
          <p:nvPr/>
        </p:nvCxnSpPr>
        <p:spPr>
          <a:xfrm>
            <a:off x="555925" y="397769"/>
            <a:ext cx="8051320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2400" b="0" i="0" dirty="0">
          <a:solidFill>
            <a:schemeClr val="tx2">
              <a:lumMod val="75000"/>
            </a:schemeClr>
          </a:solidFill>
          <a:latin typeface="+mj-lt"/>
        </a:defRPr>
      </a:lvl1pPr>
    </p:titleStyle>
    <p:bodyStyle>
      <a:lvl1pPr marL="342900" lvl="0" indent="-342900" algn="l" rtl="0">
        <a:spcBef>
          <a:spcPts val="1200"/>
        </a:spcBef>
        <a:buClr>
          <a:schemeClr val="tx2">
            <a:lumMod val="60000"/>
            <a:lumOff val="40000"/>
          </a:schemeClr>
        </a:buClr>
        <a:buFont typeface="Arial"/>
        <a:buChar char="•"/>
        <a:defRPr lang="en-US" sz="1800" b="0" i="0" dirty="0">
          <a:solidFill>
            <a:schemeClr val="tx2"/>
          </a:solidFill>
          <a:latin typeface="+mn-lt"/>
        </a:defRPr>
      </a:lvl1pPr>
      <a:lvl2pPr marL="742950" lvl="1" indent="-285750" algn="l" rtl="0">
        <a:spcBef>
          <a:spcPct val="20000"/>
        </a:spcBef>
        <a:buClr>
          <a:schemeClr val="tx2">
            <a:lumMod val="60000"/>
            <a:lumOff val="40000"/>
          </a:schemeClr>
        </a:buClr>
        <a:buFont typeface="Arial"/>
        <a:buChar char="-"/>
        <a:defRPr lang="en-US" sz="1600" b="0" i="0" dirty="0">
          <a:solidFill>
            <a:schemeClr val="tx2"/>
          </a:solidFill>
          <a:latin typeface="+mn-lt"/>
        </a:defRPr>
      </a:lvl2pPr>
      <a:lvl3pPr marL="1143000" lvl="2" indent="-228600" algn="l" rtl="0">
        <a:spcBef>
          <a:spcPct val="20000"/>
        </a:spcBef>
        <a:buClr>
          <a:schemeClr val="tx2">
            <a:lumMod val="60000"/>
            <a:lumOff val="40000"/>
          </a:schemeClr>
        </a:buClr>
        <a:buFont typeface="Arial"/>
        <a:buChar char="-"/>
        <a:defRPr lang="en-US" sz="1400" b="0" i="0" dirty="0">
          <a:solidFill>
            <a:schemeClr val="tx2"/>
          </a:solidFill>
          <a:latin typeface="+mn-lt"/>
        </a:defRPr>
      </a:lvl3pPr>
      <a:lvl4pPr marL="1600200" lvl="3" indent="-228600" algn="l" rtl="0">
        <a:spcBef>
          <a:spcPct val="20000"/>
        </a:spcBef>
        <a:buClr>
          <a:schemeClr val="tx2">
            <a:lumMod val="60000"/>
            <a:lumOff val="40000"/>
          </a:schemeClr>
        </a:buClr>
        <a:buFont typeface="Arial"/>
        <a:buChar char="-"/>
        <a:defRPr lang="en-US" sz="1200" b="0" i="0" dirty="0">
          <a:solidFill>
            <a:schemeClr val="tx2"/>
          </a:solidFill>
          <a:latin typeface="+mn-lt"/>
        </a:defRPr>
      </a:lvl4pPr>
      <a:lvl5pPr marL="2057400" lvl="4" indent="-228600" algn="l" rtl="0">
        <a:spcBef>
          <a:spcPct val="20000"/>
        </a:spcBef>
        <a:buClr>
          <a:schemeClr val="tx2">
            <a:lumMod val="60000"/>
            <a:lumOff val="40000"/>
          </a:schemeClr>
        </a:buClr>
        <a:buFont typeface="Arial"/>
        <a:buChar char="-"/>
        <a:defRPr lang="en-US" sz="1000" b="0" i="0" dirty="0">
          <a:solidFill>
            <a:schemeClr val="tx2"/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/>
        <a:buChar char="-"/>
        <a:defRPr lang="en-US" sz="1000" b="0" i="0" dirty="0">
          <a:solidFill>
            <a:schemeClr val="tx2"/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/>
        <a:buChar char="-"/>
        <a:defRPr lang="en-US" sz="1000" b="0" i="0" dirty="0">
          <a:solidFill>
            <a:schemeClr val="tx2"/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/>
        <a:buChar char="-"/>
        <a:defRPr lang="en-US" sz="1000" b="0" i="0" dirty="0">
          <a:solidFill>
            <a:schemeClr val="tx2"/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/>
        <a:buChar char="-"/>
        <a:defRPr lang="en-US" sz="1000" b="0" i="0" dirty="0">
          <a:solidFill>
            <a:schemeClr val="tx2"/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>
            <a:spLocks noGrp="1"/>
          </p:cNvSpPr>
          <p:nvPr>
            <p:ph type="subTitle"/>
          </p:nvPr>
        </p:nvSpPr>
        <p:spPr>
          <a:xfrm>
            <a:off x="464953" y="2349331"/>
            <a:ext cx="5668403" cy="1939347"/>
          </a:xfrm>
        </p:spPr>
        <p:txBody>
          <a:bodyPr rtlCol="0"/>
          <a:lstStyle/>
          <a:p>
            <a:r>
              <a:rPr lang="en-US" sz="1400" b="1" dirty="0">
                <a:latin typeface="Arial"/>
              </a:rPr>
              <a:t>Batch name: </a:t>
            </a:r>
            <a:r>
              <a:rPr lang="en-US" sz="1400" dirty="0">
                <a:latin typeface="Arial"/>
              </a:rPr>
              <a:t>L9</a:t>
            </a:r>
          </a:p>
          <a:p>
            <a:r>
              <a:rPr lang="en-US" sz="1400" b="1" dirty="0">
                <a:latin typeface="Arial"/>
              </a:rPr>
              <a:t>Group ID: </a:t>
            </a:r>
            <a:r>
              <a:rPr lang="en-US" sz="1400" dirty="0">
                <a:latin typeface="Arial"/>
              </a:rPr>
              <a:t>6</a:t>
            </a:r>
          </a:p>
          <a:p>
            <a:r>
              <a:rPr lang="en-US" sz="1400" b="1" dirty="0">
                <a:latin typeface="Arial"/>
              </a:rPr>
              <a:t>Name of Students:</a:t>
            </a:r>
          </a:p>
          <a:p>
            <a:pPr>
              <a:buAutoNum type="arabicPeriod"/>
            </a:pPr>
            <a:r>
              <a:rPr lang="en-US" sz="1400" dirty="0">
                <a:latin typeface="Lato"/>
              </a:rPr>
              <a:t> </a:t>
            </a:r>
            <a:r>
              <a:rPr lang="en-US" sz="1400" dirty="0" err="1">
                <a:latin typeface="Arial"/>
              </a:rPr>
              <a:t>Ajinkya Kulkarni</a:t>
            </a:r>
            <a:r>
              <a:rPr lang="en-US" sz="1400" dirty="0">
                <a:latin typeface="Arial"/>
              </a:rPr>
              <a:t> (33126)</a:t>
            </a:r>
          </a:p>
          <a:p>
            <a:pPr>
              <a:buAutoNum type="arabicPeriod"/>
            </a:pPr>
            <a:r>
              <a:rPr lang="en-US" sz="1400" dirty="0">
                <a:latin typeface="Lato"/>
              </a:rPr>
              <a:t> </a:t>
            </a:r>
            <a:r>
              <a:rPr lang="en-US" sz="1400" dirty="0" err="1">
                <a:latin typeface="Arial"/>
              </a:rPr>
              <a:t>Yash</a:t>
            </a:r>
            <a:r>
              <a:rPr lang="en-US" sz="1400" dirty="0">
                <a:latin typeface="Arial"/>
              </a:rPr>
              <a:t> </a:t>
            </a:r>
            <a:r>
              <a:rPr lang="en-US" sz="1400" dirty="0" err="1">
                <a:latin typeface="Arial"/>
              </a:rPr>
              <a:t>Kulkarni</a:t>
            </a:r>
            <a:r>
              <a:rPr lang="en-US" sz="1400" dirty="0">
                <a:latin typeface="Arial"/>
              </a:rPr>
              <a:t> (33129)</a:t>
            </a:r>
          </a:p>
          <a:p>
            <a:pPr>
              <a:buAutoNum type="arabicPeriod"/>
            </a:pPr>
            <a:r>
              <a:rPr lang="en-US" sz="1400" dirty="0" err="1">
                <a:latin typeface="Arial"/>
              </a:rPr>
              <a:t>Shubham Loya</a:t>
            </a:r>
            <a:r>
              <a:rPr lang="en-US" sz="1400" dirty="0">
                <a:latin typeface="Arial"/>
              </a:rPr>
              <a:t> (33133)</a:t>
            </a:r>
          </a:p>
          <a:p>
            <a:pPr>
              <a:buAutoNum type="arabicPeriod"/>
            </a:pPr>
            <a:r>
              <a:rPr lang="en-US" sz="1400" dirty="0">
                <a:latin typeface="Lato"/>
              </a:rPr>
              <a:t> </a:t>
            </a:r>
            <a:r>
              <a:rPr lang="en-US" sz="1400" dirty="0" err="1">
                <a:latin typeface="Arial"/>
              </a:rPr>
              <a:t>Sahil</a:t>
            </a:r>
            <a:r>
              <a:rPr lang="en-US" sz="1400" dirty="0">
                <a:latin typeface="Arial"/>
              </a:rPr>
              <a:t> </a:t>
            </a:r>
            <a:r>
              <a:rPr lang="en-US" sz="1400" dirty="0" err="1">
                <a:latin typeface="Arial"/>
              </a:rPr>
              <a:t>Naphade</a:t>
            </a:r>
            <a:r>
              <a:rPr lang="en-US" sz="1400" dirty="0">
                <a:latin typeface="Arial"/>
              </a:rPr>
              <a:t> (33140)</a:t>
            </a:r>
            <a:br>
              <a:rPr lang="en-US" sz="1400" dirty="0"/>
            </a:br>
            <a:endParaRPr lang="en-US" sz="1400" dirty="0"/>
          </a:p>
          <a:p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endParaRPr lang="en-US" sz="1400" dirty="0"/>
          </a:p>
        </p:txBody>
      </p:sp>
      <p:sp>
        <p:nvSpPr>
          <p:cNvPr id="3" name="Title Placeholder 1"/>
          <p:cNvSpPr>
            <a:spLocks noGrp="1"/>
          </p:cNvSpPr>
          <p:nvPr>
            <p:ph type="title" idx="1"/>
          </p:nvPr>
        </p:nvSpPr>
        <p:spPr>
          <a:xfrm>
            <a:off x="466001" y="844400"/>
            <a:ext cx="8455790" cy="1111062"/>
          </a:xfrm>
        </p:spPr>
        <p:txBody>
          <a:bodyPr rtlCol="0"/>
          <a:lstStyle/>
          <a:p>
            <a:br>
              <a:rPr lang="en-US" sz="2000" dirty="0"/>
            </a:br>
            <a:r>
              <a:rPr lang="en-US" sz="2000" b="1" u="sng" dirty="0" err="1">
                <a:latin typeface="Arial"/>
              </a:rPr>
              <a:t>DSBDA </a:t>
            </a:r>
            <a:r>
              <a:rPr lang="en-US" sz="2000" b="1" u="sng" dirty="0">
                <a:latin typeface="Arial"/>
              </a:rPr>
              <a:t>Case study</a:t>
            </a:r>
          </a:p>
          <a:p>
            <a:r>
              <a:rPr lang="en-US" sz="2000" u="sng" dirty="0">
                <a:latin typeface="Arial"/>
              </a:rPr>
              <a:t>Name of topic: Case study on </a:t>
            </a:r>
            <a:r>
              <a:rPr lang="en-US" sz="2000" u="sng" dirty="0" err="1">
                <a:latin typeface="Arial"/>
              </a:rPr>
              <a:t>Datameer Analytics</a:t>
            </a:r>
            <a:r>
              <a:rPr lang="en-US" sz="2000" u="sng" dirty="0">
                <a:latin typeface="Arial"/>
              </a:rPr>
              <a:t>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790B4-2518-4315-BAA9-29D8DF9DB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725490" y="1504950"/>
            <a:ext cx="7680322" cy="3828126"/>
          </a:xfrm>
        </p:spPr>
        <p:txBody>
          <a:bodyPr rtlCol="0"/>
          <a:lstStyle/>
          <a:p>
            <a:r>
              <a:rPr lang="en-US" dirty="0">
                <a:latin typeface="Arial"/>
              </a:rPr>
              <a:t>Thus, this is an all-inclusive of study of Datameer, the only SaaS big data analytics tool built natively on Hadoop. It has a very high</a:t>
            </a:r>
            <a:br>
              <a:rPr lang="en-US" dirty="0"/>
            </a:br>
            <a:r>
              <a:rPr lang="en-US" dirty="0">
                <a:latin typeface="Arial"/>
              </a:rPr>
              <a:t>integrability with all the commercial cloud platforms. Though it is</a:t>
            </a:r>
            <a:br>
              <a:rPr lang="en-US" dirty="0"/>
            </a:br>
            <a:r>
              <a:rPr lang="en-US" dirty="0">
                <a:latin typeface="Arial"/>
              </a:rPr>
              <a:t>not cheap to use, it is an excellent choice for small businesses to</a:t>
            </a:r>
            <a:br>
              <a:rPr lang="en-US" dirty="0"/>
            </a:br>
            <a:r>
              <a:rPr lang="en-US" dirty="0">
                <a:latin typeface="Arial"/>
              </a:rPr>
              <a:t>MNCs to handle their data, owing to high level machine learning data</a:t>
            </a:r>
            <a:br>
              <a:rPr lang="en-US" dirty="0"/>
            </a:br>
            <a:r>
              <a:rPr lang="en-US" dirty="0">
                <a:latin typeface="Arial"/>
              </a:rPr>
              <a:t>prep capability, and a very high up-time. 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Placeholder 1"/>
          <p:cNvSpPr>
            <a:spLocks noGrp="1"/>
          </p:cNvSpPr>
          <p:nvPr>
            <p:ph type="title" idx="1"/>
          </p:nvPr>
        </p:nvSpPr>
        <p:spPr/>
        <p:txBody>
          <a:bodyPr rtlCol="0"/>
          <a:lstStyle/>
          <a:p>
            <a:br>
              <a:rPr lang="en-US" dirty="0"/>
            </a:br>
            <a:r>
              <a:rPr lang="en-US" u="sng" dirty="0">
                <a:latin typeface="Arial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B587F-5087-47E7-BED5-6BFD32EA1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725490" y="1493843"/>
            <a:ext cx="7680322" cy="3183702"/>
          </a:xfrm>
        </p:spPr>
        <p:txBody>
          <a:bodyPr vert="horz" rtlCol="0">
            <a:normAutofit lnSpcReduction="10000"/>
          </a:bodyPr>
          <a:lstStyle/>
          <a:p>
            <a:r>
              <a:rPr lang="en-US" dirty="0">
                <a:latin typeface="Arial"/>
              </a:rPr>
              <a:t>As per </a:t>
            </a:r>
            <a:r>
              <a:rPr lang="en-US" dirty="0" err="1">
                <a:latin typeface="Arial"/>
              </a:rPr>
              <a:t>Datameer</a:t>
            </a:r>
            <a:r>
              <a:rPr lang="en-US" dirty="0">
                <a:latin typeface="Arial"/>
              </a:rPr>
              <a:t>.com, they define their product as “</a:t>
            </a:r>
            <a:r>
              <a:rPr lang="en-US" i="1" dirty="0">
                <a:latin typeface="Arial"/>
              </a:rPr>
              <a:t>Datameer</a:t>
            </a:r>
            <a:r>
              <a:rPr lang="en-US" dirty="0">
                <a:latin typeface="Arial"/>
              </a:rPr>
              <a:t> X:</a:t>
            </a:r>
            <a:br>
              <a:rPr lang="en-US" dirty="0"/>
            </a:br>
            <a:r>
              <a:rPr lang="en-US" dirty="0">
                <a:latin typeface="Arial"/>
              </a:rPr>
              <a:t>Data Prep for Machine Learning.”. They are providing a solution to</a:t>
            </a:r>
            <a:br>
              <a:rPr lang="en-US" dirty="0"/>
            </a:br>
            <a:r>
              <a:rPr lang="en-US" dirty="0">
                <a:latin typeface="Arial"/>
              </a:rPr>
              <a:t>shorten the machine learning workflows, by using </a:t>
            </a:r>
            <a:r>
              <a:rPr lang="en-US" dirty="0" err="1">
                <a:latin typeface="Arial"/>
              </a:rPr>
              <a:t>Hadoop</a:t>
            </a:r>
            <a:r>
              <a:rPr lang="en-US" dirty="0">
                <a:latin typeface="Arial"/>
              </a:rPr>
              <a:t>. </a:t>
            </a:r>
          </a:p>
          <a:p>
            <a:r>
              <a:rPr lang="en-US" dirty="0" err="1">
                <a:latin typeface="Arial"/>
              </a:rPr>
              <a:t>Datameer</a:t>
            </a:r>
            <a:r>
              <a:rPr lang="en-US" dirty="0">
                <a:latin typeface="Arial"/>
              </a:rPr>
              <a:t> is a self-service </a:t>
            </a:r>
            <a:r>
              <a:rPr lang="en-US" dirty="0" err="1">
                <a:latin typeface="Arial"/>
              </a:rPr>
              <a:t>analytics</a:t>
            </a:r>
            <a:r>
              <a:rPr lang="en-US" dirty="0">
                <a:latin typeface="Arial"/>
              </a:rPr>
              <a:t> platform that can integrate data from any source, size or variety. The platform is used to empower</a:t>
            </a:r>
            <a:br>
              <a:rPr lang="en-US" dirty="0"/>
            </a:br>
            <a:r>
              <a:rPr lang="en-US" dirty="0">
                <a:latin typeface="Arial"/>
              </a:rPr>
              <a:t>employees rather than relying solely on IT for big data insights in</a:t>
            </a:r>
            <a:br>
              <a:rPr lang="en-US" dirty="0"/>
            </a:br>
            <a:r>
              <a:rPr lang="en-US" dirty="0">
                <a:latin typeface="Arial"/>
              </a:rPr>
              <a:t>big companies</a:t>
            </a:r>
          </a:p>
          <a:p>
            <a:r>
              <a:rPr lang="en-US" dirty="0">
                <a:latin typeface="Arial"/>
              </a:rPr>
              <a:t>In this study we aim to study the working of </a:t>
            </a:r>
            <a:r>
              <a:rPr lang="en-US" dirty="0" err="1">
                <a:latin typeface="Arial"/>
              </a:rPr>
              <a:t>Datameer</a:t>
            </a:r>
            <a:r>
              <a:rPr lang="en-US" dirty="0">
                <a:latin typeface="Arial"/>
              </a:rPr>
              <a:t> </a:t>
            </a:r>
            <a:r>
              <a:rPr lang="en-US" dirty="0" err="1">
                <a:latin typeface="Arial"/>
              </a:rPr>
              <a:t>Analytics</a:t>
            </a:r>
            <a:br>
              <a:rPr lang="en-US" dirty="0"/>
            </a:br>
            <a:r>
              <a:rPr lang="en-US" dirty="0">
                <a:latin typeface="Arial"/>
              </a:rPr>
              <a:t>solution, its use cases, integration with </a:t>
            </a:r>
            <a:r>
              <a:rPr lang="en-US" dirty="0" err="1">
                <a:latin typeface="Arial"/>
              </a:rPr>
              <a:t>Hadoop</a:t>
            </a:r>
            <a:r>
              <a:rPr lang="en-US" dirty="0">
                <a:latin typeface="Arial"/>
              </a:rPr>
              <a:t>, AWS and Azure</a:t>
            </a:r>
            <a:br>
              <a:rPr lang="en-US" dirty="0"/>
            </a:br>
            <a:r>
              <a:rPr lang="en-US" dirty="0">
                <a:latin typeface="Arial"/>
              </a:rPr>
              <a:t>platform, installation steps.</a:t>
            </a:r>
          </a:p>
        </p:txBody>
      </p:sp>
      <p:sp>
        <p:nvSpPr>
          <p:cNvPr id="3" name="Title Placeholder 1"/>
          <p:cNvSpPr>
            <a:spLocks noGrp="1"/>
          </p:cNvSpPr>
          <p:nvPr>
            <p:ph type="title" idx="1"/>
          </p:nvPr>
        </p:nvSpPr>
        <p:spPr/>
        <p:txBody>
          <a:bodyPr rtlCol="0"/>
          <a:lstStyle/>
          <a:p>
            <a:br>
              <a:rPr lang="en-US" dirty="0"/>
            </a:br>
            <a:r>
              <a:rPr lang="en-US" sz="2800" u="sng" dirty="0">
                <a:latin typeface="Arial"/>
              </a:rPr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08023-3B59-4F20-9463-CC6CEF71E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725490" y="1504950"/>
            <a:ext cx="7680322" cy="3283705"/>
          </a:xfrm>
        </p:spPr>
        <p:txBody>
          <a:bodyPr vert="horz" rtlCol="0">
            <a:normAutofit lnSpcReduction="10000"/>
          </a:bodyPr>
          <a:lstStyle/>
          <a:p>
            <a:r>
              <a:rPr lang="en-US" dirty="0">
                <a:latin typeface="Arial"/>
              </a:rPr>
              <a:t>They allow their customers to make smarter decisions, by delivering</a:t>
            </a:r>
            <a:br>
              <a:rPr lang="en-US" dirty="0"/>
            </a:br>
            <a:r>
              <a:rPr lang="en-US" dirty="0">
                <a:latin typeface="Arial"/>
              </a:rPr>
              <a:t>feature-rich machine learning preparation functions and large-scale</a:t>
            </a:r>
            <a:br>
              <a:rPr lang="en-US" dirty="0"/>
            </a:br>
            <a:r>
              <a:rPr lang="en-US" dirty="0">
                <a:latin typeface="Arial"/>
              </a:rPr>
              <a:t>data exploration options to data scientists by a mechanism as simple</a:t>
            </a:r>
            <a:br>
              <a:rPr lang="en-US" dirty="0"/>
            </a:br>
            <a:r>
              <a:rPr lang="en-US" dirty="0">
                <a:latin typeface="Arial"/>
              </a:rPr>
              <a:t>as point-and-click.</a:t>
            </a:r>
          </a:p>
          <a:p>
            <a:r>
              <a:rPr lang="en-US" dirty="0" err="1">
                <a:latin typeface="Arial"/>
              </a:rPr>
              <a:t>Datameer</a:t>
            </a:r>
            <a:r>
              <a:rPr lang="en-US" dirty="0">
                <a:latin typeface="Arial"/>
              </a:rPr>
              <a:t> works on all popular open source and commercial </a:t>
            </a:r>
            <a:r>
              <a:rPr lang="en-US" dirty="0" err="1">
                <a:latin typeface="Arial"/>
              </a:rPr>
              <a:t>Hadoop</a:t>
            </a:r>
            <a:r>
              <a:rPr lang="en-US" dirty="0">
                <a:latin typeface="Arial"/>
              </a:rPr>
              <a:t> distributions including Apache </a:t>
            </a:r>
            <a:r>
              <a:rPr lang="en-US" dirty="0" err="1">
                <a:latin typeface="Arial"/>
              </a:rPr>
              <a:t>Hadoop</a:t>
            </a:r>
            <a:r>
              <a:rPr lang="en-US" dirty="0">
                <a:latin typeface="Arial"/>
              </a:rPr>
              <a:t>, </a:t>
            </a:r>
            <a:r>
              <a:rPr lang="en-US" dirty="0" err="1">
                <a:latin typeface="Arial"/>
              </a:rPr>
              <a:t>Cloudera</a:t>
            </a:r>
            <a:r>
              <a:rPr lang="en-US" dirty="0">
                <a:latin typeface="Arial"/>
              </a:rPr>
              <a:t>, </a:t>
            </a:r>
            <a:r>
              <a:rPr lang="en-US" dirty="0" err="1">
                <a:latin typeface="Arial"/>
              </a:rPr>
              <a:t>EMC</a:t>
            </a:r>
            <a:r>
              <a:rPr lang="en-US" dirty="0">
                <a:latin typeface="Arial"/>
              </a:rPr>
              <a:t>, </a:t>
            </a:r>
            <a:r>
              <a:rPr lang="en-US" dirty="0" err="1">
                <a:latin typeface="Arial"/>
              </a:rPr>
              <a:t>Hortonworks</a:t>
            </a:r>
            <a:r>
              <a:rPr lang="en-US" dirty="0">
                <a:latin typeface="Arial"/>
              </a:rPr>
              <a:t>, IBM and </a:t>
            </a:r>
            <a:r>
              <a:rPr lang="en-US" dirty="0" err="1">
                <a:latin typeface="Arial"/>
              </a:rPr>
              <a:t>MapR</a:t>
            </a:r>
            <a:r>
              <a:rPr lang="en-US" dirty="0">
                <a:latin typeface="Arial"/>
              </a:rPr>
              <a:t>.</a:t>
            </a:r>
          </a:p>
          <a:p>
            <a:r>
              <a:rPr lang="en-US" dirty="0">
                <a:latin typeface="Arial"/>
              </a:rPr>
              <a:t>Users can: - choose any </a:t>
            </a:r>
            <a:r>
              <a:rPr lang="en-US" dirty="0" err="1">
                <a:latin typeface="Arial"/>
              </a:rPr>
              <a:t>Hadoop</a:t>
            </a:r>
            <a:r>
              <a:rPr lang="en-US" dirty="0">
                <a:latin typeface="Arial"/>
              </a:rPr>
              <a:t> distribution (</a:t>
            </a:r>
            <a:r>
              <a:rPr lang="en-US" dirty="0" err="1">
                <a:latin typeface="Arial"/>
              </a:rPr>
              <a:t>Cloudera</a:t>
            </a:r>
            <a:r>
              <a:rPr lang="en-US" dirty="0">
                <a:latin typeface="Arial"/>
              </a:rPr>
              <a:t>, </a:t>
            </a:r>
            <a:r>
              <a:rPr lang="en-US" dirty="0" err="1">
                <a:latin typeface="Arial"/>
              </a:rPr>
              <a:t>Hortonworks</a:t>
            </a:r>
            <a:r>
              <a:rPr lang="en-US" dirty="0">
                <a:latin typeface="Arial"/>
              </a:rPr>
              <a:t>, </a:t>
            </a:r>
            <a:r>
              <a:rPr lang="en-US" dirty="0" err="1">
                <a:latin typeface="Arial"/>
              </a:rPr>
              <a:t>MapR</a:t>
            </a:r>
            <a:r>
              <a:rPr lang="en-US" dirty="0">
                <a:latin typeface="Arial"/>
              </a:rPr>
              <a:t>,</a:t>
            </a:r>
            <a:br>
              <a:rPr lang="en-US" dirty="0">
                <a:latin typeface="Arial"/>
              </a:rPr>
            </a:br>
            <a:r>
              <a:rPr lang="en-US" dirty="0">
                <a:latin typeface="Arial"/>
              </a:rPr>
              <a:t>IBM, etc.) - choose any data sources (Twitter, CRM databases, web</a:t>
            </a:r>
            <a:br>
              <a:rPr lang="en-US" dirty="0">
                <a:latin typeface="Arial"/>
              </a:rPr>
            </a:br>
            <a:r>
              <a:rPr lang="en-US" dirty="0">
                <a:latin typeface="Arial"/>
              </a:rPr>
              <a:t>logs, DBMS, </a:t>
            </a:r>
            <a:r>
              <a:rPr lang="en-US" dirty="0" err="1">
                <a:latin typeface="Arial"/>
              </a:rPr>
              <a:t>POS</a:t>
            </a:r>
            <a:r>
              <a:rPr lang="en-US" dirty="0">
                <a:latin typeface="Arial"/>
              </a:rPr>
              <a:t> info, etc.)</a:t>
            </a:r>
          </a:p>
        </p:txBody>
      </p:sp>
      <p:sp>
        <p:nvSpPr>
          <p:cNvPr id="3" name="Title Placeholder 1"/>
          <p:cNvSpPr>
            <a:spLocks noGrp="1"/>
          </p:cNvSpPr>
          <p:nvPr>
            <p:ph type="title" idx="1"/>
          </p:nvPr>
        </p:nvSpPr>
        <p:spPr/>
        <p:txBody>
          <a:bodyPr rtlCol="0"/>
          <a:lstStyle/>
          <a:p>
            <a:br>
              <a:rPr lang="en-US" sz="2800" dirty="0"/>
            </a:br>
            <a:r>
              <a:rPr lang="en-US" sz="2800" u="sng" dirty="0">
                <a:latin typeface="Arial"/>
              </a:rPr>
              <a:t>Purpose: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DD118-770E-4556-A5B3-EBA5C8EE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725490" y="1504950"/>
            <a:ext cx="7680322" cy="3405921"/>
          </a:xfrm>
        </p:spPr>
        <p:txBody>
          <a:bodyPr vert="horz" rtlCol="0">
            <a:normAutofit/>
          </a:bodyPr>
          <a:lstStyle/>
          <a:p>
            <a:r>
              <a:rPr lang="en-US" dirty="0" err="1">
                <a:latin typeface="Arial"/>
              </a:rPr>
              <a:t>Datameer</a:t>
            </a:r>
            <a:r>
              <a:rPr lang="en-US" dirty="0">
                <a:latin typeface="Arial"/>
              </a:rPr>
              <a:t> is used in all the cases, inclusive but not limited to Fraud</a:t>
            </a:r>
            <a:br>
              <a:rPr lang="en-US" dirty="0"/>
            </a:br>
            <a:r>
              <a:rPr lang="en-US" dirty="0">
                <a:latin typeface="Arial"/>
              </a:rPr>
              <a:t>detection, Operational </a:t>
            </a:r>
            <a:r>
              <a:rPr lang="en-US" dirty="0" err="1">
                <a:latin typeface="Arial"/>
              </a:rPr>
              <a:t>analytics</a:t>
            </a:r>
            <a:r>
              <a:rPr lang="en-US" dirty="0">
                <a:latin typeface="Arial"/>
              </a:rPr>
              <a:t>, Customer </a:t>
            </a:r>
            <a:r>
              <a:rPr lang="en-US" dirty="0" err="1">
                <a:latin typeface="Arial"/>
              </a:rPr>
              <a:t>analytics</a:t>
            </a:r>
            <a:r>
              <a:rPr lang="en-US" dirty="0">
                <a:latin typeface="Arial"/>
              </a:rPr>
              <a:t>, connected home</a:t>
            </a:r>
            <a:br>
              <a:rPr lang="en-US" dirty="0"/>
            </a:br>
            <a:r>
              <a:rPr lang="en-US" dirty="0">
                <a:latin typeface="Arial"/>
              </a:rPr>
              <a:t>and many more.</a:t>
            </a:r>
          </a:p>
          <a:p>
            <a:r>
              <a:rPr lang="en-US" dirty="0">
                <a:latin typeface="Arial"/>
              </a:rPr>
              <a:t>Helps in Customer behavior </a:t>
            </a:r>
            <a:r>
              <a:rPr lang="en-US" dirty="0" err="1">
                <a:latin typeface="Arial"/>
              </a:rPr>
              <a:t>analytics</a:t>
            </a:r>
            <a:r>
              <a:rPr lang="en-US" dirty="0">
                <a:latin typeface="Arial"/>
              </a:rPr>
              <a:t> powered by big data helping</a:t>
            </a:r>
            <a:br>
              <a:rPr lang="en-US" dirty="0">
                <a:latin typeface="Arial"/>
              </a:rPr>
            </a:br>
            <a:r>
              <a:rPr lang="en-US" dirty="0">
                <a:latin typeface="Arial"/>
              </a:rPr>
              <a:t>organizations optimize that customer journey.</a:t>
            </a:r>
          </a:p>
          <a:p>
            <a:r>
              <a:rPr lang="en-US" dirty="0">
                <a:latin typeface="Arial"/>
              </a:rPr>
              <a:t>Helps in fraud mitigation by Big data </a:t>
            </a:r>
            <a:r>
              <a:rPr lang="en-US" dirty="0" err="1">
                <a:latin typeface="Arial"/>
              </a:rPr>
              <a:t>analytics</a:t>
            </a:r>
            <a:r>
              <a:rPr lang="en-US" dirty="0">
                <a:latin typeface="Arial"/>
              </a:rPr>
              <a:t> identifying patterns deep in the data to identify fraud and aggregate large volumes of</a:t>
            </a:r>
            <a:br>
              <a:rPr lang="en-US" dirty="0">
                <a:latin typeface="Arial"/>
              </a:rPr>
            </a:br>
            <a:r>
              <a:rPr lang="en-US" dirty="0">
                <a:latin typeface="Arial"/>
              </a:rPr>
              <a:t>information to make regulatory reporting much fast.</a:t>
            </a:r>
          </a:p>
          <a:p>
            <a:r>
              <a:rPr lang="en-US" dirty="0">
                <a:latin typeface="Arial"/>
              </a:rPr>
              <a:t>Useful in industry wide application, including Asset and Material usage,Billing </a:t>
            </a:r>
            <a:r>
              <a:rPr lang="en-US" dirty="0" err="1">
                <a:latin typeface="Arial"/>
              </a:rPr>
              <a:t>analytics</a:t>
            </a:r>
            <a:r>
              <a:rPr lang="en-US" dirty="0">
                <a:latin typeface="Arial"/>
              </a:rPr>
              <a:t>,etc.</a:t>
            </a:r>
          </a:p>
        </p:txBody>
      </p:sp>
      <p:sp>
        <p:nvSpPr>
          <p:cNvPr id="3" name="Title Placeholder 1"/>
          <p:cNvSpPr>
            <a:spLocks noGrp="1"/>
          </p:cNvSpPr>
          <p:nvPr>
            <p:ph type="title" idx="1"/>
          </p:nvPr>
        </p:nvSpPr>
        <p:spPr/>
        <p:txBody>
          <a:bodyPr rtlCol="0"/>
          <a:lstStyle/>
          <a:p>
            <a:br>
              <a:rPr lang="en-US" sz="2800" dirty="0"/>
            </a:br>
            <a:r>
              <a:rPr lang="en-US" sz="2800" u="sng" dirty="0">
                <a:latin typeface="Arial"/>
              </a:rPr>
              <a:t>Need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4ABC6-299D-4A9A-9486-98398F5E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736596" y="1516056"/>
            <a:ext cx="7680322" cy="3294821"/>
          </a:xfrm>
        </p:spPr>
        <p:txBody>
          <a:bodyPr vert="horz" rtlCol="0">
            <a:normAutofit/>
          </a:bodyPr>
          <a:lstStyle/>
          <a:p>
            <a:r>
              <a:rPr lang="en-US" dirty="0" err="1">
                <a:latin typeface="Arial"/>
              </a:rPr>
              <a:t>Datameer</a:t>
            </a:r>
            <a:r>
              <a:rPr lang="en-US" dirty="0">
                <a:latin typeface="Arial"/>
              </a:rPr>
              <a:t> provides ease of integration of big, unstructured data, to aid in analysis, visualization and conclusion drawing easier.</a:t>
            </a:r>
          </a:p>
          <a:p>
            <a:pPr>
              <a:buChar char="•"/>
            </a:pPr>
            <a:r>
              <a:rPr lang="en-US" dirty="0">
                <a:latin typeface="Arial"/>
              </a:rPr>
              <a:t>It provides following features:</a:t>
            </a:r>
            <a:br>
              <a:rPr lang="en-US" dirty="0">
                <a:latin typeface="Arial"/>
              </a:rPr>
            </a:br>
            <a:r>
              <a:rPr lang="en-US" sz="1400" dirty="0">
                <a:latin typeface="Arial"/>
              </a:rPr>
              <a:t> </a:t>
            </a:r>
          </a:p>
          <a:p>
            <a:pPr marL="685800" lvl="1"/>
            <a:r>
              <a:rPr lang="en-US" dirty="0">
                <a:latin typeface="Arial"/>
              </a:rPr>
              <a:t>Data integration</a:t>
            </a:r>
          </a:p>
          <a:p>
            <a:pPr marL="685800" lvl="1"/>
            <a:r>
              <a:rPr lang="en-US" dirty="0">
                <a:latin typeface="Arial"/>
              </a:rPr>
              <a:t>Data visualization</a:t>
            </a:r>
          </a:p>
          <a:p>
            <a:pPr marL="685800" lvl="1"/>
            <a:r>
              <a:rPr lang="en-US" dirty="0">
                <a:latin typeface="Arial"/>
              </a:rPr>
              <a:t>Dynamic data management</a:t>
            </a:r>
          </a:p>
          <a:p>
            <a:pPr marL="685800" lvl="1"/>
            <a:r>
              <a:rPr lang="en-US" dirty="0">
                <a:latin typeface="Arial"/>
              </a:rPr>
              <a:t>Open infrastructure</a:t>
            </a:r>
          </a:p>
          <a:p>
            <a:pPr marL="685800" lvl="1"/>
            <a:r>
              <a:rPr lang="en-US" dirty="0">
                <a:latin typeface="Arial"/>
              </a:rPr>
              <a:t>Pre-built applications</a:t>
            </a:r>
          </a:p>
          <a:p>
            <a:pPr marL="685800" lvl="1"/>
            <a:r>
              <a:rPr lang="en-US" dirty="0">
                <a:latin typeface="Arial"/>
              </a:rPr>
              <a:t>Self-service analytics</a:t>
            </a:r>
          </a:p>
        </p:txBody>
      </p:sp>
      <p:sp>
        <p:nvSpPr>
          <p:cNvPr id="3" name="Title Placeholder 1"/>
          <p:cNvSpPr>
            <a:spLocks noGrp="1"/>
          </p:cNvSpPr>
          <p:nvPr>
            <p:ph type="title" idx="1"/>
          </p:nvPr>
        </p:nvSpPr>
        <p:spPr/>
        <p:txBody>
          <a:bodyPr rtlCol="0"/>
          <a:lstStyle/>
          <a:p>
            <a:br>
              <a:rPr lang="en-US" sz="2800" dirty="0"/>
            </a:br>
            <a:r>
              <a:rPr lang="en-US" sz="2800" u="sng" dirty="0">
                <a:latin typeface="Arial"/>
              </a:rPr>
              <a:t>Services provided: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A0FDA-4D5D-4229-9B65-B5A3F722E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725490" y="1266606"/>
            <a:ext cx="7680322" cy="3677602"/>
          </a:xfrm>
        </p:spPr>
        <p:txBody>
          <a:bodyPr vert="horz" rtlCol="0"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latin typeface="Arial"/>
              </a:rPr>
              <a:t>1. Create the Datameer User</a:t>
            </a:r>
          </a:p>
          <a:p>
            <a:pPr marL="0" indent="0" algn="just">
              <a:buNone/>
            </a:pPr>
            <a:r>
              <a:rPr lang="en-US" dirty="0">
                <a:latin typeface="Arial"/>
              </a:rPr>
              <a:t>2. Create Directories for Application, Cache, Logs, and Temporary Files</a:t>
            </a:r>
          </a:p>
          <a:p>
            <a:pPr marL="0" indent="0" algn="just">
              <a:buNone/>
            </a:pPr>
            <a:r>
              <a:rPr lang="en-US" dirty="0">
                <a:latin typeface="Arial"/>
              </a:rPr>
              <a:t>3. Switch the User and Change the Working Directory</a:t>
            </a:r>
          </a:p>
          <a:p>
            <a:pPr marL="0" indent="0" algn="just">
              <a:buNone/>
            </a:pPr>
            <a:r>
              <a:rPr lang="en-US" dirty="0">
                <a:latin typeface="Arial"/>
              </a:rPr>
              <a:t>4. Download and unzip Datameer</a:t>
            </a:r>
          </a:p>
          <a:p>
            <a:pPr marL="0" indent="0" algn="just">
              <a:buNone/>
            </a:pPr>
            <a:r>
              <a:rPr lang="en-US" dirty="0">
                <a:latin typeface="Arial"/>
              </a:rPr>
              <a:t>5. Download and Install the MySQL Database JDBC Connector</a:t>
            </a:r>
          </a:p>
          <a:p>
            <a:pPr marL="0" indent="0" algn="just">
              <a:buNone/>
            </a:pPr>
            <a:r>
              <a:rPr lang="en-US" dirty="0">
                <a:latin typeface="Arial"/>
              </a:rPr>
              <a:t>6. Configure Datameer for MySQL Database</a:t>
            </a:r>
          </a:p>
          <a:p>
            <a:pPr marL="0" indent="0" algn="just">
              <a:buNone/>
            </a:pPr>
            <a:r>
              <a:rPr lang="en-US" dirty="0">
                <a:latin typeface="Arial"/>
              </a:rPr>
              <a:t>7. Installing the License</a:t>
            </a:r>
          </a:p>
          <a:p>
            <a:pPr marL="0" indent="0" algn="just">
              <a:buNone/>
            </a:pPr>
            <a:r>
              <a:rPr lang="en-US" dirty="0">
                <a:latin typeface="Arial"/>
              </a:rPr>
              <a:t>8. Start Datameer</a:t>
            </a:r>
          </a:p>
          <a:p>
            <a:pPr marL="0" indent="0" algn="just">
              <a:buNone/>
            </a:pPr>
            <a:r>
              <a:rPr lang="en-US" dirty="0">
                <a:latin typeface="Arial"/>
              </a:rPr>
              <a:t>9. Stop Datameer</a:t>
            </a:r>
          </a:p>
          <a:p>
            <a:pPr marL="0" indent="0" algn="just">
              <a:buNone/>
            </a:pPr>
            <a:endParaRPr lang="en-US" dirty="0" err="1">
              <a:latin typeface="Arial"/>
            </a:endParaRPr>
          </a:p>
        </p:txBody>
      </p:sp>
      <p:sp>
        <p:nvSpPr>
          <p:cNvPr id="3" name="Title Placeholder 1"/>
          <p:cNvSpPr>
            <a:spLocks noGrp="1"/>
          </p:cNvSpPr>
          <p:nvPr>
            <p:ph type="title" idx="1"/>
          </p:nvPr>
        </p:nvSpPr>
        <p:spPr>
          <a:xfrm>
            <a:off x="456190" y="155543"/>
            <a:ext cx="8146465" cy="788851"/>
          </a:xfrm>
        </p:spPr>
        <p:txBody>
          <a:bodyPr rtlCol="0"/>
          <a:lstStyle/>
          <a:p>
            <a:r>
              <a:rPr lang="en-US" dirty="0"/>
              <a:t>Installation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D20A9-E813-4AAA-88D1-1B616F5E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/>
        <p:txBody>
          <a:bodyPr vert="horz" rtlCol="0"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Arial"/>
              </a:rPr>
              <a:t>Datameer</a:t>
            </a:r>
            <a:r>
              <a:rPr lang="en-US" dirty="0">
                <a:latin typeface="Arial"/>
              </a:rPr>
              <a:t> is not a free-for-use product. It is an annual subscription based product, with 3 options:</a:t>
            </a:r>
          </a:p>
          <a:p>
            <a:r>
              <a:rPr lang="en-US" dirty="0">
                <a:latin typeface="Arial"/>
              </a:rPr>
              <a:t>Personal ($300pa)</a:t>
            </a:r>
          </a:p>
          <a:p>
            <a:r>
              <a:rPr lang="en-US" sz="1400" dirty="0">
                <a:latin typeface="Lato"/>
              </a:rPr>
              <a:t>  </a:t>
            </a:r>
            <a:r>
              <a:rPr lang="en-US" dirty="0" err="1">
                <a:latin typeface="Arial"/>
              </a:rPr>
              <a:t>Workgroup</a:t>
            </a:r>
            <a:r>
              <a:rPr lang="en-US" dirty="0">
                <a:latin typeface="Arial"/>
              </a:rPr>
              <a:t> edition ($19,188pa)</a:t>
            </a:r>
          </a:p>
          <a:p>
            <a:r>
              <a:rPr lang="en-US" sz="1400" dirty="0">
                <a:latin typeface="Lato"/>
              </a:rPr>
              <a:t> </a:t>
            </a:r>
            <a:r>
              <a:rPr lang="en-US" dirty="0">
                <a:latin typeface="Arial"/>
              </a:rPr>
              <a:t>Enterprise edition (Contact vendor)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Placeholder 1"/>
          <p:cNvSpPr>
            <a:spLocks noGrp="1"/>
          </p:cNvSpPr>
          <p:nvPr>
            <p:ph type="title" idx="1"/>
          </p:nvPr>
        </p:nvSpPr>
        <p:spPr/>
        <p:txBody>
          <a:bodyPr rtlCol="0"/>
          <a:lstStyle/>
          <a:p>
            <a:br>
              <a:rPr lang="en-US" sz="2800" dirty="0"/>
            </a:br>
            <a:r>
              <a:rPr lang="en-US" sz="2800" u="sng" dirty="0">
                <a:latin typeface="Arial"/>
              </a:rPr>
              <a:t>Costing: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6EB28-B830-41D8-A64A-CA20B9F8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725490" y="1399927"/>
            <a:ext cx="7680322" cy="4055364"/>
          </a:xfrm>
        </p:spPr>
        <p:txBody>
          <a:bodyPr vert="horz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Arial"/>
              </a:rPr>
              <a:t>It has a very wide range of customers, all depending on data-driven decisions</a:t>
            </a:r>
          </a:p>
          <a:p>
            <a:r>
              <a:rPr lang="en-US" dirty="0">
                <a:latin typeface="Arial"/>
              </a:rPr>
              <a:t> </a:t>
            </a:r>
            <a:r>
              <a:rPr lang="en-US" sz="2400" dirty="0">
                <a:latin typeface="Arial"/>
              </a:rPr>
              <a:t>Siemens</a:t>
            </a:r>
            <a:endParaRPr lang="en-US" dirty="0">
              <a:latin typeface="Arial"/>
            </a:endParaRPr>
          </a:p>
          <a:p>
            <a:r>
              <a:rPr lang="en-US" dirty="0">
                <a:latin typeface="Arial"/>
              </a:rPr>
              <a:t> </a:t>
            </a:r>
            <a:r>
              <a:rPr lang="en-US" sz="2400" dirty="0">
                <a:latin typeface="Arial"/>
              </a:rPr>
              <a:t>Deutsche bank</a:t>
            </a:r>
          </a:p>
          <a:p>
            <a:r>
              <a:rPr lang="en-US" dirty="0">
                <a:latin typeface="Arial"/>
              </a:rPr>
              <a:t> </a:t>
            </a:r>
            <a:r>
              <a:rPr lang="en-US" sz="2400" dirty="0">
                <a:latin typeface="Arial"/>
              </a:rPr>
              <a:t>Scotiabank</a:t>
            </a:r>
            <a:endParaRPr lang="en-US" dirty="0">
              <a:latin typeface="Arial"/>
            </a:endParaRPr>
          </a:p>
          <a:p>
            <a:r>
              <a:rPr lang="en-US" dirty="0">
                <a:latin typeface="Arial"/>
              </a:rPr>
              <a:t> </a:t>
            </a:r>
            <a:r>
              <a:rPr lang="en-US" sz="2400" dirty="0">
                <a:latin typeface="Arial"/>
              </a:rPr>
              <a:t>Anthem BlueCross</a:t>
            </a:r>
          </a:p>
          <a:p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BlueCross</a:t>
            </a:r>
          </a:p>
          <a:p>
            <a:r>
              <a:rPr lang="en-US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Citi</a:t>
            </a:r>
            <a:r>
              <a:rPr lang="en-US" sz="2400" dirty="0">
                <a:latin typeface="Arial"/>
              </a:rPr>
              <a:t> Bank</a:t>
            </a:r>
            <a:br>
              <a:rPr lang="en-US" dirty="0">
                <a:latin typeface="Arial"/>
              </a:rPr>
            </a:br>
            <a:br>
              <a:rPr lang="en-US" dirty="0">
                <a:latin typeface="Arial"/>
              </a:rPr>
            </a:br>
            <a:r>
              <a:rPr lang="en-US" dirty="0">
                <a:latin typeface="Arial"/>
              </a:rPr>
              <a:t> </a:t>
            </a:r>
            <a:br>
              <a:rPr lang="en-US" dirty="0">
                <a:latin typeface="Arial"/>
              </a:rPr>
            </a:br>
            <a:endParaRPr lang="en-US" dirty="0">
              <a:latin typeface="Arial"/>
            </a:endParaRPr>
          </a:p>
        </p:txBody>
      </p:sp>
      <p:sp>
        <p:nvSpPr>
          <p:cNvPr id="3" name="Title Placeholder 1"/>
          <p:cNvSpPr>
            <a:spLocks noGrp="1"/>
          </p:cNvSpPr>
          <p:nvPr>
            <p:ph type="title" idx="1"/>
          </p:nvPr>
        </p:nvSpPr>
        <p:spPr/>
        <p:txBody>
          <a:bodyPr rtlCol="0"/>
          <a:lstStyle/>
          <a:p>
            <a:br>
              <a:rPr lang="en-US" sz="2800" dirty="0"/>
            </a:br>
            <a:r>
              <a:rPr lang="en-US" sz="2800" u="sng" dirty="0">
                <a:latin typeface="Arial"/>
              </a:rPr>
              <a:t>Use and customers: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CB311-BFF9-49DA-B177-8508FCC8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725490" y="1504950"/>
            <a:ext cx="7680322" cy="4117000"/>
          </a:xfrm>
        </p:spPr>
        <p:txBody>
          <a:bodyPr vert="horz" rtlCol="0">
            <a:normAutofit lnSpcReduction="10000"/>
          </a:bodyPr>
          <a:lstStyle/>
          <a:p>
            <a:pPr>
              <a:buAutoNum type="arabicPeriod"/>
            </a:pPr>
            <a:r>
              <a:rPr lang="en-US" sz="1400" dirty="0">
                <a:latin typeface="Lato"/>
              </a:rPr>
              <a:t> </a:t>
            </a:r>
            <a:r>
              <a:rPr lang="en-US" dirty="0">
                <a:latin typeface="Arial"/>
              </a:rPr>
              <a:t>Built natively on Hadoop, so extremely scalable.</a:t>
            </a:r>
          </a:p>
          <a:p>
            <a:pPr>
              <a:buAutoNum type="arabicPeriod"/>
            </a:pPr>
            <a:r>
              <a:rPr lang="en-US" sz="1400" dirty="0">
                <a:latin typeface="Lato"/>
              </a:rPr>
              <a:t> </a:t>
            </a:r>
            <a:r>
              <a:rPr lang="en-US" dirty="0">
                <a:latin typeface="Arial"/>
              </a:rPr>
              <a:t>Easy and intuitive to use by Data scientists.</a:t>
            </a:r>
          </a:p>
          <a:p>
            <a:pPr>
              <a:buAutoNum type="arabicPeriod"/>
            </a:pPr>
            <a:r>
              <a:rPr lang="en-US" sz="1400" dirty="0">
                <a:latin typeface="Lato"/>
              </a:rPr>
              <a:t> </a:t>
            </a:r>
            <a:r>
              <a:rPr lang="en-US" dirty="0">
                <a:latin typeface="Arial"/>
              </a:rPr>
              <a:t>Allows fast and efficient integration of structured as well as unstructured data.</a:t>
            </a:r>
          </a:p>
          <a:p>
            <a:pPr>
              <a:buAutoNum type="arabicPeriod"/>
            </a:pPr>
            <a:r>
              <a:rPr lang="en-US" sz="1400" dirty="0">
                <a:latin typeface="Lato"/>
              </a:rPr>
              <a:t> </a:t>
            </a:r>
            <a:r>
              <a:rPr lang="en-US" dirty="0">
                <a:latin typeface="Arial"/>
              </a:rPr>
              <a:t>Effective and powerful machine learning prep of data.</a:t>
            </a:r>
          </a:p>
          <a:p>
            <a:pPr>
              <a:buAutoNum type="arabicPeriod"/>
            </a:pPr>
            <a:r>
              <a:rPr lang="en-US" sz="1400" dirty="0">
                <a:latin typeface="Lato"/>
              </a:rPr>
              <a:t> </a:t>
            </a:r>
            <a:r>
              <a:rPr lang="en-US" dirty="0">
                <a:latin typeface="Arial"/>
              </a:rPr>
              <a:t>Seamless integration with commercial cloud platforms like Azure, AWS and even on-premise cloud.</a:t>
            </a:r>
          </a:p>
          <a:p>
            <a:pPr>
              <a:buAutoNum type="arabicPeriod"/>
            </a:pPr>
            <a:r>
              <a:rPr lang="en-US" dirty="0">
                <a:latin typeface="Lato"/>
              </a:rPr>
              <a:t> Datameer Enterprise Edition is priced on a data plan model of how much new data is brought into Datameer per year, so it is reasonable.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Placeholder 1"/>
          <p:cNvSpPr>
            <a:spLocks noGrp="1"/>
          </p:cNvSpPr>
          <p:nvPr>
            <p:ph type="title" idx="1"/>
          </p:nvPr>
        </p:nvSpPr>
        <p:spPr/>
        <p:txBody>
          <a:bodyPr rtlCol="0"/>
          <a:lstStyle/>
          <a:p>
            <a:br>
              <a:rPr lang="en-US" dirty="0"/>
            </a:br>
            <a:r>
              <a:rPr lang="en-US" u="sng" dirty="0">
                <a:latin typeface="Arial"/>
              </a:rPr>
              <a:t>Advantages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51C01-3242-4F84-810A-919DF937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heme/theme1.xml><?xml version="1.0" encoding="utf-8"?>
<a:theme xmlns:a="http://schemas.openxmlformats.org/drawingml/2006/main" name="Tradition">
  <a:themeElements>
    <a:clrScheme name="Tradition">
      <a:dk1>
        <a:srgbClr val="000000"/>
      </a:dk1>
      <a:lt1>
        <a:srgbClr val="FFFFFF"/>
      </a:lt1>
      <a:dk2>
        <a:srgbClr val="554840"/>
      </a:dk2>
      <a:lt2>
        <a:srgbClr val="EAE5DF"/>
      </a:lt2>
      <a:accent1>
        <a:srgbClr val="C47E36"/>
      </a:accent1>
      <a:accent2>
        <a:srgbClr val="69A1B1"/>
      </a:accent2>
      <a:accent3>
        <a:srgbClr val="FFD58E"/>
      </a:accent3>
      <a:accent4>
        <a:srgbClr val="7AB396"/>
      </a:accent4>
      <a:accent5>
        <a:srgbClr val="CA6347"/>
      </a:accent5>
      <a:accent6>
        <a:srgbClr val="5E3A45"/>
      </a:accent6>
      <a:hlink>
        <a:srgbClr val="69A1B1"/>
      </a:hlink>
      <a:folHlink>
        <a:srgbClr val="8C384A"/>
      </a:folHlink>
    </a:clrScheme>
    <a:fontScheme name="Tradition">
      <a:majorFont>
        <a:latin typeface="Otama ep"/>
        <a:ea typeface=""/>
        <a:cs typeface=""/>
      </a:majorFont>
      <a:minorFont>
        <a:latin typeface="TeX Gyre Heros"/>
        <a:ea typeface=""/>
        <a:cs typeface=""/>
      </a:minorFont>
    </a:fontScheme>
    <a:fmtScheme name="Tradi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adition">
  <a:themeElements>
    <a:clrScheme name="Tradition">
      <a:dk1>
        <a:srgbClr val="000000"/>
      </a:dk1>
      <a:lt1>
        <a:srgbClr val="FFFFFF"/>
      </a:lt1>
      <a:dk2>
        <a:srgbClr val="554840"/>
      </a:dk2>
      <a:lt2>
        <a:srgbClr val="EAE5DF"/>
      </a:lt2>
      <a:accent1>
        <a:srgbClr val="C47E36"/>
      </a:accent1>
      <a:accent2>
        <a:srgbClr val="69A1B1"/>
      </a:accent2>
      <a:accent3>
        <a:srgbClr val="FFD58E"/>
      </a:accent3>
      <a:accent4>
        <a:srgbClr val="7AB396"/>
      </a:accent4>
      <a:accent5>
        <a:srgbClr val="CA6347"/>
      </a:accent5>
      <a:accent6>
        <a:srgbClr val="5E3A45"/>
      </a:accent6>
      <a:hlink>
        <a:srgbClr val="69A1B1"/>
      </a:hlink>
      <a:folHlink>
        <a:srgbClr val="8C384A"/>
      </a:folHlink>
    </a:clrScheme>
    <a:fontScheme name="Tradition">
      <a:majorFont>
        <a:latin typeface="Otama ep"/>
        <a:ea typeface=""/>
        <a:cs typeface=""/>
      </a:majorFont>
      <a:minorFont>
        <a:latin typeface="TeX Gyre Heros"/>
        <a:ea typeface=""/>
        <a:cs typeface=""/>
      </a:minorFont>
    </a:fontScheme>
    <a:fmtScheme name="Tradi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746</Words>
  <Application>Microsoft Office PowerPoint</Application>
  <PresentationFormat>On-screen Show (16:9)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TeX Gyre Heros</vt:lpstr>
      <vt:lpstr>Otama ep</vt:lpstr>
      <vt:lpstr>Lato</vt:lpstr>
      <vt:lpstr>Tradition</vt:lpstr>
      <vt:lpstr> DSBDA Case study Name of topic: Case study on Datameer Analytics Solution</vt:lpstr>
      <vt:lpstr> Introduction</vt:lpstr>
      <vt:lpstr> Purpose:</vt:lpstr>
      <vt:lpstr> Need</vt:lpstr>
      <vt:lpstr> Services provided:</vt:lpstr>
      <vt:lpstr>Installation</vt:lpstr>
      <vt:lpstr> Costing:</vt:lpstr>
      <vt:lpstr> Use and customers:</vt:lpstr>
      <vt:lpstr> Advantages</vt:lpstr>
      <vt:lpstr> Conclusion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Shubham</dc:creator>
  <cp:lastModifiedBy>Sahil Naphade</cp:lastModifiedBy>
  <cp:revision>2</cp:revision>
  <dcterms:created xsi:type="dcterms:W3CDTF">2020-03-28T00:51:05Z</dcterms:created>
  <dcterms:modified xsi:type="dcterms:W3CDTF">2020-03-28T05:08:42Z</dcterms:modified>
</cp:coreProperties>
</file>