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1" r:id="rId2"/>
    <p:sldId id="296" r:id="rId3"/>
    <p:sldId id="297" r:id="rId4"/>
    <p:sldId id="300" r:id="rId5"/>
    <p:sldId id="302" r:id="rId6"/>
    <p:sldId id="303" r:id="rId7"/>
    <p:sldId id="304" r:id="rId8"/>
    <p:sldId id="305" r:id="rId9"/>
    <p:sldId id="308" r:id="rId10"/>
    <p:sldId id="310" r:id="rId11"/>
    <p:sldId id="289" r:id="rId12"/>
    <p:sldId id="286" r:id="rId13"/>
    <p:sldId id="257" r:id="rId14"/>
    <p:sldId id="284" r:id="rId15"/>
    <p:sldId id="285" r:id="rId16"/>
    <p:sldId id="311" r:id="rId17"/>
    <p:sldId id="30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2EFBC-0C8E-4C47-ACB3-E80A83ACA3B9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58D38-825E-4E21-ADEA-E66A44ED16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95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58D38-825E-4E21-ADEA-E66A44ED160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45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58D38-825E-4E21-ADEA-E66A44ED160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186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C3CF-1444-4BC8-BAEB-259FF35179F2}" type="datetime1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44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4B80-BA6F-44B7-A9B1-3CBF424FDE7B}" type="datetime1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28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A388-F87E-4675-863C-2A1C924ED367}" type="datetime1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22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50DD-DC6E-44F6-9A52-B1620FBC5377}" type="datetime1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3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F5C2-35F8-4846-A3D2-AAD26AAE35F2}" type="datetime1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96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8F6A-6144-4462-A6C6-1E00E50D2ECF}" type="datetime1">
              <a:rPr lang="ru-RU" smtClean="0"/>
              <a:t>21.06.2021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59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9163-5CEA-4218-BF79-6879961DE33B}" type="datetime1">
              <a:rPr lang="ru-RU" smtClean="0"/>
              <a:t>21.06.2021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00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BE50-3495-4CC3-904D-174EC669EF58}" type="datetime1">
              <a:rPr lang="ru-RU" smtClean="0"/>
              <a:t>21.06.2021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64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66D8-6416-4486-A6CF-6BC996CF85D6}" type="datetime1">
              <a:rPr lang="ru-RU" smtClean="0"/>
              <a:t>21.06.2021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50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427-AA50-4FBA-A516-A07D2DD37C8D}" type="datetime1">
              <a:rPr lang="ru-RU" smtClean="0"/>
              <a:t>21.06.2021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41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631B-A149-406E-9C64-111B5EE2BDCC}" type="datetime1">
              <a:rPr lang="ru-RU" smtClean="0"/>
              <a:t>21.06.2021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77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FCDCC-A3D0-4D79-AB03-547E0DC904F1}" type="datetime1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E1C4D-5A74-40CF-8723-6F692D0F4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81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1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904568" y="501452"/>
            <a:ext cx="10449232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800" dirty="0" smtClean="0"/>
          </a:p>
          <a:p>
            <a:pPr algn="ctr"/>
            <a:r>
              <a:rPr lang="ru-RU" sz="3200" b="1" dirty="0" smtClean="0"/>
              <a:t>Вербин Олег</a:t>
            </a:r>
          </a:p>
          <a:p>
            <a:pPr algn="ctr"/>
            <a:endParaRPr lang="ru-RU" sz="2800" dirty="0"/>
          </a:p>
          <a:p>
            <a:pPr algn="ctr"/>
            <a:r>
              <a:rPr lang="ru-RU" sz="2800" dirty="0"/>
              <a:t>ВЫПУСКНАЯ КВАЛИФИКАЦИОННАЯ РАБОТА</a:t>
            </a:r>
          </a:p>
          <a:p>
            <a:pPr algn="ctr"/>
            <a:endParaRPr lang="ru-RU" sz="2800" dirty="0"/>
          </a:p>
          <a:p>
            <a:pPr algn="ctr"/>
            <a:r>
              <a:rPr lang="ru-RU" sz="2800" b="1" dirty="0"/>
              <a:t>Программная реализация обучающей игры на базе беспроводной локальной сети</a:t>
            </a:r>
            <a:r>
              <a:rPr lang="ru-RU" sz="2800" dirty="0"/>
              <a:t> </a:t>
            </a:r>
          </a:p>
          <a:p>
            <a:pPr algn="ctr"/>
            <a:r>
              <a:rPr lang="ru-RU" sz="2800" dirty="0"/>
              <a:t> </a:t>
            </a:r>
          </a:p>
          <a:p>
            <a:r>
              <a:rPr lang="ru-RU" sz="2800" dirty="0"/>
              <a:t> </a:t>
            </a:r>
          </a:p>
          <a:p>
            <a:r>
              <a:rPr lang="ru-RU" sz="2800" dirty="0"/>
              <a:t> </a:t>
            </a:r>
          </a:p>
          <a:p>
            <a:r>
              <a:rPr lang="ru-RU" sz="2800" dirty="0"/>
              <a:t> </a:t>
            </a:r>
          </a:p>
          <a:p>
            <a:pPr algn="r"/>
            <a:r>
              <a:rPr lang="ru-RU" sz="2800" b="1" dirty="0"/>
              <a:t>Научный руководитель:</a:t>
            </a:r>
            <a:endParaRPr lang="ru-RU" sz="2800" dirty="0"/>
          </a:p>
          <a:p>
            <a:pPr algn="r"/>
            <a:r>
              <a:rPr lang="ru-RU" sz="2800" dirty="0" err="1"/>
              <a:t>м.н.с</a:t>
            </a:r>
            <a:r>
              <a:rPr lang="ru-RU" sz="2800" dirty="0"/>
              <a:t>. </a:t>
            </a:r>
            <a:r>
              <a:rPr lang="ru-RU" sz="2800" dirty="0" err="1"/>
              <a:t>Н.В.Баева</a:t>
            </a:r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87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10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12605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Примеры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465" y="1356852"/>
            <a:ext cx="92324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Пример формулы: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i="1" dirty="0" smtClean="0"/>
              <a:t>f(x1,x2,x3) = x1 + x2</a:t>
            </a:r>
          </a:p>
          <a:p>
            <a:r>
              <a:rPr lang="en-US" sz="2400" i="1" dirty="0" smtClean="0"/>
              <a:t>f(x1,x2,x3) = x1*x2+sin(cos(max(25/x1,x3)))</a:t>
            </a:r>
          </a:p>
          <a:p>
            <a:r>
              <a:rPr lang="en-US" sz="2400" i="1" dirty="0" smtClean="0"/>
              <a:t>f(x1,x2,x3) = x1|x2&amp;x3</a:t>
            </a:r>
          </a:p>
          <a:p>
            <a:endParaRPr lang="en-US" sz="2400" dirty="0"/>
          </a:p>
          <a:p>
            <a:r>
              <a:rPr lang="ru-RU" sz="2400" b="1" dirty="0" smtClean="0"/>
              <a:t>Пример задания области с помощью неравенства:</a:t>
            </a:r>
            <a:endParaRPr lang="en-US" sz="2400" b="1" dirty="0"/>
          </a:p>
          <a:p>
            <a:r>
              <a:rPr lang="en-US" sz="2400" i="1" dirty="0" smtClean="0"/>
              <a:t>e(x1,x2) </a:t>
            </a:r>
            <a:r>
              <a:rPr lang="ru-RU" sz="2400" i="1" dirty="0" smtClean="0"/>
              <a:t>–</a:t>
            </a:r>
            <a:r>
              <a:rPr lang="en-US" sz="2400" i="1" dirty="0" smtClean="0"/>
              <a:t>&gt; x1*x1 + x2*x2 &lt; 25 – </a:t>
            </a:r>
            <a:r>
              <a:rPr lang="ru-RU" sz="2400" i="1" dirty="0" smtClean="0"/>
              <a:t>внутренность круга</a:t>
            </a:r>
            <a:endParaRPr lang="en-US" sz="2400" i="1" dirty="0" smtClean="0"/>
          </a:p>
          <a:p>
            <a:r>
              <a:rPr lang="en-US" sz="2400" i="1" dirty="0" smtClean="0"/>
              <a:t>e(x1,x2</a:t>
            </a:r>
            <a:r>
              <a:rPr lang="ru-RU" sz="2400" i="1" dirty="0" smtClean="0"/>
              <a:t>) –</a:t>
            </a:r>
            <a:r>
              <a:rPr lang="en-US" sz="2400" i="1" dirty="0" smtClean="0"/>
              <a:t>&gt; </a:t>
            </a:r>
            <a:r>
              <a:rPr lang="ru-RU" sz="2400" i="1" dirty="0" smtClean="0"/>
              <a:t>3*</a:t>
            </a:r>
            <a:r>
              <a:rPr lang="en-US" sz="2400" i="1" dirty="0" smtClean="0"/>
              <a:t>x1&gt;x2  - </a:t>
            </a:r>
            <a:r>
              <a:rPr lang="ru-RU" sz="2400" i="1" dirty="0" smtClean="0"/>
              <a:t>полуплоскость</a:t>
            </a:r>
          </a:p>
          <a:p>
            <a:r>
              <a:rPr lang="en-US" sz="2400" i="1" dirty="0" smtClean="0"/>
              <a:t>e(x1,x2) </a:t>
            </a:r>
            <a:r>
              <a:rPr lang="ru-RU" sz="2400" i="1" dirty="0" smtClean="0"/>
              <a:t>–</a:t>
            </a:r>
            <a:r>
              <a:rPr lang="en-US" sz="2400" i="1" dirty="0" smtClean="0"/>
              <a:t>&gt; x1*x1 + x2*x2 &lt;1 &amp; x1&gt;0 &amp; x2&gt;x1 – 1/8</a:t>
            </a:r>
            <a:r>
              <a:rPr lang="ru-RU" sz="2400" i="1" dirty="0" smtClean="0"/>
              <a:t> круга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214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11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40312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Множество возможных игр</a:t>
            </a:r>
            <a:endParaRPr lang="ru-RU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29265" y="1573161"/>
            <a:ext cx="112186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Формулы и неравенства конечны и легко представимы в памяти компьютера. Теперь можно задать игру. </a:t>
            </a:r>
          </a:p>
          <a:p>
            <a:endParaRPr lang="ru-RU" sz="2400" dirty="0"/>
          </a:p>
          <a:p>
            <a:r>
              <a:rPr lang="ru-RU" sz="2400" dirty="0" smtClean="0"/>
              <a:t>Однако имея такой инструмент можно сразу задать много игр. Варьируя элементы игры (меняя значения переменных, создавая новые правила и т.д.) получим всё </a:t>
            </a:r>
            <a:r>
              <a:rPr lang="ru-RU" sz="2400" b="1" dirty="0" smtClean="0"/>
              <a:t>множество возможных игр, </a:t>
            </a:r>
            <a:r>
              <a:rPr lang="ru-RU" sz="2400" dirty="0" smtClean="0"/>
              <a:t>которые можно таким образом задать.</a:t>
            </a:r>
          </a:p>
          <a:p>
            <a:endParaRPr lang="ru-RU" sz="2400" dirty="0"/>
          </a:p>
          <a:p>
            <a:r>
              <a:rPr lang="ru-RU" sz="2400" dirty="0" smtClean="0"/>
              <a:t>Теперь необходимо разработать </a:t>
            </a:r>
            <a:r>
              <a:rPr lang="ru-RU" sz="2400" b="1" dirty="0" smtClean="0"/>
              <a:t>конструктор сценариев </a:t>
            </a:r>
            <a:r>
              <a:rPr lang="ru-RU" sz="2400" dirty="0" smtClean="0"/>
              <a:t>в котором можно задать любую игру из множества возможных игр, и </a:t>
            </a:r>
            <a:r>
              <a:rPr lang="ru-RU" sz="2400" b="1" dirty="0" smtClean="0"/>
              <a:t>приложение</a:t>
            </a:r>
            <a:r>
              <a:rPr lang="ru-RU" sz="2400" dirty="0" smtClean="0"/>
              <a:t> на котором можно запустить любую сконструированную игру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5061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345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Разработка конструктора</a:t>
            </a:r>
            <a:endParaRPr lang="ru-RU" sz="4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5136" y="1616812"/>
            <a:ext cx="11906864" cy="3441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еобходимо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задавать большое количество элементов и набирать много текста, поэтому удобнее всего реализовать конструктор в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виде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компьютерного приложения.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качестве графической библиотеки был выбран 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Tkinter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так как это хороший инструмент, позволяющий создавать кроссплатформенные приложения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Операционная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–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Windows, </a:t>
            </a: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MacOs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Linux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Язык программирования -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Среда разработки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PyCharm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Графическая библиотека –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Tkinter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79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0312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Итоговый конструктор</a:t>
            </a:r>
            <a:endParaRPr lang="ru-RU" sz="4000" b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13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36868" y="1111009"/>
            <a:ext cx="10118264" cy="56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9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345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Разработка приложения</a:t>
            </a:r>
            <a:endParaRPr lang="ru-RU" sz="4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5136" y="1267597"/>
            <a:ext cx="11906864" cy="4550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Так как интерфейс может легко поместиться на экране телефона – было принято решение вести разработку под мобильные устройства.</a:t>
            </a:r>
          </a:p>
          <a:p>
            <a:endParaRPr lang="ru-RU" sz="2400" dirty="0"/>
          </a:p>
          <a:p>
            <a:r>
              <a:rPr lang="ru-RU" sz="2400" dirty="0" smtClean="0"/>
              <a:t>Выбрана операционная система </a:t>
            </a:r>
            <a:r>
              <a:rPr lang="en-US" sz="2400" dirty="0" smtClean="0"/>
              <a:t>Android</a:t>
            </a:r>
            <a:r>
              <a:rPr lang="ru-RU" sz="2400" dirty="0" smtClean="0"/>
              <a:t>, так как она </a:t>
            </a:r>
            <a:r>
              <a:rPr lang="ru-RU" sz="2400" dirty="0"/>
              <a:t>занимает около 70% мирового рынка всех </a:t>
            </a:r>
            <a:r>
              <a:rPr lang="ru-RU" sz="2400" dirty="0" smtClean="0"/>
              <a:t>мобильных операционных систем</a:t>
            </a:r>
            <a:endParaRPr lang="ru-RU" sz="2400" dirty="0"/>
          </a:p>
          <a:p>
            <a:endParaRPr lang="ru-RU" sz="2400" dirty="0"/>
          </a:p>
          <a:p>
            <a:pPr lvl="0"/>
            <a:r>
              <a:rPr lang="ru-RU" sz="2400" dirty="0" smtClean="0"/>
              <a:t>Операционная </a:t>
            </a:r>
            <a:r>
              <a:rPr lang="ru-RU" sz="2400" dirty="0"/>
              <a:t>система – </a:t>
            </a:r>
            <a:r>
              <a:rPr lang="en-US" sz="2400" b="1" dirty="0"/>
              <a:t>Android</a:t>
            </a:r>
            <a:endParaRPr lang="ru-RU" sz="2400" dirty="0"/>
          </a:p>
          <a:p>
            <a:pPr lvl="0"/>
            <a:r>
              <a:rPr lang="ru-RU" sz="2400" dirty="0"/>
              <a:t>Язык программирования - </a:t>
            </a:r>
            <a:r>
              <a:rPr lang="en-US" sz="2400" b="1" dirty="0"/>
              <a:t>Java</a:t>
            </a:r>
            <a:endParaRPr lang="ru-RU" sz="2400" dirty="0"/>
          </a:p>
          <a:p>
            <a:pPr lvl="0"/>
            <a:r>
              <a:rPr lang="ru-RU" sz="2400" dirty="0"/>
              <a:t>Среда разработки - </a:t>
            </a:r>
            <a:r>
              <a:rPr lang="en-US" sz="2400" b="1" dirty="0"/>
              <a:t>Android Studio</a:t>
            </a:r>
            <a:endParaRPr lang="ru-RU" sz="2400" dirty="0"/>
          </a:p>
          <a:p>
            <a:pPr lvl="0"/>
            <a:r>
              <a:rPr lang="ru-RU" sz="2400" dirty="0"/>
              <a:t>Графические библиотеки – </a:t>
            </a:r>
            <a:r>
              <a:rPr lang="ru-RU" sz="2400" b="1" dirty="0"/>
              <a:t>внутренние библиотеки </a:t>
            </a:r>
            <a:r>
              <a:rPr lang="en-US" sz="2400" b="1" dirty="0"/>
              <a:t>Android</a:t>
            </a:r>
            <a:endParaRPr lang="ru-RU" sz="2400" dirty="0"/>
          </a:p>
          <a:p>
            <a:pPr lvl="0"/>
            <a:r>
              <a:rPr lang="ru-RU" sz="2400" dirty="0"/>
              <a:t>Организация сети – </a:t>
            </a:r>
            <a:r>
              <a:rPr lang="en-US" sz="2400" b="1" dirty="0"/>
              <a:t>WiFi Direct</a:t>
            </a:r>
            <a:r>
              <a:rPr lang="ru-RU" sz="2400" b="1" dirty="0"/>
              <a:t> (</a:t>
            </a:r>
            <a:r>
              <a:rPr lang="en-US" sz="2400" b="1" dirty="0"/>
              <a:t>WiFi P</a:t>
            </a:r>
            <a:r>
              <a:rPr lang="ru-RU" sz="2400" b="1" dirty="0"/>
              <a:t>2</a:t>
            </a:r>
            <a:r>
              <a:rPr lang="en-US" sz="2400" b="1" dirty="0"/>
              <a:t>P</a:t>
            </a:r>
            <a:r>
              <a:rPr lang="ru-RU" sz="2400" b="1" dirty="0"/>
              <a:t>)</a:t>
            </a:r>
            <a:endParaRPr lang="ru-RU" sz="24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60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15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14516" y="1356816"/>
            <a:ext cx="1143983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Так-как все игроки будут находиться в одной комнате – организовывать сетевое взаимодействие через интернет излишне. Для реализации сети на близкой дистанции </a:t>
            </a:r>
            <a:r>
              <a:rPr lang="ru-RU" sz="2400" dirty="0" smtClean="0"/>
              <a:t>были рассмотрены </a:t>
            </a:r>
            <a:r>
              <a:rPr lang="en-US" sz="2400" dirty="0" smtClean="0"/>
              <a:t>Bluetooth, WiFi </a:t>
            </a:r>
            <a:r>
              <a:rPr lang="ru-RU" sz="2400" dirty="0" smtClean="0"/>
              <a:t>и </a:t>
            </a:r>
            <a:r>
              <a:rPr lang="en-US" sz="2400" dirty="0" smtClean="0"/>
              <a:t>WiFi Direct.</a:t>
            </a:r>
          </a:p>
          <a:p>
            <a:endParaRPr lang="en-US" sz="2400" dirty="0"/>
          </a:p>
          <a:p>
            <a:r>
              <a:rPr lang="en-US" sz="2400" dirty="0"/>
              <a:t>WiFi Direct</a:t>
            </a:r>
            <a:r>
              <a:rPr lang="ru-RU" sz="2400" dirty="0"/>
              <a:t> – стандарт, позволяющий двум и более </a:t>
            </a:r>
            <a:r>
              <a:rPr lang="ru-RU" sz="2400" dirty="0" err="1"/>
              <a:t>Wi</a:t>
            </a:r>
            <a:r>
              <a:rPr lang="ru-RU" sz="2400" dirty="0"/>
              <a:t>-</a:t>
            </a:r>
            <a:r>
              <a:rPr lang="ru-RU" sz="2400" dirty="0" err="1"/>
              <a:t>Fi</a:t>
            </a:r>
            <a:r>
              <a:rPr lang="ru-RU" sz="2400" dirty="0"/>
              <a:t>-устройствам общаться друг с другом без маршрутизаторов и общих точек доступа</a:t>
            </a:r>
          </a:p>
          <a:p>
            <a:endParaRPr lang="ru-RU" sz="2400" dirty="0"/>
          </a:p>
          <a:p>
            <a:r>
              <a:rPr lang="en-US" sz="2400" b="1" dirty="0"/>
              <a:t>WiFi Direct</a:t>
            </a:r>
            <a:r>
              <a:rPr lang="ru-RU" sz="2400" b="1" dirty="0"/>
              <a:t> быстрее </a:t>
            </a:r>
            <a:r>
              <a:rPr lang="en-US" sz="2400" b="1" dirty="0"/>
              <a:t>Bluetooth</a:t>
            </a:r>
            <a:r>
              <a:rPr lang="ru-RU" sz="2400" b="1" dirty="0"/>
              <a:t> и работает на больших расстояниях, не требует общей точки доступа, по сравнению с обычным </a:t>
            </a:r>
            <a:r>
              <a:rPr lang="en-US" sz="2400" b="1" dirty="0"/>
              <a:t>WiFi</a:t>
            </a:r>
            <a:r>
              <a:rPr lang="ru-RU" sz="2400" b="1" dirty="0"/>
              <a:t>, а так-же тратит меньше всего зарядки, за счёт умного распределения ресурсов</a:t>
            </a:r>
            <a:r>
              <a:rPr lang="ru-RU" sz="2400" dirty="0"/>
              <a:t>. По этим причинам </a:t>
            </a:r>
            <a:r>
              <a:rPr lang="ru-RU" sz="2400" dirty="0" smtClean="0"/>
              <a:t>был выбран </a:t>
            </a:r>
            <a:r>
              <a:rPr lang="en-US" sz="2400" dirty="0" smtClean="0"/>
              <a:t>WiFi </a:t>
            </a:r>
            <a:r>
              <a:rPr lang="en-US" sz="2400" dirty="0"/>
              <a:t>Direct</a:t>
            </a:r>
            <a:endParaRPr lang="ru-RU" sz="2400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637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Сетевое взаимодействие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96251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0312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Итоговое приложение</a:t>
            </a:r>
            <a:endParaRPr lang="ru-RU" sz="4000" b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16</a:t>
            </a:fld>
            <a:endParaRPr lang="ru-RU"/>
          </a:p>
        </p:txBody>
      </p:sp>
      <p:pic>
        <p:nvPicPr>
          <p:cNvPr id="1026" name="Picture 2" descr="https://lh6.googleusercontent.com/jT5M0eXj4O47yhT7bEy1wOLLmkQ0ZNznMHoLW9WxSm1F0eJJ87gmXr2xEwdoGJn3A-oRiu_lUpEEH-9owCTfzMSNuLfJQ4dwfdBhLwCmnnSp0L0y_-Uosr6zqsZGLTAD0UGJRwf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70" y="1111008"/>
            <a:ext cx="2348682" cy="511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fW2VHEwv3Rt0smHZBvkCygzykmCCeYZMIAd0GUrIzwVowz6Xvq-DJcMzVfv_Gxe91-SXm2eWeFHIDkf2HM_PVDO74vaAeV98cpVatM0VGKFTdhHKD_JX1mCK-QWgK0qr3rZLHtG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333" y="1108429"/>
            <a:ext cx="2312276" cy="511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3vtRGj95xezukXZWUBBqyx-2pnhD7kvrjC0Bt3uJoxlr-MSeV1q5rlk7HqIgDd4vP06c07cAIwi_cNWcbYBsGQP_iLNTWbISGHOfUtrGhe1kdljJuhx3bF0eLg0flir3sLb5u8qJ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39" y="1105851"/>
            <a:ext cx="2351651" cy="511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4.googleusercontent.com/vLng5PgUPPkC4XS4XW8-3gukwNr7cVSWtT5zAlzK14ZRyiykypYgVXSVDrFqY_W9YUM-LRvmuk1V5cc3YwK1aRHsVJvFxGaz39ejn3h6dGb-apvImfaWZeksgvoLiHkCdojMWOn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652" y="1111008"/>
            <a:ext cx="2348681" cy="511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3.googleusercontent.com/JovcS0fP8o_CRgE39XSk5m9mzMeKQnx7VFyKRuplyizo16g08NW6GQlpi_Cyn2EI8xltF51NARigJ7kt6EoO5RUldgDhlnAwlNtOtYL0YFSV7C8xq1XfbGJtfIr_ayVA7UozS6a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319" y="1103272"/>
            <a:ext cx="2352837" cy="511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17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14571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Основные результаты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742" y="1471088"/>
            <a:ext cx="1196143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Был выработан метод по формализации конкретной игры</a:t>
            </a:r>
            <a:endParaRPr lang="en-US" sz="2400" dirty="0" smtClean="0"/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Было определено множество доступных игр и разработано на </a:t>
            </a:r>
            <a:r>
              <a:rPr lang="en-US" sz="2400" dirty="0" smtClean="0"/>
              <a:t>Python</a:t>
            </a:r>
            <a:r>
              <a:rPr lang="ru-RU" sz="2400" dirty="0" smtClean="0"/>
              <a:t> компьютерное кроссплатформенное приложение для создания всевозможных сценариев</a:t>
            </a:r>
            <a:endParaRPr lang="en-US" sz="2400" dirty="0" smtClean="0"/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Было разработано на </a:t>
            </a:r>
            <a:r>
              <a:rPr lang="en-US" sz="2400" dirty="0" smtClean="0"/>
              <a:t>Java</a:t>
            </a:r>
            <a:r>
              <a:rPr lang="ru-RU" sz="2400" dirty="0" smtClean="0"/>
              <a:t> мобильное сетевое приложение для реализации созданных сценариев</a:t>
            </a:r>
          </a:p>
        </p:txBody>
      </p:sp>
    </p:spTree>
    <p:extLst>
      <p:ext uri="{BB962C8B-B14F-4D97-AF65-F5344CB8AC3E}">
        <p14:creationId xmlns:p14="http://schemas.microsoft.com/office/powerpoint/2010/main" val="248077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703" y="1602623"/>
            <a:ext cx="1133659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Каждый игрок выбирает одну из доступных </a:t>
            </a:r>
            <a:r>
              <a:rPr lang="ru-RU" sz="2400" b="1" dirty="0" smtClean="0"/>
              <a:t>ролей</a:t>
            </a:r>
            <a:r>
              <a:rPr lang="ru-RU" sz="2400" dirty="0" smtClean="0"/>
              <a:t>: </a:t>
            </a:r>
            <a:r>
              <a:rPr lang="ru-RU" sz="2400" i="1" dirty="0" smtClean="0"/>
              <a:t>Глава комиссии по ЧС, представитель медицины, представитель географии и т.д.</a:t>
            </a:r>
          </a:p>
          <a:p>
            <a:endParaRPr lang="ru-RU" sz="2400" dirty="0"/>
          </a:p>
          <a:p>
            <a:r>
              <a:rPr lang="ru-RU" sz="2400" dirty="0" smtClean="0"/>
              <a:t>Появились заболевшие люди с подозрительными симптомами, есть вероятность эпидемии. Задача игроков – </a:t>
            </a:r>
            <a:r>
              <a:rPr lang="ru-RU" sz="2400" b="1" dirty="0" smtClean="0"/>
              <a:t>определить и вылечить болезнь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Игрокам доступно несколько </a:t>
            </a:r>
            <a:r>
              <a:rPr lang="ru-RU" sz="2400" b="1" dirty="0" smtClean="0"/>
              <a:t>карточек больных </a:t>
            </a:r>
            <a:r>
              <a:rPr lang="ru-RU" sz="2400" dirty="0" smtClean="0"/>
              <a:t>и выделено некоторое количество </a:t>
            </a:r>
            <a:r>
              <a:rPr lang="ru-RU" sz="2400" b="1" dirty="0" smtClean="0"/>
              <a:t>монет</a:t>
            </a:r>
            <a:r>
              <a:rPr lang="ru-RU" sz="2400" dirty="0" smtClean="0"/>
              <a:t>. Также игрокам известно о </a:t>
            </a:r>
            <a:r>
              <a:rPr lang="ru-RU" sz="2400" b="1" dirty="0" smtClean="0"/>
              <a:t>количестве заболевших и умерших</a:t>
            </a:r>
            <a:r>
              <a:rPr lang="ru-RU" sz="2400" dirty="0" smtClean="0"/>
              <a:t>.</a:t>
            </a:r>
            <a:endParaRPr lang="ru-RU" sz="2400" dirty="0"/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0647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Обучающая игра на </a:t>
            </a:r>
            <a:r>
              <a:rPr lang="ru-RU" sz="4000" dirty="0" smtClean="0"/>
              <a:t>географическом </a:t>
            </a:r>
            <a:r>
              <a:rPr lang="ru-RU" sz="4000" dirty="0"/>
              <a:t>факультете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20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3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80103" y="1604031"/>
            <a:ext cx="1161189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Игра является </a:t>
            </a:r>
            <a:r>
              <a:rPr lang="ru-RU" sz="2400" b="1" dirty="0"/>
              <a:t>пошаговой</a:t>
            </a:r>
            <a:r>
              <a:rPr lang="ru-RU" sz="2400" dirty="0"/>
              <a:t>. С каждым ходом </a:t>
            </a:r>
            <a:r>
              <a:rPr lang="ru-RU" sz="2400" b="1" dirty="0"/>
              <a:t>количество больных </a:t>
            </a:r>
            <a:r>
              <a:rPr lang="ru-RU" sz="2400" b="1" dirty="0" smtClean="0"/>
              <a:t>увеличивается</a:t>
            </a:r>
            <a:endParaRPr lang="ru-RU" sz="2400" b="1" dirty="0"/>
          </a:p>
          <a:p>
            <a:endParaRPr lang="ru-RU" sz="2400" dirty="0"/>
          </a:p>
          <a:p>
            <a:r>
              <a:rPr lang="ru-RU" sz="2400" dirty="0" smtClean="0"/>
              <a:t>Каждой роли доступны свои </a:t>
            </a:r>
            <a:r>
              <a:rPr lang="ru-RU" sz="2400" b="1" dirty="0" smtClean="0"/>
              <a:t>действия</a:t>
            </a:r>
            <a:r>
              <a:rPr lang="ru-RU" sz="2400" dirty="0" smtClean="0"/>
              <a:t>, которые </a:t>
            </a:r>
            <a:r>
              <a:rPr lang="ru-RU" sz="2400" b="1" dirty="0" smtClean="0"/>
              <a:t>стоят монет</a:t>
            </a:r>
            <a:r>
              <a:rPr lang="ru-RU" sz="2400" dirty="0" smtClean="0"/>
              <a:t>. В течении хода игроки предлагают свои действия главе комиссии по ЧС. В конце хода глава комиссии по ЧС решает какие из предложенных действий стоит предпринять</a:t>
            </a:r>
          </a:p>
          <a:p>
            <a:endParaRPr lang="ru-RU" sz="2400" dirty="0"/>
          </a:p>
          <a:p>
            <a:r>
              <a:rPr lang="ru-RU" sz="2400" dirty="0" smtClean="0"/>
              <a:t>В зависимости от действий игроков им может открываться </a:t>
            </a:r>
            <a:r>
              <a:rPr lang="ru-RU" sz="2400" b="1" dirty="0" smtClean="0"/>
              <a:t>дополнительная информация</a:t>
            </a:r>
            <a:r>
              <a:rPr lang="ru-RU" sz="2400" dirty="0" smtClean="0"/>
              <a:t>: </a:t>
            </a:r>
            <a:r>
              <a:rPr lang="ru-RU" sz="2400" i="1" dirty="0" smtClean="0"/>
              <a:t>новые карточки больных, эпидемиологические карты, и т.д.</a:t>
            </a:r>
            <a:endParaRPr lang="ru-RU" sz="2400" i="1" dirty="0"/>
          </a:p>
          <a:p>
            <a:endParaRPr lang="ru-RU" sz="2400" i="1" dirty="0"/>
          </a:p>
          <a:p>
            <a:r>
              <a:rPr lang="ru-RU" sz="2400" dirty="0"/>
              <a:t>В игре участвует </a:t>
            </a:r>
            <a:r>
              <a:rPr lang="ru-RU" sz="2400" b="1" dirty="0"/>
              <a:t>ведущий</a:t>
            </a:r>
            <a:r>
              <a:rPr lang="ru-RU" sz="2400" dirty="0"/>
              <a:t>, который может устраивать случайные события и давать </a:t>
            </a:r>
            <a:r>
              <a:rPr lang="ru-RU" sz="2400" dirty="0" smtClean="0"/>
              <a:t>подсказки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0647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Ходы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9569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4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0" y="18681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Постановка задачи</a:t>
            </a:r>
            <a:endParaRPr lang="ru-RU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580103" y="1604031"/>
            <a:ext cx="1161189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Необходимо разработать приложение  для запуска вышеописанной игры на цифровом устройстве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Дополнительно необходимо разработать приложение для создания и запуска других вариаций вышеописанной игры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6519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41671" y="1400127"/>
            <a:ext cx="1184049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Первым делом необходимо определить из каких элементов состоит игра, и придумать каким образом эти элементы можно представить в программе</a:t>
            </a:r>
            <a:endParaRPr lang="ru-RU" sz="2400" dirty="0"/>
          </a:p>
          <a:p>
            <a:endParaRPr lang="ru-RU" sz="2400" dirty="0" smtClean="0"/>
          </a:p>
          <a:p>
            <a:r>
              <a:rPr lang="ru-RU" sz="2400" dirty="0" smtClean="0"/>
              <a:t>Элементы игры: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b="1" dirty="0"/>
              <a:t>П</a:t>
            </a:r>
            <a:r>
              <a:rPr lang="ru-RU" sz="2400" b="1" dirty="0" smtClean="0"/>
              <a:t>еременные</a:t>
            </a:r>
            <a:r>
              <a:rPr lang="ru-RU" sz="2400" dirty="0" smtClean="0"/>
              <a:t> (</a:t>
            </a:r>
            <a:r>
              <a:rPr lang="ru-RU" sz="2400" i="1" dirty="0" smtClean="0"/>
              <a:t>число заболевших и монеты</a:t>
            </a:r>
            <a:r>
              <a:rPr lang="ru-RU" sz="2400" dirty="0" smtClean="0"/>
              <a:t>) – это объекты, которые хранят в себе действительные значения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b="1" dirty="0" smtClean="0"/>
              <a:t>Листы</a:t>
            </a:r>
            <a:r>
              <a:rPr lang="ru-RU" sz="2400" dirty="0" smtClean="0"/>
              <a:t> (</a:t>
            </a:r>
            <a:r>
              <a:rPr lang="ru-RU" sz="2400" i="1" dirty="0"/>
              <a:t>карточки больных, эпидемиологические </a:t>
            </a:r>
            <a:r>
              <a:rPr lang="ru-RU" sz="2400" i="1" dirty="0" smtClean="0"/>
              <a:t>карты</a:t>
            </a:r>
            <a:r>
              <a:rPr lang="ru-RU" sz="2400" dirty="0" smtClean="0"/>
              <a:t>) – это объекты, которые представляют из себя дополнительную информацию и  хранят в себе изображение и флаг видимости (доступно ли данное изображение </a:t>
            </a:r>
            <a:r>
              <a:rPr lang="ru-RU" sz="2400" dirty="0" smtClean="0"/>
              <a:t>игрокам)</a:t>
            </a:r>
            <a:endParaRPr lang="ru-RU" sz="2400" dirty="0" smtClean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b="1" dirty="0" smtClean="0"/>
              <a:t>Роли</a:t>
            </a:r>
            <a:r>
              <a:rPr lang="ru-RU" sz="2400" dirty="0" smtClean="0"/>
              <a:t> (</a:t>
            </a:r>
            <a:r>
              <a:rPr lang="ru-RU" sz="2400" i="1" dirty="0" smtClean="0"/>
              <a:t>глава </a:t>
            </a:r>
            <a:r>
              <a:rPr lang="ru-RU" sz="2400" i="1" dirty="0"/>
              <a:t>комиссии по ЧС, представитель </a:t>
            </a:r>
            <a:r>
              <a:rPr lang="ru-RU" sz="2400" i="1" dirty="0" smtClean="0"/>
              <a:t>медицины</a:t>
            </a:r>
            <a:r>
              <a:rPr lang="ru-RU" sz="2400" dirty="0" smtClean="0"/>
              <a:t>) – это объекты, которые определяют список возможных действий игрока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8681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Выделение элементов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0161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6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28484" y="1471088"/>
            <a:ext cx="1153569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Элементы игры: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b="1" dirty="0" smtClean="0"/>
              <a:t>Функции</a:t>
            </a:r>
            <a:r>
              <a:rPr lang="ru-RU" sz="2400" dirty="0" smtClean="0"/>
              <a:t> – это правила по которым значение переменных изменяется с каждым ходом (</a:t>
            </a:r>
            <a:r>
              <a:rPr lang="ru-RU" sz="2400" i="1" dirty="0" smtClean="0"/>
              <a:t>число больных увеличивается</a:t>
            </a:r>
            <a:r>
              <a:rPr lang="ru-RU" sz="2400" dirty="0" smtClean="0"/>
              <a:t>)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b="1" dirty="0" smtClean="0"/>
              <a:t>Действия</a:t>
            </a:r>
            <a:r>
              <a:rPr lang="ru-RU" sz="2400" dirty="0"/>
              <a:t> </a:t>
            </a:r>
            <a:r>
              <a:rPr lang="ru-RU" sz="2400" dirty="0" smtClean="0"/>
              <a:t>(</a:t>
            </a:r>
            <a:r>
              <a:rPr lang="ru-RU" sz="2400" i="1" dirty="0" smtClean="0"/>
              <a:t>купить вакцину</a:t>
            </a:r>
            <a:r>
              <a:rPr lang="ru-RU" sz="2400" dirty="0" smtClean="0"/>
              <a:t>) – это объект, который хранит в себе условие на действие, реакцию и варианты ответов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b="1" dirty="0" smtClean="0"/>
              <a:t>Условие на действие </a:t>
            </a:r>
            <a:r>
              <a:rPr lang="ru-RU" sz="2400" dirty="0" smtClean="0"/>
              <a:t>(</a:t>
            </a:r>
            <a:r>
              <a:rPr lang="ru-RU" sz="2400" i="1" dirty="0" smtClean="0"/>
              <a:t>у игрока должно быть </a:t>
            </a:r>
            <a:r>
              <a:rPr lang="en-US" sz="2400" i="1" dirty="0" smtClean="0"/>
              <a:t>&gt;</a:t>
            </a:r>
            <a:r>
              <a:rPr lang="ru-RU" sz="2400" i="1" dirty="0" smtClean="0"/>
              <a:t>=</a:t>
            </a:r>
            <a:r>
              <a:rPr lang="en-US" sz="2400" i="1" dirty="0" smtClean="0"/>
              <a:t> N </a:t>
            </a:r>
            <a:r>
              <a:rPr lang="ru-RU" sz="2400" i="1" dirty="0" smtClean="0"/>
              <a:t>монет</a:t>
            </a:r>
            <a:r>
              <a:rPr lang="ru-RU" sz="2400" dirty="0" smtClean="0"/>
              <a:t>)</a:t>
            </a:r>
            <a:r>
              <a:rPr lang="ru-RU" sz="2400" b="1" dirty="0" smtClean="0"/>
              <a:t> </a:t>
            </a:r>
            <a:r>
              <a:rPr lang="ru-RU" sz="2400" dirty="0" smtClean="0"/>
              <a:t>– это предикат от значений переменных, который говорит, можно ли выполнять действие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b="1" dirty="0" smtClean="0"/>
              <a:t>Реакция</a:t>
            </a:r>
            <a:r>
              <a:rPr lang="ru-RU" sz="2400" dirty="0" smtClean="0"/>
              <a:t> (</a:t>
            </a:r>
            <a:r>
              <a:rPr lang="ru-RU" sz="2400" i="1" dirty="0" smtClean="0"/>
              <a:t>отнять </a:t>
            </a:r>
            <a:r>
              <a:rPr lang="en-US" sz="2400" i="1" dirty="0" smtClean="0"/>
              <a:t>N </a:t>
            </a:r>
            <a:r>
              <a:rPr lang="ru-RU" sz="2400" i="1" dirty="0" smtClean="0"/>
              <a:t>монет, показать эпидемиологические карты</a:t>
            </a:r>
            <a:r>
              <a:rPr lang="ru-RU" sz="2400" dirty="0" smtClean="0"/>
              <a:t>) – это правило по которому значения переменных и флаги видимости листов изменяются при активации действия</a:t>
            </a:r>
          </a:p>
          <a:p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18681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Выделение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150052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7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28482" y="984203"/>
            <a:ext cx="1153569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Для того, чтобы задавать функции и действия, необходимо формализовать понятие «правило». </a:t>
            </a:r>
            <a:r>
              <a:rPr lang="ru-RU" sz="2400" b="1" dirty="0"/>
              <a:t>Правило</a:t>
            </a:r>
            <a:r>
              <a:rPr lang="ru-RU" sz="2400" dirty="0"/>
              <a:t> – это сущность, которая должна позволять изменять </a:t>
            </a:r>
            <a:r>
              <a:rPr lang="ru-RU" sz="2400" dirty="0" smtClean="0"/>
              <a:t>переменные и листы, </a:t>
            </a:r>
            <a:r>
              <a:rPr lang="ru-RU" sz="2400" dirty="0"/>
              <a:t>опираясь на их нынешнее значение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Пусть </a:t>
            </a:r>
            <a:r>
              <a:rPr lang="ru-RU" sz="2400" dirty="0"/>
              <a:t>в игре есть n переменных и m листов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r>
              <a:rPr lang="ru-RU" sz="2400" dirty="0" smtClean="0"/>
              <a:t>Составим </a:t>
            </a:r>
            <a:r>
              <a:rPr lang="ru-RU" sz="2400" dirty="0"/>
              <a:t>вектор из n значений переменных и m значений флагов видимости листов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r>
              <a:rPr lang="ru-RU" sz="2400" dirty="0" smtClean="0"/>
              <a:t>Тогда </a:t>
            </a:r>
            <a:r>
              <a:rPr lang="ru-RU" sz="2400" dirty="0"/>
              <a:t>правило – это </a:t>
            </a:r>
            <a:r>
              <a:rPr lang="ru-RU" sz="2400" dirty="0" smtClean="0"/>
              <a:t>отображение</a:t>
            </a:r>
            <a:endParaRPr lang="en-US" sz="2400" dirty="0" smtClean="0"/>
          </a:p>
          <a:p>
            <a:r>
              <a:rPr lang="ru-RU" sz="2400" dirty="0" smtClean="0"/>
              <a:t>Условие </a:t>
            </a:r>
            <a:r>
              <a:rPr lang="ru-RU" sz="2400" dirty="0"/>
              <a:t>на </a:t>
            </a:r>
            <a:r>
              <a:rPr lang="ru-RU" sz="2400" dirty="0" smtClean="0"/>
              <a:t>действие</a:t>
            </a:r>
            <a:endParaRPr lang="en-US" sz="2400" dirty="0" smtClean="0"/>
          </a:p>
          <a:p>
            <a:endParaRPr lang="en-US" sz="2400" dirty="0"/>
          </a:p>
          <a:p>
            <a:endParaRPr lang="en-US" dirty="0"/>
          </a:p>
          <a:p>
            <a:r>
              <a:rPr lang="ru-RU" sz="2400" dirty="0" smtClean="0"/>
              <a:t>Для применения правила: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Составляем вектор из значений переменных и значений флагов видимости листов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П</a:t>
            </a:r>
            <a:r>
              <a:rPr lang="ru-RU" sz="2400" dirty="0" smtClean="0"/>
              <a:t>рименяем отображение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Р</a:t>
            </a:r>
            <a:r>
              <a:rPr lang="ru-RU" sz="2400" dirty="0" smtClean="0"/>
              <a:t>аспаковываем получившийся вектор обратно в переменные и листы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714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Правила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r="1055" b="2493"/>
          <a:stretch/>
        </p:blipFill>
        <p:spPr>
          <a:xfrm>
            <a:off x="5105595" y="3198744"/>
            <a:ext cx="2411501" cy="38686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/>
          <a:srcRect r="1127" b="5842"/>
          <a:stretch/>
        </p:blipFill>
        <p:spPr>
          <a:xfrm>
            <a:off x="3447853" y="3585609"/>
            <a:ext cx="1933662" cy="42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8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15280" y="815233"/>
            <a:ext cx="119614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Далеко не все отображения можно точно представить в памяти компьютера, поэтому нужно ввести ограничения, чтобы работать только с удобными отображениями.</a:t>
            </a:r>
          </a:p>
          <a:p>
            <a:endParaRPr lang="ru-RU" sz="2400" dirty="0" smtClean="0"/>
          </a:p>
          <a:p>
            <a:r>
              <a:rPr lang="ru-RU" sz="2400" dirty="0" smtClean="0"/>
              <a:t>Будем </a:t>
            </a:r>
            <a:r>
              <a:rPr lang="ru-RU" sz="2400" dirty="0"/>
              <a:t>рассматривать такие </a:t>
            </a:r>
            <a:r>
              <a:rPr lang="ru-RU" sz="2400" dirty="0" smtClean="0"/>
              <a:t>                               , что </a:t>
            </a:r>
            <a:r>
              <a:rPr lang="ru-RU" sz="2400" dirty="0"/>
              <a:t>для них можно разбить </a:t>
            </a:r>
            <a:r>
              <a:rPr lang="ru-RU" sz="2400" dirty="0" smtClean="0"/>
              <a:t>пространство   на </a:t>
            </a:r>
            <a:r>
              <a:rPr lang="ru-RU" sz="2400" dirty="0"/>
              <a:t>конечное число непересекающихся множеств </a:t>
            </a:r>
            <a:r>
              <a:rPr lang="ru-RU" sz="2400" dirty="0" smtClean="0"/>
              <a:t>                                                , таким </a:t>
            </a:r>
            <a:r>
              <a:rPr lang="ru-RU" sz="2400" dirty="0"/>
              <a:t>образом, </a:t>
            </a:r>
            <a:r>
              <a:rPr lang="ru-RU" sz="2400" dirty="0" smtClean="0"/>
              <a:t>чтобы                                                                               </a:t>
            </a:r>
            <a:r>
              <a:rPr lang="en-US" sz="2400" dirty="0" smtClean="0"/>
              <a:t>, </a:t>
            </a:r>
            <a:r>
              <a:rPr lang="ru-RU" sz="2400" dirty="0"/>
              <a:t>где </a:t>
            </a:r>
            <a:r>
              <a:rPr lang="ru-RU" sz="2400" dirty="0" smtClean="0"/>
              <a:t>       задаётся </a:t>
            </a:r>
            <a:r>
              <a:rPr lang="ru-RU" sz="2400" dirty="0"/>
              <a:t>вектор формулой из </a:t>
            </a:r>
            <a:r>
              <a:rPr lang="ru-RU" sz="2400" dirty="0" smtClean="0"/>
              <a:t>       </a:t>
            </a:r>
            <a:r>
              <a:rPr lang="en-US" sz="2400" dirty="0" smtClean="0"/>
              <a:t>, </a:t>
            </a:r>
            <a:r>
              <a:rPr lang="ru-RU" sz="2400" dirty="0"/>
              <a:t>и </a:t>
            </a:r>
            <a:r>
              <a:rPr lang="en-US" sz="2400" dirty="0" smtClean="0"/>
              <a:t> </a:t>
            </a:r>
            <a:r>
              <a:rPr lang="ru-RU" sz="2400" dirty="0" smtClean="0"/>
              <a:t>                                                задаётся </a:t>
            </a:r>
            <a:r>
              <a:rPr lang="ru-RU" sz="2400" dirty="0"/>
              <a:t>неравенством из 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Теперь, чтобы задать подобное отображение достаточно хранить </a:t>
            </a:r>
            <a:r>
              <a:rPr lang="en-US" sz="2400" dirty="0"/>
              <a:t>k </a:t>
            </a:r>
            <a:r>
              <a:rPr lang="ru-RU" sz="2400" b="1" dirty="0"/>
              <a:t>вектор </a:t>
            </a:r>
            <a:r>
              <a:rPr lang="ru-RU" sz="2400" b="1" dirty="0" smtClean="0"/>
              <a:t>формул </a:t>
            </a:r>
            <a:r>
              <a:rPr lang="ru-RU" sz="2400" dirty="0" smtClean="0"/>
              <a:t>для        и </a:t>
            </a:r>
            <a:r>
              <a:rPr lang="en-US" sz="2400" dirty="0"/>
              <a:t>k-1 </a:t>
            </a:r>
            <a:r>
              <a:rPr lang="ru-RU" sz="2400" b="1" dirty="0" smtClean="0"/>
              <a:t>неравенств</a:t>
            </a:r>
            <a:r>
              <a:rPr lang="ru-RU" sz="2400" dirty="0" smtClean="0"/>
              <a:t> для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4571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Отображение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r="1350" b="6929"/>
          <a:stretch/>
        </p:blipFill>
        <p:spPr>
          <a:xfrm>
            <a:off x="3846772" y="1885347"/>
            <a:ext cx="2080297" cy="45642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t="-1" r="3687" b="10817"/>
          <a:stretch/>
        </p:blipFill>
        <p:spPr>
          <a:xfrm>
            <a:off x="11464594" y="1943689"/>
            <a:ext cx="513667" cy="33974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r="1880" b="8952"/>
          <a:stretch/>
        </p:blipFill>
        <p:spPr>
          <a:xfrm>
            <a:off x="6734613" y="2283434"/>
            <a:ext cx="3114894" cy="39310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/>
          <a:srcRect t="1" r="1174" b="4157"/>
          <a:stretch/>
        </p:blipFill>
        <p:spPr>
          <a:xfrm>
            <a:off x="2324043" y="2639727"/>
            <a:ext cx="5295850" cy="43813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6"/>
          <a:srcRect l="14236" t="7850" r="10132" b="9742"/>
          <a:stretch/>
        </p:blipFill>
        <p:spPr>
          <a:xfrm>
            <a:off x="11536472" y="3667965"/>
            <a:ext cx="441789" cy="56507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t="-1" r="3687" b="10817"/>
          <a:stretch/>
        </p:blipFill>
        <p:spPr>
          <a:xfrm>
            <a:off x="1949222" y="3089810"/>
            <a:ext cx="513667" cy="33974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7"/>
          <a:srcRect r="1679" b="10231"/>
          <a:stretch/>
        </p:blipFill>
        <p:spPr>
          <a:xfrm>
            <a:off x="2856085" y="3089810"/>
            <a:ext cx="3296084" cy="3875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/>
          <a:srcRect t="-1" r="3687" b="10817"/>
          <a:stretch/>
        </p:blipFill>
        <p:spPr>
          <a:xfrm>
            <a:off x="9649231" y="3087699"/>
            <a:ext cx="513667" cy="33974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8"/>
          <a:srcRect r="7959" b="8095"/>
          <a:stretch/>
        </p:blipFill>
        <p:spPr>
          <a:xfrm>
            <a:off x="8250064" y="2628653"/>
            <a:ext cx="397383" cy="536844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9"/>
          <a:srcRect r="17561" b="17660"/>
          <a:stretch/>
        </p:blipFill>
        <p:spPr>
          <a:xfrm>
            <a:off x="3014198" y="4131675"/>
            <a:ext cx="439675" cy="43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0" y="12605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Вектор формула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r="1660" b="78245"/>
          <a:stretch/>
        </p:blipFill>
        <p:spPr>
          <a:xfrm>
            <a:off x="206478" y="833938"/>
            <a:ext cx="9150004" cy="13094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6478" y="2308036"/>
            <a:ext cx="116020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Формула </a:t>
            </a:r>
            <a:r>
              <a:rPr lang="en-US" sz="2400" b="1" dirty="0" smtClean="0"/>
              <a:t>                     </a:t>
            </a:r>
            <a:r>
              <a:rPr lang="ru-RU" sz="2400" b="1" dirty="0" smtClean="0"/>
              <a:t>– </a:t>
            </a:r>
            <a:r>
              <a:rPr lang="ru-RU" sz="2400" b="1" dirty="0"/>
              <a:t>это функция от n вещественных переменных, состоящая из вещественных чисел, заданных функций и операций из </a:t>
            </a:r>
            <a:r>
              <a:rPr lang="ru-RU" sz="2400" b="1" dirty="0" err="1" smtClean="0"/>
              <a:t>op</a:t>
            </a:r>
            <a:endParaRPr lang="ru-RU" sz="2400" b="1" dirty="0"/>
          </a:p>
          <a:p>
            <a:endParaRPr lang="ru-RU" sz="2400" dirty="0"/>
          </a:p>
          <a:p>
            <a:r>
              <a:rPr lang="ru-RU" sz="2400" dirty="0" smtClean="0"/>
              <a:t>Заданные функции – это заранее заданные функции от какого-то количества вещественных переменных. </a:t>
            </a:r>
            <a:r>
              <a:rPr lang="en-US" sz="2400" i="1" dirty="0" smtClean="0"/>
              <a:t>Sin, cos, max,</a:t>
            </a:r>
            <a:r>
              <a:rPr lang="ru-RU" sz="2400" i="1" dirty="0" smtClean="0"/>
              <a:t> </a:t>
            </a:r>
            <a:r>
              <a:rPr lang="en-US" sz="2400" i="1" dirty="0" smtClean="0"/>
              <a:t>min </a:t>
            </a:r>
            <a:r>
              <a:rPr lang="ru-RU" sz="2400" i="1" dirty="0" smtClean="0"/>
              <a:t>и т.д.</a:t>
            </a:r>
            <a:endParaRPr lang="en-US" sz="2400" i="1" dirty="0" smtClean="0"/>
          </a:p>
          <a:p>
            <a:endParaRPr lang="en-US" sz="2400" i="1" dirty="0"/>
          </a:p>
          <a:p>
            <a:r>
              <a:rPr lang="ru-RU" sz="2400" dirty="0" err="1"/>
              <a:t>op</a:t>
            </a:r>
            <a:r>
              <a:rPr lang="ru-RU" sz="2400" dirty="0"/>
              <a:t> - {+,-,/,*,&amp;,|} математические и логические операции</a:t>
            </a:r>
          </a:p>
          <a:p>
            <a:r>
              <a:rPr lang="ru-RU" sz="2400" dirty="0"/>
              <a:t>x1 &amp; x2 = (x1≠0) "логическое и" (x2≠0),  x1,x2 ∈R</a:t>
            </a:r>
          </a:p>
          <a:p>
            <a:r>
              <a:rPr lang="ru-RU" sz="2400" dirty="0"/>
              <a:t>x1 | x2 = (x1≠0) "логическое или" (x2≠0),  x1,x2 ∈</a:t>
            </a:r>
            <a:r>
              <a:rPr lang="ru-RU" sz="2400" dirty="0" smtClean="0"/>
              <a:t>R</a:t>
            </a:r>
            <a:endParaRPr lang="ru-RU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r="18377" b="54859"/>
          <a:stretch/>
        </p:blipFill>
        <p:spPr>
          <a:xfrm>
            <a:off x="1521377" y="2308036"/>
            <a:ext cx="1398804" cy="38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9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3890</TotalTime>
  <Words>1074</Words>
  <Application>Microsoft Office PowerPoint</Application>
  <PresentationFormat>Широкоэкранный</PresentationFormat>
  <Paragraphs>131</Paragraphs>
  <Slides>17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Mail.ru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Verbin Oleg</dc:creator>
  <cp:lastModifiedBy>Verbin Oleg</cp:lastModifiedBy>
  <cp:revision>100</cp:revision>
  <dcterms:created xsi:type="dcterms:W3CDTF">2021-04-27T14:58:07Z</dcterms:created>
  <dcterms:modified xsi:type="dcterms:W3CDTF">2021-06-21T07:22:43Z</dcterms:modified>
</cp:coreProperties>
</file>