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0C835-6C03-46A2-95F1-B75200BA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7FFA2F-D3D4-425F-80D7-E6E00BC90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18B0F3-BC9D-4F6F-81A7-180069BE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D4AF-48C7-4D32-982E-F4002BC2F8AF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57242-61C3-47A7-877C-DCB4D913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7C9A9A-2A18-4C53-94A5-A53BD51E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140-4EA8-49EE-87B6-28544459B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82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A55D7-A50F-48B0-98CD-A8DC02D3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2A5D9B-A244-45EA-8C8C-9197CCE95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DBEBC8-2B5B-41BA-8C23-88BE1C75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D4AF-48C7-4D32-982E-F4002BC2F8AF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D35FD-8775-4BE2-888C-EE835F26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5D48B-D473-4F53-AF5D-14401B39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140-4EA8-49EE-87B6-28544459B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1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BA0C2F-0156-46D2-8ECE-6AA9FD04D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49C4DB-B8F3-46CF-A62B-7EB78F36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E0F9E4-8E3D-4B36-B6BC-9406A33C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D4AF-48C7-4D32-982E-F4002BC2F8AF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00782-4321-4FF5-99DF-0314058D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4C2C2-2F52-48A2-8727-24C4083C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140-4EA8-49EE-87B6-28544459B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0C585-ECCD-4237-9AED-22DD1DC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93D9F-4C1F-4FC0-8908-924C20C7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D1F004-57AB-4BBB-A8A1-01180A8B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D4AF-48C7-4D32-982E-F4002BC2F8AF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406F43-DA0F-4899-BD4C-2FCB2975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ACB56-E22B-4540-BEB3-D9A6B58D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140-4EA8-49EE-87B6-28544459B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21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0E1CE-4FF9-4424-BEF7-BF2C97A8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6E5A38-BC2A-4FB0-9BFE-FF5B138F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428BAF-E1EE-4BBF-BF05-F63AC88A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D4AF-48C7-4D32-982E-F4002BC2F8AF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6899F-3BFF-427B-BC54-DF8F86F1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791C63-9C64-419F-A59E-2005F29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140-4EA8-49EE-87B6-28544459B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87DC6-FA75-4DF6-A5EB-29C4BA5D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7BFD4-A6BA-4F1B-ACFB-4678BE7E4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CF19C-3BBC-46F5-82B1-019E2FA0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2561CE-8870-45AA-97DE-1647F85C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D4AF-48C7-4D32-982E-F4002BC2F8AF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70200-D113-4472-8303-F5713E83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F74913-5488-4815-9908-87B49F35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140-4EA8-49EE-87B6-28544459B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18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07759-E22D-4F10-97EF-EA68AA97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59A807-02FB-4E04-8483-77F0F434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5B2EED-0F76-48E5-BB26-B93A38001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3BBD91-0649-4FAC-AE76-4CF9618C3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5A11EB-7E74-4ED9-AE36-69EA3820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C40471-B4AC-4FFB-8325-5A9E04CE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D4AF-48C7-4D32-982E-F4002BC2F8AF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DDD1D7-E6C7-41DC-A96D-FF2B35EA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4DB385-A4C8-4AC9-A52B-F555B8A5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140-4EA8-49EE-87B6-28544459B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8F78B-C336-499E-9186-BBF64B81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590A0A-C159-4272-BAC8-AF0B9D8A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D4AF-48C7-4D32-982E-F4002BC2F8AF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F5FEDE-7147-4216-9996-D811C6E7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67A807-0AA9-475E-98B5-BAC8CE41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140-4EA8-49EE-87B6-28544459B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0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FF3ABB-7927-4A4D-B7BC-30D5EDCA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D4AF-48C7-4D32-982E-F4002BC2F8AF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4174B4-079E-4C06-AA6E-19099723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EADA26-6F87-4C43-A889-D967954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140-4EA8-49EE-87B6-28544459B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27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0399B-55FC-453F-8682-B3D5271C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4B7D2-FB95-4F58-B1A5-14A01CB8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48D4CC-103F-41CB-A8F8-E50AF3E5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3D3CCA-8699-4771-9223-F27324F4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D4AF-48C7-4D32-982E-F4002BC2F8AF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BD2B2D-1863-461D-AF72-0F887A10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F63D82-7091-4986-BCE0-96996348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140-4EA8-49EE-87B6-28544459B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65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F8175-BBBE-4A81-866A-C3D46F80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AD975A-4931-452D-BDD6-D9FFED5A4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C83325-1F52-4ABD-A70B-47A43222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BE2A38-718A-4798-BBF5-8D590FE7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D4AF-48C7-4D32-982E-F4002BC2F8AF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6CC187-7B50-4DB8-8FA1-1EC2B002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39522-D2EE-4C28-A705-D166924E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1140-4EA8-49EE-87B6-28544459B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8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F0096-7DDA-42FE-A779-56BAC600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9767F-6B14-4A71-ACD4-1FD4C33E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C779C9-6D34-432B-B9AE-7B69B1006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3D4AF-48C7-4D32-982E-F4002BC2F8AF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9356DA-1624-4132-9A41-141B692D0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D8CE9-2EA1-4C1F-859C-54107E220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1140-4EA8-49EE-87B6-28544459B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6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2FEC57-29DE-45D3-A381-E82B35EED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89" r="9563" b="36440"/>
          <a:stretch/>
        </p:blipFill>
        <p:spPr>
          <a:xfrm>
            <a:off x="0" y="870011"/>
            <a:ext cx="11026066" cy="2734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CCB8D-5BC2-471E-8925-F99065BE5BCE}"/>
              </a:ext>
            </a:extLst>
          </p:cNvPr>
          <p:cNvSpPr txBox="1"/>
          <p:nvPr/>
        </p:nvSpPr>
        <p:spPr>
          <a:xfrm>
            <a:off x="399495" y="4243526"/>
            <a:ext cx="117925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качестве </a:t>
            </a:r>
            <a:r>
              <a:rPr lang="en-US" sz="2800" dirty="0"/>
              <a:t>rank </a:t>
            </a:r>
            <a:r>
              <a:rPr lang="ru-RU" sz="2800" dirty="0"/>
              <a:t>используется просто частота слова умноженная на вес зоны. Например, если вес у поля </a:t>
            </a:r>
            <a:r>
              <a:rPr lang="en-US" sz="2800" dirty="0"/>
              <a:t>title </a:t>
            </a:r>
            <a:r>
              <a:rPr lang="ru-RU" sz="2800" dirty="0"/>
              <a:t>равен 2 – это эквивалентно тому, чтобы посчитать </a:t>
            </a:r>
            <a:r>
              <a:rPr lang="en-US" sz="2800" dirty="0"/>
              <a:t>BM25</a:t>
            </a:r>
            <a:r>
              <a:rPr lang="ru-RU" sz="2800" dirty="0"/>
              <a:t> для исходного документа у которого поле </a:t>
            </a:r>
            <a:r>
              <a:rPr lang="en-US" sz="2800" dirty="0"/>
              <a:t>title </a:t>
            </a:r>
            <a:r>
              <a:rPr lang="ru-RU" sz="2800" dirty="0"/>
              <a:t>продублирован дважды. Все слова </a:t>
            </a:r>
            <a:r>
              <a:rPr lang="ru-RU" sz="2800" dirty="0" err="1"/>
              <a:t>лемматизируются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0BAE3-7E4C-4633-919C-34B988930720}"/>
              </a:ext>
            </a:extLst>
          </p:cNvPr>
          <p:cNvSpPr txBox="1"/>
          <p:nvPr/>
        </p:nvSpPr>
        <p:spPr>
          <a:xfrm>
            <a:off x="3124940" y="2175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873B2-3B1C-4501-A4E2-615CED3CC706}"/>
              </a:ext>
            </a:extLst>
          </p:cNvPr>
          <p:cNvSpPr txBox="1"/>
          <p:nvPr/>
        </p:nvSpPr>
        <p:spPr>
          <a:xfrm>
            <a:off x="230818" y="133165"/>
            <a:ext cx="1196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BM25F</a:t>
            </a:r>
            <a:r>
              <a:rPr lang="ru-RU" sz="4000" b="1" dirty="0"/>
              <a:t> </a:t>
            </a:r>
            <a:r>
              <a:rPr lang="en-US" sz="4000" b="1" dirty="0"/>
              <a:t> </a:t>
            </a:r>
            <a:r>
              <a:rPr lang="ru-RU" sz="4000" b="1" dirty="0"/>
              <a:t> </a:t>
            </a:r>
            <a:r>
              <a:rPr lang="en-US" sz="4000" b="1" dirty="0"/>
              <a:t>0.67</a:t>
            </a:r>
            <a:r>
              <a:rPr lang="ru-RU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207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5BD1F0-E887-4CD6-A9D1-C55BC1CE9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6" t="53722" r="12330" b="21035"/>
          <a:stretch/>
        </p:blipFill>
        <p:spPr>
          <a:xfrm>
            <a:off x="257452" y="986049"/>
            <a:ext cx="7643674" cy="173114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F35146-C569-452B-8292-483F7E5A6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2" t="43559" r="9199" b="36051"/>
          <a:stretch/>
        </p:blipFill>
        <p:spPr>
          <a:xfrm>
            <a:off x="0" y="2461361"/>
            <a:ext cx="10022890" cy="1398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29E552-E461-442B-9E92-049A851D6629}"/>
              </a:ext>
            </a:extLst>
          </p:cNvPr>
          <p:cNvSpPr txBox="1"/>
          <p:nvPr/>
        </p:nvSpPr>
        <p:spPr>
          <a:xfrm>
            <a:off x="257452" y="4367814"/>
            <a:ext cx="119345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  <a:r>
              <a:rPr lang="ru-RU" sz="3200" dirty="0"/>
              <a:t>(</a:t>
            </a:r>
            <a:r>
              <a:rPr lang="en-US" sz="3200" dirty="0"/>
              <a:t>w) – score </a:t>
            </a:r>
            <a:r>
              <a:rPr lang="ru-RU" sz="3200" dirty="0"/>
              <a:t>для пассажа. </a:t>
            </a:r>
            <a:r>
              <a:rPr lang="en-US" sz="3200" dirty="0"/>
              <a:t>CP – </a:t>
            </a:r>
            <a:r>
              <a:rPr lang="ru-RU" sz="3200" dirty="0"/>
              <a:t>функция выдающая </a:t>
            </a:r>
            <a:r>
              <a:rPr lang="en-US" sz="3200" dirty="0"/>
              <a:t>score </a:t>
            </a:r>
            <a:r>
              <a:rPr lang="ru-RU" sz="3200" dirty="0"/>
              <a:t>для </a:t>
            </a:r>
            <a:r>
              <a:rPr lang="en-US" sz="3200" dirty="0" err="1"/>
              <a:t>i</a:t>
            </a:r>
            <a:r>
              <a:rPr lang="en-US" sz="3200" dirty="0"/>
              <a:t>-</a:t>
            </a:r>
            <a:r>
              <a:rPr lang="ru-RU" sz="3200" dirty="0"/>
              <a:t>того слова в запросе и </a:t>
            </a:r>
            <a:r>
              <a:rPr lang="en-US" sz="3200" dirty="0"/>
              <a:t>j-</a:t>
            </a:r>
            <a:r>
              <a:rPr lang="ru-RU" sz="3200" dirty="0"/>
              <a:t>того слова в запросе. Размер пассажа = 50 слов. Таким образом внутри пассажа находится набор слов (по одному слову на слово из запроса), который максимизирует </a:t>
            </a:r>
            <a:r>
              <a:rPr lang="en-US" sz="3200" dirty="0"/>
              <a:t>s(w).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0C4CF-3F87-47C2-8579-FA0448261F39}"/>
              </a:ext>
            </a:extLst>
          </p:cNvPr>
          <p:cNvSpPr txBox="1"/>
          <p:nvPr/>
        </p:nvSpPr>
        <p:spPr>
          <a:xfrm>
            <a:off x="230819" y="133165"/>
            <a:ext cx="30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Passage</a:t>
            </a:r>
            <a:r>
              <a:rPr lang="ru-RU" sz="4000" b="1" dirty="0"/>
              <a:t> </a:t>
            </a:r>
            <a:r>
              <a:rPr lang="en-US" sz="4000" b="1" dirty="0"/>
              <a:t> 0.68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3137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795C5C-5167-4CA3-9979-8AF3078BB9B5}"/>
              </a:ext>
            </a:extLst>
          </p:cNvPr>
          <p:cNvSpPr txBox="1"/>
          <p:nvPr/>
        </p:nvSpPr>
        <p:spPr>
          <a:xfrm>
            <a:off x="577049" y="1464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0FE336-95EE-4CFC-9456-731167F3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2" t="50000" r="30461" b="32298"/>
          <a:stretch/>
        </p:blipFill>
        <p:spPr>
          <a:xfrm>
            <a:off x="0" y="857805"/>
            <a:ext cx="7652552" cy="12140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580983-2BBD-44AF-83ED-83D7ACD25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87" t="49428" r="40085" b="40087"/>
          <a:stretch/>
        </p:blipFill>
        <p:spPr>
          <a:xfrm>
            <a:off x="0" y="2081613"/>
            <a:ext cx="4660777" cy="719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519B1-FCA2-43F6-A92A-D13CAF55CD3D}"/>
              </a:ext>
            </a:extLst>
          </p:cNvPr>
          <p:cNvSpPr txBox="1"/>
          <p:nvPr/>
        </p:nvSpPr>
        <p:spPr>
          <a:xfrm>
            <a:off x="230819" y="2796066"/>
            <a:ext cx="11707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у нас имеется набор релевантных документов для запроса, то вместо </a:t>
            </a:r>
            <a:r>
              <a:rPr lang="en-US" sz="2400" dirty="0"/>
              <a:t>IDF </a:t>
            </a:r>
            <a:r>
              <a:rPr lang="ru-RU" sz="2400" dirty="0"/>
              <a:t>мы можем использовать </a:t>
            </a:r>
            <a:r>
              <a:rPr lang="en-US" sz="2400" dirty="0"/>
              <a:t>RW</a:t>
            </a:r>
            <a:r>
              <a:rPr lang="ru-RU" sz="2400" dirty="0"/>
              <a:t>, который учитывает</a:t>
            </a:r>
            <a:r>
              <a:rPr lang="en-US" sz="2400" dirty="0"/>
              <a:t> r</a:t>
            </a:r>
            <a:r>
              <a:rPr lang="ru-RU" sz="2400" dirty="0"/>
              <a:t> </a:t>
            </a:r>
            <a:r>
              <a:rPr lang="en-US" sz="2400" dirty="0"/>
              <a:t>(</a:t>
            </a:r>
            <a:r>
              <a:rPr lang="ru-RU" sz="2400" dirty="0"/>
              <a:t>сколько раз терм встречался в релевантных документах</a:t>
            </a:r>
            <a:r>
              <a:rPr lang="en-US" sz="2400" dirty="0"/>
              <a:t>)</a:t>
            </a:r>
            <a:r>
              <a:rPr lang="ru-RU" sz="2400" dirty="0"/>
              <a:t>. Возьмём нашу выдачу – будем считать, что первые </a:t>
            </a:r>
            <a:r>
              <a:rPr lang="en-US" sz="2400" dirty="0"/>
              <a:t>R </a:t>
            </a:r>
            <a:r>
              <a:rPr lang="ru-RU" sz="2400" dirty="0"/>
              <a:t>документов на самом деле </a:t>
            </a:r>
            <a:r>
              <a:rPr lang="ru-RU" sz="2400" dirty="0" err="1"/>
              <a:t>релевантны</a:t>
            </a:r>
            <a:r>
              <a:rPr lang="ru-RU" sz="2400" dirty="0"/>
              <a:t>. Таким образом для каждого терма у нас появится </a:t>
            </a:r>
            <a:r>
              <a:rPr lang="en-US" sz="2400" dirty="0"/>
              <a:t>r. </a:t>
            </a:r>
            <a:r>
              <a:rPr lang="ru-RU" sz="2400" dirty="0"/>
              <a:t>Посчитаем </a:t>
            </a:r>
            <a:r>
              <a:rPr lang="en-US" sz="2400" dirty="0"/>
              <a:t>OW </a:t>
            </a:r>
            <a:r>
              <a:rPr lang="ru-RU" sz="2400" dirty="0"/>
              <a:t>для каждого слова из релевантных документов. Возьмём </a:t>
            </a:r>
            <a:r>
              <a:rPr lang="en-US" sz="2400" dirty="0"/>
              <a:t>m </a:t>
            </a:r>
            <a:r>
              <a:rPr lang="ru-RU" sz="2400" dirty="0"/>
              <a:t>слов с максимальным </a:t>
            </a:r>
            <a:r>
              <a:rPr lang="en-US" sz="2400" dirty="0"/>
              <a:t>OW </a:t>
            </a:r>
            <a:r>
              <a:rPr lang="ru-RU" sz="2400" dirty="0"/>
              <a:t>и расширим с помощью них запрос. Далее заново всё </a:t>
            </a:r>
            <a:r>
              <a:rPr lang="ru-RU" sz="2400" dirty="0" err="1"/>
              <a:t>отранжируем</a:t>
            </a:r>
            <a:r>
              <a:rPr lang="ru-RU" sz="2400" dirty="0"/>
              <a:t> используя новую формулу и расширенный запрос (расширенные слова будем учитывать с некоторым меньшим весов </a:t>
            </a:r>
            <a:r>
              <a:rPr lang="en-US" sz="2400" dirty="0"/>
              <a:t>w</a:t>
            </a:r>
            <a:r>
              <a:rPr lang="ru-RU" sz="2400" dirty="0"/>
              <a:t>). Например для запроса «как установить мод сумеречный лес на </a:t>
            </a:r>
            <a:r>
              <a:rPr lang="ru-RU" sz="2400" dirty="0" err="1"/>
              <a:t>майнкрафт</a:t>
            </a:r>
            <a:r>
              <a:rPr lang="ru-RU" sz="2400" dirty="0"/>
              <a:t>» в качестве расширения выходит «</a:t>
            </a:r>
            <a:r>
              <a:rPr lang="en-US" sz="2400" dirty="0"/>
              <a:t>twilight, forest, </a:t>
            </a:r>
            <a:r>
              <a:rPr lang="en-US" sz="2400" dirty="0" err="1"/>
              <a:t>minecraft</a:t>
            </a:r>
            <a:r>
              <a:rPr lang="en-US" sz="2400" dirty="0"/>
              <a:t>, mod</a:t>
            </a:r>
            <a:r>
              <a:rPr lang="ru-RU" sz="2400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AE2A3-922E-46D1-AD87-E8EEAF63DAFB}"/>
              </a:ext>
            </a:extLst>
          </p:cNvPr>
          <p:cNvSpPr txBox="1"/>
          <p:nvPr/>
        </p:nvSpPr>
        <p:spPr>
          <a:xfrm>
            <a:off x="230819" y="133165"/>
            <a:ext cx="669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BM25F + </a:t>
            </a:r>
            <a:r>
              <a:rPr lang="en-US" sz="4000" b="1" dirty="0" err="1"/>
              <a:t>pseudofeedback</a:t>
            </a:r>
            <a:r>
              <a:rPr lang="en-US" sz="4000" b="1" dirty="0"/>
              <a:t> 0.69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1620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EAACBA-C95D-467D-8062-D6A82814AD89}"/>
              </a:ext>
            </a:extLst>
          </p:cNvPr>
          <p:cNvSpPr txBox="1"/>
          <p:nvPr/>
        </p:nvSpPr>
        <p:spPr>
          <a:xfrm>
            <a:off x="230819" y="133165"/>
            <a:ext cx="9083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BM25F + </a:t>
            </a:r>
            <a:r>
              <a:rPr lang="en-US" sz="4000" b="1" dirty="0" err="1"/>
              <a:t>pseudofeedback</a:t>
            </a:r>
            <a:r>
              <a:rPr lang="en-US" sz="4000" b="1" dirty="0"/>
              <a:t> + Passage   0.71</a:t>
            </a:r>
            <a:endParaRPr lang="ru-RU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0498A-B241-4D89-8B43-8E31341E097B}"/>
              </a:ext>
            </a:extLst>
          </p:cNvPr>
          <p:cNvSpPr txBox="1"/>
          <p:nvPr/>
        </p:nvSpPr>
        <p:spPr>
          <a:xfrm>
            <a:off x="230819" y="1935332"/>
            <a:ext cx="116386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Правильный метод – в качестве окончательного </a:t>
            </a:r>
            <a:r>
              <a:rPr lang="en-US" sz="3200" dirty="0"/>
              <a:t>score </a:t>
            </a:r>
            <a:r>
              <a:rPr lang="ru-RU" sz="3200" dirty="0"/>
              <a:t>взять взвешенную сумма </a:t>
            </a:r>
            <a:r>
              <a:rPr lang="en-US" sz="3200" dirty="0"/>
              <a:t>BM25F </a:t>
            </a:r>
            <a:r>
              <a:rPr lang="ru-RU" sz="3200" dirty="0"/>
              <a:t>и </a:t>
            </a:r>
            <a:r>
              <a:rPr lang="en-US" sz="3200" dirty="0"/>
              <a:t>Passage</a:t>
            </a:r>
            <a:r>
              <a:rPr lang="ru-RU" sz="3200" dirty="0"/>
              <a:t>, но я не хотел подбирать для них веса, поэтому я посчитал </a:t>
            </a:r>
            <a:r>
              <a:rPr lang="en-US" sz="3200" dirty="0"/>
              <a:t>BM25F </a:t>
            </a:r>
            <a:r>
              <a:rPr lang="ru-RU" sz="3200" dirty="0"/>
              <a:t>и </a:t>
            </a:r>
            <a:r>
              <a:rPr lang="en-US" sz="3200" dirty="0"/>
              <a:t>Passage </a:t>
            </a:r>
            <a:r>
              <a:rPr lang="ru-RU" sz="3200" dirty="0"/>
              <a:t>для всех документов, затем стандартизировал </a:t>
            </a:r>
            <a:r>
              <a:rPr lang="en-US" sz="3200" dirty="0"/>
              <a:t>score </a:t>
            </a:r>
            <a:r>
              <a:rPr lang="ru-RU" sz="3200" dirty="0"/>
              <a:t>для каждого метода. В качестве ответа взял просто сумму. Таким образом метод не учитывает абсолютные значения а смотрит лишь насколько </a:t>
            </a:r>
            <a:r>
              <a:rPr lang="en-US" sz="3200" dirty="0"/>
              <a:t>score </a:t>
            </a:r>
            <a:r>
              <a:rPr lang="ru-RU" sz="3200" dirty="0"/>
              <a:t>для данного документа отличается от </a:t>
            </a:r>
            <a:r>
              <a:rPr lang="en-US" sz="3200" dirty="0"/>
              <a:t>score</a:t>
            </a:r>
            <a:r>
              <a:rPr lang="ru-RU" sz="3200" dirty="0"/>
              <a:t> для других документов.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242001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4E3B2-933A-4B84-A6FD-EAC3B9F6BFAE}"/>
              </a:ext>
            </a:extLst>
          </p:cNvPr>
          <p:cNvSpPr txBox="1"/>
          <p:nvPr/>
        </p:nvSpPr>
        <p:spPr>
          <a:xfrm>
            <a:off x="195309" y="248575"/>
            <a:ext cx="5272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Passage with BERT  0.71</a:t>
            </a:r>
            <a:endParaRPr lang="ru-RU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F8EE7-2ED3-4B7E-B794-25261A938201}"/>
              </a:ext>
            </a:extLst>
          </p:cNvPr>
          <p:cNvSpPr txBox="1"/>
          <p:nvPr/>
        </p:nvSpPr>
        <p:spPr>
          <a:xfrm>
            <a:off x="199747" y="1255618"/>
            <a:ext cx="117925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Разбиваю текст на предложения. Получаю векторное представление для каждого предложения с помощью </a:t>
            </a:r>
            <a:r>
              <a:rPr lang="en-US" sz="3200" dirty="0"/>
              <a:t>BERT. </a:t>
            </a:r>
            <a:r>
              <a:rPr lang="ru-RU" sz="3200" dirty="0"/>
              <a:t>(Модель использует усреднение по термам. Используется </a:t>
            </a:r>
            <a:r>
              <a:rPr lang="en-US" sz="3200" dirty="0"/>
              <a:t>BERT</a:t>
            </a:r>
            <a:r>
              <a:rPr lang="ru-RU" sz="3200" dirty="0"/>
              <a:t>, которая была </a:t>
            </a:r>
            <a:r>
              <a:rPr lang="ru-RU" sz="3200" dirty="0" err="1"/>
              <a:t>дообучена</a:t>
            </a:r>
            <a:r>
              <a:rPr lang="ru-RU" sz="3200" dirty="0"/>
              <a:t> именно, чтобы предсказывать предложение). Далее считаю косинус между предложением и запросом. Сортирую по косинусу все предложения внутри документа и в качестве ответа беру взвешенную сумму по всем предложениям. (Таким образом лучшее предложение учитывается с весом 1, второе предложение учитывается с весом 0.8 и </a:t>
            </a:r>
            <a:r>
              <a:rPr lang="ru-RU" sz="3200" dirty="0" err="1"/>
              <a:t>т.д</a:t>
            </a:r>
            <a:r>
              <a:rPr lang="ru-RU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19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4AFA05-E7BA-4DD7-8EFA-38D776F93A32}"/>
              </a:ext>
            </a:extLst>
          </p:cNvPr>
          <p:cNvSpPr txBox="1"/>
          <p:nvPr/>
        </p:nvSpPr>
        <p:spPr>
          <a:xfrm>
            <a:off x="230819" y="133165"/>
            <a:ext cx="10477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BM25F + </a:t>
            </a:r>
            <a:r>
              <a:rPr lang="en-US" sz="4000" b="1" dirty="0" err="1"/>
              <a:t>pseudofeedback</a:t>
            </a:r>
            <a:r>
              <a:rPr lang="en-US" sz="4000" b="1" dirty="0"/>
              <a:t> + Passage (BERT)  0.73</a:t>
            </a:r>
            <a:endParaRPr lang="ru-RU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E13FA-122C-4E18-9355-4D3B9404A4CB}"/>
              </a:ext>
            </a:extLst>
          </p:cNvPr>
          <p:cNvSpPr txBox="1"/>
          <p:nvPr/>
        </p:nvSpPr>
        <p:spPr>
          <a:xfrm>
            <a:off x="230819" y="1677879"/>
            <a:ext cx="1165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Так-же как и раньше сначала стандартизирую, затем суммирую.</a:t>
            </a:r>
          </a:p>
        </p:txBody>
      </p:sp>
    </p:spTree>
    <p:extLst>
      <p:ext uri="{BB962C8B-B14F-4D97-AF65-F5344CB8AC3E}">
        <p14:creationId xmlns:p14="http://schemas.microsoft.com/office/powerpoint/2010/main" val="19535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772409-122C-4C84-A4D1-5B325D414AB9}"/>
              </a:ext>
            </a:extLst>
          </p:cNvPr>
          <p:cNvSpPr txBox="1"/>
          <p:nvPr/>
        </p:nvSpPr>
        <p:spPr>
          <a:xfrm>
            <a:off x="230819" y="133165"/>
            <a:ext cx="3796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DESM   unknown</a:t>
            </a:r>
            <a:endParaRPr lang="ru-RU" sz="4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EAEE76-5144-4522-B4A6-B444EED0F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23" r="7670" b="20000"/>
          <a:stretch/>
        </p:blipFill>
        <p:spPr>
          <a:xfrm>
            <a:off x="1" y="841051"/>
            <a:ext cx="8868792" cy="268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DE397-0555-450B-8785-D7CA84B991DE}"/>
              </a:ext>
            </a:extLst>
          </p:cNvPr>
          <p:cNvSpPr txBox="1"/>
          <p:nvPr/>
        </p:nvSpPr>
        <p:spPr>
          <a:xfrm>
            <a:off x="133166" y="4474345"/>
            <a:ext cx="11765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 нашёл подходящего </a:t>
            </a:r>
            <a:r>
              <a:rPr lang="en-US" sz="3600" dirty="0"/>
              <a:t>word2vec </a:t>
            </a:r>
            <a:r>
              <a:rPr lang="ru-RU" sz="3600" dirty="0"/>
              <a:t>для русского языка, поэтому использовал только </a:t>
            </a:r>
            <a:r>
              <a:rPr lang="en-US" sz="3600" dirty="0"/>
              <a:t>IN-IN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66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8C7E7-0F9E-4C51-9A4B-2A6C3A3F5F97}"/>
              </a:ext>
            </a:extLst>
          </p:cNvPr>
          <p:cNvSpPr txBox="1"/>
          <p:nvPr/>
        </p:nvSpPr>
        <p:spPr>
          <a:xfrm>
            <a:off x="230819" y="133165"/>
            <a:ext cx="1196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BM25F + </a:t>
            </a:r>
            <a:r>
              <a:rPr lang="en-US" sz="4000" b="1" dirty="0" err="1"/>
              <a:t>pseudofeedback</a:t>
            </a:r>
            <a:r>
              <a:rPr lang="en-US" sz="4000" b="1" dirty="0"/>
              <a:t> + Passage(BERT)</a:t>
            </a:r>
            <a:r>
              <a:rPr lang="ru-RU" sz="4000" b="1" dirty="0"/>
              <a:t>+</a:t>
            </a:r>
            <a:r>
              <a:rPr lang="en-US" sz="4000" b="1" dirty="0"/>
              <a:t> DESM  0.74</a:t>
            </a:r>
            <a:endParaRPr lang="ru-RU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C74CC-2A91-43E8-87B3-7C914B8E9FEB}"/>
              </a:ext>
            </a:extLst>
          </p:cNvPr>
          <p:cNvSpPr txBox="1"/>
          <p:nvPr/>
        </p:nvSpPr>
        <p:spPr>
          <a:xfrm>
            <a:off x="550416" y="1704513"/>
            <a:ext cx="11567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Всё ещё правильный метод – это взвешенная сумма, но я делал иначе. </a:t>
            </a:r>
            <a:r>
              <a:rPr lang="en-US" sz="3600" dirty="0"/>
              <a:t>DESM </a:t>
            </a:r>
            <a:r>
              <a:rPr lang="ru-RU" sz="3600" dirty="0"/>
              <a:t>хорошо работает на уже релевантных документах. Я беру топ 15 выдачи </a:t>
            </a:r>
            <a:r>
              <a:rPr lang="en-US" sz="3600" dirty="0"/>
              <a:t>BM25F + Passage </a:t>
            </a:r>
            <a:r>
              <a:rPr lang="ru-RU" sz="3600" dirty="0"/>
              <a:t>и далее заново ранжирую эти документы используя взвешенную сумму </a:t>
            </a:r>
            <a:r>
              <a:rPr lang="en-US" sz="3600" dirty="0"/>
              <a:t>DESM + BM25F + Passage</a:t>
            </a:r>
            <a:r>
              <a:rPr lang="ru-RU" sz="3600" dirty="0"/>
              <a:t>, присваивая наибольший вес </a:t>
            </a:r>
            <a:r>
              <a:rPr lang="en-US" sz="3600" dirty="0"/>
              <a:t>DESM</a:t>
            </a:r>
            <a:r>
              <a:rPr lang="ru-RU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5497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485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 Вербин</dc:creator>
  <cp:lastModifiedBy>Олег Вербин</cp:lastModifiedBy>
  <cp:revision>7</cp:revision>
  <dcterms:created xsi:type="dcterms:W3CDTF">2020-05-23T09:26:54Z</dcterms:created>
  <dcterms:modified xsi:type="dcterms:W3CDTF">2020-05-23T10:27:54Z</dcterms:modified>
</cp:coreProperties>
</file>