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9_86330B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B463C0-4F37-9786-B2DC-8015F0E3FDB4}" name="Marko Beko" initials="MB" userId="S::p3564@ulht.pt::8f0e52a4-7e5a-4b78-ad7b-da60e343c9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9_86330B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92CA4E-1928-4496-A625-D1230309722E}" authorId="{40B463C0-4F37-9786-B2DC-8015F0E3FDB4}" created="2023-02-19T10:06:06.3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51492126" sldId="265"/>
      <ac:spMk id="3" creationId="{2744E248-C1E7-D90F-B724-E1E8865A0DFF}"/>
    </ac:deMkLst>
    <p188:txBody>
      <a:bodyPr/>
      <a:lstStyle/>
      <a:p>
        <a:r>
          <a:rPr lang="pt-PT"/>
          <a:t>O servidor fica a aguardar até receber alguma coisa de um cliente, se um cliente nunca chegar o programa fica sempre preso no recvfrom, por outras palavras não pode continuar a execução enquanto não chegar nenhuma mensagem. 
(Ver o bloquear como um semáforo, enquanto não chegar nada está vermelho, logo não pode avançar. Quando chega um cliente fica verde e pode prosseguir a execução).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020D-A9B8-15C7-E788-6F8EE127A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49AE0-FDCF-05F2-DE72-F24E48047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44117D-F09A-D9B3-5137-25AE5899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448B21-332F-154E-3FEB-FEBCD7D4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C2AEF3-B159-9268-358B-8C4EE3B0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4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51BD-A625-F768-B7F1-958D20ED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F5F65F6-4470-9FA1-40D7-0E4601D56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86E04F-E5A6-46C6-0F89-F53D5111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634665-602D-FEE5-0AD1-A3BC5A6A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B5387C-31AC-E198-CE36-FCB9BB44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7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1750EB-70E1-C9BB-AF46-A79B8962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4682D62-72D7-6DF2-A78A-6F2CBA07C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6D4132-E446-FA34-71E8-0695980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D8B697-0373-9579-3832-C3CDB04D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0FB49D-C519-24D3-74E3-2C01CDAF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63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24B21-EEE9-79DD-3376-69D4E1C8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37AF3E-3AA9-723E-F8F7-15B9DDB6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F95E0E-150F-18F4-1C98-8604E12A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E0B7C9-1A39-AB81-CB90-9DBE7A46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F43349-95E1-9740-6785-DF190CFE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1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5892C-853F-2838-4BCA-963F3267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A4C948-70AE-1722-BB8D-D048597A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74B01A-3245-BFC1-5F05-8EE64DBC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7E708F-13CC-6E74-06FC-8F186049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30F77A-A5F8-3B2F-1FD0-275D211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754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16438-F6E9-FD9D-6E16-B6575E6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3F267F-802E-1E00-0DF1-82F161A74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26E35EA-7573-7463-00FB-01395E8D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0D1A01-91B8-37EE-F947-DD0E9D42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00B187-6E6A-27F6-4CCE-C8FC99AF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3A17DD3-1BAF-5468-2654-78E5DAD0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512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69581-48A0-819C-6E1E-768ECC35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ED1945-A3C7-85D1-470D-8356188A1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6F13ED-243F-CDE4-59FA-EA09E98CC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FE2E15D-9AC5-6809-8A73-E4507A17F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5A11887-4994-F2D2-2B7A-CAA1BF32C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3353365-AC4E-1D44-820F-4A9860FB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5F50C63-80F2-60AB-584D-B9B8DA08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4B23145-C3C9-32CA-68B3-B8AF81AE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13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C5A4B-4F28-F94B-B5FF-7937FD64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9AC37B4-8A26-2D81-D308-2A7D44C6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2DA0A89-1B5B-E775-33B5-01E42C49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D3424-F56D-F061-AAD8-4FDCFDC3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26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91B0508-4FF5-BB8B-7BDA-59459E7C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EFA9C46-7560-3A1D-2F4C-C2DA9676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3CBD96-2DC2-4D60-FB9D-F95C7FEA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8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49CB3-D590-BE3A-8C61-229B3856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1AC6BA-B52F-8E95-F5FF-964A949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681A02-67A6-F57B-5E14-0C454089A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66AB95-8647-B018-023D-FB2BD4D3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9D1CC5-4C35-709A-5919-82D21F7C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F6D96F-F921-33CC-DBA4-E7A8E27C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0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D442A-8FFF-B888-D236-5B562FF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52A2CBE-C58D-F03E-1A62-F59EE46AB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30BFEE-260F-C119-4F69-3F218E7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3735F1-1A71-2D4D-C78E-29328D72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E6EABE-EE37-2098-019B-9A6C42B9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1EA325-54AC-11A0-8A9A-D111D201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1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A786CAA-1278-6E78-AFAE-4AE2ABC5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0A624E-D0E7-13F5-BCA3-2C2AA91C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98F803-445A-BE42-D322-5D48B917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A72D-BF8E-41A3-8AB7-EAD8A1A4CA6E}" type="datetimeFigureOut">
              <a:rPr lang="pt-PT" smtClean="0"/>
              <a:t>22/02/2023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ADF9F5-FB7F-BF9C-A8D3-B8DF0F3C0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B73354-6E2D-C6D0-8FFC-FD5356E2B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79EA-5ECE-4752-A698-071E8B0351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9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9_86330B1E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ko.beko@tecnico.ulisboa.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-c.org/en/Variables_and_Types" TargetMode="External"/><Relationship Id="rId2" Type="http://schemas.openxmlformats.org/officeDocument/2006/relationships/hyperlink" Target="https://www.geeksforgeeks.org/c-programming-langua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chat" TargetMode="External"/><Relationship Id="rId5" Type="http://schemas.openxmlformats.org/officeDocument/2006/relationships/hyperlink" Target="https://beej.us/guide/bgnet/pdf/bgnet_a4_bw_1.pdf" TargetMode="External"/><Relationship Id="rId4" Type="http://schemas.openxmlformats.org/officeDocument/2006/relationships/hyperlink" Target="https://man7.org/linux/man-pages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CB6A3-682D-DB91-001F-FD68FAEE5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70061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Redes de Computadores e Internet</a:t>
            </a:r>
            <a:br>
              <a:rPr lang="pt-PT" dirty="0"/>
            </a:br>
            <a:r>
              <a:rPr lang="pt-PT" dirty="0"/>
              <a:t>2022/2023, LEEC, IST</a:t>
            </a:r>
          </a:p>
        </p:txBody>
      </p:sp>
    </p:spTree>
    <p:extLst>
      <p:ext uri="{BB962C8B-B14F-4D97-AF65-F5344CB8AC3E}">
        <p14:creationId xmlns:p14="http://schemas.microsoft.com/office/powerpoint/2010/main" val="395544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B537-D11A-1BEF-329A-1E05C4C7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UDP </a:t>
            </a:r>
            <a:r>
              <a:rPr lang="pt-PT" dirty="0" err="1"/>
              <a:t>socket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4E248-C1E7-D90F-B724-E1E8865A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289304"/>
            <a:ext cx="11644604" cy="5391414"/>
          </a:xfrm>
        </p:spPr>
        <p:txBody>
          <a:bodyPr>
            <a:normAutofit fontScale="77500" lnSpcReduction="20000"/>
          </a:bodyPr>
          <a:lstStyle/>
          <a:p>
            <a:pPr algn="just"/>
            <a:endParaRPr lang="pt-PT" dirty="0"/>
          </a:p>
          <a:p>
            <a:r>
              <a:rPr lang="pt-PT" dirty="0" err="1"/>
              <a:t>socket</a:t>
            </a:r>
            <a:r>
              <a:rPr lang="pt-PT" dirty="0"/>
              <a:t>(): cria um </a:t>
            </a:r>
            <a:r>
              <a:rPr lang="pt-PT" dirty="0" err="1"/>
              <a:t>socket</a:t>
            </a:r>
            <a:endParaRPr lang="pt-PT" dirty="0"/>
          </a:p>
          <a:p>
            <a:r>
              <a:rPr lang="pt-PT" dirty="0" err="1"/>
              <a:t>bind</a:t>
            </a:r>
            <a:r>
              <a:rPr lang="pt-PT" dirty="0"/>
              <a:t>(): associa o </a:t>
            </a:r>
            <a:r>
              <a:rPr lang="pt-PT" dirty="0" err="1"/>
              <a:t>socket</a:t>
            </a:r>
            <a:r>
              <a:rPr lang="pt-PT" dirty="0"/>
              <a:t> a uma porta que o </a:t>
            </a:r>
          </a:p>
          <a:p>
            <a:pPr marL="0" indent="0">
              <a:buNone/>
            </a:pPr>
            <a:r>
              <a:rPr lang="pt-PT" dirty="0"/>
              <a:t>servidor vai “escutar” </a:t>
            </a:r>
            <a:endParaRPr lang="en-US" dirty="0"/>
          </a:p>
          <a:p>
            <a:r>
              <a:rPr lang="pt-PT" dirty="0"/>
              <a:t>Depois disso, o servidor usa </a:t>
            </a:r>
            <a:r>
              <a:rPr lang="pt-PT" dirty="0" err="1"/>
              <a:t>recvfrom</a:t>
            </a:r>
            <a:r>
              <a:rPr lang="pt-PT" dirty="0"/>
              <a:t>() </a:t>
            </a:r>
          </a:p>
          <a:p>
            <a:pPr marL="0" indent="0">
              <a:buNone/>
            </a:pPr>
            <a:r>
              <a:rPr lang="pt-PT" dirty="0"/>
              <a:t>que é uma chamada de sistema que bloqueia </a:t>
            </a:r>
          </a:p>
          <a:p>
            <a:pPr marL="0" indent="0">
              <a:buNone/>
            </a:pPr>
            <a:r>
              <a:rPr lang="pt-PT" dirty="0"/>
              <a:t>até que uma mensagem de cliente chegue. O servidor</a:t>
            </a:r>
          </a:p>
          <a:p>
            <a:pPr marL="0" indent="0">
              <a:buNone/>
            </a:pPr>
            <a:r>
              <a:rPr lang="pt-PT" dirty="0"/>
              <a:t> saberá então o endereço e a porta do cliente, para </a:t>
            </a:r>
          </a:p>
          <a:p>
            <a:pPr marL="0" indent="0">
              <a:buNone/>
            </a:pPr>
            <a:r>
              <a:rPr lang="pt-PT" dirty="0"/>
              <a:t>que possa responder usando </a:t>
            </a:r>
            <a:r>
              <a:rPr lang="pt-PT" dirty="0" err="1"/>
              <a:t>sendto</a:t>
            </a:r>
            <a:r>
              <a:rPr lang="pt-PT" dirty="0"/>
              <a:t>()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Ao contrário de TCP </a:t>
            </a:r>
            <a:r>
              <a:rPr lang="pt-PT" dirty="0" err="1"/>
              <a:t>socket</a:t>
            </a:r>
            <a:r>
              <a:rPr lang="pt-PT" dirty="0"/>
              <a:t>, não há </a:t>
            </a:r>
            <a:r>
              <a:rPr lang="pt-PT" dirty="0" err="1"/>
              <a:t>handshake</a:t>
            </a:r>
            <a:r>
              <a:rPr lang="pt-PT" dirty="0"/>
              <a:t>. Após ter criado um </a:t>
            </a:r>
            <a:r>
              <a:rPr lang="pt-PT" dirty="0" err="1"/>
              <a:t>socket</a:t>
            </a:r>
            <a:r>
              <a:rPr lang="pt-PT" dirty="0"/>
              <a:t>, o cliente pode enviar mensagens a qualquer momento, e as mensagens de retorno serão entregues no </a:t>
            </a:r>
            <a:r>
              <a:rPr lang="pt-PT" dirty="0" err="1"/>
              <a:t>socket</a:t>
            </a:r>
            <a:r>
              <a:rPr lang="pt-PT" dirty="0"/>
              <a:t> criado. Quando não houver mais necessidade de comunicação com o servidor, o </a:t>
            </a:r>
            <a:r>
              <a:rPr lang="pt-PT" dirty="0" err="1"/>
              <a:t>socket</a:t>
            </a:r>
            <a:r>
              <a:rPr lang="pt-PT" dirty="0"/>
              <a:t> pode ser fechado usando </a:t>
            </a:r>
            <a:r>
              <a:rPr lang="pt-PT" dirty="0" err="1"/>
              <a:t>close</a:t>
            </a:r>
            <a:r>
              <a:rPr lang="pt-PT" dirty="0"/>
              <a:t>()</a:t>
            </a:r>
          </a:p>
          <a:p>
            <a:r>
              <a:rPr lang="pt-PT" b="1" dirty="0"/>
              <a:t>Agora ver o guia cliente-servidor TCP e UDP </a:t>
            </a:r>
            <a:r>
              <a:rPr lang="pt-PT" b="1" dirty="0" err="1"/>
              <a:t>echo</a:t>
            </a:r>
            <a:r>
              <a:rPr lang="pt-PT" b="1" dirty="0"/>
              <a:t> - implementar e ver os programas a funcionar!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A84939-19E5-85D0-F3AA-F99ECE31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38843"/>
            <a:ext cx="5638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921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B729-DEB4-D551-A463-6B44DDC6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pt-PT" dirty="0"/>
              <a:t>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0664A3-69AB-D3C5-FA53-CB195EBA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PT" dirty="0"/>
              <a:t>Marko Beko, </a:t>
            </a:r>
            <a:r>
              <a:rPr lang="pt-PT" dirty="0">
                <a:hlinkClick r:id="rId2"/>
              </a:rPr>
              <a:t>marko.beko@tecnico.ulisboa.pt</a:t>
            </a:r>
            <a:endParaRPr lang="pt-PT" dirty="0"/>
          </a:p>
          <a:p>
            <a:pPr algn="just"/>
            <a:r>
              <a:rPr lang="pt-PT" dirty="0" err="1"/>
              <a:t>Gab</a:t>
            </a:r>
            <a:r>
              <a:rPr lang="pt-PT" dirty="0"/>
              <a:t>. 10.10., Torre Norte, </a:t>
            </a:r>
            <a:r>
              <a:rPr lang="pt-PT" dirty="0" err="1"/>
              <a:t>tlm</a:t>
            </a:r>
            <a:r>
              <a:rPr lang="pt-PT" dirty="0"/>
              <a:t>. 96 31 41 51 4</a:t>
            </a:r>
          </a:p>
          <a:p>
            <a:pPr algn="just"/>
            <a:endParaRPr lang="pt-PT" dirty="0"/>
          </a:p>
          <a:p>
            <a:pPr algn="just"/>
            <a:r>
              <a:rPr lang="en-US" dirty="0"/>
              <a:t>Computer Networking: A Top-Down Approach 8th edition, Global Edition Jim Kurose, Keith Ross</a:t>
            </a:r>
          </a:p>
          <a:p>
            <a:pPr algn="just"/>
            <a:r>
              <a:rPr lang="en-US" dirty="0"/>
              <a:t>C Programming Language, 2nd Edition, Brian W. Kernighan, Dennis M. Ritchie</a:t>
            </a:r>
          </a:p>
          <a:p>
            <a:pPr algn="just"/>
            <a:r>
              <a:rPr lang="en-US" dirty="0"/>
              <a:t>TCP/IP Sockets in C: Practical Guide for Programmers, 2nd Edition, Michael J. </a:t>
            </a:r>
            <a:r>
              <a:rPr lang="en-US" dirty="0" err="1"/>
              <a:t>Donahoo</a:t>
            </a:r>
            <a:r>
              <a:rPr lang="en-US" dirty="0"/>
              <a:t>, Kenneth L. Calvert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Unix Network Programming: Networking APIs: Sockets and XTI (Volume 1), 2nd ed., W. Richard Stevens, 1998.</a:t>
            </a:r>
          </a:p>
          <a:p>
            <a:pPr algn="just"/>
            <a:r>
              <a:rPr lang="en-US" dirty="0"/>
              <a:t>Unix Network Programming: Networking APIs: The Sockets Networking API (Volume 1), 3 </a:t>
            </a:r>
            <a:r>
              <a:rPr lang="en-US" dirty="0" err="1"/>
              <a:t>rd</a:t>
            </a:r>
            <a:r>
              <a:rPr lang="en-US" dirty="0"/>
              <a:t> ed., W. Richard Stevens, Bill </a:t>
            </a:r>
            <a:r>
              <a:rPr lang="en-US" dirty="0" err="1"/>
              <a:t>Fenner</a:t>
            </a:r>
            <a:r>
              <a:rPr lang="en-US" dirty="0"/>
              <a:t>, Andrew M. </a:t>
            </a:r>
            <a:r>
              <a:rPr lang="en-US" dirty="0" err="1"/>
              <a:t>Rudoff</a:t>
            </a:r>
            <a:r>
              <a:rPr lang="en-US" dirty="0"/>
              <a:t>,  2003.</a:t>
            </a:r>
          </a:p>
          <a:p>
            <a:pPr algn="just"/>
            <a:r>
              <a:rPr lang="en-US" dirty="0" err="1"/>
              <a:t>Disponibilizar</a:t>
            </a:r>
            <a:r>
              <a:rPr lang="en-US" dirty="0"/>
              <a:t> pdf’s à </a:t>
            </a:r>
            <a:r>
              <a:rPr lang="en-US" dirty="0" err="1"/>
              <a:t>delegada</a:t>
            </a:r>
            <a:endParaRPr lang="en-US" dirty="0"/>
          </a:p>
          <a:p>
            <a:pPr marL="0" indent="0" algn="just">
              <a:buNone/>
            </a:pPr>
            <a:br>
              <a:rPr lang="en-US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211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B729-DEB4-D551-A463-6B44DDC6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pt-PT" dirty="0"/>
              <a:t>Sugestões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0664A3-69AB-D3C5-FA53-CB195EBA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6875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PT" dirty="0"/>
              <a:t>Para utilizadores de Windows: Instalar Virtual Box + Ubuntu (dentro do VB) + </a:t>
            </a:r>
            <a:r>
              <a:rPr lang="pt-PT" dirty="0" err="1"/>
              <a:t>Wireshark</a:t>
            </a:r>
            <a:r>
              <a:rPr lang="pt-PT" dirty="0"/>
              <a:t> (no Ubuntu) + 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(no Ubuntu)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 Gerais: </a:t>
            </a:r>
          </a:p>
          <a:p>
            <a:pPr marL="0" indent="0" algn="just">
              <a:buNone/>
            </a:pPr>
            <a:r>
              <a:rPr lang="pt-PT" dirty="0"/>
              <a:t>-Revisão linguagem C (e.g. estruturas e apontadores):</a:t>
            </a:r>
          </a:p>
          <a:p>
            <a:pPr marL="0" indent="0" algn="just">
              <a:buNone/>
            </a:pPr>
            <a:r>
              <a:rPr lang="pt-PT" dirty="0"/>
              <a:t> 	</a:t>
            </a:r>
            <a:r>
              <a:rPr lang="pt-PT" dirty="0">
                <a:hlinkClick r:id="rId2"/>
              </a:rPr>
              <a:t>https://www.geeksforgeeks.org/c-programming-language/</a:t>
            </a:r>
            <a:r>
              <a:rPr lang="pt-PT" dirty="0"/>
              <a:t> </a:t>
            </a:r>
          </a:p>
          <a:p>
            <a:pPr marL="0" indent="0" algn="just">
              <a:buNone/>
            </a:pPr>
            <a:r>
              <a:rPr lang="pt-PT" dirty="0"/>
              <a:t>	</a:t>
            </a:r>
            <a:r>
              <a:rPr lang="pt-PT" dirty="0">
                <a:hlinkClick r:id="rId3"/>
              </a:rPr>
              <a:t>https://www.learn-c.org/en/Variables_and_Types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>
              <a:buFontTx/>
              <a:buChar char="-"/>
            </a:pPr>
            <a:r>
              <a:rPr lang="pt-PT" dirty="0"/>
              <a:t>Network </a:t>
            </a:r>
            <a:r>
              <a:rPr lang="pt-PT" dirty="0" err="1"/>
              <a:t>Programming</a:t>
            </a:r>
            <a:r>
              <a:rPr lang="pt-PT" dirty="0"/>
              <a:t>: </a:t>
            </a:r>
            <a:r>
              <a:rPr lang="pt-PT" dirty="0">
                <a:hlinkClick r:id="rId4"/>
              </a:rPr>
              <a:t>https://man7.org/linux/man-pages/index.html</a:t>
            </a:r>
            <a:r>
              <a:rPr lang="pt-PT" dirty="0"/>
              <a:t>,</a:t>
            </a:r>
          </a:p>
          <a:p>
            <a:pPr marL="0" indent="0" algn="just">
              <a:buNone/>
            </a:pPr>
            <a:r>
              <a:rPr lang="pt-PT" dirty="0">
                <a:hlinkClick r:id="rId5"/>
              </a:rPr>
              <a:t>https://beej.us/guide/bgnet/pdf/bgnet_a4_bw_1.pdf</a:t>
            </a:r>
            <a:r>
              <a:rPr lang="pt-PT" dirty="0"/>
              <a:t> </a:t>
            </a:r>
          </a:p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/>
              <a:t>Como estudar: </a:t>
            </a:r>
            <a:r>
              <a:rPr lang="pt-PT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https://chat.openai.com/chat</a:t>
            </a:r>
            <a:r>
              <a:rPr lang="pt-PT" dirty="0"/>
              <a:t> (</a:t>
            </a:r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learn</a:t>
            </a:r>
            <a:r>
              <a:rPr lang="pt-PT" dirty="0"/>
              <a:t> </a:t>
            </a:r>
            <a:r>
              <a:rPr lang="pt-PT" dirty="0" err="1"/>
              <a:t>socket</a:t>
            </a:r>
            <a:r>
              <a:rPr lang="pt-PT" dirty="0"/>
              <a:t> </a:t>
            </a:r>
            <a:r>
              <a:rPr lang="pt-PT" dirty="0" err="1"/>
              <a:t>programming</a:t>
            </a:r>
            <a:r>
              <a:rPr lang="pt-PT" dirty="0"/>
              <a:t>?)</a:t>
            </a:r>
          </a:p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/>
              <a:t>Duvidas sobre o trabalho, de preferência, enviar por email antes de aula</a:t>
            </a:r>
          </a:p>
        </p:txBody>
      </p:sp>
    </p:spTree>
    <p:extLst>
      <p:ext uri="{BB962C8B-B14F-4D97-AF65-F5344CB8AC3E}">
        <p14:creationId xmlns:p14="http://schemas.microsoft.com/office/powerpoint/2010/main" val="114143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B729-DEB4-D551-A463-6B44DDC6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419"/>
          </a:xfrm>
        </p:spPr>
        <p:txBody>
          <a:bodyPr>
            <a:normAutofit fontScale="90000"/>
          </a:bodyPr>
          <a:lstStyle/>
          <a:p>
            <a:r>
              <a:rPr lang="pt-PT" dirty="0"/>
              <a:t>Camadas da Internet (Internet </a:t>
            </a:r>
            <a:r>
              <a:rPr lang="pt-PT" dirty="0" err="1"/>
              <a:t>Protocol</a:t>
            </a:r>
            <a:r>
              <a:rPr lang="pt-PT" dirty="0"/>
              <a:t> </a:t>
            </a:r>
            <a:r>
              <a:rPr lang="pt-PT" dirty="0" err="1"/>
              <a:t>Stack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0664A3-69AB-D3C5-FA53-CB195EBA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392"/>
            <a:ext cx="11003280" cy="58338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sz="3000" dirty="0"/>
              <a:t>Aplicação: e-mail (SMTP), web browser (HTTP), Skype,…</a:t>
            </a:r>
          </a:p>
          <a:p>
            <a:pPr algn="just"/>
            <a:r>
              <a:rPr lang="pt-PT" sz="3000" dirty="0"/>
              <a:t>Transporte: TCP (SMTP, HTTP/1,HTTP/2) e UDP (HTTP/3,</a:t>
            </a:r>
          </a:p>
          <a:p>
            <a:pPr marL="0" indent="0" algn="just">
              <a:buNone/>
            </a:pPr>
            <a:r>
              <a:rPr lang="pt-PT" sz="3000" dirty="0"/>
              <a:t>Skype,..)  </a:t>
            </a:r>
          </a:p>
          <a:p>
            <a:pPr algn="just"/>
            <a:r>
              <a:rPr lang="pt-PT" sz="3000" dirty="0"/>
              <a:t>Rede: IP, </a:t>
            </a:r>
            <a:r>
              <a:rPr lang="pt-PT" sz="3000" dirty="0" err="1"/>
              <a:t>Routing</a:t>
            </a:r>
            <a:r>
              <a:rPr lang="pt-PT" sz="3000" dirty="0"/>
              <a:t> (IPv4 – 32 bits; IPv6 – 128 bits;)  </a:t>
            </a:r>
          </a:p>
          <a:p>
            <a:pPr algn="just"/>
            <a:r>
              <a:rPr lang="pt-PT" sz="3000" dirty="0"/>
              <a:t>Ligação: Ethernet, 802.11 (WiFi), 5G,…</a:t>
            </a:r>
          </a:p>
          <a:p>
            <a:pPr algn="just"/>
            <a:r>
              <a:rPr lang="pt-PT" sz="3000" dirty="0"/>
              <a:t>Física: bits sobre cabo coaxial, fibra ótica, radio,…modulação, TF,… (UC de Telecomunicações e UC de PROE)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dirty="0"/>
              <a:t>Exemplo: Aplicação (carta, postal, pacote); Transporte (CTT: AR ou correio simples); Rede (Caminho); Ligação/Física (Avião e/ou Comboio e/ou Carro,...)</a:t>
            </a:r>
            <a:r>
              <a:rPr lang="pt-PT" sz="3000" dirty="0">
                <a:solidFill>
                  <a:srgbClr val="C00000"/>
                </a:solidFill>
              </a:rPr>
              <a:t> </a:t>
            </a:r>
          </a:p>
          <a:p>
            <a:pPr algn="just"/>
            <a:r>
              <a:rPr lang="pt-PT" sz="3000" dirty="0"/>
              <a:t>Software (A,T); Hardware (L,P); </a:t>
            </a:r>
            <a:r>
              <a:rPr lang="pt-PT" sz="3000" dirty="0" err="1"/>
              <a:t>Software+Hardware</a:t>
            </a:r>
            <a:r>
              <a:rPr lang="pt-PT" sz="3000" dirty="0"/>
              <a:t> (N)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D86C92-C43A-4BE2-0BE5-EABCC652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968" y="969264"/>
            <a:ext cx="1969008" cy="23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B729-DEB4-D551-A463-6B44DDC6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pt-PT" dirty="0"/>
              <a:t>Programação de </a:t>
            </a:r>
            <a:r>
              <a:rPr lang="pt-PT" dirty="0" err="1"/>
              <a:t>Sockets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0664A3-69AB-D3C5-FA53-CB195EBA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5840"/>
            <a:ext cx="11179629" cy="56784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PT" dirty="0"/>
              <a:t>Meta: aprender a construir aplicações</a:t>
            </a:r>
          </a:p>
          <a:p>
            <a:pPr marL="0" indent="0" algn="just">
              <a:buNone/>
            </a:pPr>
            <a:r>
              <a:rPr lang="pt-PT" dirty="0"/>
              <a:t>cliente/servidor que se comunicam usando</a:t>
            </a:r>
          </a:p>
          <a:p>
            <a:pPr marL="0" indent="0" algn="just">
              <a:buNone/>
            </a:pPr>
            <a:r>
              <a:rPr lang="pt-PT" dirty="0"/>
              <a:t> </a:t>
            </a:r>
            <a:r>
              <a:rPr lang="pt-PT" dirty="0" err="1"/>
              <a:t>sockets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r>
              <a:rPr lang="en-US" dirty="0"/>
              <a:t>A socket is the interface between the </a:t>
            </a:r>
          </a:p>
          <a:p>
            <a:pPr marL="0" indent="0" algn="just">
              <a:buNone/>
            </a:pPr>
            <a:r>
              <a:rPr lang="en-US" dirty="0"/>
              <a:t>application layer and the transport layer </a:t>
            </a:r>
          </a:p>
          <a:p>
            <a:pPr marL="0" indent="0" algn="just">
              <a:buNone/>
            </a:pPr>
            <a:r>
              <a:rPr lang="en-US" dirty="0"/>
              <a:t>within a host</a:t>
            </a:r>
            <a:endParaRPr lang="pt-PT" dirty="0"/>
          </a:p>
          <a:p>
            <a:pPr algn="just"/>
            <a:r>
              <a:rPr lang="pt-PT" dirty="0"/>
              <a:t>É uma interface com a qual processos (=programas) de diferentes </a:t>
            </a:r>
            <a:r>
              <a:rPr lang="pt-PT" dirty="0" err="1"/>
              <a:t>hosts</a:t>
            </a:r>
            <a:r>
              <a:rPr lang="pt-PT" dirty="0"/>
              <a:t> se comunicam  através de rede</a:t>
            </a:r>
          </a:p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/>
              <a:t>Analogia: ver um processo como uma casa. O seu </a:t>
            </a:r>
            <a:r>
              <a:rPr lang="pt-PT" dirty="0" err="1"/>
              <a:t>socket</a:t>
            </a:r>
            <a:r>
              <a:rPr lang="pt-PT" dirty="0"/>
              <a:t> será a porta dessa casa. Quando um processo quer enviar uma mensagem a outro processo em outro </a:t>
            </a:r>
            <a:r>
              <a:rPr lang="pt-PT" dirty="0" err="1"/>
              <a:t>host</a:t>
            </a:r>
            <a:r>
              <a:rPr lang="pt-PT" dirty="0"/>
              <a:t>, este empurra a mensagem pela porta (</a:t>
            </a:r>
            <a:r>
              <a:rPr lang="pt-PT" dirty="0" err="1"/>
              <a:t>socket</a:t>
            </a:r>
            <a:r>
              <a:rPr lang="pt-PT" dirty="0"/>
              <a:t>). O emissor admite que existe uma infraestrutura de transporte do outro lado da sua porta que transportará a mensagem pela rede até à porta do processo de destino. Ao chegar ao </a:t>
            </a:r>
            <a:r>
              <a:rPr lang="pt-PT" dirty="0" err="1"/>
              <a:t>host</a:t>
            </a:r>
            <a:r>
              <a:rPr lang="pt-PT" dirty="0"/>
              <a:t> de destino, a mensagem passa pela porta (</a:t>
            </a:r>
            <a:r>
              <a:rPr lang="pt-PT" dirty="0" err="1"/>
              <a:t>socket</a:t>
            </a:r>
            <a:r>
              <a:rPr lang="pt-PT" dirty="0"/>
              <a:t>) do processo de destino, que então executa alguma ação sobre a mensagem.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80C3C4-84B7-2B8D-51D0-F07FC37E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265176"/>
            <a:ext cx="5248656" cy="32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B729-DEB4-D551-A463-6B44DDC6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pt-PT" dirty="0"/>
              <a:t>Programação de </a:t>
            </a:r>
            <a:r>
              <a:rPr lang="pt-PT" dirty="0" err="1"/>
              <a:t>Sockets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0664A3-69AB-D3C5-FA53-CB195EBA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5840"/>
            <a:ext cx="11179629" cy="56784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/>
              <a:t>Quando um </a:t>
            </a:r>
            <a:r>
              <a:rPr lang="pt-PT" dirty="0" err="1"/>
              <a:t>socket</a:t>
            </a:r>
            <a:r>
              <a:rPr lang="pt-PT" dirty="0"/>
              <a:t> é criado, um identificador, chamado porta, é atribuído a ele.</a:t>
            </a:r>
          </a:p>
          <a:p>
            <a:pPr algn="just"/>
            <a:r>
              <a:rPr lang="pt-PT" dirty="0"/>
              <a:t>Portas reservados: 80 web server (HTTP); 25 SMTP para  comunicação entre servidores de emails; 587 SMTP para comunicação entre cliente de email e servidor de email,…</a:t>
            </a:r>
          </a:p>
          <a:p>
            <a:pPr algn="just"/>
            <a:r>
              <a:rPr lang="pt-PT" dirty="0"/>
              <a:t>Existem 2^16 (16 bits) = 65536 portas (portas 49152–65535 para uso privado)</a:t>
            </a:r>
          </a:p>
          <a:p>
            <a:pPr algn="just"/>
            <a:r>
              <a:rPr lang="pt-PT" dirty="0"/>
              <a:t>Analogia: Equipamento = Prédio; Endereço IP = rua e numero prédio; porta = </a:t>
            </a:r>
            <a:r>
              <a:rPr lang="pt-PT"/>
              <a:t>caixa de correio</a:t>
            </a:r>
            <a:r>
              <a:rPr lang="pt-PT" dirty="0"/>
              <a:t>;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TCP (</a:t>
            </a:r>
            <a:r>
              <a:rPr lang="pt-PT" dirty="0" err="1"/>
              <a:t>Transmission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) </a:t>
            </a:r>
            <a:r>
              <a:rPr lang="pt-PT" dirty="0" err="1"/>
              <a:t>socket</a:t>
            </a:r>
            <a:r>
              <a:rPr lang="pt-PT" dirty="0"/>
              <a:t> e UDP (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Datagram</a:t>
            </a:r>
            <a:r>
              <a:rPr lang="pt-PT" dirty="0"/>
              <a:t> </a:t>
            </a:r>
            <a:r>
              <a:rPr lang="pt-PT" dirty="0" err="1"/>
              <a:t>Protocol</a:t>
            </a:r>
            <a:r>
              <a:rPr lang="pt-PT" dirty="0"/>
              <a:t>) </a:t>
            </a:r>
            <a:r>
              <a:rPr lang="pt-PT" dirty="0" err="1"/>
              <a:t>socket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315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B537-D11A-1BEF-329A-1E05C4C7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TCP </a:t>
            </a:r>
            <a:r>
              <a:rPr lang="pt-PT" dirty="0" err="1"/>
              <a:t>socket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4E248-C1E7-D90F-B724-E1E8865A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464906"/>
            <a:ext cx="11644604" cy="5215812"/>
          </a:xfrm>
        </p:spPr>
        <p:txBody>
          <a:bodyPr>
            <a:normAutofit/>
          </a:bodyPr>
          <a:lstStyle/>
          <a:p>
            <a:r>
              <a:rPr lang="pt-PT" dirty="0" err="1"/>
              <a:t>Three-Way</a:t>
            </a:r>
            <a:r>
              <a:rPr lang="pt-PT" dirty="0"/>
              <a:t> </a:t>
            </a:r>
            <a:r>
              <a:rPr lang="pt-PT" dirty="0" err="1"/>
              <a:t>Handshake</a:t>
            </a:r>
            <a:r>
              <a:rPr lang="pt-PT" dirty="0"/>
              <a:t> para criar ligação</a:t>
            </a:r>
          </a:p>
          <a:p>
            <a:pPr marL="0" indent="0">
              <a:buNone/>
            </a:pPr>
            <a:r>
              <a:rPr lang="pt-PT" dirty="0"/>
              <a:t>e um par de </a:t>
            </a:r>
            <a:r>
              <a:rPr lang="pt-PT" dirty="0" err="1"/>
              <a:t>two-way</a:t>
            </a:r>
            <a:r>
              <a:rPr lang="pt-PT" dirty="0"/>
              <a:t> </a:t>
            </a:r>
            <a:r>
              <a:rPr lang="pt-PT" dirty="0" err="1"/>
              <a:t>handshakes</a:t>
            </a:r>
            <a:r>
              <a:rPr lang="pt-PT" dirty="0"/>
              <a:t> para </a:t>
            </a:r>
          </a:p>
          <a:p>
            <a:pPr marL="0" indent="0">
              <a:buNone/>
            </a:pPr>
            <a:r>
              <a:rPr lang="pt-PT" dirty="0"/>
              <a:t>fechar ligação </a:t>
            </a:r>
          </a:p>
          <a:p>
            <a:r>
              <a:rPr lang="pt-PT" dirty="0"/>
              <a:t> Orientado à conexão</a:t>
            </a:r>
          </a:p>
          <a:p>
            <a:r>
              <a:rPr lang="pt-PT" dirty="0"/>
              <a:t>TCP é responsável pelas funções de</a:t>
            </a:r>
          </a:p>
          <a:p>
            <a:pPr marL="0" indent="0">
              <a:buNone/>
            </a:pPr>
            <a:r>
              <a:rPr lang="pt-PT" dirty="0"/>
              <a:t>transporte nas quais se incluem os </a:t>
            </a:r>
          </a:p>
          <a:p>
            <a:pPr marL="0" indent="0">
              <a:buNone/>
            </a:pPr>
            <a:r>
              <a:rPr lang="pt-PT" dirty="0"/>
              <a:t>mecanismos necessários que </a:t>
            </a:r>
            <a:r>
              <a:rPr lang="pt-PT" b="1" dirty="0"/>
              <a:t>garantem</a:t>
            </a:r>
          </a:p>
          <a:p>
            <a:pPr marL="0" indent="0">
              <a:buNone/>
            </a:pPr>
            <a:r>
              <a:rPr lang="pt-PT" b="1" dirty="0"/>
              <a:t> a entrega sequencial de dados, sem </a:t>
            </a:r>
          </a:p>
          <a:p>
            <a:pPr marL="0" indent="0">
              <a:buNone/>
            </a:pPr>
            <a:r>
              <a:rPr lang="pt-PT" b="1" dirty="0"/>
              <a:t>erros e sem falhas</a:t>
            </a:r>
            <a:r>
              <a:rPr lang="pt-PT" dirty="0"/>
              <a:t> </a:t>
            </a:r>
          </a:p>
          <a:p>
            <a:r>
              <a:rPr lang="pt-PT" dirty="0" err="1"/>
              <a:t>Wireshark</a:t>
            </a:r>
            <a:r>
              <a:rPr lang="pt-PT" dirty="0"/>
              <a:t> na próxima aula (</a:t>
            </a:r>
            <a:r>
              <a:rPr lang="pt-PT" dirty="0" err="1"/>
              <a:t>packet</a:t>
            </a:r>
            <a:r>
              <a:rPr lang="pt-PT" dirty="0"/>
              <a:t> </a:t>
            </a:r>
            <a:r>
              <a:rPr lang="pt-PT" dirty="0" err="1"/>
              <a:t>sniffer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CF14FE-BC5A-3904-0D9C-91CD889A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66" y="423050"/>
            <a:ext cx="5710334" cy="507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48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B537-D11A-1BEF-329A-1E05C4C7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pt-PT" dirty="0"/>
              <a:t>TCP </a:t>
            </a:r>
            <a:r>
              <a:rPr lang="pt-PT" dirty="0" err="1"/>
              <a:t>socket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4E248-C1E7-D90F-B724-E1E8865A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464906"/>
            <a:ext cx="11644604" cy="5215812"/>
          </a:xfrm>
        </p:spPr>
        <p:txBody>
          <a:bodyPr>
            <a:normAutofit fontScale="77500" lnSpcReduction="20000"/>
          </a:bodyPr>
          <a:lstStyle/>
          <a:p>
            <a:r>
              <a:rPr lang="pt-PT" dirty="0" err="1"/>
              <a:t>socket</a:t>
            </a:r>
            <a:r>
              <a:rPr lang="pt-PT" dirty="0"/>
              <a:t>(): cria um </a:t>
            </a:r>
            <a:r>
              <a:rPr lang="pt-PT" dirty="0" err="1"/>
              <a:t>socket</a:t>
            </a:r>
            <a:endParaRPr lang="pt-PT" dirty="0"/>
          </a:p>
          <a:p>
            <a:r>
              <a:rPr lang="pt-PT" dirty="0" err="1"/>
              <a:t>bind</a:t>
            </a:r>
            <a:r>
              <a:rPr lang="pt-PT" dirty="0"/>
              <a:t>(): associa o </a:t>
            </a:r>
            <a:r>
              <a:rPr lang="pt-PT" dirty="0" err="1"/>
              <a:t>socket</a:t>
            </a:r>
            <a:r>
              <a:rPr lang="pt-PT" dirty="0"/>
              <a:t> a uma porta que o servidor vai </a:t>
            </a:r>
          </a:p>
          <a:p>
            <a:pPr marL="0" indent="0">
              <a:buNone/>
            </a:pPr>
            <a:r>
              <a:rPr lang="pt-PT" dirty="0"/>
              <a:t>“escutar”</a:t>
            </a:r>
            <a:endParaRPr lang="en-US" dirty="0"/>
          </a:p>
          <a:p>
            <a:r>
              <a:rPr lang="pt-PT" dirty="0"/>
              <a:t>Quando isso é feito, o </a:t>
            </a:r>
            <a:r>
              <a:rPr lang="pt-PT" dirty="0" err="1"/>
              <a:t>socket</a:t>
            </a:r>
            <a:r>
              <a:rPr lang="pt-PT" dirty="0"/>
              <a:t> é ativado com </a:t>
            </a:r>
            <a:r>
              <a:rPr lang="pt-PT" dirty="0" err="1"/>
              <a:t>listen</a:t>
            </a:r>
            <a:r>
              <a:rPr lang="pt-PT" dirty="0"/>
              <a:t>(). Fica à </a:t>
            </a:r>
          </a:p>
          <a:p>
            <a:pPr marL="0" indent="0">
              <a:buNone/>
            </a:pPr>
            <a:r>
              <a:rPr lang="pt-PT" dirty="0"/>
              <a:t>escuta à espera de receber um pedido de um cliente para se </a:t>
            </a:r>
          </a:p>
          <a:p>
            <a:pPr marL="0" indent="0">
              <a:buNone/>
            </a:pPr>
            <a:r>
              <a:rPr lang="pt-PT" dirty="0"/>
              <a:t>ligar (SYN)</a:t>
            </a:r>
            <a:endParaRPr lang="en-US" dirty="0"/>
          </a:p>
          <a:p>
            <a:r>
              <a:rPr lang="pt-PT" dirty="0" err="1"/>
              <a:t>accept</a:t>
            </a:r>
            <a:r>
              <a:rPr lang="pt-PT" dirty="0"/>
              <a:t>() é bloqueada até que um cliente seja</a:t>
            </a:r>
          </a:p>
          <a:p>
            <a:pPr marL="0" indent="0">
              <a:buNone/>
            </a:pPr>
            <a:r>
              <a:rPr lang="pt-PT" dirty="0"/>
              <a:t>conectado (usando </a:t>
            </a:r>
            <a:r>
              <a:rPr lang="pt-PT" dirty="0" err="1"/>
              <a:t>connect</a:t>
            </a:r>
            <a:r>
              <a:rPr lang="pt-PT" dirty="0"/>
              <a:t>() para esse fim) , i.e. está </a:t>
            </a:r>
          </a:p>
          <a:p>
            <a:pPr marL="0" indent="0">
              <a:buNone/>
            </a:pPr>
            <a:r>
              <a:rPr lang="pt-PT" dirty="0"/>
              <a:t>bloqueado até um cliente pedir o </a:t>
            </a:r>
            <a:r>
              <a:rPr lang="pt-PT" dirty="0" err="1"/>
              <a:t>handshake</a:t>
            </a:r>
            <a:r>
              <a:rPr lang="pt-PT" dirty="0"/>
              <a:t>. </a:t>
            </a:r>
            <a:r>
              <a:rPr lang="pt-PT" dirty="0" err="1"/>
              <a:t>accept</a:t>
            </a:r>
            <a:r>
              <a:rPr lang="pt-PT" dirty="0"/>
              <a:t>() é </a:t>
            </a:r>
          </a:p>
          <a:p>
            <a:pPr marL="0" indent="0">
              <a:buNone/>
            </a:pPr>
            <a:r>
              <a:rPr lang="pt-PT" dirty="0"/>
              <a:t>responsável por responder aos pedidos (SYN) do cliente, i.e. o</a:t>
            </a:r>
          </a:p>
          <a:p>
            <a:pPr marL="0" indent="0">
              <a:buNone/>
            </a:pPr>
            <a:r>
              <a:rPr lang="pt-PT" dirty="0"/>
              <a:t>servidor decide se aceita completar o </a:t>
            </a:r>
            <a:r>
              <a:rPr lang="pt-PT" dirty="0" err="1"/>
              <a:t>handshake</a:t>
            </a:r>
            <a:r>
              <a:rPr lang="pt-PT" dirty="0"/>
              <a:t> com o cliente </a:t>
            </a:r>
          </a:p>
          <a:p>
            <a:r>
              <a:rPr lang="pt-PT" dirty="0"/>
              <a:t>Depois disso, os dados são enviados e recebidos usando </a:t>
            </a:r>
          </a:p>
          <a:p>
            <a:pPr marL="0" indent="0">
              <a:buNone/>
            </a:pPr>
            <a:r>
              <a:rPr lang="pt-PT" dirty="0" err="1"/>
              <a:t>write</a:t>
            </a:r>
            <a:r>
              <a:rPr lang="pt-PT" dirty="0"/>
              <a:t>() e </a:t>
            </a:r>
            <a:r>
              <a:rPr lang="pt-PT" dirty="0" err="1"/>
              <a:t>read</a:t>
            </a:r>
            <a:r>
              <a:rPr lang="pt-PT" dirty="0"/>
              <a:t>()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662222-790D-732E-BE3E-D570AE49F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24" y="0"/>
            <a:ext cx="5292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9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B537-D11A-1BEF-329A-1E05C4C7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UDP </a:t>
            </a:r>
            <a:r>
              <a:rPr lang="pt-PT" dirty="0" err="1"/>
              <a:t>socket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4E248-C1E7-D90F-B724-E1E8865A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464906"/>
            <a:ext cx="11644604" cy="5215812"/>
          </a:xfrm>
        </p:spPr>
        <p:txBody>
          <a:bodyPr>
            <a:normAutofit/>
          </a:bodyPr>
          <a:lstStyle/>
          <a:p>
            <a:pPr algn="just"/>
            <a:endParaRPr lang="pt-PT" dirty="0"/>
          </a:p>
          <a:p>
            <a:r>
              <a:rPr lang="pt-PT" dirty="0"/>
              <a:t>Não é orientado à conexão, i.e. cliente não</a:t>
            </a:r>
          </a:p>
          <a:p>
            <a:pPr marL="0" indent="0">
              <a:buNone/>
            </a:pPr>
            <a:r>
              <a:rPr lang="pt-PT" dirty="0"/>
              <a:t>precisa de perguntar ao servidor se se pode </a:t>
            </a:r>
          </a:p>
          <a:p>
            <a:pPr marL="0" indent="0">
              <a:buNone/>
            </a:pPr>
            <a:r>
              <a:rPr lang="pt-PT" dirty="0"/>
              <a:t>ligar. Basta enviar as mensagens quando </a:t>
            </a:r>
          </a:p>
          <a:p>
            <a:pPr marL="0" indent="0">
              <a:buNone/>
            </a:pPr>
            <a:r>
              <a:rPr lang="pt-PT" dirty="0"/>
              <a:t>pretender </a:t>
            </a:r>
          </a:p>
          <a:p>
            <a:r>
              <a:rPr lang="pt-PT" dirty="0"/>
              <a:t>UDP não oferece garantias de entrega de </a:t>
            </a:r>
          </a:p>
          <a:p>
            <a:pPr marL="0" indent="0">
              <a:buNone/>
            </a:pPr>
            <a:r>
              <a:rPr lang="pt-PT" dirty="0"/>
              <a:t>pacotes, nem da sua correta sequência de </a:t>
            </a:r>
          </a:p>
          <a:p>
            <a:pPr marL="0" indent="0">
              <a:buNone/>
            </a:pPr>
            <a:r>
              <a:rPr lang="pt-PT" dirty="0"/>
              <a:t>envio. Normalmente o UDP só é utilizado em </a:t>
            </a:r>
          </a:p>
          <a:p>
            <a:pPr marL="0" indent="0">
              <a:buNone/>
            </a:pPr>
            <a:r>
              <a:rPr lang="pt-PT" dirty="0"/>
              <a:t>aplicações que geram elevados volumes de tráfego na Internet</a:t>
            </a:r>
          </a:p>
          <a:p>
            <a:r>
              <a:rPr lang="pt-PT" dirty="0" err="1"/>
              <a:t>Wireshark</a:t>
            </a:r>
            <a:r>
              <a:rPr lang="pt-PT" dirty="0"/>
              <a:t> na próxima aula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0FF7D9-9CED-DC9D-ED4A-EB46E28C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186030"/>
            <a:ext cx="5057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7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1097</Words>
  <Application>Microsoft Office PowerPoint</Application>
  <PresentationFormat>Ecrã Panorâmico</PresentationFormat>
  <Paragraphs>121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Redes de Computadores e Internet 2022/2023, LEEC, IST</vt:lpstr>
      <vt:lpstr>Apresentação</vt:lpstr>
      <vt:lpstr>Sugestões</vt:lpstr>
      <vt:lpstr>Camadas da Internet (Internet Protocol Stack)</vt:lpstr>
      <vt:lpstr>Programação de Sockets</vt:lpstr>
      <vt:lpstr>Programação de Sockets</vt:lpstr>
      <vt:lpstr>TCP socket </vt:lpstr>
      <vt:lpstr>TCP socket </vt:lpstr>
      <vt:lpstr>UDP socket </vt:lpstr>
      <vt:lpstr>UDP socket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 e Internet</dc:title>
  <dc:creator>Marko Beko</dc:creator>
  <cp:lastModifiedBy>Marko Beko</cp:lastModifiedBy>
  <cp:revision>147</cp:revision>
  <dcterms:created xsi:type="dcterms:W3CDTF">2023-02-17T21:15:28Z</dcterms:created>
  <dcterms:modified xsi:type="dcterms:W3CDTF">2023-02-22T17:06:26Z</dcterms:modified>
</cp:coreProperties>
</file>