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6"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31" autoAdjust="0"/>
    <p:restoredTop sz="94660"/>
  </p:normalViewPr>
  <p:slideViewPr>
    <p:cSldViewPr snapToGrid="0">
      <p:cViewPr varScale="1">
        <p:scale>
          <a:sx n="90" d="100"/>
          <a:sy n="90" d="100"/>
        </p:scale>
        <p:origin x="10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Market Segments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1-DCB6-4D47-9588-40EB10FCEABA}"/>
              </c:ext>
            </c:extLst>
          </c:dPt>
          <c:dPt>
            <c:idx val="1"/>
            <c:bubble3D val="0"/>
            <c:spPr>
              <a:gradFill rotWithShape="1">
                <a:gsLst>
                  <a:gs pos="0">
                    <a:schemeClr val="accent2">
                      <a:tint val="98000"/>
                      <a:satMod val="110000"/>
                      <a:lumMod val="104000"/>
                    </a:schemeClr>
                  </a:gs>
                  <a:gs pos="69000">
                    <a:schemeClr val="accent2">
                      <a:shade val="84000"/>
                      <a:satMod val="130000"/>
                      <a:lumMod val="92000"/>
                    </a:schemeClr>
                  </a:gs>
                  <a:gs pos="100000">
                    <a:schemeClr val="accent2">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3-DCB6-4D47-9588-40EB10FCEABA}"/>
              </c:ext>
            </c:extLst>
          </c:dPt>
          <c:dPt>
            <c:idx val="2"/>
            <c:bubble3D val="0"/>
            <c:spPr>
              <a:gradFill rotWithShape="1">
                <a:gsLst>
                  <a:gs pos="0">
                    <a:schemeClr val="accent3">
                      <a:tint val="98000"/>
                      <a:satMod val="110000"/>
                      <a:lumMod val="104000"/>
                    </a:schemeClr>
                  </a:gs>
                  <a:gs pos="69000">
                    <a:schemeClr val="accent3">
                      <a:shade val="84000"/>
                      <a:satMod val="130000"/>
                      <a:lumMod val="92000"/>
                    </a:schemeClr>
                  </a:gs>
                  <a:gs pos="100000">
                    <a:schemeClr val="accent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5-DCB6-4D47-9588-40EB10FCEABA}"/>
              </c:ext>
            </c:extLst>
          </c:dPt>
          <c:dPt>
            <c:idx val="3"/>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7-DCB6-4D47-9588-40EB10FCEAB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Segment 1</c:v>
                </c:pt>
                <c:pt idx="1">
                  <c:v>Segment 2</c:v>
                </c:pt>
                <c:pt idx="2">
                  <c:v>Segment 3</c:v>
                </c:pt>
                <c:pt idx="3">
                  <c:v>Segment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CB6-4D47-9588-40EB10FCEAB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D6DE1C7-D3F2-4C46-B107-F0D4606DFA4D}" type="datetimeFigureOut">
              <a:rPr lang="en-US" smtClean="0"/>
              <a:t>1/1/2018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27439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DE1C7-D3F2-4C46-B107-F0D4606DFA4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04743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D6DE1C7-D3F2-4C46-B107-F0D4606DFA4D}" type="datetimeFigureOut">
              <a:rPr lang="en-US" smtClean="0"/>
              <a:t>1/1/2018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300259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DE1C7-D3F2-4C46-B107-F0D4606DFA4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05044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1D6DE1C7-D3F2-4C46-B107-F0D4606DFA4D}" type="datetimeFigureOut">
              <a:rPr lang="en-US" smtClean="0"/>
              <a:t>1/1/2018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44125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D6DE1C7-D3F2-4C46-B107-F0D4606DFA4D}" type="datetimeFigureOut">
              <a:rPr lang="en-US" smtClean="0"/>
              <a:t>1/1/2018</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342136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D6DE1C7-D3F2-4C46-B107-F0D4606DFA4D}" type="datetimeFigureOut">
              <a:rPr lang="en-US" smtClean="0"/>
              <a:t>1/1/2018</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25753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DE1C7-D3F2-4C46-B107-F0D4606DFA4D}"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8591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D6DE1C7-D3F2-4C46-B107-F0D4606DFA4D}" type="datetimeFigureOut">
              <a:rPr lang="en-US" smtClean="0"/>
              <a:t>1/1/2018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56973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DE1C7-D3F2-4C46-B107-F0D4606DFA4D}"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47388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1D6DE1C7-D3F2-4C46-B107-F0D4606DFA4D}" type="datetimeFigureOut">
              <a:rPr lang="en-US" smtClean="0"/>
              <a:t>1/1/2018</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15075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D6DE1C7-D3F2-4C46-B107-F0D4606DFA4D}" type="datetimeFigureOut">
              <a:rPr lang="en-US" smtClean="0"/>
              <a:t>1/1/2018</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7085C1-F36D-44BB-B2E4-922D9A0DA0E1}" type="slidenum">
              <a:rPr lang="en-US" smtClean="0"/>
              <a:t>‹#›</a:t>
            </a:fld>
            <a:endParaRPr lang="en-US"/>
          </a:p>
        </p:txBody>
      </p:sp>
    </p:spTree>
    <p:extLst>
      <p:ext uri="{BB962C8B-B14F-4D97-AF65-F5344CB8AC3E}">
        <p14:creationId xmlns:p14="http://schemas.microsoft.com/office/powerpoint/2010/main" val="10835819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6764" y="1859643"/>
            <a:ext cx="7766936" cy="1646302"/>
          </a:xfrm>
        </p:spPr>
        <p:txBody>
          <a:bodyPr/>
          <a:lstStyle/>
          <a:p>
            <a:pPr algn="ctr"/>
            <a:r>
              <a:rPr lang="en-US" dirty="0"/>
              <a:t>“Leave your mark on the world.”</a:t>
            </a:r>
          </a:p>
        </p:txBody>
      </p:sp>
      <p:sp>
        <p:nvSpPr>
          <p:cNvPr id="3" name="Subtitle 2"/>
          <p:cNvSpPr>
            <a:spLocks noGrp="1"/>
          </p:cNvSpPr>
          <p:nvPr>
            <p:ph type="subTitle" idx="1"/>
          </p:nvPr>
        </p:nvSpPr>
        <p:spPr>
          <a:xfrm>
            <a:off x="5586227" y="3987410"/>
            <a:ext cx="1320031" cy="434180"/>
          </a:xfrm>
        </p:spPr>
        <p:txBody>
          <a:bodyPr>
            <a:normAutofit/>
          </a:bodyPr>
          <a:lstStyle/>
          <a:p>
            <a:pPr algn="ctr"/>
            <a:r>
              <a:rPr lang="en-US" dirty="0">
                <a:solidFill>
                  <a:schemeClr val="tx1">
                    <a:lumMod val="75000"/>
                    <a:lumOff val="25000"/>
                  </a:schemeClr>
                </a:solidFill>
              </a:rPr>
              <a:t>Your Logo</a:t>
            </a:r>
          </a:p>
        </p:txBody>
      </p:sp>
      <p:sp>
        <p:nvSpPr>
          <p:cNvPr id="4" name="Oval 3"/>
          <p:cNvSpPr/>
          <p:nvPr/>
        </p:nvSpPr>
        <p:spPr>
          <a:xfrm>
            <a:off x="5351340" y="3987410"/>
            <a:ext cx="300790" cy="300790"/>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6" name="Picture 5">
            <a:extLst>
              <a:ext uri="{FF2B5EF4-FFF2-40B4-BE49-F238E27FC236}">
                <a16:creationId xmlns:a16="http://schemas.microsoft.com/office/drawing/2014/main" id="{EFB9128F-7B0D-4697-8895-E82FBC18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211" y="358272"/>
            <a:ext cx="4293578" cy="1498941"/>
          </a:xfrm>
          <a:prstGeom prst="rect">
            <a:avLst/>
          </a:prstGeom>
        </p:spPr>
      </p:pic>
      <p:pic>
        <p:nvPicPr>
          <p:cNvPr id="8" name="Picture 7">
            <a:extLst>
              <a:ext uri="{FF2B5EF4-FFF2-40B4-BE49-F238E27FC236}">
                <a16:creationId xmlns:a16="http://schemas.microsoft.com/office/drawing/2014/main" id="{E04983A3-DDEC-43C3-902C-EFFC161E2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027" y="3704985"/>
            <a:ext cx="1166429" cy="1166429"/>
          </a:xfrm>
          <a:prstGeom prst="rect">
            <a:avLst/>
          </a:prstGeom>
        </p:spPr>
      </p:pic>
    </p:spTree>
    <p:extLst>
      <p:ext uri="{BB962C8B-B14F-4D97-AF65-F5344CB8AC3E}">
        <p14:creationId xmlns:p14="http://schemas.microsoft.com/office/powerpoint/2010/main" val="259779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43BE-BF53-4EFF-BA16-13ABD88386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4A208-2F53-49B8-B708-BEA18F30A1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390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“You are no designer” –Aaron Pantoja. </a:t>
            </a:r>
          </a:p>
          <a:p>
            <a:r>
              <a:rPr lang="en-US" dirty="0"/>
              <a:t>Up and coming developers face so many challenges in building a career. One of the main issues faced, is building a robust and noticeable portfolio. Building a portfolio can be challenging and downright discouraging. We at </a:t>
            </a:r>
            <a:r>
              <a:rPr lang="en-US" dirty="0" err="1"/>
              <a:t>PortHub</a:t>
            </a:r>
            <a:r>
              <a:rPr lang="en-US" dirty="0"/>
              <a:t> faced this challenge ourselves! The problem…how can I build a portfolio, when I’m no designer?</a:t>
            </a:r>
          </a:p>
        </p:txBody>
      </p:sp>
      <p:pic>
        <p:nvPicPr>
          <p:cNvPr id="5" name="Picture 4">
            <a:extLst>
              <a:ext uri="{FF2B5EF4-FFF2-40B4-BE49-F238E27FC236}">
                <a16:creationId xmlns:a16="http://schemas.microsoft.com/office/drawing/2014/main" id="{7D646D6E-EE50-49E2-B935-D0EC97F36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458" y="0"/>
            <a:ext cx="4293578" cy="1498941"/>
          </a:xfrm>
          <a:prstGeom prst="rect">
            <a:avLst/>
          </a:prstGeom>
        </p:spPr>
      </p:pic>
    </p:spTree>
    <p:extLst>
      <p:ext uri="{BB962C8B-B14F-4D97-AF65-F5344CB8AC3E}">
        <p14:creationId xmlns:p14="http://schemas.microsoft.com/office/powerpoint/2010/main" val="374983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a:t>
            </a:r>
          </a:p>
        </p:txBody>
      </p:sp>
      <p:sp>
        <p:nvSpPr>
          <p:cNvPr id="3" name="Content Placeholder 2"/>
          <p:cNvSpPr>
            <a:spLocks noGrp="1"/>
          </p:cNvSpPr>
          <p:nvPr>
            <p:ph idx="1"/>
          </p:nvPr>
        </p:nvSpPr>
        <p:spPr>
          <a:xfrm>
            <a:off x="4761468" y="1833468"/>
            <a:ext cx="3553948" cy="3489355"/>
          </a:xfrm>
        </p:spPr>
        <p:txBody>
          <a:bodyPr>
            <a:normAutofit fontScale="92500" lnSpcReduction="20000"/>
          </a:bodyPr>
          <a:lstStyle/>
          <a:p>
            <a:pPr>
              <a:lnSpc>
                <a:spcPct val="150000"/>
              </a:lnSpc>
              <a:buFont typeface="+mj-lt"/>
              <a:buAutoNum type="arabicParenR"/>
            </a:pPr>
            <a:r>
              <a:rPr lang="en-US" dirty="0"/>
              <a:t>New Developers looking to make a presence.</a:t>
            </a:r>
          </a:p>
          <a:p>
            <a:pPr>
              <a:lnSpc>
                <a:spcPct val="150000"/>
              </a:lnSpc>
              <a:buFont typeface="+mj-lt"/>
              <a:buAutoNum type="arabicParenR"/>
            </a:pPr>
            <a:r>
              <a:rPr lang="en-US" dirty="0"/>
              <a:t>Developers in the midst of job searches, needing to make a specific portfolio.</a:t>
            </a:r>
          </a:p>
          <a:p>
            <a:pPr>
              <a:lnSpc>
                <a:spcPct val="150000"/>
              </a:lnSpc>
              <a:buFont typeface="+mj-lt"/>
              <a:buAutoNum type="arabicParenR"/>
            </a:pPr>
            <a:r>
              <a:rPr lang="en-US" dirty="0"/>
              <a:t>Current developers looking to transition into more specific Software Development practices.</a:t>
            </a:r>
          </a:p>
        </p:txBody>
      </p:sp>
      <p:graphicFrame>
        <p:nvGraphicFramePr>
          <p:cNvPr id="4" name="Chart 3"/>
          <p:cNvGraphicFramePr/>
          <p:nvPr>
            <p:extLst>
              <p:ext uri="{D42A27DB-BD31-4B8C-83A1-F6EECF244321}">
                <p14:modId xmlns:p14="http://schemas.microsoft.com/office/powerpoint/2010/main" val="1680225683"/>
              </p:ext>
            </p:extLst>
          </p:nvPr>
        </p:nvGraphicFramePr>
        <p:xfrm>
          <a:off x="8125278" y="1833468"/>
          <a:ext cx="3655632" cy="3489355"/>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241A06B-51ED-4C7C-A18B-40F3C0238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211" y="0"/>
            <a:ext cx="4293578" cy="1498941"/>
          </a:xfrm>
          <a:prstGeom prst="rect">
            <a:avLst/>
          </a:prstGeom>
        </p:spPr>
      </p:pic>
    </p:spTree>
    <p:extLst>
      <p:ext uri="{BB962C8B-B14F-4D97-AF65-F5344CB8AC3E}">
        <p14:creationId xmlns:p14="http://schemas.microsoft.com/office/powerpoint/2010/main" val="339624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845" y="1775102"/>
            <a:ext cx="1825301" cy="18253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379" y="1775102"/>
            <a:ext cx="1825301" cy="18253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913" y="1775102"/>
            <a:ext cx="1825301" cy="1825301"/>
          </a:xfrm>
          <a:prstGeom prst="rect">
            <a:avLst/>
          </a:prstGeom>
        </p:spPr>
      </p:pic>
      <p:sp>
        <p:nvSpPr>
          <p:cNvPr id="9" name="TextBox 8"/>
          <p:cNvSpPr txBox="1"/>
          <p:nvPr/>
        </p:nvSpPr>
        <p:spPr>
          <a:xfrm>
            <a:off x="4638272" y="3886048"/>
            <a:ext cx="2454445" cy="1477328"/>
          </a:xfrm>
          <a:prstGeom prst="rect">
            <a:avLst/>
          </a:prstGeom>
          <a:noFill/>
        </p:spPr>
        <p:txBody>
          <a:bodyPr wrap="square" rtlCol="0">
            <a:spAutoFit/>
          </a:bodyPr>
          <a:lstStyle/>
          <a:p>
            <a:pPr algn="ctr"/>
            <a:r>
              <a:rPr lang="en-US" dirty="0">
                <a:solidFill>
                  <a:schemeClr val="tx1">
                    <a:lumMod val="75000"/>
                    <a:lumOff val="25000"/>
                  </a:schemeClr>
                </a:solidFill>
              </a:rPr>
              <a:t>Create a fluid portfolio builder to enhance and empower emerging developers.</a:t>
            </a:r>
          </a:p>
        </p:txBody>
      </p:sp>
      <p:sp>
        <p:nvSpPr>
          <p:cNvPr id="10" name="TextBox 9"/>
          <p:cNvSpPr txBox="1"/>
          <p:nvPr/>
        </p:nvSpPr>
        <p:spPr>
          <a:xfrm>
            <a:off x="7051806" y="3883035"/>
            <a:ext cx="2454445" cy="1200329"/>
          </a:xfrm>
          <a:prstGeom prst="rect">
            <a:avLst/>
          </a:prstGeom>
          <a:noFill/>
        </p:spPr>
        <p:txBody>
          <a:bodyPr wrap="square" rtlCol="0">
            <a:spAutoFit/>
          </a:bodyPr>
          <a:lstStyle/>
          <a:p>
            <a:pPr algn="ctr"/>
            <a:r>
              <a:rPr lang="en-US" dirty="0">
                <a:solidFill>
                  <a:schemeClr val="tx1">
                    <a:lumMod val="75000"/>
                    <a:lumOff val="25000"/>
                  </a:schemeClr>
                </a:solidFill>
              </a:rPr>
              <a:t>Make this portfolio builder highly customizable, yet easy to use.</a:t>
            </a:r>
          </a:p>
        </p:txBody>
      </p:sp>
      <p:sp>
        <p:nvSpPr>
          <p:cNvPr id="11" name="TextBox 10"/>
          <p:cNvSpPr txBox="1"/>
          <p:nvPr/>
        </p:nvSpPr>
        <p:spPr>
          <a:xfrm>
            <a:off x="9506251" y="3883035"/>
            <a:ext cx="2454445" cy="2031325"/>
          </a:xfrm>
          <a:prstGeom prst="rect">
            <a:avLst/>
          </a:prstGeom>
          <a:noFill/>
        </p:spPr>
        <p:txBody>
          <a:bodyPr wrap="square" rtlCol="0">
            <a:spAutoFit/>
          </a:bodyPr>
          <a:lstStyle/>
          <a:p>
            <a:pPr algn="ctr"/>
            <a:r>
              <a:rPr lang="en-US" dirty="0">
                <a:solidFill>
                  <a:schemeClr val="tx1">
                    <a:lumMod val="75000"/>
                    <a:lumOff val="25000"/>
                  </a:schemeClr>
                </a:solidFill>
              </a:rPr>
              <a:t>Once completed. Make it deployable in many formats. Including pushing to </a:t>
            </a:r>
            <a:r>
              <a:rPr lang="en-US" dirty="0" err="1">
                <a:solidFill>
                  <a:schemeClr val="tx1">
                    <a:lumMod val="75000"/>
                    <a:lumOff val="25000"/>
                  </a:schemeClr>
                </a:solidFill>
              </a:rPr>
              <a:t>Github</a:t>
            </a:r>
            <a:r>
              <a:rPr lang="en-US" dirty="0">
                <a:solidFill>
                  <a:schemeClr val="tx1">
                    <a:lumMod val="75000"/>
                    <a:lumOff val="25000"/>
                  </a:schemeClr>
                </a:solidFill>
              </a:rPr>
              <a:t> or giving our user customizable code.</a:t>
            </a:r>
          </a:p>
        </p:txBody>
      </p:sp>
      <p:pic>
        <p:nvPicPr>
          <p:cNvPr id="4" name="Picture 3">
            <a:extLst>
              <a:ext uri="{FF2B5EF4-FFF2-40B4-BE49-F238E27FC236}">
                <a16:creationId xmlns:a16="http://schemas.microsoft.com/office/drawing/2014/main" id="{3FBE464A-3722-46F0-920A-EE7BEFFA6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6802" y="0"/>
            <a:ext cx="4293578" cy="1498941"/>
          </a:xfrm>
          <a:prstGeom prst="rect">
            <a:avLst/>
          </a:prstGeom>
        </p:spPr>
      </p:pic>
    </p:spTree>
    <p:extLst>
      <p:ext uri="{BB962C8B-B14F-4D97-AF65-F5344CB8AC3E}">
        <p14:creationId xmlns:p14="http://schemas.microsoft.com/office/powerpoint/2010/main" val="85458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8141" y="1610496"/>
            <a:ext cx="2075717" cy="4247317"/>
          </a:xfrm>
          <a:prstGeom prst="rect">
            <a:avLst/>
          </a:prstGeom>
          <a:noFill/>
        </p:spPr>
        <p:txBody>
          <a:bodyPr wrap="square" rtlCol="0">
            <a:spAutoFit/>
          </a:bodyPr>
          <a:lstStyle/>
          <a:p>
            <a:r>
              <a:rPr lang="en-US" b="1" dirty="0">
                <a:solidFill>
                  <a:schemeClr val="tx1">
                    <a:lumMod val="75000"/>
                    <a:lumOff val="25000"/>
                  </a:schemeClr>
                </a:solidFill>
              </a:rPr>
              <a:t>PSUEDOCODE</a:t>
            </a:r>
          </a:p>
          <a:p>
            <a:endParaRPr lang="en-US" dirty="0">
              <a:solidFill>
                <a:schemeClr val="tx1">
                  <a:lumMod val="75000"/>
                  <a:lumOff val="25000"/>
                </a:schemeClr>
              </a:solidFill>
            </a:endParaRPr>
          </a:p>
          <a:p>
            <a:r>
              <a:rPr lang="en-US" dirty="0">
                <a:solidFill>
                  <a:schemeClr val="tx1">
                    <a:lumMod val="75000"/>
                    <a:lumOff val="25000"/>
                  </a:schemeClr>
                </a:solidFill>
              </a:rPr>
              <a:t>Putting pen to paper. We had an idea but how were going to format? We sat in a coffee shop for hours huddled around a whiteboard creating what our content would be in a truly robust creative process.</a:t>
            </a:r>
          </a:p>
        </p:txBody>
      </p:sp>
      <p:sp>
        <p:nvSpPr>
          <p:cNvPr id="5" name="TextBox 4"/>
          <p:cNvSpPr txBox="1"/>
          <p:nvPr/>
        </p:nvSpPr>
        <p:spPr>
          <a:xfrm>
            <a:off x="7255585" y="1610496"/>
            <a:ext cx="2075717" cy="4801314"/>
          </a:xfrm>
          <a:prstGeom prst="rect">
            <a:avLst/>
          </a:prstGeom>
          <a:noFill/>
        </p:spPr>
        <p:txBody>
          <a:bodyPr wrap="square" rtlCol="0">
            <a:spAutoFit/>
          </a:bodyPr>
          <a:lstStyle/>
          <a:p>
            <a:r>
              <a:rPr lang="en-US" b="1" dirty="0">
                <a:solidFill>
                  <a:schemeClr val="tx1">
                    <a:lumMod val="75000"/>
                    <a:lumOff val="25000"/>
                  </a:schemeClr>
                </a:solidFill>
              </a:rPr>
              <a:t>SPRINTS</a:t>
            </a:r>
          </a:p>
          <a:p>
            <a:endParaRPr lang="en-US" dirty="0">
              <a:solidFill>
                <a:schemeClr val="tx1">
                  <a:lumMod val="75000"/>
                  <a:lumOff val="25000"/>
                </a:schemeClr>
              </a:solidFill>
            </a:endParaRPr>
          </a:p>
          <a:p>
            <a:r>
              <a:rPr lang="en-US" dirty="0">
                <a:solidFill>
                  <a:schemeClr val="tx1">
                    <a:lumMod val="75000"/>
                    <a:lumOff val="25000"/>
                  </a:schemeClr>
                </a:solidFill>
              </a:rPr>
              <a:t>Once formatted our talented and dedicated development team knew what to do. Our methodology was simple. If it was possible, code it. The team realized soon that our goal was in grasp and each sprint after the initial was refinement.</a:t>
            </a:r>
          </a:p>
        </p:txBody>
      </p:sp>
      <p:sp>
        <p:nvSpPr>
          <p:cNvPr id="6" name="TextBox 5"/>
          <p:cNvSpPr txBox="1"/>
          <p:nvPr/>
        </p:nvSpPr>
        <p:spPr>
          <a:xfrm>
            <a:off x="9807148" y="1614614"/>
            <a:ext cx="2075717" cy="4801314"/>
          </a:xfrm>
          <a:prstGeom prst="rect">
            <a:avLst/>
          </a:prstGeom>
          <a:noFill/>
        </p:spPr>
        <p:txBody>
          <a:bodyPr wrap="square" rtlCol="0">
            <a:spAutoFit/>
          </a:bodyPr>
          <a:lstStyle/>
          <a:p>
            <a:r>
              <a:rPr lang="en-US" b="1" dirty="0">
                <a:solidFill>
                  <a:schemeClr val="tx1">
                    <a:lumMod val="75000"/>
                    <a:lumOff val="25000"/>
                  </a:schemeClr>
                </a:solidFill>
              </a:rPr>
              <a:t>AGILE/SCRUM</a:t>
            </a:r>
          </a:p>
          <a:p>
            <a:endParaRPr lang="en-US" dirty="0">
              <a:solidFill>
                <a:schemeClr val="tx1">
                  <a:lumMod val="75000"/>
                  <a:lumOff val="25000"/>
                </a:schemeClr>
              </a:solidFill>
            </a:endParaRPr>
          </a:p>
          <a:p>
            <a:r>
              <a:rPr lang="en-US" dirty="0">
                <a:solidFill>
                  <a:schemeClr val="tx1">
                    <a:lumMod val="75000"/>
                    <a:lumOff val="25000"/>
                  </a:schemeClr>
                </a:solidFill>
              </a:rPr>
              <a:t>Play to your strengths. Our team consisted of many professional backgrounds and we used that early. The backend team could code freely and check each others work. The same held true with the frontend and </a:t>
            </a:r>
            <a:r>
              <a:rPr lang="en-US" dirty="0" err="1">
                <a:solidFill>
                  <a:schemeClr val="tx1">
                    <a:lumMod val="75000"/>
                    <a:lumOff val="25000"/>
                  </a:schemeClr>
                </a:solidFill>
              </a:rPr>
              <a:t>devops</a:t>
            </a:r>
            <a:r>
              <a:rPr lang="en-US" dirty="0">
                <a:solidFill>
                  <a:schemeClr val="tx1">
                    <a:lumMod val="75000"/>
                    <a:lumOff val="25000"/>
                  </a:schemeClr>
                </a:solidFill>
              </a:rPr>
              <a:t> side. </a:t>
            </a:r>
          </a:p>
        </p:txBody>
      </p:sp>
      <p:sp>
        <p:nvSpPr>
          <p:cNvPr id="8" name="Title 1"/>
          <p:cNvSpPr>
            <a:spLocks noGrp="1"/>
          </p:cNvSpPr>
          <p:nvPr>
            <p:ph type="title"/>
          </p:nvPr>
        </p:nvSpPr>
        <p:spPr>
          <a:xfrm>
            <a:off x="888631" y="2349925"/>
            <a:ext cx="3498979" cy="2456442"/>
          </a:xfrm>
        </p:spPr>
        <p:txBody>
          <a:bodyPr/>
          <a:lstStyle/>
          <a:p>
            <a:r>
              <a:rPr lang="en-US" dirty="0"/>
              <a:t>Processes</a:t>
            </a:r>
          </a:p>
        </p:txBody>
      </p:sp>
      <p:pic>
        <p:nvPicPr>
          <p:cNvPr id="3" name="Picture 2">
            <a:extLst>
              <a:ext uri="{FF2B5EF4-FFF2-40B4-BE49-F238E27FC236}">
                <a16:creationId xmlns:a16="http://schemas.microsoft.com/office/drawing/2014/main" id="{5C919026-E2ED-4B94-9E28-0F2972A51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965" y="0"/>
            <a:ext cx="4293578" cy="1498941"/>
          </a:xfrm>
          <a:prstGeom prst="rect">
            <a:avLst/>
          </a:prstGeom>
        </p:spPr>
      </p:pic>
    </p:spTree>
    <p:extLst>
      <p:ext uri="{BB962C8B-B14F-4D97-AF65-F5344CB8AC3E}">
        <p14:creationId xmlns:p14="http://schemas.microsoft.com/office/powerpoint/2010/main" val="341083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5336" y="1715252"/>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5" name="TextBox 4"/>
          <p:cNvSpPr txBox="1"/>
          <p:nvPr/>
        </p:nvSpPr>
        <p:spPr>
          <a:xfrm>
            <a:off x="4820990" y="1869140"/>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6" name="Oval 5"/>
          <p:cNvSpPr/>
          <p:nvPr/>
        </p:nvSpPr>
        <p:spPr>
          <a:xfrm>
            <a:off x="5938905" y="1930922"/>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TextBox 6"/>
          <p:cNvSpPr txBox="1"/>
          <p:nvPr/>
        </p:nvSpPr>
        <p:spPr>
          <a:xfrm>
            <a:off x="6395336" y="2658660"/>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8" name="TextBox 7"/>
          <p:cNvSpPr txBox="1"/>
          <p:nvPr/>
        </p:nvSpPr>
        <p:spPr>
          <a:xfrm>
            <a:off x="4820990" y="2812548"/>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9" name="Oval 8"/>
          <p:cNvSpPr/>
          <p:nvPr/>
        </p:nvSpPr>
        <p:spPr>
          <a:xfrm>
            <a:off x="5938905" y="2874330"/>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TextBox 9"/>
          <p:cNvSpPr txBox="1"/>
          <p:nvPr/>
        </p:nvSpPr>
        <p:spPr>
          <a:xfrm>
            <a:off x="6395336" y="3602068"/>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11" name="TextBox 10"/>
          <p:cNvSpPr txBox="1"/>
          <p:nvPr/>
        </p:nvSpPr>
        <p:spPr>
          <a:xfrm>
            <a:off x="4820990" y="3755956"/>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13" name="TextBox 12"/>
          <p:cNvSpPr txBox="1"/>
          <p:nvPr/>
        </p:nvSpPr>
        <p:spPr>
          <a:xfrm>
            <a:off x="6395336" y="4545476"/>
            <a:ext cx="5252968" cy="707886"/>
          </a:xfrm>
          <a:prstGeom prst="rect">
            <a:avLst/>
          </a:prstGeom>
          <a:noFill/>
        </p:spPr>
        <p:txBody>
          <a:bodyPr wrap="square" rtlCol="0">
            <a:spAutoFit/>
          </a:bodyPr>
          <a:lstStyle/>
          <a:p>
            <a:r>
              <a:rPr lang="en-US" sz="2000" dirty="0">
                <a:solidFill>
                  <a:schemeClr val="bg1">
                    <a:lumMod val="75000"/>
                  </a:schemeClr>
                </a:solidFill>
              </a:rPr>
              <a:t>A significant goal your company has not achieved.</a:t>
            </a:r>
          </a:p>
        </p:txBody>
      </p:sp>
      <p:sp>
        <p:nvSpPr>
          <p:cNvPr id="14" name="TextBox 13"/>
          <p:cNvSpPr txBox="1"/>
          <p:nvPr/>
        </p:nvSpPr>
        <p:spPr>
          <a:xfrm>
            <a:off x="4820990" y="4699364"/>
            <a:ext cx="865399" cy="400110"/>
          </a:xfrm>
          <a:prstGeom prst="rect">
            <a:avLst/>
          </a:prstGeom>
          <a:noFill/>
        </p:spPr>
        <p:txBody>
          <a:bodyPr wrap="square" rtlCol="0">
            <a:spAutoFit/>
          </a:bodyPr>
          <a:lstStyle/>
          <a:p>
            <a:pPr algn="r"/>
            <a:r>
              <a:rPr lang="en-US" sz="2000" dirty="0">
                <a:solidFill>
                  <a:schemeClr val="bg1">
                    <a:lumMod val="75000"/>
                  </a:schemeClr>
                </a:solidFill>
              </a:rPr>
              <a:t>DATE</a:t>
            </a:r>
          </a:p>
        </p:txBody>
      </p:sp>
      <p:sp>
        <p:nvSpPr>
          <p:cNvPr id="18" name="Rectangle 17"/>
          <p:cNvSpPr/>
          <p:nvPr/>
        </p:nvSpPr>
        <p:spPr>
          <a:xfrm>
            <a:off x="6054319" y="2173260"/>
            <a:ext cx="48746" cy="1704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38905" y="4761146"/>
            <a:ext cx="276546" cy="2765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Rectangle 18"/>
          <p:cNvSpPr/>
          <p:nvPr/>
        </p:nvSpPr>
        <p:spPr>
          <a:xfrm>
            <a:off x="6057346" y="4036474"/>
            <a:ext cx="45719" cy="8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p:cNvSpPr/>
          <p:nvPr/>
        </p:nvSpPr>
        <p:spPr>
          <a:xfrm>
            <a:off x="5938905" y="3817738"/>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Title 2"/>
          <p:cNvSpPr>
            <a:spLocks noGrp="1"/>
          </p:cNvSpPr>
          <p:nvPr>
            <p:ph type="title"/>
          </p:nvPr>
        </p:nvSpPr>
        <p:spPr/>
        <p:txBody>
          <a:bodyPr/>
          <a:lstStyle/>
          <a:p>
            <a:r>
              <a:rPr lang="en-US" dirty="0"/>
              <a:t>Roadmap &amp; Traction</a:t>
            </a:r>
          </a:p>
        </p:txBody>
      </p:sp>
      <p:pic>
        <p:nvPicPr>
          <p:cNvPr id="12" name="Picture 11">
            <a:extLst>
              <a:ext uri="{FF2B5EF4-FFF2-40B4-BE49-F238E27FC236}">
                <a16:creationId xmlns:a16="http://schemas.microsoft.com/office/drawing/2014/main" id="{8D9997D7-9AB4-4D18-A29B-DDE52CAAD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116" y="0"/>
            <a:ext cx="4293578" cy="1498941"/>
          </a:xfrm>
          <a:prstGeom prst="rect">
            <a:avLst/>
          </a:prstGeom>
        </p:spPr>
      </p:pic>
    </p:spTree>
    <p:extLst>
      <p:ext uri="{BB962C8B-B14F-4D97-AF65-F5344CB8AC3E}">
        <p14:creationId xmlns:p14="http://schemas.microsoft.com/office/powerpoint/2010/main" val="392770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dirty="0"/>
              <a:t>Marketing and Sales</a:t>
            </a:r>
          </a:p>
        </p:txBody>
      </p:sp>
      <p:sp>
        <p:nvSpPr>
          <p:cNvPr id="4" name="Content Placeholder 2"/>
          <p:cNvSpPr>
            <a:spLocks noGrp="1"/>
          </p:cNvSpPr>
          <p:nvPr>
            <p:ph idx="1"/>
          </p:nvPr>
        </p:nvSpPr>
        <p:spPr>
          <a:xfrm>
            <a:off x="4850296" y="1895782"/>
            <a:ext cx="6846073" cy="2565232"/>
          </a:xfrm>
        </p:spPr>
        <p:txBody>
          <a:bodyPr/>
          <a:lstStyle/>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p:txBody>
      </p:sp>
      <p:pic>
        <p:nvPicPr>
          <p:cNvPr id="3" name="Picture 2">
            <a:extLst>
              <a:ext uri="{FF2B5EF4-FFF2-40B4-BE49-F238E27FC236}">
                <a16:creationId xmlns:a16="http://schemas.microsoft.com/office/drawing/2014/main" id="{B3A2957F-99D3-4970-81DF-036445DED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192" y="0"/>
            <a:ext cx="4293578" cy="1498941"/>
          </a:xfrm>
          <a:prstGeom prst="rect">
            <a:avLst/>
          </a:prstGeom>
        </p:spPr>
      </p:pic>
    </p:spTree>
    <p:extLst>
      <p:ext uri="{BB962C8B-B14F-4D97-AF65-F5344CB8AC3E}">
        <p14:creationId xmlns:p14="http://schemas.microsoft.com/office/powerpoint/2010/main" val="397755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Team</a:t>
            </a:r>
          </a:p>
        </p:txBody>
      </p:sp>
      <p:sp>
        <p:nvSpPr>
          <p:cNvPr id="9" name="TextBox 8"/>
          <p:cNvSpPr txBox="1"/>
          <p:nvPr/>
        </p:nvSpPr>
        <p:spPr>
          <a:xfrm>
            <a:off x="4638272" y="3886048"/>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sp>
        <p:nvSpPr>
          <p:cNvPr id="10" name="TextBox 9"/>
          <p:cNvSpPr txBox="1"/>
          <p:nvPr/>
        </p:nvSpPr>
        <p:spPr>
          <a:xfrm>
            <a:off x="7051806" y="3883035"/>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sp>
        <p:nvSpPr>
          <p:cNvPr id="11" name="TextBox 10"/>
          <p:cNvSpPr txBox="1"/>
          <p:nvPr/>
        </p:nvSpPr>
        <p:spPr>
          <a:xfrm>
            <a:off x="9506251" y="3883035"/>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243" r="16243"/>
          <a:stretch/>
        </p:blipFill>
        <p:spPr>
          <a:xfrm>
            <a:off x="9778910" y="1775102"/>
            <a:ext cx="1825303"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9676" r="9676"/>
          <a:stretch/>
        </p:blipFill>
        <p:spPr>
          <a:xfrm>
            <a:off x="7366378" y="1775102"/>
            <a:ext cx="1825302"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14" name="Picture 13"/>
          <p:cNvPicPr>
            <a:picLocks noChangeAspect="1"/>
          </p:cNvPicPr>
          <p:nvPr/>
        </p:nvPicPr>
        <p:blipFill rotWithShape="1">
          <a:blip r:embed="rId4">
            <a:alphaModFix/>
            <a:extLst>
              <a:ext uri="{28A0092B-C50C-407E-A947-70E740481C1C}">
                <a14:useLocalDpi xmlns:a14="http://schemas.microsoft.com/office/drawing/2010/main" val="0"/>
              </a:ext>
            </a:extLst>
          </a:blip>
          <a:srcRect l="16243" r="16243"/>
          <a:stretch/>
        </p:blipFill>
        <p:spPr>
          <a:xfrm>
            <a:off x="4952844" y="1775102"/>
            <a:ext cx="1825302"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4" name="Picture 3">
            <a:extLst>
              <a:ext uri="{FF2B5EF4-FFF2-40B4-BE49-F238E27FC236}">
                <a16:creationId xmlns:a16="http://schemas.microsoft.com/office/drawing/2014/main" id="{7A0D2F29-DB49-4D44-8EED-08487A18B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9211" y="0"/>
            <a:ext cx="4293578" cy="1498941"/>
          </a:xfrm>
          <a:prstGeom prst="rect">
            <a:avLst/>
          </a:prstGeom>
        </p:spPr>
      </p:pic>
    </p:spTree>
    <p:extLst>
      <p:ext uri="{BB962C8B-B14F-4D97-AF65-F5344CB8AC3E}">
        <p14:creationId xmlns:p14="http://schemas.microsoft.com/office/powerpoint/2010/main" val="140821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066" y="1610496"/>
            <a:ext cx="2075717" cy="3970318"/>
          </a:xfrm>
          <a:prstGeom prst="rect">
            <a:avLst/>
          </a:prstGeom>
          <a:noFill/>
        </p:spPr>
        <p:txBody>
          <a:bodyPr wrap="square" rtlCol="0">
            <a:spAutoFit/>
          </a:bodyPr>
          <a:lstStyle/>
          <a:p>
            <a:r>
              <a:rPr lang="en-US" b="1" dirty="0">
                <a:solidFill>
                  <a:schemeClr val="tx1">
                    <a:lumMod val="75000"/>
                    <a:lumOff val="25000"/>
                  </a:schemeClr>
                </a:solidFill>
              </a:rPr>
              <a:t>COMPETITOR ONE</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5" name="TextBox 4"/>
          <p:cNvSpPr txBox="1"/>
          <p:nvPr/>
        </p:nvSpPr>
        <p:spPr>
          <a:xfrm>
            <a:off x="7255585" y="1610496"/>
            <a:ext cx="2075717" cy="3970318"/>
          </a:xfrm>
          <a:prstGeom prst="rect">
            <a:avLst/>
          </a:prstGeom>
          <a:noFill/>
        </p:spPr>
        <p:txBody>
          <a:bodyPr wrap="square" rtlCol="0">
            <a:spAutoFit/>
          </a:bodyPr>
          <a:lstStyle/>
          <a:p>
            <a:r>
              <a:rPr lang="en-US" b="1" dirty="0">
                <a:solidFill>
                  <a:schemeClr val="tx1">
                    <a:lumMod val="75000"/>
                    <a:lumOff val="25000"/>
                  </a:schemeClr>
                </a:solidFill>
              </a:rPr>
              <a:t>COMPETITOR TWO</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6" name="TextBox 5"/>
          <p:cNvSpPr txBox="1"/>
          <p:nvPr/>
        </p:nvSpPr>
        <p:spPr>
          <a:xfrm>
            <a:off x="9807148" y="1614614"/>
            <a:ext cx="2075717" cy="3970318"/>
          </a:xfrm>
          <a:prstGeom prst="rect">
            <a:avLst/>
          </a:prstGeom>
          <a:noFill/>
        </p:spPr>
        <p:txBody>
          <a:bodyPr wrap="square" rtlCol="0">
            <a:spAutoFit/>
          </a:bodyPr>
          <a:lstStyle/>
          <a:p>
            <a:r>
              <a:rPr lang="en-US" b="1" dirty="0">
                <a:solidFill>
                  <a:schemeClr val="tx1">
                    <a:lumMod val="75000"/>
                    <a:lumOff val="25000"/>
                  </a:schemeClr>
                </a:solidFill>
              </a:rPr>
              <a:t>COMPETITOR THREE</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8" name="Title 1"/>
          <p:cNvSpPr>
            <a:spLocks noGrp="1"/>
          </p:cNvSpPr>
          <p:nvPr>
            <p:ph type="title"/>
          </p:nvPr>
        </p:nvSpPr>
        <p:spPr>
          <a:xfrm>
            <a:off x="888631" y="2349925"/>
            <a:ext cx="3498979" cy="2456442"/>
          </a:xfrm>
        </p:spPr>
        <p:txBody>
          <a:bodyPr/>
          <a:lstStyle/>
          <a:p>
            <a:r>
              <a:rPr lang="en-US" dirty="0"/>
              <a:t>Competitors</a:t>
            </a:r>
          </a:p>
        </p:txBody>
      </p:sp>
    </p:spTree>
    <p:extLst>
      <p:ext uri="{BB962C8B-B14F-4D97-AF65-F5344CB8AC3E}">
        <p14:creationId xmlns:p14="http://schemas.microsoft.com/office/powerpoint/2010/main" val="15971565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TotalTime>126</TotalTime>
  <Words>490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“Leave your mark on the world.”</vt:lpstr>
      <vt:lpstr>What’s the Problem?</vt:lpstr>
      <vt:lpstr>The Market</vt:lpstr>
      <vt:lpstr>Our Solution</vt:lpstr>
      <vt:lpstr>Processes</vt:lpstr>
      <vt:lpstr>Roadmap &amp; Traction</vt:lpstr>
      <vt:lpstr>Marketing and Sales</vt:lpstr>
      <vt:lpstr>The Team</vt:lpstr>
      <vt:lpstr>Competitors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Proposition</dc:title>
  <dc:creator>Luke McCready</dc:creator>
  <cp:lastModifiedBy>Jason Summers</cp:lastModifiedBy>
  <cp:revision>16</cp:revision>
  <dcterms:created xsi:type="dcterms:W3CDTF">2017-06-22T16:04:09Z</dcterms:created>
  <dcterms:modified xsi:type="dcterms:W3CDTF">2018-01-01T19:01:43Z</dcterms:modified>
</cp:coreProperties>
</file>