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Lst>
  <p:notesMasterIdLst>
    <p:notesMasterId r:id="rId12"/>
  </p:notesMasterIdLst>
  <p:sldIdLst>
    <p:sldId id="256" r:id="rId2"/>
    <p:sldId id="257" r:id="rId3"/>
    <p:sldId id="258" r:id="rId4"/>
    <p:sldId id="259" r:id="rId5"/>
    <p:sldId id="265" r:id="rId6"/>
    <p:sldId id="264" r:id="rId7"/>
    <p:sldId id="266" r:id="rId8"/>
    <p:sldId id="261" r:id="rId9"/>
    <p:sldId id="262" r:id="rId10"/>
    <p:sldId id="263"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516295-D4F3-42FB-9F17-6E2A43A3CA3E}" v="80" dt="2019-09-04T05:25:40.100"/>
    <p1510:client id="{E1FF6CDD-68D6-42CF-AA5B-23F0D56AA824}" v="357" dt="2019-09-04T04:31:39.16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12800"/>
            </a:lvl1pPr>
          </a:lstStyle>
          <a:p>
            <a:r>
              <a:rPr lang="en-US"/>
              <a:t>Click to edit Master title style</a:t>
            </a:r>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1434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4267" b="0"/>
            </a:lvl1pPr>
          </a:lstStyle>
          <a:p>
            <a:r>
              <a:rPr lang="en-US"/>
              <a:t>Click to edit Master title style</a:t>
            </a:r>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9311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8533"/>
            </a:lvl1pPr>
          </a:lstStyle>
          <a:p>
            <a:r>
              <a:rPr lang="en-US"/>
              <a:t>Click to edit Master title style</a:t>
            </a:r>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90995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8533"/>
            </a:lvl1pPr>
          </a:lstStyle>
          <a:p>
            <a:r>
              <a:rPr lang="en-US"/>
              <a:t>Click to edit Master title style</a:t>
            </a:r>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2489" b="0" i="0" kern="1200" cap="small" dirty="0">
                <a:solidFill>
                  <a:schemeClr val="accent1"/>
                </a:solidFill>
                <a:latin typeface="+mj-lt"/>
                <a:ea typeface="+mj-ea"/>
                <a:cs typeface="+mj-cs"/>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673721" y="728440"/>
            <a:ext cx="601434" cy="3430042"/>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21689"/>
              <a:t>“</a:t>
            </a:r>
          </a:p>
        </p:txBody>
      </p:sp>
      <p:sp>
        <p:nvSpPr>
          <p:cNvPr id="13" name="TextBox 12"/>
          <p:cNvSpPr txBox="1"/>
          <p:nvPr/>
        </p:nvSpPr>
        <p:spPr>
          <a:xfrm>
            <a:off x="6997868" y="1960340"/>
            <a:ext cx="601434" cy="3430042"/>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21689"/>
              <a:t>”</a:t>
            </a:r>
          </a:p>
        </p:txBody>
      </p:sp>
    </p:spTree>
    <p:extLst>
      <p:ext uri="{BB962C8B-B14F-4D97-AF65-F5344CB8AC3E}">
        <p14:creationId xmlns:p14="http://schemas.microsoft.com/office/powerpoint/2010/main" val="124682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7111" b="0" cap="none"/>
            </a:lvl1pPr>
          </a:lstStyle>
          <a:p>
            <a:r>
              <a:rPr lang="en-US"/>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3556" cap="none">
                <a:solidFill>
                  <a:schemeClr val="accent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94918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a:t>Click to edit Master title style</a:t>
            </a:r>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4267" b="0">
                <a:solidFill>
                  <a:schemeClr val="accent1"/>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4267" b="0">
                <a:solidFill>
                  <a:schemeClr val="accent1"/>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4267" b="0">
                <a:solidFill>
                  <a:schemeClr val="accent1"/>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11861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a:t>Click to edit Master title style</a:t>
            </a:r>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4267" b="0">
                <a:solidFill>
                  <a:schemeClr val="accent1"/>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4267" b="0">
                <a:solidFill>
                  <a:schemeClr val="accent1"/>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4267" b="0">
                <a:solidFill>
                  <a:schemeClr val="accent1"/>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94505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85621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43107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6260578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4942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7111" b="0" cap="none"/>
            </a:lvl1pPr>
          </a:lstStyle>
          <a:p>
            <a:r>
              <a:rPr lang="en-US"/>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3556" cap="all">
                <a:solidFill>
                  <a:schemeClr val="accent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2725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485" y="1545432"/>
            <a:ext cx="3297254" cy="3146822"/>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40870" y="1542069"/>
            <a:ext cx="3297256" cy="315018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0517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4267" b="0">
                <a:solidFill>
                  <a:schemeClr val="accent1"/>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4267" b="0">
                <a:solidFill>
                  <a:schemeClr val="accent1"/>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634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9/3/2019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7179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9/3/2019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5718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4267" b="0"/>
            </a:lvl1pPr>
          </a:lstStyle>
          <a:p>
            <a:r>
              <a:rPr lang="en-US"/>
              <a:t>Click to edit Master title style</a:t>
            </a:r>
          </a:p>
        </p:txBody>
      </p:sp>
      <p:sp>
        <p:nvSpPr>
          <p:cNvPr id="3" name="Content Placeholder 2"/>
          <p:cNvSpPr>
            <a:spLocks noGrp="1"/>
          </p:cNvSpPr>
          <p:nvPr>
            <p:ph idx="1"/>
          </p:nvPr>
        </p:nvSpPr>
        <p:spPr>
          <a:xfrm>
            <a:off x="3588462" y="1085850"/>
            <a:ext cx="3896998" cy="3429000"/>
          </a:xfrm>
        </p:spPr>
        <p:txBody>
          <a:bodyPr anchor="ctr">
            <a:normAutofit/>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6216" y="2346961"/>
            <a:ext cx="2550797" cy="2171699"/>
          </a:xfrm>
        </p:spPr>
        <p:txBody>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9/3/2019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7192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6400" b="0"/>
            </a:lvl1pPr>
          </a:lstStyle>
          <a:p>
            <a:r>
              <a:rPr lang="en-US"/>
              <a:t>Click to edit Master title style</a:t>
            </a:r>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9340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1956" b="0" i="0">
                <a:solidFill>
                  <a:schemeClr val="tx1">
                    <a:tint val="75000"/>
                    <a:alpha val="60000"/>
                  </a:schemeClr>
                </a:solidFill>
              </a:defRPr>
            </a:lvl1pPr>
          </a:lstStyle>
          <a:p>
            <a:fld id="{4509A250-FF31-4206-8172-F9D3106AACB1}" type="datetimeFigureOut">
              <a:rPr lang="en-US" dirty="0"/>
              <a:t>9/3/2019</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1956"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4978"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69564668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tlasesaustralia.com.au/ahpc/atlas/atlas.html?indicator=i18" TargetMode="External"/><Relationship Id="rId2" Type="http://schemas.openxmlformats.org/officeDocument/2006/relationships/hyperlink" Target="https://www.abs.gov.au/AUSSTATS/abs@.nsf/DetailsPage/4177.02013-14?OpenDocument"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2"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C13B7B0F-F1C0-4566-AC16-5A49E7BF120D}"/>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45C1679E-C9D4-48B5-B6C9-01AFC5B257C6}"/>
              </a:ext>
            </a:extLst>
          </p:cNvPr>
          <p:cNvSpPr txBox="1"/>
          <p:nvPr/>
        </p:nvSpPr>
        <p:spPr>
          <a:xfrm>
            <a:off x="463296" y="2365248"/>
            <a:ext cx="690067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NZ">
                <a:hlinkClick r:id="rId2"/>
              </a:rPr>
              <a:t>https://www.abs.gov.au/AUSSTATS/abs@.nsf/DetailsPage/4177.02013-14?OpenDocument</a:t>
            </a:r>
            <a:endParaRPr lang="en-NZ"/>
          </a:p>
          <a:p>
            <a:endParaRPr kumimoji="0" lang="en-NZ" sz="1400" b="0" i="0" u="none" strike="noStrike" cap="none" spc="0" normalizeH="0" baseline="0">
              <a:ln>
                <a:noFill/>
              </a:ln>
              <a:solidFill>
                <a:srgbClr val="000000"/>
              </a:solidFill>
              <a:effectLst/>
              <a:uFillTx/>
              <a:latin typeface="+mn-lt"/>
              <a:ea typeface="+mn-ea"/>
              <a:cs typeface="+mn-cs"/>
              <a:sym typeface="Arial"/>
            </a:endParaRPr>
          </a:p>
          <a:p>
            <a:r>
              <a:rPr lang="en-NZ">
                <a:hlinkClick r:id="rId3"/>
              </a:rPr>
              <a:t>http://www.atlasesaustralia.com.au/ahpc/atlas/atlas.html?indicator=i18</a:t>
            </a:r>
            <a:endParaRPr kumimoji="0" lang="en-NZ" sz="1400" b="0" i="0" u="none" strike="noStrike" cap="none" spc="0" normalizeH="0" baseline="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2"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DBAE697B-A908-42C5-BCC0-DCD962073FD3}"/>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621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t">
            <a:spAutoFit/>
          </a:bodyPr>
          <a:lstStyle>
            <a:lvl1pPr>
              <a:lnSpc>
                <a:spcPct val="115000"/>
              </a:lnSpc>
              <a:defRPr sz="2000" b="1">
                <a:latin typeface="Open Sans"/>
                <a:ea typeface="Open Sans"/>
                <a:cs typeface="Open Sans"/>
                <a:sym typeface="Open Sans"/>
              </a:defRPr>
            </a:lvl1pPr>
          </a:lstStyle>
          <a:p>
            <a:r>
              <a:rPr lang="en-US"/>
              <a:t>We will use RFM to identify which customers to pursue, with Frequency and Monetary Value having a larger weighting</a:t>
            </a:r>
            <a:endParaRPr/>
          </a:p>
        </p:txBody>
      </p:sp>
      <p:sp>
        <p:nvSpPr>
          <p:cNvPr id="124" name="Shape 73"/>
          <p:cNvSpPr/>
          <p:nvPr/>
        </p:nvSpPr>
        <p:spPr>
          <a:xfrm>
            <a:off x="205025" y="2164724"/>
            <a:ext cx="4134600" cy="202000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t">
            <a:spAutoFit/>
          </a:bodyPr>
          <a:lstStyle>
            <a:lvl1pPr>
              <a:lnSpc>
                <a:spcPct val="115000"/>
              </a:lnSpc>
              <a:defRPr sz="1500">
                <a:latin typeface="Open Sans"/>
                <a:ea typeface="Open Sans"/>
                <a:cs typeface="Open Sans"/>
                <a:sym typeface="Open Sans"/>
              </a:defRPr>
            </a:lvl1pPr>
          </a:lstStyle>
          <a:p>
            <a:pPr>
              <a:lnSpc>
                <a:spcPct val="114999"/>
              </a:lnSpc>
            </a:pPr>
            <a:r>
              <a:rPr lang="en-US"/>
              <a:t>Frequency and Monetary Value will have a larger weighting because the people who tend to spend lots of money on their bike tend to be bike enthusiasts – people who spend their weekends riding their expensive bikes and purchase more expensive bikes as well as extra accessories to improve their experience</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1387E761-70AC-4BAA-83A1-43C6A3FB8253}"/>
              </a:ext>
            </a:extLst>
          </p:cNvPr>
          <p:cNvSpPr txBox="1"/>
          <p:nvPr/>
        </p:nvSpPr>
        <p:spPr>
          <a:xfrm>
            <a:off x="4886325" y="2047875"/>
            <a:ext cx="3781425" cy="246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latin typeface="Arial"/>
                <a:ea typeface="+mn-lt"/>
                <a:cs typeface="+mn-lt"/>
              </a:rPr>
              <a:t>"Road cycling enthusiasts will have modern composite bikes or high-end alloy or titanium ones that cost typically between $2,500/£2000/€2,500 and $10,000/£8,000/€10,000 to buy or build.  We use electronics and apps to help us navigate our routes and track our distance, speed, cadence, heart rate, and power to measure our performance for kicks or to input to our training program </a:t>
            </a:r>
            <a:r>
              <a:rPr kumimoji="0" lang="en-US" sz="1400" b="0" i="0" u="none" strike="noStrike" cap="none" spc="0" normalizeH="0" baseline="0">
                <a:ln>
                  <a:noFill/>
                </a:ln>
                <a:effectLst/>
                <a:uFillTx/>
                <a:latin typeface="Arial"/>
                <a:ea typeface="+mn-lt"/>
                <a:cs typeface="+mn-lt"/>
                <a:sym typeface="Arial"/>
              </a:rPr>
              <a:t>to </a:t>
            </a:r>
            <a:r>
              <a:rPr lang="en-US">
                <a:latin typeface="Arial"/>
                <a:ea typeface="+mn-lt"/>
                <a:cs typeface="+mn-lt"/>
              </a:rPr>
              <a:t>help reach our goals."</a:t>
            </a:r>
          </a:p>
          <a:p>
            <a:pPr algn="r"/>
            <a:r>
              <a:rPr lang="en-US">
                <a:latin typeface="Arial"/>
                <a:cs typeface="Arial"/>
              </a:rPr>
              <a:t>-InTheKnowCycling</a:t>
            </a:r>
          </a:p>
        </p:txBody>
      </p:sp>
      <p:sp>
        <p:nvSpPr>
          <p:cNvPr id="3"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44EA5729-5B4A-40DE-8191-A47100A80B13}"/>
              </a:ext>
            </a:extLst>
          </p:cNvPr>
          <p:cNvSpPr/>
          <p:nvPr/>
        </p:nvSpPr>
        <p:spPr>
          <a:xfrm>
            <a:off x="146199" y="1460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621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a:t>Does owning a car make people less likely to buy extra accessories for their bike and do gas prices affect the extent of the effect.</a:t>
            </a:r>
            <a:endParaRPr/>
          </a:p>
        </p:txBody>
      </p:sp>
      <p:sp>
        <p:nvSpPr>
          <p:cNvPr id="133" name="Shape 82"/>
          <p:cNvSpPr/>
          <p:nvPr/>
        </p:nvSpPr>
        <p:spPr>
          <a:xfrm>
            <a:off x="205025" y="2164724"/>
            <a:ext cx="4134600" cy="122363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a:t>Data I need</a:t>
            </a:r>
          </a:p>
          <a:p>
            <a:pPr marL="285750" indent="-285750">
              <a:buFont typeface="Arial" panose="020B0604020202020204" pitchFamily="34" charset="0"/>
              <a:buChar char="•"/>
            </a:pPr>
            <a:r>
              <a:rPr lang="en-US"/>
              <a:t>Whether or not somebody owns a car - logistic</a:t>
            </a:r>
          </a:p>
          <a:p>
            <a:pPr marL="285750" indent="-285750">
              <a:buFont typeface="Arial" panose="020B0604020202020204" pitchFamily="34" charset="0"/>
              <a:buChar char="•"/>
            </a:pPr>
            <a:r>
              <a:rPr lang="en-US"/>
              <a:t>Average gas prices for each state - linear</a:t>
            </a:r>
          </a:p>
        </p:txBody>
      </p:sp>
      <p:sp>
        <p:nvSpPr>
          <p:cNvPr id="2"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E5D84BBC-0D94-4B01-9F81-CB40D4B27AE5}"/>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621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t">
            <a:spAutoFit/>
          </a:bodyPr>
          <a:lstStyle>
            <a:lvl1pPr>
              <a:lnSpc>
                <a:spcPct val="115000"/>
              </a:lnSpc>
              <a:defRPr sz="2000" b="1">
                <a:latin typeface="Open Sans"/>
                <a:ea typeface="Open Sans"/>
                <a:cs typeface="Open Sans"/>
                <a:sym typeface="Open Sans"/>
              </a:defRPr>
            </a:lvl1pPr>
          </a:lstStyle>
          <a:p>
            <a:r>
              <a:rPr lang="en-US"/>
              <a:t>Do age, postcode, state or wealth segment affect how often people and how much they spend on bikes and biking accessories</a:t>
            </a:r>
            <a:endParaRPr/>
          </a:p>
        </p:txBody>
      </p:sp>
      <p:sp>
        <p:nvSpPr>
          <p:cNvPr id="133" name="Shape 82"/>
          <p:cNvSpPr/>
          <p:nvPr/>
        </p:nvSpPr>
        <p:spPr>
          <a:xfrm>
            <a:off x="205025" y="2164724"/>
            <a:ext cx="4134600" cy="228546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t">
            <a:spAutoFit/>
          </a:bodyPr>
          <a:lstStyle>
            <a:lvl1pPr>
              <a:lnSpc>
                <a:spcPct val="115000"/>
              </a:lnSpc>
              <a:defRPr sz="1500">
                <a:latin typeface="Open Sans"/>
                <a:ea typeface="Open Sans"/>
                <a:cs typeface="Open Sans"/>
                <a:sym typeface="Open Sans"/>
              </a:defRPr>
            </a:lvl1pPr>
          </a:lstStyle>
          <a:p>
            <a:r>
              <a:rPr lang="en-US"/>
              <a:t>Data I need</a:t>
            </a:r>
          </a:p>
          <a:p>
            <a:pPr marL="285750" indent="-285750">
              <a:buFont typeface="Arial" panose="020B0604020202020204" pitchFamily="34" charset="0"/>
              <a:buChar char="•"/>
            </a:pPr>
            <a:r>
              <a:rPr lang="en-US"/>
              <a:t>age - ABS states that as Australians get older the rate at which they perform any sport or physical recreational activity decreases regardless of gender and state</a:t>
            </a:r>
          </a:p>
          <a:p>
            <a:pPr marL="285750" indent="-285750">
              <a:buFont typeface="Arial" panose="020B0604020202020204" pitchFamily="34" charset="0"/>
              <a:buChar char="•"/>
            </a:pPr>
            <a:r>
              <a:rPr lang="en-US"/>
              <a:t>postcode/state - act and </a:t>
            </a:r>
            <a:r>
              <a:rPr lang="en-US" err="1"/>
              <a:t>nt</a:t>
            </a:r>
            <a:r>
              <a:rPr lang="en-US"/>
              <a:t> have the highest rate of exercise</a:t>
            </a:r>
          </a:p>
          <a:p>
            <a:pPr marL="285750" indent="-285750">
              <a:buFont typeface="Arial" panose="020B0604020202020204" pitchFamily="34" charset="0"/>
              <a:buChar char="•"/>
            </a:pPr>
            <a:r>
              <a:rPr lang="en-US"/>
              <a:t>wealth segment</a:t>
            </a:r>
          </a:p>
        </p:txBody>
      </p:sp>
      <p:sp>
        <p:nvSpPr>
          <p:cNvPr id="2"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B80E4690-9BE0-4E83-8253-F3E721ADBB3C}"/>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662456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621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t">
            <a:spAutoFit/>
          </a:bodyPr>
          <a:lstStyle>
            <a:lvl1pPr>
              <a:lnSpc>
                <a:spcPct val="115000"/>
              </a:lnSpc>
              <a:defRPr sz="2000" b="1">
                <a:latin typeface="Open Sans"/>
                <a:ea typeface="Open Sans"/>
                <a:cs typeface="Open Sans"/>
                <a:sym typeface="Open Sans"/>
              </a:defRPr>
            </a:lvl1pPr>
          </a:lstStyle>
          <a:p>
            <a:r>
              <a:rPr lang="en-US" dirty="0"/>
              <a:t>If we added data about the number of bike paths in the area in which </a:t>
            </a:r>
            <a:r>
              <a:rPr lang="en-US"/>
              <a:t>somebody lives, would we find a correlation with transactions?</a:t>
            </a:r>
            <a:endParaRPr/>
          </a:p>
        </p:txBody>
      </p:sp>
      <p:sp>
        <p:nvSpPr>
          <p:cNvPr id="133" name="Shape 82"/>
          <p:cNvSpPr/>
          <p:nvPr/>
        </p:nvSpPr>
        <p:spPr>
          <a:xfrm>
            <a:off x="205025" y="2164724"/>
            <a:ext cx="4134600" cy="6927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a:t>Data I need</a:t>
            </a:r>
          </a:p>
          <a:p>
            <a:pPr marL="285750" indent="-285750">
              <a:buFont typeface="Arial" panose="020B0604020202020204" pitchFamily="34" charset="0"/>
              <a:buChar char="•"/>
            </a:pPr>
            <a:r>
              <a:rPr lang="en-US"/>
              <a:t>Rate of exercise by postcode</a:t>
            </a:r>
          </a:p>
        </p:txBody>
      </p:sp>
      <p:sp>
        <p:nvSpPr>
          <p:cNvPr id="2"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8BBBBB41-D547-40B8-A7B1-DE3E9685DB01}"/>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5277887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NZ"/>
              <a:t>We will use PivotTables</a:t>
            </a:r>
            <a:endParaRPr/>
          </a:p>
        </p:txBody>
      </p:sp>
      <p:sp>
        <p:nvSpPr>
          <p:cNvPr id="142" name="Shape 91"/>
          <p:cNvSpPr/>
          <p:nvPr/>
        </p:nvSpPr>
        <p:spPr>
          <a:xfrm>
            <a:off x="205025" y="2164724"/>
            <a:ext cx="8586284" cy="148909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NZ"/>
              <a:t>First we will join the Transaction and Customer Demographic worksheets to make for easier analysis of the data using VLOOKUP's. Once we have done this </a:t>
            </a:r>
            <a:r>
              <a:rPr lang="en-US"/>
              <a:t>we will use PivotTables because they are relatively fast and easy to use. The data set only contains 1000 records so more advanced technologies such as R or Python may be unnecessary</a:t>
            </a:r>
          </a:p>
          <a:p>
            <a:endParaRPr/>
          </a:p>
        </p:txBody>
      </p:sp>
      <p:sp>
        <p:nvSpPr>
          <p:cNvPr id="2"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6CEA8C99-D808-431D-BC92-5A9445BE2335}"/>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9665179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a:t>Frequency and Monetary value will be weighted higher</a:t>
            </a:r>
            <a:endParaRPr/>
          </a:p>
        </p:txBody>
      </p:sp>
      <p:sp>
        <p:nvSpPr>
          <p:cNvPr id="151" name="Shape 100"/>
          <p:cNvSpPr/>
          <p:nvPr/>
        </p:nvSpPr>
        <p:spPr>
          <a:xfrm>
            <a:off x="205025" y="1815728"/>
            <a:ext cx="8563725" cy="12236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nchor="t">
            <a:spAutoFit/>
          </a:bodyPr>
          <a:lstStyle>
            <a:lvl1pPr>
              <a:lnSpc>
                <a:spcPct val="115000"/>
              </a:lnSpc>
              <a:defRPr sz="1500">
                <a:latin typeface="Open Sans"/>
                <a:ea typeface="Open Sans"/>
                <a:cs typeface="Open Sans"/>
                <a:sym typeface="Open Sans"/>
              </a:defRPr>
            </a:lvl1pPr>
          </a:lstStyle>
          <a:p>
            <a:r>
              <a:rPr lang="en-US"/>
              <a:t> We will use Recency frequency and monetary value as parameters to determine customer value. Frequency and Monetary value will be weighted higher because the target market is biking enthusiasts of whom recency of purchase is less likely to increase transaction value than the other two.</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26</cp:revision>
  <dcterms:modified xsi:type="dcterms:W3CDTF">2019-09-04T05:27:13Z</dcterms:modified>
</cp:coreProperties>
</file>