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8" r:id="rId7"/>
    <p:sldId id="269" r:id="rId8"/>
    <p:sldId id="275" r:id="rId9"/>
    <p:sldId id="277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14138" y="2494661"/>
            <a:ext cx="3363722" cy="941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799907"/>
            <a:ext cx="10356850" cy="2248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1516" y="1808797"/>
            <a:ext cx="6730365" cy="1285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7120"/>
              </a:lnSpc>
              <a:spcBef>
                <a:spcPts val="105"/>
              </a:spcBef>
            </a:pPr>
            <a:r>
              <a:rPr sz="6000" b="0" u="heavy" spc="-2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Gesture</a:t>
            </a:r>
            <a:r>
              <a:rPr sz="6000" b="0" u="heavy" spc="-10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6000" b="0" u="heavy" spc="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Based</a:t>
            </a:r>
            <a:r>
              <a:rPr sz="6000" b="0" u="heavy" spc="-3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6000" b="0" u="heavy" spc="-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Mouse</a:t>
            </a:r>
            <a:endParaRPr sz="6000">
              <a:latin typeface="Calibri Light"/>
              <a:cs typeface="Calibri Light"/>
            </a:endParaRPr>
          </a:p>
          <a:p>
            <a:pPr marR="305435" algn="ctr">
              <a:lnSpc>
                <a:spcPts val="2800"/>
              </a:lnSpc>
            </a:pP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OpenCV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780" y="327659"/>
            <a:ext cx="1814208" cy="8006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5100" y="1295780"/>
            <a:ext cx="27749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25" dirty="0">
                <a:latin typeface="Arial"/>
                <a:cs typeface="Arial"/>
              </a:rPr>
              <a:t>Where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knowledge</a:t>
            </a:r>
            <a:r>
              <a:rPr sz="1350" spc="33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is</a:t>
            </a:r>
            <a:r>
              <a:rPr sz="1350" spc="1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second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nature</a:t>
            </a:r>
            <a:endParaRPr sz="1350">
              <a:latin typeface="Arial"/>
              <a:cs typeface="Arial"/>
            </a:endParaRPr>
          </a:p>
          <a:p>
            <a:pPr marL="706755">
              <a:lnSpc>
                <a:spcPct val="100000"/>
              </a:lnSpc>
              <a:spcBef>
                <a:spcPts val="60"/>
              </a:spcBef>
            </a:pPr>
            <a:r>
              <a:rPr sz="1350" b="1" spc="20" dirty="0">
                <a:latin typeface="Times New Roman"/>
                <a:cs typeface="Times New Roman"/>
              </a:rPr>
              <a:t>(Accredited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20" dirty="0">
                <a:latin typeface="Times New Roman"/>
                <a:cs typeface="Times New Roman"/>
              </a:rPr>
              <a:t>by</a:t>
            </a:r>
            <a:r>
              <a:rPr sz="1350" b="1" spc="-35" dirty="0">
                <a:latin typeface="Times New Roman"/>
                <a:cs typeface="Times New Roman"/>
              </a:rPr>
              <a:t> </a:t>
            </a:r>
            <a:r>
              <a:rPr sz="1350" b="1" spc="10" dirty="0">
                <a:latin typeface="Times New Roman"/>
                <a:cs typeface="Times New Roman"/>
              </a:rPr>
              <a:t>NAAC)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7845" y="236791"/>
            <a:ext cx="34893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imes New Roman"/>
                <a:cs typeface="Times New Roman"/>
              </a:rPr>
              <a:t>Jawahar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Education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Society’s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33750" y="602615"/>
            <a:ext cx="5509895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400" b="0" dirty="0">
                <a:latin typeface="Times New Roman"/>
                <a:cs typeface="Times New Roman"/>
              </a:rPr>
              <a:t>A. </a:t>
            </a:r>
            <a:r>
              <a:rPr sz="2400" b="0" spc="5" dirty="0">
                <a:latin typeface="Times New Roman"/>
                <a:cs typeface="Times New Roman"/>
              </a:rPr>
              <a:t>C. </a:t>
            </a:r>
            <a:r>
              <a:rPr sz="2400" b="0" spc="-10" dirty="0">
                <a:latin typeface="Times New Roman"/>
                <a:cs typeface="Times New Roman"/>
              </a:rPr>
              <a:t>Patil</a:t>
            </a:r>
            <a:r>
              <a:rPr sz="2400" b="0" spc="-5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Times New Roman"/>
                <a:cs typeface="Times New Roman"/>
              </a:rPr>
              <a:t>College</a:t>
            </a:r>
            <a:r>
              <a:rPr sz="2400" b="0" spc="70" dirty="0">
                <a:latin typeface="Times New Roman"/>
                <a:cs typeface="Times New Roman"/>
              </a:rPr>
              <a:t> </a:t>
            </a:r>
            <a:r>
              <a:rPr sz="2400" b="0" spc="-35" dirty="0">
                <a:latin typeface="Times New Roman"/>
                <a:cs typeface="Times New Roman"/>
              </a:rPr>
              <a:t>of</a:t>
            </a:r>
            <a:r>
              <a:rPr sz="2400" b="0" spc="35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Times New Roman"/>
                <a:cs typeface="Times New Roman"/>
              </a:rPr>
              <a:t>Engineering,</a:t>
            </a:r>
            <a:r>
              <a:rPr sz="2400" b="0" spc="114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Times New Roman"/>
                <a:cs typeface="Times New Roman"/>
              </a:rPr>
              <a:t>Kharghar</a:t>
            </a:r>
            <a:endParaRPr sz="2400">
              <a:latin typeface="Times New Roman"/>
              <a:cs typeface="Times New Roman"/>
            </a:endParaRPr>
          </a:p>
          <a:p>
            <a:pPr marL="9525" algn="ctr">
              <a:lnSpc>
                <a:spcPct val="100000"/>
              </a:lnSpc>
              <a:spcBef>
                <a:spcPts val="5"/>
              </a:spcBef>
            </a:pPr>
            <a:r>
              <a:rPr sz="2400" b="0" spc="-15" dirty="0">
                <a:latin typeface="Times New Roman"/>
                <a:cs typeface="Times New Roman"/>
              </a:rPr>
              <a:t>Department</a:t>
            </a:r>
            <a:r>
              <a:rPr sz="2400" b="0" spc="90" dirty="0">
                <a:latin typeface="Times New Roman"/>
                <a:cs typeface="Times New Roman"/>
              </a:rPr>
              <a:t> </a:t>
            </a:r>
            <a:r>
              <a:rPr sz="2400" b="0" spc="-35" dirty="0">
                <a:latin typeface="Times New Roman"/>
                <a:cs typeface="Times New Roman"/>
              </a:rPr>
              <a:t>of</a:t>
            </a:r>
            <a:r>
              <a:rPr sz="2400" b="0" spc="25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Times New Roman"/>
                <a:cs typeface="Times New Roman"/>
              </a:rPr>
              <a:t>Computer</a:t>
            </a:r>
            <a:r>
              <a:rPr sz="2400" b="0" spc="8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Times New Roman"/>
                <a:cs typeface="Times New Roman"/>
              </a:rPr>
              <a:t>Engineering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88153" y="3467039"/>
            <a:ext cx="3181985" cy="1391285"/>
            <a:chOff x="4488153" y="3467039"/>
            <a:chExt cx="3181985" cy="139128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8153" y="3467039"/>
              <a:ext cx="3181403" cy="139077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9918" y="3482975"/>
              <a:ext cx="1285620" cy="22948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2454" y="3883279"/>
              <a:ext cx="2364866" cy="2254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2785" y="4267835"/>
              <a:ext cx="963295" cy="18021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9044" y="4267835"/>
              <a:ext cx="944753" cy="18059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9809" y="4272280"/>
              <a:ext cx="1060322" cy="17576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13325" y="4664075"/>
              <a:ext cx="2149475" cy="180212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3D7DFC-37F1-4204-808D-855D7A9A56EB}"/>
              </a:ext>
            </a:extLst>
          </p:cNvPr>
          <p:cNvSpPr txBox="1"/>
          <p:nvPr/>
        </p:nvSpPr>
        <p:spPr>
          <a:xfrm>
            <a:off x="4812220" y="5274049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 A. R.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Sonule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Date: 12/05/2021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42621"/>
            <a:ext cx="3112770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00" b="0" spc="-15" dirty="0">
                <a:latin typeface="Times New Roman"/>
                <a:cs typeface="Times New Roman"/>
              </a:rPr>
              <a:t>I</a:t>
            </a:r>
            <a:r>
              <a:rPr sz="4900" b="0" spc="10" dirty="0">
                <a:latin typeface="Times New Roman"/>
                <a:cs typeface="Times New Roman"/>
              </a:rPr>
              <a:t>ntrodu</a:t>
            </a:r>
            <a:r>
              <a:rPr sz="4900" b="0" spc="-25" dirty="0">
                <a:latin typeface="Times New Roman"/>
                <a:cs typeface="Times New Roman"/>
              </a:rPr>
              <a:t>c</a:t>
            </a:r>
            <a:r>
              <a:rPr sz="4900" b="0" spc="5" dirty="0">
                <a:latin typeface="Times New Roman"/>
                <a:cs typeface="Times New Roman"/>
              </a:rPr>
              <a:t>t</a:t>
            </a:r>
            <a:r>
              <a:rPr sz="4900" b="0" spc="20" dirty="0">
                <a:latin typeface="Times New Roman"/>
                <a:cs typeface="Times New Roman"/>
              </a:rPr>
              <a:t>i</a:t>
            </a:r>
            <a:r>
              <a:rPr sz="4900" b="0" spc="10" dirty="0">
                <a:latin typeface="Times New Roman"/>
                <a:cs typeface="Times New Roman"/>
              </a:rPr>
              <a:t>on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297304"/>
            <a:ext cx="10208895" cy="417131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5080" indent="-229235" algn="just">
              <a:lnSpc>
                <a:spcPct val="90300"/>
              </a:lnSpc>
              <a:spcBef>
                <a:spcPts val="45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5" dirty="0">
                <a:latin typeface="Times New Roman"/>
                <a:cs typeface="Times New Roman"/>
              </a:rPr>
              <a:t>Modern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optical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mice</a:t>
            </a:r>
            <a:r>
              <a:rPr sz="2800" spc="5" dirty="0">
                <a:latin typeface="Times New Roman"/>
                <a:cs typeface="Times New Roman"/>
              </a:rPr>
              <a:t> work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by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using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an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optoelectronic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sensor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(essentially, </a:t>
            </a:r>
            <a:r>
              <a:rPr sz="2800" spc="1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tiny low-resolution video </a:t>
            </a:r>
            <a:r>
              <a:rPr sz="2800" spc="-10" dirty="0">
                <a:latin typeface="Times New Roman"/>
                <a:cs typeface="Times New Roman"/>
              </a:rPr>
              <a:t>camera) </a:t>
            </a:r>
            <a:r>
              <a:rPr sz="2800" spc="-2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take </a:t>
            </a:r>
            <a:r>
              <a:rPr sz="2800" spc="-15" dirty="0">
                <a:latin typeface="Times New Roman"/>
                <a:cs typeface="Times New Roman"/>
              </a:rPr>
              <a:t>successive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images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surface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which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mouse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operates.</a:t>
            </a:r>
            <a:endParaRPr sz="2800">
              <a:latin typeface="Times New Roman"/>
              <a:cs typeface="Times New Roman"/>
            </a:endParaRPr>
          </a:p>
          <a:p>
            <a:pPr marL="241300" marR="5715" indent="-229235" algn="just">
              <a:lnSpc>
                <a:spcPct val="90600"/>
              </a:lnSpc>
              <a:spcBef>
                <a:spcPts val="9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Times New Roman"/>
                <a:cs typeface="Times New Roman"/>
              </a:rPr>
              <a:t>Optical </a:t>
            </a:r>
            <a:r>
              <a:rPr sz="2800" spc="-5" dirty="0">
                <a:latin typeface="Times New Roman"/>
                <a:cs typeface="Times New Roman"/>
              </a:rPr>
              <a:t>mice </a:t>
            </a:r>
            <a:r>
              <a:rPr sz="2800" dirty="0">
                <a:latin typeface="Times New Roman"/>
                <a:cs typeface="Times New Roman"/>
              </a:rPr>
              <a:t>capture </a:t>
            </a:r>
            <a:r>
              <a:rPr sz="2800" spc="5" dirty="0">
                <a:latin typeface="Times New Roman"/>
                <a:cs typeface="Times New Roman"/>
              </a:rPr>
              <a:t>one </a:t>
            </a:r>
            <a:r>
              <a:rPr sz="2800" spc="-10" dirty="0">
                <a:latin typeface="Times New Roman"/>
                <a:cs typeface="Times New Roman"/>
              </a:rPr>
              <a:t>thousand </a:t>
            </a:r>
            <a:r>
              <a:rPr sz="2800" spc="-15" dirty="0">
                <a:latin typeface="Times New Roman"/>
                <a:cs typeface="Times New Roman"/>
              </a:rPr>
              <a:t>successive </a:t>
            </a:r>
            <a:r>
              <a:rPr sz="2800" spc="-5" dirty="0">
                <a:latin typeface="Times New Roman"/>
                <a:cs typeface="Times New Roman"/>
              </a:rPr>
              <a:t>images </a:t>
            </a:r>
            <a:r>
              <a:rPr sz="2800" spc="20" dirty="0">
                <a:latin typeface="Times New Roman"/>
                <a:cs typeface="Times New Roman"/>
              </a:rPr>
              <a:t>or </a:t>
            </a:r>
            <a:r>
              <a:rPr sz="2800" spc="10" dirty="0">
                <a:latin typeface="Times New Roman"/>
                <a:cs typeface="Times New Roman"/>
              </a:rPr>
              <a:t>more </a:t>
            </a:r>
            <a:r>
              <a:rPr sz="2800" spc="15" dirty="0">
                <a:latin typeface="Times New Roman"/>
                <a:cs typeface="Times New Roman"/>
              </a:rPr>
              <a:t>per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second. </a:t>
            </a:r>
            <a:r>
              <a:rPr sz="2800" spc="-10" dirty="0">
                <a:latin typeface="Times New Roman"/>
                <a:cs typeface="Times New Roman"/>
              </a:rPr>
              <a:t>Depending </a:t>
            </a:r>
            <a:r>
              <a:rPr sz="2800" spc="25" dirty="0">
                <a:latin typeface="Times New Roman"/>
                <a:cs typeface="Times New Roman"/>
              </a:rPr>
              <a:t>on </a:t>
            </a:r>
            <a:r>
              <a:rPr sz="2800" spc="10" dirty="0">
                <a:latin typeface="Times New Roman"/>
                <a:cs typeface="Times New Roman"/>
              </a:rPr>
              <a:t>how </a:t>
            </a:r>
            <a:r>
              <a:rPr sz="2800" spc="-5" dirty="0">
                <a:latin typeface="Times New Roman"/>
                <a:cs typeface="Times New Roman"/>
              </a:rPr>
              <a:t>fast the mouse </a:t>
            </a:r>
            <a:r>
              <a:rPr sz="2800" spc="-25" dirty="0">
                <a:latin typeface="Times New Roman"/>
                <a:cs typeface="Times New Roman"/>
              </a:rPr>
              <a:t>is </a:t>
            </a:r>
            <a:r>
              <a:rPr sz="2800" spc="-15" dirty="0">
                <a:latin typeface="Times New Roman"/>
                <a:cs typeface="Times New Roman"/>
              </a:rPr>
              <a:t>moving, </a:t>
            </a:r>
            <a:r>
              <a:rPr sz="2800" spc="15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image </a:t>
            </a:r>
            <a:r>
              <a:rPr sz="2800" spc="-10" dirty="0">
                <a:latin typeface="Times New Roman"/>
                <a:cs typeface="Times New Roman"/>
              </a:rPr>
              <a:t>will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be </a:t>
            </a:r>
            <a:r>
              <a:rPr sz="2800" spc="-15" dirty="0">
                <a:latin typeface="Times New Roman"/>
                <a:cs typeface="Times New Roman"/>
              </a:rPr>
              <a:t>offset </a:t>
            </a:r>
            <a:r>
              <a:rPr sz="2800" spc="1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previous </a:t>
            </a:r>
            <a:r>
              <a:rPr sz="2800" spc="5" dirty="0">
                <a:latin typeface="Times New Roman"/>
                <a:cs typeface="Times New Roman"/>
              </a:rPr>
              <a:t>one </a:t>
            </a:r>
            <a:r>
              <a:rPr sz="2800" spc="25" dirty="0">
                <a:latin typeface="Times New Roman"/>
                <a:cs typeface="Times New Roman"/>
              </a:rPr>
              <a:t>by </a:t>
            </a:r>
            <a:r>
              <a:rPr sz="2800" spc="1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fraction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pixel </a:t>
            </a:r>
            <a:r>
              <a:rPr sz="2800" spc="20" dirty="0">
                <a:latin typeface="Times New Roman"/>
                <a:cs typeface="Times New Roman"/>
              </a:rPr>
              <a:t>or </a:t>
            </a:r>
            <a:r>
              <a:rPr sz="2800" spc="10" dirty="0">
                <a:latin typeface="Times New Roman"/>
                <a:cs typeface="Times New Roman"/>
              </a:rPr>
              <a:t>as many as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several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pixels.</a:t>
            </a:r>
            <a:endParaRPr sz="2800">
              <a:latin typeface="Times New Roman"/>
              <a:cs typeface="Times New Roman"/>
            </a:endParaRPr>
          </a:p>
          <a:p>
            <a:pPr marL="241300" marR="6985" indent="-229235" algn="just">
              <a:lnSpc>
                <a:spcPct val="89400"/>
              </a:lnSpc>
              <a:spcBef>
                <a:spcPts val="1019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Times New Roman"/>
                <a:cs typeface="Times New Roman"/>
              </a:rPr>
              <a:t>Optical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mice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mathematically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process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these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images</a:t>
            </a:r>
            <a:r>
              <a:rPr sz="2800" spc="-10" dirty="0">
                <a:latin typeface="Times New Roman"/>
                <a:cs typeface="Times New Roman"/>
              </a:rPr>
              <a:t> using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cross 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correlation to </a:t>
            </a:r>
            <a:r>
              <a:rPr sz="2800" spc="-10" dirty="0">
                <a:latin typeface="Times New Roman"/>
                <a:cs typeface="Times New Roman"/>
              </a:rPr>
              <a:t>calculate </a:t>
            </a:r>
            <a:r>
              <a:rPr sz="2800" spc="10" dirty="0">
                <a:latin typeface="Times New Roman"/>
                <a:cs typeface="Times New Roman"/>
              </a:rPr>
              <a:t>how much </a:t>
            </a: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spc="-15" dirty="0">
                <a:latin typeface="Times New Roman"/>
                <a:cs typeface="Times New Roman"/>
              </a:rPr>
              <a:t>successive </a:t>
            </a:r>
            <a:r>
              <a:rPr sz="2800" spc="-5" dirty="0">
                <a:latin typeface="Times New Roman"/>
                <a:cs typeface="Times New Roman"/>
              </a:rPr>
              <a:t>image </a:t>
            </a:r>
            <a:r>
              <a:rPr sz="2800" spc="-30" dirty="0">
                <a:latin typeface="Times New Roman"/>
                <a:cs typeface="Times New Roman"/>
              </a:rPr>
              <a:t>is </a:t>
            </a:r>
            <a:r>
              <a:rPr sz="2800" spc="-15" dirty="0">
                <a:latin typeface="Times New Roman"/>
                <a:cs typeface="Times New Roman"/>
              </a:rPr>
              <a:t>offset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from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previous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one.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537652"/>
            <a:ext cx="4814570" cy="2248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35" dirty="0">
                <a:latin typeface="Times New Roman"/>
                <a:cs typeface="Times New Roman"/>
              </a:rPr>
              <a:t>ommo</a:t>
            </a:r>
            <a:r>
              <a:rPr sz="2800" spc="10" dirty="0">
                <a:latin typeface="Times New Roman"/>
                <a:cs typeface="Times New Roman"/>
              </a:rPr>
              <a:t>n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</a:t>
            </a:r>
            <a:r>
              <a:rPr sz="2800" spc="-145" dirty="0">
                <a:latin typeface="Times New Roman"/>
                <a:cs typeface="Times New Roman"/>
              </a:rPr>
              <a:t>y</a:t>
            </a:r>
            <a:r>
              <a:rPr sz="2800" spc="35" dirty="0">
                <a:latin typeface="Times New Roman"/>
                <a:cs typeface="Times New Roman"/>
              </a:rPr>
              <a:t>p</a:t>
            </a:r>
            <a:r>
              <a:rPr sz="2800" spc="15" dirty="0">
                <a:latin typeface="Times New Roman"/>
                <a:cs typeface="Times New Roman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s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o</a:t>
            </a:r>
            <a:r>
              <a:rPr sz="2800" spc="5" dirty="0">
                <a:latin typeface="Times New Roman"/>
                <a:cs typeface="Times New Roman"/>
              </a:rPr>
              <a:t>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m</a:t>
            </a:r>
            <a:r>
              <a:rPr sz="2800" spc="-60" dirty="0">
                <a:latin typeface="Times New Roman"/>
                <a:cs typeface="Times New Roman"/>
              </a:rPr>
              <a:t>i</a:t>
            </a:r>
            <a:r>
              <a:rPr sz="2800" spc="10" dirty="0">
                <a:latin typeface="Times New Roman"/>
                <a:cs typeface="Times New Roman"/>
              </a:rPr>
              <a:t>ce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i</a:t>
            </a:r>
            <a:r>
              <a:rPr sz="2800" spc="-25" dirty="0">
                <a:latin typeface="Times New Roman"/>
                <a:cs typeface="Times New Roman"/>
              </a:rPr>
              <a:t>n</a:t>
            </a:r>
            <a:r>
              <a:rPr sz="2800" spc="10" dirty="0">
                <a:latin typeface="Times New Roman"/>
                <a:cs typeface="Times New Roman"/>
              </a:rPr>
              <a:t>c</a:t>
            </a:r>
            <a:r>
              <a:rPr sz="2800" spc="-55" dirty="0">
                <a:latin typeface="Times New Roman"/>
                <a:cs typeface="Times New Roman"/>
              </a:rPr>
              <a:t>l</a:t>
            </a:r>
            <a:r>
              <a:rPr sz="2800" spc="35" dirty="0">
                <a:latin typeface="Times New Roman"/>
                <a:cs typeface="Times New Roman"/>
              </a:rPr>
              <a:t>ud</a:t>
            </a:r>
            <a:r>
              <a:rPr sz="2800" spc="25" dirty="0">
                <a:latin typeface="Times New Roman"/>
                <a:cs typeface="Times New Roman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9135" algn="l"/>
              </a:tabLst>
            </a:pPr>
            <a:r>
              <a:rPr sz="2800" dirty="0">
                <a:latin typeface="Times New Roman"/>
                <a:cs typeface="Times New Roman"/>
              </a:rPr>
              <a:t>Mechanical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mice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9135" algn="l"/>
              </a:tabLst>
            </a:pPr>
            <a:r>
              <a:rPr sz="2800" dirty="0">
                <a:latin typeface="Times New Roman"/>
                <a:cs typeface="Times New Roman"/>
              </a:rPr>
              <a:t>Laser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mice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9135" algn="l"/>
              </a:tabLst>
            </a:pPr>
            <a:r>
              <a:rPr sz="2800" dirty="0">
                <a:latin typeface="Times New Roman"/>
                <a:cs typeface="Times New Roman"/>
              </a:rPr>
              <a:t>LED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mice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10" dirty="0">
                <a:latin typeface="Times New Roman"/>
                <a:cs typeface="Times New Roman"/>
              </a:rPr>
              <a:t>Trackball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33984"/>
            <a:ext cx="3112770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00" b="0" spc="-15" dirty="0">
                <a:latin typeface="Times New Roman"/>
                <a:cs typeface="Times New Roman"/>
              </a:rPr>
              <a:t>I</a:t>
            </a:r>
            <a:r>
              <a:rPr sz="4900" b="0" spc="10" dirty="0">
                <a:latin typeface="Times New Roman"/>
                <a:cs typeface="Times New Roman"/>
              </a:rPr>
              <a:t>ntrodu</a:t>
            </a:r>
            <a:r>
              <a:rPr sz="4900" b="0" spc="-25" dirty="0">
                <a:latin typeface="Times New Roman"/>
                <a:cs typeface="Times New Roman"/>
              </a:rPr>
              <a:t>c</a:t>
            </a:r>
            <a:r>
              <a:rPr sz="4900" b="0" spc="5" dirty="0">
                <a:latin typeface="Times New Roman"/>
                <a:cs typeface="Times New Roman"/>
              </a:rPr>
              <a:t>t</a:t>
            </a:r>
            <a:r>
              <a:rPr sz="4900" b="0" spc="20" dirty="0">
                <a:latin typeface="Times New Roman"/>
                <a:cs typeface="Times New Roman"/>
              </a:rPr>
              <a:t>i</a:t>
            </a:r>
            <a:r>
              <a:rPr sz="4900" b="0" spc="10" dirty="0">
                <a:latin typeface="Times New Roman"/>
                <a:cs typeface="Times New Roman"/>
              </a:rPr>
              <a:t>on</a:t>
            </a:r>
            <a:endParaRPr sz="4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3879" y="1573657"/>
          <a:ext cx="10353673" cy="4829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1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85189"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spc="-40" dirty="0">
                          <a:latin typeface="Times New Roman"/>
                          <a:cs typeface="Times New Roman"/>
                        </a:rPr>
                        <a:t>Topic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marR="79375" indent="-203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25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160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2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f  </a:t>
                      </a:r>
                      <a:r>
                        <a:rPr sz="1600" b="1" spc="25" dirty="0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nfere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b="1" spc="-6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I  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NSPEC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58445" marR="2203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b="1" spc="30" dirty="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sz="1600" b="1" spc="2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b="1" spc="3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66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spc="5" dirty="0">
                          <a:latin typeface="Times New Roman"/>
                          <a:cs typeface="Times New Roman"/>
                        </a:rPr>
                        <a:t>Summary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13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spc="5" dirty="0">
                          <a:latin typeface="Times New Roman"/>
                          <a:cs typeface="Times New Roman"/>
                        </a:rPr>
                        <a:t>Merit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spc="10" dirty="0">
                          <a:latin typeface="Times New Roman"/>
                          <a:cs typeface="Times New Roman"/>
                        </a:rPr>
                        <a:t>Demerits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189">
                <a:tc>
                  <a:txBody>
                    <a:bodyPr/>
                    <a:lstStyle/>
                    <a:p>
                      <a:pPr marL="160655" marR="1212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spc="2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800" b="1" spc="-1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800" b="1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800" b="1" spc="-5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2800" b="1" spc="5" dirty="0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sz="28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5" dirty="0">
                          <a:latin typeface="Times New Roman"/>
                          <a:cs typeface="Times New Roman"/>
                        </a:rPr>
                        <a:t>Mouse </a:t>
                      </a:r>
                      <a:r>
                        <a:rPr sz="28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800" b="1" spc="2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800" b="1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b="1" spc="-5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800" b="1" spc="2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l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950" spc="20" dirty="0">
                          <a:latin typeface="Times New Roman"/>
                          <a:cs typeface="Times New Roman"/>
                        </a:rPr>
                        <a:t>29-31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65760" marR="331470" algn="ctr">
                        <a:lnSpc>
                          <a:spcPct val="102600"/>
                        </a:lnSpc>
                      </a:pPr>
                      <a:r>
                        <a:rPr sz="195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950" spc="-4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h  </a:t>
                      </a:r>
                      <a:r>
                        <a:rPr sz="1950" spc="30" dirty="0">
                          <a:latin typeface="Times New Roman"/>
                          <a:cs typeface="Times New Roman"/>
                        </a:rPr>
                        <a:t>2018/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50" spc="45" dirty="0">
                          <a:latin typeface="Times New Roman"/>
                          <a:cs typeface="Times New Roman"/>
                        </a:rPr>
                        <a:t>18132526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6995" marR="84455" algn="just">
                        <a:lnSpc>
                          <a:spcPct val="102699"/>
                        </a:lnSpc>
                        <a:spcBef>
                          <a:spcPts val="295"/>
                        </a:spcBef>
                      </a:pPr>
                      <a:r>
                        <a:rPr sz="1950" spc="1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5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950" spc="10" dirty="0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0" dirty="0">
                          <a:latin typeface="Times New Roman"/>
                          <a:cs typeface="Times New Roman"/>
                        </a:rPr>
                        <a:t>gesture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 recognition </a:t>
                      </a:r>
                      <a:r>
                        <a:rPr sz="1950" spc="-4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sz="1950" spc="3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designed </a:t>
                      </a:r>
                      <a:r>
                        <a:rPr sz="1950" spc="5" dirty="0">
                          <a:latin typeface="Times New Roman"/>
                          <a:cs typeface="Times New Roman"/>
                        </a:rPr>
                        <a:t>which </a:t>
                      </a:r>
                      <a:r>
                        <a:rPr sz="1950" spc="20" dirty="0">
                          <a:latin typeface="Times New Roman"/>
                          <a:cs typeface="Times New Roman"/>
                        </a:rPr>
                        <a:t>recognize </a:t>
                      </a:r>
                      <a:r>
                        <a:rPr sz="19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hand </a:t>
                      </a:r>
                      <a:r>
                        <a:rPr sz="1950" spc="10" dirty="0">
                          <a:latin typeface="Times New Roman"/>
                          <a:cs typeface="Times New Roman"/>
                        </a:rPr>
                        <a:t>gestures 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sz="1950" spc="3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950" spc="20" dirty="0">
                          <a:latin typeface="Times New Roman"/>
                          <a:cs typeface="Times New Roman"/>
                        </a:rPr>
                        <a:t>down, </a:t>
                      </a:r>
                      <a:r>
                        <a:rPr sz="1950" spc="30" dirty="0">
                          <a:latin typeface="Times New Roman"/>
                          <a:cs typeface="Times New Roman"/>
                        </a:rPr>
                        <a:t>up, </a:t>
                      </a:r>
                      <a:r>
                        <a:rPr sz="1950" spc="5" dirty="0">
                          <a:latin typeface="Times New Roman"/>
                          <a:cs typeface="Times New Roman"/>
                        </a:rPr>
                        <a:t>left, </a:t>
                      </a:r>
                      <a:r>
                        <a:rPr sz="19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tick,</a:t>
                      </a:r>
                      <a:r>
                        <a:rPr sz="1950" spc="5" dirty="0">
                          <a:latin typeface="Times New Roman"/>
                          <a:cs typeface="Times New Roman"/>
                        </a:rPr>
                        <a:t> right</a:t>
                      </a:r>
                      <a:r>
                        <a:rPr sz="19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3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9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0" dirty="0">
                          <a:latin typeface="Times New Roman"/>
                          <a:cs typeface="Times New Roman"/>
                        </a:rPr>
                        <a:t>cross,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2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9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19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signal</a:t>
                      </a:r>
                      <a:r>
                        <a:rPr sz="19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2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9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0" dirty="0">
                          <a:latin typeface="Times New Roman"/>
                          <a:cs typeface="Times New Roman"/>
                        </a:rPr>
                        <a:t>three-axis 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5" dirty="0">
                          <a:latin typeface="Times New Roman"/>
                          <a:cs typeface="Times New Roman"/>
                        </a:rPr>
                        <a:t>accelerometer. </a:t>
                      </a:r>
                      <a:r>
                        <a:rPr sz="1950" spc="35" dirty="0">
                          <a:latin typeface="Times New Roman"/>
                          <a:cs typeface="Times New Roman"/>
                        </a:rPr>
                        <a:t>Mouse 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control based </a:t>
                      </a:r>
                      <a:r>
                        <a:rPr sz="19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5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Gesture</a:t>
                      </a:r>
                      <a:r>
                        <a:rPr sz="19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interaction</a:t>
                      </a:r>
                      <a:r>
                        <a:rPr sz="1950" spc="20" dirty="0">
                          <a:latin typeface="Times New Roman"/>
                          <a:cs typeface="Times New Roman"/>
                        </a:rPr>
                        <a:t> takes </a:t>
                      </a:r>
                      <a:r>
                        <a:rPr sz="19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advantage</a:t>
                      </a:r>
                      <a:r>
                        <a:rPr sz="19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2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9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0" dirty="0">
                          <a:latin typeface="Times New Roman"/>
                          <a:cs typeface="Times New Roman"/>
                        </a:rPr>
                        <a:t>continuity 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950" spc="-4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dynamics </a:t>
                      </a:r>
                      <a:r>
                        <a:rPr sz="1950" spc="2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950" spc="3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950" spc="20" dirty="0">
                          <a:latin typeface="Times New Roman"/>
                          <a:cs typeface="Times New Roman"/>
                        </a:rPr>
                        <a:t>user's </a:t>
                      </a:r>
                      <a:r>
                        <a:rPr sz="1950" spc="10" dirty="0">
                          <a:latin typeface="Times New Roman"/>
                          <a:cs typeface="Times New Roman"/>
                        </a:rPr>
                        <a:t>movement </a:t>
                      </a:r>
                      <a:r>
                        <a:rPr sz="1950" spc="4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95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9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hand</a:t>
                      </a:r>
                      <a:r>
                        <a:rPr sz="19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9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5" dirty="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9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9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mouse </a:t>
                      </a:r>
                      <a:r>
                        <a:rPr sz="19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movement.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2550" algn="just">
                        <a:lnSpc>
                          <a:spcPct val="102600"/>
                        </a:lnSpc>
                        <a:spcBef>
                          <a:spcPts val="300"/>
                        </a:spcBef>
                        <a:tabLst>
                          <a:tab pos="1539875" algn="l"/>
                        </a:tabLst>
                      </a:pPr>
                      <a:r>
                        <a:rPr sz="1950" spc="15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9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0" dirty="0">
                          <a:latin typeface="Times New Roman"/>
                          <a:cs typeface="Times New Roman"/>
                        </a:rPr>
                        <a:t>precision 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20" dirty="0">
                          <a:latin typeface="Times New Roman"/>
                          <a:cs typeface="Times New Roman"/>
                        </a:rPr>
                        <a:t>was </a:t>
                      </a:r>
                      <a:r>
                        <a:rPr sz="1950" spc="10" dirty="0">
                          <a:latin typeface="Times New Roman"/>
                          <a:cs typeface="Times New Roman"/>
                        </a:rPr>
                        <a:t>observed </a:t>
                      </a:r>
                      <a:r>
                        <a:rPr sz="1950" spc="6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950" spc="-4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950" spc="-4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950" spc="5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s	</a:t>
                      </a:r>
                      <a:r>
                        <a:rPr sz="1950" spc="30" dirty="0">
                          <a:latin typeface="Times New Roman"/>
                          <a:cs typeface="Times New Roman"/>
                        </a:rPr>
                        <a:t>of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92075" marR="91440" algn="just">
                        <a:lnSpc>
                          <a:spcPct val="102600"/>
                        </a:lnSpc>
                      </a:pPr>
                      <a:r>
                        <a:rPr sz="1950" spc="10" dirty="0">
                          <a:latin typeface="Times New Roman"/>
                          <a:cs typeface="Times New Roman"/>
                        </a:rPr>
                        <a:t>dragging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950" spc="-4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clicking</a:t>
                      </a:r>
                      <a:r>
                        <a:rPr sz="1350" spc="-10" dirty="0">
                          <a:latin typeface="Calibri"/>
                          <a:cs typeface="Calibri"/>
                        </a:rPr>
                        <a:t>.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77470">
                        <a:lnSpc>
                          <a:spcPct val="102699"/>
                        </a:lnSpc>
                        <a:spcBef>
                          <a:spcPts val="295"/>
                        </a:spcBef>
                        <a:tabLst>
                          <a:tab pos="548005" algn="l"/>
                          <a:tab pos="753745" algn="l"/>
                          <a:tab pos="1287145" algn="l"/>
                        </a:tabLst>
                      </a:pPr>
                      <a:r>
                        <a:rPr sz="1950" spc="15" dirty="0">
                          <a:latin typeface="Times New Roman"/>
                          <a:cs typeface="Times New Roman"/>
                        </a:rPr>
                        <a:t>Hardware </a:t>
                      </a:r>
                      <a:r>
                        <a:rPr sz="19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component </a:t>
                      </a:r>
                      <a:r>
                        <a:rPr sz="19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950" spc="-4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950" spc="5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sz="1950" spc="5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950" spc="-4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950" spc="-3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950" spc="2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50" spc="5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950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sz="195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o	</a:t>
                      </a:r>
                      <a:r>
                        <a:rPr sz="1950" spc="-4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950" spc="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950" spc="-4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t	</a:t>
                      </a:r>
                      <a:r>
                        <a:rPr sz="1950" spc="4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950" spc="2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1950" spc="-20" dirty="0">
                          <a:latin typeface="Times New Roman"/>
                          <a:cs typeface="Times New Roman"/>
                        </a:rPr>
                        <a:t>ends.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2039" y="133984"/>
            <a:ext cx="4391025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00" b="0" dirty="0">
                <a:latin typeface="Times New Roman"/>
                <a:cs typeface="Times New Roman"/>
              </a:rPr>
              <a:t>Literature</a:t>
            </a:r>
            <a:r>
              <a:rPr sz="4900" b="0" spc="-100" dirty="0">
                <a:latin typeface="Times New Roman"/>
                <a:cs typeface="Times New Roman"/>
              </a:rPr>
              <a:t> </a:t>
            </a:r>
            <a:r>
              <a:rPr sz="4900" b="0" spc="-10" dirty="0">
                <a:latin typeface="Times New Roman"/>
                <a:cs typeface="Times New Roman"/>
              </a:rPr>
              <a:t>Survey</a:t>
            </a:r>
            <a:endParaRPr sz="4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70509" y="964057"/>
          <a:ext cx="11229338" cy="5887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5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9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9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84959"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spc="-40" dirty="0">
                          <a:latin typeface="Times New Roman"/>
                          <a:cs typeface="Times New Roman"/>
                        </a:rPr>
                        <a:t>Topic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 marR="100330" indent="-12700" algn="ctr">
                        <a:lnSpc>
                          <a:spcPct val="102699"/>
                        </a:lnSpc>
                        <a:spcBef>
                          <a:spcPts val="275"/>
                        </a:spcBef>
                      </a:pPr>
                      <a:r>
                        <a:rPr sz="1950" b="1" spc="5" dirty="0">
                          <a:latin typeface="Times New Roman"/>
                          <a:cs typeface="Times New Roman"/>
                        </a:rPr>
                        <a:t>Date</a:t>
                      </a:r>
                      <a:r>
                        <a:rPr sz="1950" b="1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b="1" spc="2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95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b="1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950" b="1" spc="2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950" b="1" spc="-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950" b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950" b="1" spc="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950" b="1" spc="-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950" b="1" spc="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950" b="1" spc="-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950" b="1" spc="15" dirty="0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sz="1950" b="1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950" b="1" spc="5" dirty="0">
                          <a:latin typeface="Times New Roman"/>
                          <a:cs typeface="Times New Roman"/>
                        </a:rPr>
                        <a:t>INS  </a:t>
                      </a:r>
                      <a:r>
                        <a:rPr sz="1950" b="1" spc="15" dirty="0">
                          <a:latin typeface="Times New Roman"/>
                          <a:cs typeface="Times New Roman"/>
                        </a:rPr>
                        <a:t>PEC Accession </a:t>
                      </a:r>
                      <a:r>
                        <a:rPr sz="195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b="1" spc="10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spc="10" dirty="0">
                          <a:latin typeface="Times New Roman"/>
                          <a:cs typeface="Times New Roman"/>
                        </a:rPr>
                        <a:t>Summary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spc="5" dirty="0">
                          <a:latin typeface="Times New Roman"/>
                          <a:cs typeface="Times New Roman"/>
                        </a:rPr>
                        <a:t>Merits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spc="10" dirty="0">
                          <a:latin typeface="Times New Roman"/>
                          <a:cs typeface="Times New Roman"/>
                        </a:rPr>
                        <a:t>Demerits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631">
                <a:tc>
                  <a:txBody>
                    <a:bodyPr/>
                    <a:lstStyle/>
                    <a:p>
                      <a:pPr marL="91440" marR="100965">
                        <a:lnSpc>
                          <a:spcPct val="102699"/>
                        </a:lnSpc>
                        <a:spcBef>
                          <a:spcPts val="290"/>
                        </a:spcBef>
                      </a:pPr>
                      <a:r>
                        <a:rPr sz="1950" b="1" spc="20" dirty="0">
                          <a:latin typeface="Times New Roman"/>
                          <a:cs typeface="Times New Roman"/>
                        </a:rPr>
                        <a:t>Design </a:t>
                      </a:r>
                      <a:r>
                        <a:rPr sz="1950" b="1" spc="2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95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b="1" spc="10" dirty="0">
                          <a:latin typeface="Times New Roman"/>
                          <a:cs typeface="Times New Roman"/>
                        </a:rPr>
                        <a:t>control </a:t>
                      </a:r>
                      <a:r>
                        <a:rPr sz="195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b="1" spc="10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195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b="1" spc="5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95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b="1" spc="2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95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b="1" spc="-5" dirty="0">
                          <a:latin typeface="Times New Roman"/>
                          <a:cs typeface="Times New Roman"/>
                        </a:rPr>
                        <a:t>hand </a:t>
                      </a:r>
                      <a:r>
                        <a:rPr sz="195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b="1" spc="10" dirty="0">
                          <a:latin typeface="Times New Roman"/>
                          <a:cs typeface="Times New Roman"/>
                        </a:rPr>
                        <a:t>gesture </a:t>
                      </a:r>
                      <a:r>
                        <a:rPr sz="195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b="1" spc="-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950" b="1" spc="15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1950" b="1" spc="25" dirty="0">
                          <a:latin typeface="Times New Roman"/>
                          <a:cs typeface="Times New Roman"/>
                        </a:rPr>
                        <a:t>og</a:t>
                      </a:r>
                      <a:r>
                        <a:rPr sz="1950" b="1" spc="-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950" b="1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5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950" b="1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50" b="1" spc="2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95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4471C4"/>
                      </a:solidFill>
                      <a:prstDash val="solid"/>
                    </a:lnT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108585" marR="255270">
                        <a:lnSpc>
                          <a:spcPct val="102600"/>
                        </a:lnSpc>
                        <a:spcBef>
                          <a:spcPts val="295"/>
                        </a:spcBef>
                      </a:pPr>
                      <a:r>
                        <a:rPr sz="1950" spc="15" dirty="0">
                          <a:latin typeface="Times New Roman"/>
                          <a:cs typeface="Times New Roman"/>
                        </a:rPr>
                        <a:t>27-29 </a:t>
                      </a:r>
                      <a:r>
                        <a:rPr sz="1950" spc="5" dirty="0">
                          <a:latin typeface="Times New Roman"/>
                          <a:cs typeface="Times New Roman"/>
                        </a:rPr>
                        <a:t>March </a:t>
                      </a:r>
                      <a:r>
                        <a:rPr sz="19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25" dirty="0">
                          <a:latin typeface="Times New Roman"/>
                          <a:cs typeface="Times New Roman"/>
                        </a:rPr>
                        <a:t>2018</a:t>
                      </a:r>
                      <a:r>
                        <a:rPr sz="1950" spc="-15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950" spc="25" dirty="0">
                          <a:latin typeface="Times New Roman"/>
                          <a:cs typeface="Times New Roman"/>
                        </a:rPr>
                        <a:t>177694</a:t>
                      </a:r>
                      <a:r>
                        <a:rPr sz="1950" spc="-3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4471C4"/>
                      </a:solidFill>
                      <a:prstDash val="solid"/>
                    </a:lnT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939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Vision-based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dynamic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gesture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recognition 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sz="1900" spc="-45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important</a:t>
                      </a:r>
                      <a:r>
                        <a:rPr sz="1900" spc="4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means</a:t>
                      </a:r>
                      <a:r>
                        <a:rPr sz="19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human-computer 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interaction.</a:t>
                      </a:r>
                      <a:r>
                        <a:rPr sz="19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9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designs</a:t>
                      </a:r>
                      <a:r>
                        <a:rPr sz="19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dynamic 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gesture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recognition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control </a:t>
                      </a: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9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sz="1900" spc="1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USB 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single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camera. 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After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obtaining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image 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through the camera, the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original 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binarized, 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eroded, 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smoothed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filled 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holes,</a:t>
                      </a:r>
                      <a:r>
                        <a:rPr sz="19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then</a:t>
                      </a:r>
                      <a:r>
                        <a:rPr sz="19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circumscribed</a:t>
                      </a:r>
                      <a:r>
                        <a:rPr sz="19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rectangles</a:t>
                      </a:r>
                      <a:r>
                        <a:rPr sz="19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900" spc="-45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centroid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points</a:t>
                      </a:r>
                      <a:r>
                        <a:rPr sz="19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gesture</a:t>
                      </a:r>
                      <a:r>
                        <a:rPr sz="19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sz="19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9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tracked, </a:t>
                      </a:r>
                      <a:r>
                        <a:rPr sz="1900" spc="-45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then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movement</a:t>
                      </a: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direction of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gesture 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determined</a:t>
                      </a:r>
                      <a:r>
                        <a:rPr sz="19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according</a:t>
                      </a:r>
                      <a:r>
                        <a:rPr sz="19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motion</a:t>
                      </a:r>
                      <a:r>
                        <a:rPr sz="19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track.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07950" marR="274955" algn="just">
                        <a:lnSpc>
                          <a:spcPct val="98800"/>
                        </a:lnSpc>
                        <a:spcBef>
                          <a:spcPts val="5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Finally,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through the 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gesture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control 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movement </a:t>
                      </a: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900" spc="-45" dirty="0">
                          <a:latin typeface="Times New Roman"/>
                          <a:cs typeface="Times New Roman"/>
                        </a:rPr>
                        <a:t>mouse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pointer 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move 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simulate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left-click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operation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T w="12700">
                      <a:solidFill>
                        <a:srgbClr val="4471C4"/>
                      </a:solidFill>
                      <a:prstDash val="solid"/>
                    </a:lnT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990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9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test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results</a:t>
                      </a:r>
                      <a:r>
                        <a:rPr sz="19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show </a:t>
                      </a:r>
                      <a:r>
                        <a:rPr sz="1900" spc="-45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recognition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rate is 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high, </a:t>
                      </a:r>
                      <a:r>
                        <a:rPr sz="1900" spc="-45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therefore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research </a:t>
                      </a:r>
                      <a:r>
                        <a:rPr sz="1900" spc="-45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45" dirty="0">
                          <a:latin typeface="Times New Roman"/>
                          <a:cs typeface="Times New Roman"/>
                        </a:rPr>
                        <a:t>some 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practical 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values.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T w="12700">
                      <a:solidFill>
                        <a:srgbClr val="4471C4"/>
                      </a:solidFill>
                      <a:prstDash val="solid"/>
                    </a:lnT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106680" marR="1866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900" spc="1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requires </a:t>
                      </a:r>
                      <a:r>
                        <a:rPr sz="1900" spc="1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lot of </a:t>
                      </a:r>
                      <a:r>
                        <a:rPr sz="1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processing</a:t>
                      </a:r>
                      <a:r>
                        <a:rPr sz="19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900" spc="-45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carry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out the </a:t>
                      </a:r>
                      <a:r>
                        <a:rPr sz="1900" spc="-45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process.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T w="12700">
                      <a:solidFill>
                        <a:srgbClr val="4471C4"/>
                      </a:solidFill>
                      <a:prstDash val="solid"/>
                    </a:lnT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2039" y="133984"/>
            <a:ext cx="4391025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00" b="0" dirty="0">
                <a:latin typeface="Times New Roman"/>
                <a:cs typeface="Times New Roman"/>
              </a:rPr>
              <a:t>Literature</a:t>
            </a:r>
            <a:r>
              <a:rPr sz="4900" b="0" spc="-100" dirty="0">
                <a:latin typeface="Times New Roman"/>
                <a:cs typeface="Times New Roman"/>
              </a:rPr>
              <a:t> </a:t>
            </a:r>
            <a:r>
              <a:rPr sz="4900" b="0" spc="-10" dirty="0">
                <a:latin typeface="Times New Roman"/>
                <a:cs typeface="Times New Roman"/>
              </a:rPr>
              <a:t>Survey</a:t>
            </a:r>
            <a:endParaRPr sz="4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33984"/>
            <a:ext cx="4780915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00" b="0" spc="10" dirty="0">
                <a:latin typeface="Times New Roman"/>
                <a:cs typeface="Times New Roman"/>
              </a:rPr>
              <a:t>Problem</a:t>
            </a:r>
            <a:r>
              <a:rPr sz="4900" b="0" spc="-160" dirty="0">
                <a:latin typeface="Times New Roman"/>
                <a:cs typeface="Times New Roman"/>
              </a:rPr>
              <a:t> </a:t>
            </a:r>
            <a:r>
              <a:rPr sz="4900" b="0" dirty="0">
                <a:latin typeface="Times New Roman"/>
                <a:cs typeface="Times New Roman"/>
              </a:rPr>
              <a:t>Statement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799907"/>
            <a:ext cx="10371455" cy="391922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5080" indent="-228600" algn="just">
              <a:lnSpc>
                <a:spcPct val="90200"/>
              </a:lnSpc>
              <a:spcBef>
                <a:spcPts val="4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problem </a:t>
            </a:r>
            <a:r>
              <a:rPr sz="2800" spc="-10" dirty="0">
                <a:latin typeface="Times New Roman"/>
                <a:cs typeface="Times New Roman"/>
              </a:rPr>
              <a:t>with </a:t>
            </a:r>
            <a:r>
              <a:rPr sz="2800" spc="-5" dirty="0">
                <a:latin typeface="Times New Roman"/>
                <a:cs typeface="Times New Roman"/>
              </a:rPr>
              <a:t>current gen </a:t>
            </a:r>
            <a:r>
              <a:rPr sz="2800" spc="-10" dirty="0">
                <a:latin typeface="Times New Roman"/>
                <a:cs typeface="Times New Roman"/>
              </a:rPr>
              <a:t>computer </a:t>
            </a:r>
            <a:r>
              <a:rPr sz="2800" spc="-5" dirty="0">
                <a:latin typeface="Times New Roman"/>
                <a:cs typeface="Times New Roman"/>
              </a:rPr>
              <a:t>mice </a:t>
            </a:r>
            <a:r>
              <a:rPr sz="2800" spc="-3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dirty="0">
                <a:latin typeface="Times New Roman"/>
                <a:cs typeface="Times New Roman"/>
              </a:rPr>
              <a:t>they </a:t>
            </a:r>
            <a:r>
              <a:rPr sz="2800" spc="20" dirty="0">
                <a:latin typeface="Times New Roman"/>
                <a:cs typeface="Times New Roman"/>
              </a:rPr>
              <a:t>only </a:t>
            </a:r>
            <a:r>
              <a:rPr sz="2800" spc="-5" dirty="0">
                <a:latin typeface="Times New Roman"/>
                <a:cs typeface="Times New Roman"/>
              </a:rPr>
              <a:t>offer </a:t>
            </a:r>
            <a:r>
              <a:rPr sz="2800" spc="10" dirty="0">
                <a:latin typeface="Times New Roman"/>
                <a:cs typeface="Times New Roman"/>
              </a:rPr>
              <a:t>a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life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about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10,000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clicks.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After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surpasses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this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number,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there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no </a:t>
            </a:r>
            <a:r>
              <a:rPr sz="2800" spc="5" dirty="0">
                <a:latin typeface="Times New Roman"/>
                <a:cs typeface="Times New Roman"/>
              </a:rPr>
              <a:t>guarantee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no means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estimate </a:t>
            </a:r>
            <a:r>
              <a:rPr sz="2800" spc="5" dirty="0">
                <a:latin typeface="Times New Roman"/>
                <a:cs typeface="Times New Roman"/>
              </a:rPr>
              <a:t>how </a:t>
            </a:r>
            <a:r>
              <a:rPr sz="2800" spc="-10" dirty="0">
                <a:latin typeface="Times New Roman"/>
                <a:cs typeface="Times New Roman"/>
              </a:rPr>
              <a:t>long </a:t>
            </a:r>
            <a:r>
              <a:rPr sz="2800" spc="5" dirty="0">
                <a:latin typeface="Times New Roman"/>
                <a:cs typeface="Times New Roman"/>
              </a:rPr>
              <a:t>will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mouse 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further </a:t>
            </a:r>
            <a:r>
              <a:rPr sz="2800" spc="-10" dirty="0">
                <a:latin typeface="Times New Roman"/>
                <a:cs typeface="Times New Roman"/>
              </a:rPr>
              <a:t>last.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growing </a:t>
            </a:r>
            <a:r>
              <a:rPr sz="2800" spc="5" dirty="0">
                <a:latin typeface="Times New Roman"/>
                <a:cs typeface="Times New Roman"/>
              </a:rPr>
              <a:t>number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physical </a:t>
            </a:r>
            <a:r>
              <a:rPr sz="2800" dirty="0">
                <a:latin typeface="Times New Roman"/>
                <a:cs typeface="Times New Roman"/>
              </a:rPr>
              <a:t>computer </a:t>
            </a:r>
            <a:r>
              <a:rPr sz="2800" spc="-10" dirty="0">
                <a:latin typeface="Times New Roman"/>
                <a:cs typeface="Times New Roman"/>
              </a:rPr>
              <a:t>accessories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improper </a:t>
            </a:r>
            <a:r>
              <a:rPr sz="2800" spc="-15" dirty="0">
                <a:latin typeface="Times New Roman"/>
                <a:cs typeface="Times New Roman"/>
              </a:rPr>
              <a:t>handling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e-waste </a:t>
            </a:r>
            <a:r>
              <a:rPr sz="2800" spc="-10" dirty="0">
                <a:latin typeface="Times New Roman"/>
                <a:cs typeface="Times New Roman"/>
              </a:rPr>
              <a:t>also </a:t>
            </a:r>
            <a:r>
              <a:rPr sz="2800" dirty="0">
                <a:latin typeface="Times New Roman"/>
                <a:cs typeface="Times New Roman"/>
              </a:rPr>
              <a:t>contributes </a:t>
            </a:r>
            <a:r>
              <a:rPr sz="2800" spc="-25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overall </a:t>
            </a:r>
            <a:r>
              <a:rPr sz="2800" spc="-10" dirty="0">
                <a:latin typeface="Times New Roman"/>
                <a:cs typeface="Times New Roman"/>
              </a:rPr>
              <a:t>pollution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level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planet. </a:t>
            </a:r>
            <a:r>
              <a:rPr sz="2800" spc="-15" dirty="0">
                <a:latin typeface="Times New Roman"/>
                <a:cs typeface="Times New Roman"/>
              </a:rPr>
              <a:t>This </a:t>
            </a:r>
            <a:r>
              <a:rPr sz="2800" dirty="0">
                <a:latin typeface="Times New Roman"/>
                <a:cs typeface="Times New Roman"/>
              </a:rPr>
              <a:t>project aims </a:t>
            </a:r>
            <a:r>
              <a:rPr sz="2800" spc="-25" dirty="0">
                <a:latin typeface="Times New Roman"/>
                <a:cs typeface="Times New Roman"/>
              </a:rPr>
              <a:t>to </a:t>
            </a:r>
            <a:r>
              <a:rPr sz="2800" spc="-20" dirty="0">
                <a:latin typeface="Times New Roman"/>
                <a:cs typeface="Times New Roman"/>
              </a:rPr>
              <a:t>tackle </a:t>
            </a:r>
            <a:r>
              <a:rPr sz="2800" spc="20" dirty="0">
                <a:latin typeface="Times New Roman"/>
                <a:cs typeface="Times New Roman"/>
              </a:rPr>
              <a:t>both </a:t>
            </a:r>
            <a:r>
              <a:rPr sz="2800" dirty="0">
                <a:latin typeface="Times New Roman"/>
                <a:cs typeface="Times New Roman"/>
              </a:rPr>
              <a:t>problems </a:t>
            </a:r>
            <a:r>
              <a:rPr sz="2800" spc="10" dirty="0">
                <a:latin typeface="Times New Roman"/>
                <a:cs typeface="Times New Roman"/>
              </a:rPr>
              <a:t>at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same </a:t>
            </a:r>
            <a:r>
              <a:rPr sz="2800" spc="-5" dirty="0">
                <a:latin typeface="Times New Roman"/>
                <a:cs typeface="Times New Roman"/>
              </a:rPr>
              <a:t>time </a:t>
            </a:r>
            <a:r>
              <a:rPr sz="2800" spc="25" dirty="0">
                <a:latin typeface="Times New Roman"/>
                <a:cs typeface="Times New Roman"/>
              </a:rPr>
              <a:t>by </a:t>
            </a:r>
            <a:r>
              <a:rPr sz="2800" spc="-10" dirty="0">
                <a:latin typeface="Times New Roman"/>
                <a:cs typeface="Times New Roman"/>
              </a:rPr>
              <a:t>using </a:t>
            </a:r>
            <a:r>
              <a:rPr sz="2800" spc="5" dirty="0">
                <a:latin typeface="Times New Roman"/>
                <a:cs typeface="Times New Roman"/>
              </a:rPr>
              <a:t>gesture </a:t>
            </a:r>
            <a:r>
              <a:rPr sz="2800" dirty="0">
                <a:latin typeface="Times New Roman"/>
                <a:cs typeface="Times New Roman"/>
              </a:rPr>
              <a:t>based </a:t>
            </a:r>
            <a:r>
              <a:rPr sz="2800" spc="-5" dirty="0">
                <a:latin typeface="Times New Roman"/>
                <a:cs typeface="Times New Roman"/>
              </a:rPr>
              <a:t>commands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send </a:t>
            </a:r>
            <a:r>
              <a:rPr sz="2800" spc="10" dirty="0">
                <a:latin typeface="Times New Roman"/>
                <a:cs typeface="Times New Roman"/>
              </a:rPr>
              <a:t>mouse </a:t>
            </a:r>
            <a:r>
              <a:rPr sz="2800" dirty="0">
                <a:latin typeface="Times New Roman"/>
                <a:cs typeface="Times New Roman"/>
              </a:rPr>
              <a:t>input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10" dirty="0">
                <a:latin typeface="Times New Roman"/>
                <a:cs typeface="Times New Roman"/>
              </a:rPr>
              <a:t>a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PC. </a:t>
            </a:r>
            <a:r>
              <a:rPr sz="2800" spc="-15" dirty="0">
                <a:latin typeface="Times New Roman"/>
                <a:cs typeface="Times New Roman"/>
              </a:rPr>
              <a:t>This, </a:t>
            </a:r>
            <a:r>
              <a:rPr sz="2800" spc="-30" dirty="0">
                <a:latin typeface="Times New Roman"/>
                <a:cs typeface="Times New Roman"/>
              </a:rPr>
              <a:t>in </a:t>
            </a:r>
            <a:r>
              <a:rPr sz="2800" spc="5" dirty="0">
                <a:latin typeface="Times New Roman"/>
                <a:cs typeface="Times New Roman"/>
              </a:rPr>
              <a:t>turn, </a:t>
            </a:r>
            <a:r>
              <a:rPr sz="2800" dirty="0">
                <a:latin typeface="Times New Roman"/>
                <a:cs typeface="Times New Roman"/>
              </a:rPr>
              <a:t>completely eliminates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need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physical </a:t>
            </a:r>
            <a:r>
              <a:rPr sz="2800" spc="10" dirty="0">
                <a:latin typeface="Times New Roman"/>
                <a:cs typeface="Times New Roman"/>
              </a:rPr>
              <a:t>entity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act as a </a:t>
            </a:r>
            <a:r>
              <a:rPr sz="2800" spc="-5" dirty="0">
                <a:latin typeface="Times New Roman"/>
                <a:cs typeface="Times New Roman"/>
              </a:rPr>
              <a:t>mouse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-15" dirty="0">
                <a:latin typeface="Times New Roman"/>
                <a:cs typeface="Times New Roman"/>
              </a:rPr>
              <a:t>hence, </a:t>
            </a:r>
            <a:r>
              <a:rPr sz="2800" spc="1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drastically </a:t>
            </a:r>
            <a:r>
              <a:rPr sz="2800" dirty="0">
                <a:latin typeface="Times New Roman"/>
                <a:cs typeface="Times New Roman"/>
              </a:rPr>
              <a:t>lower </a:t>
            </a:r>
            <a:r>
              <a:rPr sz="2800" spc="-5" dirty="0">
                <a:latin typeface="Times New Roman"/>
                <a:cs typeface="Times New Roman"/>
              </a:rPr>
              <a:t>amount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e-waste </a:t>
            </a:r>
            <a:r>
              <a:rPr sz="2800" spc="-5" dirty="0">
                <a:latin typeface="Times New Roman"/>
                <a:cs typeface="Times New Roman"/>
              </a:rPr>
              <a:t>would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be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produced.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7147"/>
            <a:ext cx="4339590" cy="776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00" b="0" spc="5" dirty="0">
                <a:latin typeface="Times New Roman"/>
                <a:cs typeface="Times New Roman"/>
              </a:rPr>
              <a:t>Proposed</a:t>
            </a:r>
            <a:r>
              <a:rPr sz="4900" b="0" spc="-80" dirty="0">
                <a:latin typeface="Times New Roman"/>
                <a:cs typeface="Times New Roman"/>
              </a:rPr>
              <a:t> </a:t>
            </a:r>
            <a:r>
              <a:rPr sz="4900" b="0" dirty="0">
                <a:latin typeface="Times New Roman"/>
                <a:cs typeface="Times New Roman"/>
              </a:rPr>
              <a:t>System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943228"/>
            <a:ext cx="10206355" cy="289750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5715" indent="-229235" algn="just">
              <a:lnSpc>
                <a:spcPct val="90300"/>
              </a:lnSpc>
              <a:spcBef>
                <a:spcPts val="45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Times New Roman"/>
                <a:cs typeface="Times New Roman"/>
              </a:rPr>
              <a:t>This </a:t>
            </a:r>
            <a:r>
              <a:rPr sz="2800" spc="10" dirty="0">
                <a:latin typeface="Times New Roman"/>
                <a:cs typeface="Times New Roman"/>
              </a:rPr>
              <a:t>code </a:t>
            </a:r>
            <a:r>
              <a:rPr sz="2800" spc="-10" dirty="0">
                <a:latin typeface="Times New Roman"/>
                <a:cs typeface="Times New Roman"/>
              </a:rPr>
              <a:t>will </a:t>
            </a:r>
            <a:r>
              <a:rPr sz="2800" spc="20" dirty="0">
                <a:latin typeface="Times New Roman"/>
                <a:cs typeface="Times New Roman"/>
              </a:rPr>
              <a:t>be </a:t>
            </a:r>
            <a:r>
              <a:rPr sz="2800" dirty="0">
                <a:latin typeface="Times New Roman"/>
                <a:cs typeface="Times New Roman"/>
              </a:rPr>
              <a:t>written </a:t>
            </a:r>
            <a:r>
              <a:rPr sz="2800" spc="-3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Python3. </a:t>
            </a:r>
            <a:r>
              <a:rPr sz="2800" spc="-15" dirty="0">
                <a:latin typeface="Times New Roman"/>
                <a:cs typeface="Times New Roman"/>
              </a:rPr>
              <a:t>It </a:t>
            </a:r>
            <a:r>
              <a:rPr sz="2800" spc="-10" dirty="0">
                <a:latin typeface="Times New Roman"/>
                <a:cs typeface="Times New Roman"/>
              </a:rPr>
              <a:t>will </a:t>
            </a:r>
            <a:r>
              <a:rPr sz="2800" spc="10" dirty="0">
                <a:latin typeface="Times New Roman"/>
                <a:cs typeface="Times New Roman"/>
              </a:rPr>
              <a:t>use </a:t>
            </a:r>
            <a:r>
              <a:rPr sz="2800" spc="-5" dirty="0">
                <a:latin typeface="Times New Roman"/>
                <a:cs typeface="Times New Roman"/>
              </a:rPr>
              <a:t>the cross-platform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image </a:t>
            </a:r>
            <a:r>
              <a:rPr sz="2800" spc="-10" dirty="0">
                <a:latin typeface="Times New Roman"/>
                <a:cs typeface="Times New Roman"/>
              </a:rPr>
              <a:t>processing </a:t>
            </a:r>
            <a:r>
              <a:rPr sz="2800" spc="5" dirty="0">
                <a:latin typeface="Times New Roman"/>
                <a:cs typeface="Times New Roman"/>
              </a:rPr>
              <a:t>module </a:t>
            </a:r>
            <a:r>
              <a:rPr sz="2800" spc="-5" dirty="0">
                <a:latin typeface="Times New Roman"/>
                <a:cs typeface="Times New Roman"/>
              </a:rPr>
              <a:t>OpenCV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implement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mouse actions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using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Python-specific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library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PyAutoGUI.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ct val="90600"/>
              </a:lnSpc>
              <a:spcBef>
                <a:spcPts val="9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20" dirty="0">
                <a:latin typeface="Times New Roman"/>
                <a:cs typeface="Times New Roman"/>
              </a:rPr>
              <a:t>video </a:t>
            </a:r>
            <a:r>
              <a:rPr sz="2800" spc="-10" dirty="0">
                <a:latin typeface="Times New Roman"/>
                <a:cs typeface="Times New Roman"/>
              </a:rPr>
              <a:t>will </a:t>
            </a:r>
            <a:r>
              <a:rPr sz="2800" spc="2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captured </a:t>
            </a:r>
            <a:r>
              <a:rPr sz="2800" spc="25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the webcam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-25" dirty="0">
                <a:latin typeface="Times New Roman"/>
                <a:cs typeface="Times New Roman"/>
              </a:rPr>
              <a:t>will </a:t>
            </a:r>
            <a:r>
              <a:rPr sz="2800" spc="25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processed </a:t>
            </a:r>
            <a:r>
              <a:rPr sz="2800" spc="-15" dirty="0">
                <a:latin typeface="Times New Roman"/>
                <a:cs typeface="Times New Roman"/>
              </a:rPr>
              <a:t>so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5" dirty="0">
                <a:latin typeface="Times New Roman"/>
                <a:cs typeface="Times New Roman"/>
              </a:rPr>
              <a:t>only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three </a:t>
            </a:r>
            <a:r>
              <a:rPr sz="2800" spc="-5" dirty="0">
                <a:latin typeface="Times New Roman"/>
                <a:cs typeface="Times New Roman"/>
              </a:rPr>
              <a:t>colored </a:t>
            </a:r>
            <a:r>
              <a:rPr sz="2800" spc="-15" dirty="0">
                <a:latin typeface="Times New Roman"/>
                <a:cs typeface="Times New Roman"/>
              </a:rPr>
              <a:t>fingertips </a:t>
            </a:r>
            <a:r>
              <a:rPr sz="2800" spc="15" dirty="0">
                <a:latin typeface="Times New Roman"/>
                <a:cs typeface="Times New Roman"/>
              </a:rPr>
              <a:t>are </a:t>
            </a:r>
            <a:r>
              <a:rPr sz="2800" spc="-10" dirty="0">
                <a:latin typeface="Times New Roman"/>
                <a:cs typeface="Times New Roman"/>
              </a:rPr>
              <a:t>extracted. </a:t>
            </a:r>
            <a:r>
              <a:rPr sz="2800" spc="-20" dirty="0">
                <a:latin typeface="Times New Roman"/>
                <a:cs typeface="Times New Roman"/>
              </a:rPr>
              <a:t>Their </a:t>
            </a:r>
            <a:r>
              <a:rPr sz="2800" spc="5" dirty="0">
                <a:latin typeface="Times New Roman"/>
                <a:cs typeface="Times New Roman"/>
              </a:rPr>
              <a:t>centers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 calculated </a:t>
            </a:r>
            <a:r>
              <a:rPr sz="2800" spc="-20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depending </a:t>
            </a:r>
            <a:r>
              <a:rPr sz="2800" spc="15" dirty="0">
                <a:latin typeface="Times New Roman"/>
                <a:cs typeface="Times New Roman"/>
              </a:rPr>
              <a:t>upon </a:t>
            </a:r>
            <a:r>
              <a:rPr sz="2800" spc="-15" dirty="0">
                <a:latin typeface="Times New Roman"/>
                <a:cs typeface="Times New Roman"/>
              </a:rPr>
              <a:t>their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relative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positions </a:t>
            </a:r>
            <a:r>
              <a:rPr sz="2800" spc="-30" dirty="0">
                <a:latin typeface="Times New Roman"/>
                <a:cs typeface="Times New Roman"/>
              </a:rPr>
              <a:t>it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is</a:t>
            </a:r>
            <a:r>
              <a:rPr sz="2800" spc="64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decided 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what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action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is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be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performed.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4358640"/>
            <a:ext cx="2446020" cy="245363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4459" y="4358640"/>
            <a:ext cx="2446019" cy="24536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66859" y="4358640"/>
            <a:ext cx="2446020" cy="24536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581025"/>
            <a:ext cx="6090285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00" b="0" spc="15" dirty="0">
                <a:latin typeface="Times New Roman"/>
                <a:cs typeface="Times New Roman"/>
              </a:rPr>
              <a:t>O</a:t>
            </a:r>
            <a:r>
              <a:rPr sz="4900" b="0" spc="-5" dirty="0">
                <a:latin typeface="Times New Roman"/>
                <a:cs typeface="Times New Roman"/>
              </a:rPr>
              <a:t>b</a:t>
            </a:r>
            <a:r>
              <a:rPr sz="4900" b="0" spc="5" dirty="0">
                <a:latin typeface="Times New Roman"/>
                <a:cs typeface="Times New Roman"/>
              </a:rPr>
              <a:t>s</a:t>
            </a:r>
            <a:r>
              <a:rPr sz="4900" b="0" spc="-15" dirty="0">
                <a:latin typeface="Times New Roman"/>
                <a:cs typeface="Times New Roman"/>
              </a:rPr>
              <a:t>er</a:t>
            </a:r>
            <a:r>
              <a:rPr sz="4900" b="0" spc="-55" dirty="0">
                <a:latin typeface="Times New Roman"/>
                <a:cs typeface="Times New Roman"/>
              </a:rPr>
              <a:t>v</a:t>
            </a:r>
            <a:r>
              <a:rPr sz="4900" b="0" spc="-15" dirty="0">
                <a:latin typeface="Times New Roman"/>
                <a:cs typeface="Times New Roman"/>
              </a:rPr>
              <a:t>a</a:t>
            </a:r>
            <a:r>
              <a:rPr sz="4900" b="0" spc="5" dirty="0">
                <a:latin typeface="Times New Roman"/>
                <a:cs typeface="Times New Roman"/>
              </a:rPr>
              <a:t>t</a:t>
            </a:r>
            <a:r>
              <a:rPr sz="4900" b="0" spc="20" dirty="0">
                <a:latin typeface="Times New Roman"/>
                <a:cs typeface="Times New Roman"/>
              </a:rPr>
              <a:t>i</a:t>
            </a:r>
            <a:r>
              <a:rPr sz="4900" b="0" spc="10" dirty="0">
                <a:latin typeface="Times New Roman"/>
                <a:cs typeface="Times New Roman"/>
              </a:rPr>
              <a:t>on/</a:t>
            </a:r>
            <a:r>
              <a:rPr sz="4900" b="0" spc="30" dirty="0">
                <a:latin typeface="Times New Roman"/>
                <a:cs typeface="Times New Roman"/>
              </a:rPr>
              <a:t>C</a:t>
            </a:r>
            <a:r>
              <a:rPr sz="4900" b="0" spc="10" dirty="0">
                <a:latin typeface="Times New Roman"/>
                <a:cs typeface="Times New Roman"/>
              </a:rPr>
              <a:t>on</a:t>
            </a:r>
            <a:r>
              <a:rPr sz="4900" b="0" spc="-20" dirty="0">
                <a:latin typeface="Times New Roman"/>
                <a:cs typeface="Times New Roman"/>
              </a:rPr>
              <a:t>c</a:t>
            </a:r>
            <a:r>
              <a:rPr sz="4900" b="0" spc="5" dirty="0">
                <a:latin typeface="Times New Roman"/>
                <a:cs typeface="Times New Roman"/>
              </a:rPr>
              <a:t>lus</a:t>
            </a:r>
            <a:r>
              <a:rPr sz="4900" b="0" spc="25" dirty="0">
                <a:latin typeface="Times New Roman"/>
                <a:cs typeface="Times New Roman"/>
              </a:rPr>
              <a:t>i</a:t>
            </a:r>
            <a:r>
              <a:rPr sz="4900" b="0" spc="10" dirty="0">
                <a:latin typeface="Times New Roman"/>
                <a:cs typeface="Times New Roman"/>
              </a:rPr>
              <a:t>on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799907"/>
            <a:ext cx="10353040" cy="276733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marR="5080" indent="-228600">
              <a:lnSpc>
                <a:spcPct val="903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Hence, </a:t>
            </a:r>
            <a:r>
              <a:rPr sz="2800" spc="10" dirty="0">
                <a:latin typeface="Times New Roman"/>
                <a:cs typeface="Times New Roman"/>
              </a:rPr>
              <a:t>we </a:t>
            </a:r>
            <a:r>
              <a:rPr sz="2800" spc="-25" dirty="0">
                <a:latin typeface="Times New Roman"/>
                <a:cs typeface="Times New Roman"/>
              </a:rPr>
              <a:t>will </a:t>
            </a:r>
            <a:r>
              <a:rPr sz="2800" spc="-10" dirty="0">
                <a:latin typeface="Times New Roman"/>
                <a:cs typeface="Times New Roman"/>
              </a:rPr>
              <a:t>have designed </a:t>
            </a:r>
            <a:r>
              <a:rPr sz="2800" spc="10" dirty="0">
                <a:latin typeface="Times New Roman"/>
                <a:cs typeface="Times New Roman"/>
              </a:rPr>
              <a:t>a project </a:t>
            </a:r>
            <a:r>
              <a:rPr sz="2800" spc="-10" dirty="0">
                <a:latin typeface="Times New Roman"/>
                <a:cs typeface="Times New Roman"/>
              </a:rPr>
              <a:t>using </a:t>
            </a:r>
            <a:r>
              <a:rPr sz="2800" spc="10" dirty="0">
                <a:latin typeface="Times New Roman"/>
                <a:cs typeface="Times New Roman"/>
              </a:rPr>
              <a:t>concepts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image </a:t>
            </a:r>
            <a:r>
              <a:rPr sz="2800" dirty="0">
                <a:latin typeface="Times New Roman"/>
                <a:cs typeface="Times New Roman"/>
              </a:rPr>
              <a:t> processing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tools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like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OpenCV,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PuAutoGUI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etc.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OpenCV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is</a:t>
            </a:r>
            <a:r>
              <a:rPr sz="2800" spc="10" dirty="0">
                <a:latin typeface="Times New Roman"/>
                <a:cs typeface="Times New Roman"/>
              </a:rPr>
              <a:t> used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capture </a:t>
            </a:r>
            <a:r>
              <a:rPr sz="2800" spc="-5" dirty="0">
                <a:latin typeface="Times New Roman"/>
                <a:cs typeface="Times New Roman"/>
              </a:rPr>
              <a:t>hand </a:t>
            </a:r>
            <a:r>
              <a:rPr sz="2800" spc="5" dirty="0">
                <a:latin typeface="Times New Roman"/>
                <a:cs typeface="Times New Roman"/>
              </a:rPr>
              <a:t>gestures. </a:t>
            </a:r>
            <a:r>
              <a:rPr sz="2800" spc="15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video </a:t>
            </a:r>
            <a:r>
              <a:rPr sz="2800" spc="5" dirty="0">
                <a:latin typeface="Times New Roman"/>
                <a:cs typeface="Times New Roman"/>
              </a:rPr>
              <a:t>stream </a:t>
            </a:r>
            <a:r>
              <a:rPr sz="2800" spc="-30" dirty="0">
                <a:latin typeface="Times New Roman"/>
                <a:cs typeface="Times New Roman"/>
              </a:rPr>
              <a:t>is </a:t>
            </a:r>
            <a:r>
              <a:rPr sz="2800" spc="15" dirty="0">
                <a:latin typeface="Times New Roman"/>
                <a:cs typeface="Times New Roman"/>
              </a:rPr>
              <a:t>captured </a:t>
            </a:r>
            <a:r>
              <a:rPr sz="2800" spc="1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20" dirty="0">
                <a:latin typeface="Times New Roman"/>
                <a:cs typeface="Times New Roman"/>
              </a:rPr>
              <a:t>webcam.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These </a:t>
            </a:r>
            <a:r>
              <a:rPr sz="2800" spc="-5" dirty="0">
                <a:latin typeface="Times New Roman"/>
                <a:cs typeface="Times New Roman"/>
              </a:rPr>
              <a:t>images </a:t>
            </a:r>
            <a:r>
              <a:rPr sz="2800" spc="15" dirty="0">
                <a:latin typeface="Times New Roman"/>
                <a:cs typeface="Times New Roman"/>
              </a:rPr>
              <a:t>are processed </a:t>
            </a:r>
            <a:r>
              <a:rPr sz="2800" spc="5" dirty="0">
                <a:latin typeface="Times New Roman"/>
                <a:cs typeface="Times New Roman"/>
              </a:rPr>
              <a:t>(erosion, </a:t>
            </a:r>
            <a:r>
              <a:rPr sz="2800" spc="-15" dirty="0">
                <a:latin typeface="Times New Roman"/>
                <a:cs typeface="Times New Roman"/>
              </a:rPr>
              <a:t>dilation </a:t>
            </a:r>
            <a:r>
              <a:rPr sz="2800" spc="10" dirty="0">
                <a:latin typeface="Times New Roman"/>
                <a:cs typeface="Times New Roman"/>
              </a:rPr>
              <a:t>etc)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centroids </a:t>
            </a:r>
            <a:r>
              <a:rPr sz="2800" spc="10" dirty="0">
                <a:latin typeface="Times New Roman"/>
                <a:cs typeface="Times New Roman"/>
              </a:rPr>
              <a:t> from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center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15" dirty="0">
                <a:latin typeface="Times New Roman"/>
                <a:cs typeface="Times New Roman"/>
              </a:rPr>
              <a:t>coloured tapes are </a:t>
            </a:r>
            <a:r>
              <a:rPr sz="2800" spc="10" dirty="0">
                <a:latin typeface="Times New Roman"/>
                <a:cs typeface="Times New Roman"/>
              </a:rPr>
              <a:t>extracted.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position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cursor </a:t>
            </a:r>
            <a:r>
              <a:rPr sz="2800" spc="-30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calculated and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15" dirty="0">
                <a:latin typeface="Times New Roman"/>
                <a:cs typeface="Times New Roman"/>
              </a:rPr>
              <a:t>cursor </a:t>
            </a:r>
            <a:r>
              <a:rPr sz="2800" spc="-3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positioned </a:t>
            </a:r>
            <a:r>
              <a:rPr sz="2800" spc="-30" dirty="0">
                <a:latin typeface="Times New Roman"/>
                <a:cs typeface="Times New Roman"/>
              </a:rPr>
              <a:t>accordingly. </a:t>
            </a:r>
            <a:r>
              <a:rPr sz="2800" spc="10" dirty="0">
                <a:latin typeface="Times New Roman"/>
                <a:cs typeface="Times New Roman"/>
              </a:rPr>
              <a:t>Gestures </a:t>
            </a:r>
            <a:r>
              <a:rPr sz="2800" spc="15" dirty="0">
                <a:latin typeface="Times New Roman"/>
                <a:cs typeface="Times New Roman"/>
              </a:rPr>
              <a:t> a</a:t>
            </a:r>
            <a:r>
              <a:rPr sz="2800" spc="20" dirty="0">
                <a:latin typeface="Times New Roman"/>
                <a:cs typeface="Times New Roman"/>
              </a:rPr>
              <a:t>r</a:t>
            </a:r>
            <a:r>
              <a:rPr sz="2800" spc="10" dirty="0">
                <a:latin typeface="Times New Roman"/>
                <a:cs typeface="Times New Roman"/>
              </a:rPr>
              <a:t>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s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</a:t>
            </a:r>
            <a:r>
              <a:rPr sz="2800" spc="35" dirty="0">
                <a:latin typeface="Times New Roman"/>
                <a:cs typeface="Times New Roman"/>
              </a:rPr>
              <a:t>uppo</a:t>
            </a:r>
            <a:r>
              <a:rPr sz="2800" spc="20" dirty="0">
                <a:latin typeface="Times New Roman"/>
                <a:cs typeface="Times New Roman"/>
              </a:rPr>
              <a:t>r</a:t>
            </a:r>
            <a:r>
              <a:rPr sz="2800" spc="5" dirty="0">
                <a:latin typeface="Times New Roman"/>
                <a:cs typeface="Times New Roman"/>
              </a:rPr>
              <a:t>te</a:t>
            </a:r>
            <a:r>
              <a:rPr sz="2800" spc="-20" dirty="0">
                <a:latin typeface="Times New Roman"/>
                <a:cs typeface="Times New Roman"/>
              </a:rPr>
              <a:t>d</a:t>
            </a:r>
            <a:r>
              <a:rPr sz="2800" spc="5" dirty="0">
                <a:latin typeface="Times New Roman"/>
                <a:cs typeface="Times New Roman"/>
              </a:rPr>
              <a:t>,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n</a:t>
            </a:r>
            <a:r>
              <a:rPr sz="2800" spc="10" dirty="0">
                <a:latin typeface="Times New Roman"/>
                <a:cs typeface="Times New Roman"/>
              </a:rPr>
              <a:t>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</a:t>
            </a:r>
            <a:r>
              <a:rPr sz="2800" spc="20" dirty="0">
                <a:latin typeface="Times New Roman"/>
                <a:cs typeface="Times New Roman"/>
              </a:rPr>
              <a:t>r</a:t>
            </a:r>
            <a:r>
              <a:rPr sz="2800" spc="10" dirty="0">
                <a:latin typeface="Times New Roman"/>
                <a:cs typeface="Times New Roman"/>
              </a:rPr>
              <a:t>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p</a:t>
            </a:r>
            <a:r>
              <a:rPr sz="2800" spc="20" dirty="0">
                <a:latin typeface="Times New Roman"/>
                <a:cs typeface="Times New Roman"/>
              </a:rPr>
              <a:t>r</a:t>
            </a:r>
            <a:r>
              <a:rPr sz="2800" spc="50" dirty="0">
                <a:latin typeface="Times New Roman"/>
                <a:cs typeface="Times New Roman"/>
              </a:rPr>
              <a:t>e</a:t>
            </a:r>
            <a:r>
              <a:rPr sz="2800" spc="20" dirty="0">
                <a:latin typeface="Times New Roman"/>
                <a:cs typeface="Times New Roman"/>
              </a:rPr>
              <a:t>-</a:t>
            </a:r>
            <a:r>
              <a:rPr sz="2800" spc="35" dirty="0">
                <a:latin typeface="Times New Roman"/>
                <a:cs typeface="Times New Roman"/>
              </a:rPr>
              <a:t>d</a:t>
            </a:r>
            <a:r>
              <a:rPr sz="2800" spc="10" dirty="0">
                <a:latin typeface="Times New Roman"/>
                <a:cs typeface="Times New Roman"/>
              </a:rPr>
              <a:t>e</a:t>
            </a:r>
            <a:r>
              <a:rPr sz="2800" spc="-30" dirty="0">
                <a:latin typeface="Times New Roman"/>
                <a:cs typeface="Times New Roman"/>
              </a:rPr>
              <a:t>f</a:t>
            </a:r>
            <a:r>
              <a:rPr sz="2800" spc="-60" dirty="0">
                <a:latin typeface="Times New Roman"/>
                <a:cs typeface="Times New Roman"/>
              </a:rPr>
              <a:t>i</a:t>
            </a:r>
            <a:r>
              <a:rPr sz="2800" spc="-25" dirty="0">
                <a:latin typeface="Times New Roman"/>
                <a:cs typeface="Times New Roman"/>
              </a:rPr>
              <a:t>n</a:t>
            </a:r>
            <a:r>
              <a:rPr sz="2800" spc="10" dirty="0">
                <a:latin typeface="Times New Roman"/>
                <a:cs typeface="Times New Roman"/>
              </a:rPr>
              <a:t>e</a:t>
            </a:r>
            <a:r>
              <a:rPr sz="2800" spc="40" dirty="0">
                <a:latin typeface="Times New Roman"/>
                <a:cs typeface="Times New Roman"/>
              </a:rPr>
              <a:t>d</a:t>
            </a:r>
            <a:r>
              <a:rPr sz="2800" spc="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Thank</a:t>
            </a:r>
            <a:r>
              <a:rPr spc="-85" dirty="0"/>
              <a:t> </a:t>
            </a:r>
            <a:r>
              <a:rPr spc="-20" dirty="0"/>
              <a:t>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706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A. C. Patil College of Engineering, Kharghar Department of Computer Engineering</vt:lpstr>
      <vt:lpstr>Introduction</vt:lpstr>
      <vt:lpstr>Introduction</vt:lpstr>
      <vt:lpstr>Literature Survey</vt:lpstr>
      <vt:lpstr>Literature Survey</vt:lpstr>
      <vt:lpstr>Problem Statement</vt:lpstr>
      <vt:lpstr>Proposed System</vt:lpstr>
      <vt:lpstr>Observation/Conclusion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Controlled Mouse</dc:title>
  <dc:creator>saran</dc:creator>
  <cp:lastModifiedBy>sarangdave22@yahoo.in</cp:lastModifiedBy>
  <cp:revision>2</cp:revision>
  <dcterms:created xsi:type="dcterms:W3CDTF">2021-03-05T05:59:48Z</dcterms:created>
  <dcterms:modified xsi:type="dcterms:W3CDTF">2021-05-11T20:41:11Z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2021-03-05T00:00:00Z</vt:filetime>
  </property>
</Properties>
</file>