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02A"/>
    <a:srgbClr val="1976D2"/>
    <a:srgbClr val="182830"/>
    <a:srgbClr val="1F2D2A"/>
    <a:srgbClr val="9A999A"/>
    <a:srgbClr val="161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3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0071-04D1-442A-8E95-CD48FED86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35DA6-6244-4A48-9F3E-2CAD7030E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48F-00BB-461D-9E38-699B6CBB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0A2E-046E-489B-9D42-946BB60D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AAAE-C826-45B1-8B23-D9553F70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212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5BA2-118A-4DB6-8E2A-0B490F09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EE327-AD4A-4CA4-ABF1-A7F28296C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635D2-96F4-46A2-9E7E-4CADE5C1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70D1-7861-4833-88EE-70612267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979E-1414-42DC-A953-B0F92950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53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756D6-330B-4625-A2C3-EF028306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1A3ED-9BD9-4AAC-B380-D0AFE96B2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B717-4B84-4184-BDDF-3ECB7CB5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ABA7-AF07-412F-A19A-16DCDC5E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DC3F-14AA-4ECB-B97E-69FE386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526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C551-F0CC-4C3E-AA1E-B6479E0A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4943-5A02-4B1C-92CA-64B90E63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59B5-3958-43A3-8365-C5F6E33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E4D2-3A6F-4092-8497-AFF23C4E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7885-9D16-43B2-8633-3A48C8A3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19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2B32-AA7C-405F-8149-1F366D93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A4116-0C66-4B97-80DE-01866F09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EECA-A127-4F41-AB57-22CAD048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574C-F50C-42C5-A975-0556ECC8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C4DC-2DF6-446A-9AD5-A6BC6B34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475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A3E4-82FE-4CC8-92C4-8A5EF195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8F8B-82A9-4AAD-9887-42162D30B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3580A-8C46-43B2-B258-7AE736E32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96CB4-745E-4CAA-AF10-9A572F21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90F2A-3720-46F8-9D0E-DC865C02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C898-7031-4F69-93AC-04E2BBB3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30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8C5A-F876-4A06-9E95-0F8E862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468FC-3C87-4BD3-85F9-4E2D866B0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B450-54D4-428B-81AF-D11F2D253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5E711-934A-4AAD-8A2E-201E02328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7E29E-F672-4BD4-A2A5-925D3A89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CCD5-004A-4874-B7AC-390B1279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BC824-296C-46A6-967E-F094A4C9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6E5E2-5EB5-45E2-9D57-B2336E31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029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5B10-B762-47B1-ACCF-DF7441F5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1FFE1-C26E-4A79-8D04-6115571B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215C9-5D68-4372-9D3D-2F234767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8DFB-DCE8-4D78-8DC2-2B8899C9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192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8A755-CBD4-4B7D-A092-4695E1A4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F101C-CD31-4B36-AA21-09DF99B6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78A42-F42A-49E6-BF6C-328B9EF3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753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31AB-190B-4C65-8EC7-57B8293E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FBCE-6235-42EE-B2F9-DF1C4BB2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F86C1-0ADB-4A78-9866-5FAD26000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29ED5-E436-4000-B7E7-142C5D58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4DC49-A52B-48DD-8C07-38E281E5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1652-9080-4280-AB40-01AFC10B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16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A45B-B2CE-4C34-98AA-11B6BCD6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3AA81-CCEE-42E4-A66B-8D444BE43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374BB-93F2-4218-A071-F57071B22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87D5-CA01-4BED-B5B5-7F584E9E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CE35-3733-4992-A1C2-EABFDAB1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686D5-C484-42F5-A887-D290F87B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05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66133-4C9E-494E-BA50-F35A9163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7CA42-CEEA-49F4-9111-867C042B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CF1B0-2EB4-4190-BA37-9A1208B05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3C0D-5E22-4D30-81AF-E97DB889D8C5}" type="datetimeFigureOut">
              <a:rPr lang="bg-BG" smtClean="0"/>
              <a:t>16.3.2025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96BDC-C3A5-43D2-B950-6E8A54622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3676-BA61-4215-B745-BC9A83686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2421-101D-4E3C-B65C-1BD046F545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144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157D83-0283-440A-A750-D797E6E0A290}"/>
              </a:ext>
            </a:extLst>
          </p:cNvPr>
          <p:cNvSpPr/>
          <p:nvPr/>
        </p:nvSpPr>
        <p:spPr>
          <a:xfrm>
            <a:off x="5021480" y="1788637"/>
            <a:ext cx="7921344" cy="5664203"/>
          </a:xfrm>
          <a:custGeom>
            <a:avLst/>
            <a:gdLst>
              <a:gd name="connsiteX0" fmla="*/ 7338331 w 7921344"/>
              <a:gd name="connsiteY0" fmla="*/ 276469 h 5664203"/>
              <a:gd name="connsiteX1" fmla="*/ 6413657 w 7921344"/>
              <a:gd name="connsiteY1" fmla="*/ 738806 h 5664203"/>
              <a:gd name="connsiteX2" fmla="*/ 6002691 w 7921344"/>
              <a:gd name="connsiteY2" fmla="*/ 1642932 h 5664203"/>
              <a:gd name="connsiteX3" fmla="*/ 4564309 w 7921344"/>
              <a:gd name="connsiteY3" fmla="*/ 1910060 h 5664203"/>
              <a:gd name="connsiteX4" fmla="*/ 3824569 w 7921344"/>
              <a:gd name="connsiteY4" fmla="*/ 2803911 h 5664203"/>
              <a:gd name="connsiteX5" fmla="*/ 3074556 w 7921344"/>
              <a:gd name="connsiteY5" fmla="*/ 3410087 h 5664203"/>
              <a:gd name="connsiteX6" fmla="*/ 2509477 w 7921344"/>
              <a:gd name="connsiteY6" fmla="*/ 4180648 h 5664203"/>
              <a:gd name="connsiteX7" fmla="*/ 1163563 w 7921344"/>
              <a:gd name="connsiteY7" fmla="*/ 4375857 h 5664203"/>
              <a:gd name="connsiteX8" fmla="*/ 362178 w 7921344"/>
              <a:gd name="connsiteY8" fmla="*/ 5310806 h 5664203"/>
              <a:gd name="connsiteX9" fmla="*/ 7379428 w 7921344"/>
              <a:gd name="connsiteY9" fmla="*/ 5228612 h 5664203"/>
              <a:gd name="connsiteX10" fmla="*/ 7338331 w 7921344"/>
              <a:gd name="connsiteY10" fmla="*/ 276469 h 56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1344" h="5664203">
                <a:moveTo>
                  <a:pt x="7338331" y="276469"/>
                </a:moveTo>
                <a:cubicBezTo>
                  <a:pt x="7177369" y="-471832"/>
                  <a:pt x="6636264" y="511062"/>
                  <a:pt x="6413657" y="738806"/>
                </a:cubicBezTo>
                <a:cubicBezTo>
                  <a:pt x="6191050" y="966550"/>
                  <a:pt x="6310916" y="1447723"/>
                  <a:pt x="6002691" y="1642932"/>
                </a:cubicBezTo>
                <a:cubicBezTo>
                  <a:pt x="5694466" y="1838141"/>
                  <a:pt x="4927329" y="1716564"/>
                  <a:pt x="4564309" y="1910060"/>
                </a:cubicBezTo>
                <a:cubicBezTo>
                  <a:pt x="4201289" y="2103556"/>
                  <a:pt x="4072861" y="2553906"/>
                  <a:pt x="3824569" y="2803911"/>
                </a:cubicBezTo>
                <a:cubicBezTo>
                  <a:pt x="3576277" y="3053916"/>
                  <a:pt x="3293738" y="3180631"/>
                  <a:pt x="3074556" y="3410087"/>
                </a:cubicBezTo>
                <a:cubicBezTo>
                  <a:pt x="2855374" y="3639543"/>
                  <a:pt x="2827976" y="4019686"/>
                  <a:pt x="2509477" y="4180648"/>
                </a:cubicBezTo>
                <a:cubicBezTo>
                  <a:pt x="2190978" y="4341610"/>
                  <a:pt x="1521446" y="4187497"/>
                  <a:pt x="1163563" y="4375857"/>
                </a:cubicBezTo>
                <a:cubicBezTo>
                  <a:pt x="805680" y="4564217"/>
                  <a:pt x="-673799" y="5168680"/>
                  <a:pt x="362178" y="5310806"/>
                </a:cubicBezTo>
                <a:cubicBezTo>
                  <a:pt x="1398155" y="5452932"/>
                  <a:pt x="6218448" y="6074518"/>
                  <a:pt x="7379428" y="5228612"/>
                </a:cubicBezTo>
                <a:cubicBezTo>
                  <a:pt x="8540408" y="4382706"/>
                  <a:pt x="7499293" y="1024770"/>
                  <a:pt x="7338331" y="27646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FCE6-CA86-4127-8258-61012DC4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797078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The_Chu</a:t>
            </a:r>
            <a:endParaRPr lang="bg-BG" sz="4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7AC3F-EA40-4A40-A331-F2E8D6420BB3}"/>
              </a:ext>
            </a:extLst>
          </p:cNvPr>
          <p:cNvSpPr/>
          <p:nvPr/>
        </p:nvSpPr>
        <p:spPr>
          <a:xfrm>
            <a:off x="-592501" y="-623820"/>
            <a:ext cx="6688501" cy="5967758"/>
          </a:xfrm>
          <a:custGeom>
            <a:avLst/>
            <a:gdLst>
              <a:gd name="connsiteX0" fmla="*/ 6329773 w 6688501"/>
              <a:gd name="connsiteY0" fmla="*/ 500530 h 5967758"/>
              <a:gd name="connsiteX1" fmla="*/ 5939355 w 6688501"/>
              <a:gd name="connsiteY1" fmla="*/ 983415 h 5967758"/>
              <a:gd name="connsiteX2" fmla="*/ 5086600 w 6688501"/>
              <a:gd name="connsiteY2" fmla="*/ 1137527 h 5967758"/>
              <a:gd name="connsiteX3" fmla="*/ 4644811 w 6688501"/>
              <a:gd name="connsiteY3" fmla="*/ 1651235 h 5967758"/>
              <a:gd name="connsiteX4" fmla="*/ 3627670 w 6688501"/>
              <a:gd name="connsiteY4" fmla="*/ 1682058 h 5967758"/>
              <a:gd name="connsiteX5" fmla="*/ 3000946 w 6688501"/>
              <a:gd name="connsiteY5" fmla="*/ 2647829 h 5967758"/>
              <a:gd name="connsiteX6" fmla="*/ 2497513 w 6688501"/>
              <a:gd name="connsiteY6" fmla="*/ 2935505 h 5967758"/>
              <a:gd name="connsiteX7" fmla="*/ 2065998 w 6688501"/>
              <a:gd name="connsiteY7" fmla="*/ 3952646 h 5967758"/>
              <a:gd name="connsiteX8" fmla="*/ 1326259 w 6688501"/>
              <a:gd name="connsiteY8" fmla="*/ 4569096 h 5967758"/>
              <a:gd name="connsiteX9" fmla="*/ 915292 w 6688501"/>
              <a:gd name="connsiteY9" fmla="*/ 5380754 h 5967758"/>
              <a:gd name="connsiteX10" fmla="*/ 452955 w 6688501"/>
              <a:gd name="connsiteY10" fmla="*/ 5617060 h 5967758"/>
              <a:gd name="connsiteX11" fmla="*/ 452955 w 6688501"/>
              <a:gd name="connsiteY11" fmla="*/ 366966 h 5967758"/>
              <a:gd name="connsiteX12" fmla="*/ 6329773 w 6688501"/>
              <a:gd name="connsiteY12" fmla="*/ 500530 h 596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8501" h="5967758">
                <a:moveTo>
                  <a:pt x="6329773" y="500530"/>
                </a:moveTo>
                <a:cubicBezTo>
                  <a:pt x="7244173" y="603271"/>
                  <a:pt x="6146550" y="877249"/>
                  <a:pt x="5939355" y="983415"/>
                </a:cubicBezTo>
                <a:cubicBezTo>
                  <a:pt x="5732159" y="1089581"/>
                  <a:pt x="5302357" y="1026224"/>
                  <a:pt x="5086600" y="1137527"/>
                </a:cubicBezTo>
                <a:cubicBezTo>
                  <a:pt x="4870843" y="1248830"/>
                  <a:pt x="4887966" y="1560480"/>
                  <a:pt x="4644811" y="1651235"/>
                </a:cubicBezTo>
                <a:cubicBezTo>
                  <a:pt x="4401656" y="1741990"/>
                  <a:pt x="3901647" y="1515959"/>
                  <a:pt x="3627670" y="1682058"/>
                </a:cubicBezTo>
                <a:cubicBezTo>
                  <a:pt x="3353693" y="1848157"/>
                  <a:pt x="3189305" y="2438921"/>
                  <a:pt x="3000946" y="2647829"/>
                </a:cubicBezTo>
                <a:cubicBezTo>
                  <a:pt x="2812587" y="2856737"/>
                  <a:pt x="2653338" y="2718036"/>
                  <a:pt x="2497513" y="2935505"/>
                </a:cubicBezTo>
                <a:cubicBezTo>
                  <a:pt x="2341688" y="3152974"/>
                  <a:pt x="2261207" y="3680381"/>
                  <a:pt x="2065998" y="3952646"/>
                </a:cubicBezTo>
                <a:cubicBezTo>
                  <a:pt x="1870789" y="4224911"/>
                  <a:pt x="1518043" y="4331078"/>
                  <a:pt x="1326259" y="4569096"/>
                </a:cubicBezTo>
                <a:cubicBezTo>
                  <a:pt x="1134475" y="4807114"/>
                  <a:pt x="1060843" y="5206093"/>
                  <a:pt x="915292" y="5380754"/>
                </a:cubicBezTo>
                <a:cubicBezTo>
                  <a:pt x="769741" y="5555415"/>
                  <a:pt x="530011" y="6452691"/>
                  <a:pt x="452955" y="5617060"/>
                </a:cubicBezTo>
                <a:cubicBezTo>
                  <a:pt x="375899" y="4781429"/>
                  <a:pt x="-526515" y="1218009"/>
                  <a:pt x="452955" y="366966"/>
                </a:cubicBezTo>
                <a:cubicBezTo>
                  <a:pt x="1432425" y="-484077"/>
                  <a:pt x="5415373" y="397789"/>
                  <a:pt x="6329773" y="500530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1013E5-0408-4770-BB57-5D5B2988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207" y="1514062"/>
            <a:ext cx="9144793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157D83-0283-440A-A750-D797E6E0A290}"/>
              </a:ext>
            </a:extLst>
          </p:cNvPr>
          <p:cNvSpPr/>
          <p:nvPr/>
        </p:nvSpPr>
        <p:spPr>
          <a:xfrm>
            <a:off x="5050033" y="1759280"/>
            <a:ext cx="7921344" cy="5664203"/>
          </a:xfrm>
          <a:custGeom>
            <a:avLst/>
            <a:gdLst>
              <a:gd name="connsiteX0" fmla="*/ 7338331 w 7921344"/>
              <a:gd name="connsiteY0" fmla="*/ 276469 h 5664203"/>
              <a:gd name="connsiteX1" fmla="*/ 6413657 w 7921344"/>
              <a:gd name="connsiteY1" fmla="*/ 738806 h 5664203"/>
              <a:gd name="connsiteX2" fmla="*/ 6002691 w 7921344"/>
              <a:gd name="connsiteY2" fmla="*/ 1642932 h 5664203"/>
              <a:gd name="connsiteX3" fmla="*/ 4564309 w 7921344"/>
              <a:gd name="connsiteY3" fmla="*/ 1910060 h 5664203"/>
              <a:gd name="connsiteX4" fmla="*/ 3824569 w 7921344"/>
              <a:gd name="connsiteY4" fmla="*/ 2803911 h 5664203"/>
              <a:gd name="connsiteX5" fmla="*/ 3074556 w 7921344"/>
              <a:gd name="connsiteY5" fmla="*/ 3410087 h 5664203"/>
              <a:gd name="connsiteX6" fmla="*/ 2509477 w 7921344"/>
              <a:gd name="connsiteY6" fmla="*/ 4180648 h 5664203"/>
              <a:gd name="connsiteX7" fmla="*/ 1163563 w 7921344"/>
              <a:gd name="connsiteY7" fmla="*/ 4375857 h 5664203"/>
              <a:gd name="connsiteX8" fmla="*/ 362178 w 7921344"/>
              <a:gd name="connsiteY8" fmla="*/ 5310806 h 5664203"/>
              <a:gd name="connsiteX9" fmla="*/ 7379428 w 7921344"/>
              <a:gd name="connsiteY9" fmla="*/ 5228612 h 5664203"/>
              <a:gd name="connsiteX10" fmla="*/ 7338331 w 7921344"/>
              <a:gd name="connsiteY10" fmla="*/ 276469 h 56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1344" h="5664203">
                <a:moveTo>
                  <a:pt x="7338331" y="276469"/>
                </a:moveTo>
                <a:cubicBezTo>
                  <a:pt x="7177369" y="-471832"/>
                  <a:pt x="6636264" y="511062"/>
                  <a:pt x="6413657" y="738806"/>
                </a:cubicBezTo>
                <a:cubicBezTo>
                  <a:pt x="6191050" y="966550"/>
                  <a:pt x="6310916" y="1447723"/>
                  <a:pt x="6002691" y="1642932"/>
                </a:cubicBezTo>
                <a:cubicBezTo>
                  <a:pt x="5694466" y="1838141"/>
                  <a:pt x="4927329" y="1716564"/>
                  <a:pt x="4564309" y="1910060"/>
                </a:cubicBezTo>
                <a:cubicBezTo>
                  <a:pt x="4201289" y="2103556"/>
                  <a:pt x="4072861" y="2553906"/>
                  <a:pt x="3824569" y="2803911"/>
                </a:cubicBezTo>
                <a:cubicBezTo>
                  <a:pt x="3576277" y="3053916"/>
                  <a:pt x="3293738" y="3180631"/>
                  <a:pt x="3074556" y="3410087"/>
                </a:cubicBezTo>
                <a:cubicBezTo>
                  <a:pt x="2855374" y="3639543"/>
                  <a:pt x="2827976" y="4019686"/>
                  <a:pt x="2509477" y="4180648"/>
                </a:cubicBezTo>
                <a:cubicBezTo>
                  <a:pt x="2190978" y="4341610"/>
                  <a:pt x="1521446" y="4187497"/>
                  <a:pt x="1163563" y="4375857"/>
                </a:cubicBezTo>
                <a:cubicBezTo>
                  <a:pt x="805680" y="4564217"/>
                  <a:pt x="-673799" y="5168680"/>
                  <a:pt x="362178" y="5310806"/>
                </a:cubicBezTo>
                <a:cubicBezTo>
                  <a:pt x="1398155" y="5452932"/>
                  <a:pt x="6218448" y="6074518"/>
                  <a:pt x="7379428" y="5228612"/>
                </a:cubicBezTo>
                <a:cubicBezTo>
                  <a:pt x="8540408" y="4382706"/>
                  <a:pt x="7499293" y="1024770"/>
                  <a:pt x="7338331" y="27646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FCE6-CA86-4127-8258-61012DC4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226" y="5692722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The_Chu</a:t>
            </a:r>
            <a:endParaRPr lang="bg-BG" sz="4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7AC3F-EA40-4A40-A331-F2E8D6420BB3}"/>
              </a:ext>
            </a:extLst>
          </p:cNvPr>
          <p:cNvSpPr/>
          <p:nvPr/>
        </p:nvSpPr>
        <p:spPr>
          <a:xfrm>
            <a:off x="-1866497" y="-2685534"/>
            <a:ext cx="5041211" cy="5051982"/>
          </a:xfrm>
          <a:custGeom>
            <a:avLst/>
            <a:gdLst>
              <a:gd name="connsiteX0" fmla="*/ 6329773 w 6688501"/>
              <a:gd name="connsiteY0" fmla="*/ 500530 h 5967758"/>
              <a:gd name="connsiteX1" fmla="*/ 5939355 w 6688501"/>
              <a:gd name="connsiteY1" fmla="*/ 983415 h 5967758"/>
              <a:gd name="connsiteX2" fmla="*/ 5086600 w 6688501"/>
              <a:gd name="connsiteY2" fmla="*/ 1137527 h 5967758"/>
              <a:gd name="connsiteX3" fmla="*/ 4644811 w 6688501"/>
              <a:gd name="connsiteY3" fmla="*/ 1651235 h 5967758"/>
              <a:gd name="connsiteX4" fmla="*/ 3627670 w 6688501"/>
              <a:gd name="connsiteY4" fmla="*/ 1682058 h 5967758"/>
              <a:gd name="connsiteX5" fmla="*/ 3000946 w 6688501"/>
              <a:gd name="connsiteY5" fmla="*/ 2647829 h 5967758"/>
              <a:gd name="connsiteX6" fmla="*/ 2497513 w 6688501"/>
              <a:gd name="connsiteY6" fmla="*/ 2935505 h 5967758"/>
              <a:gd name="connsiteX7" fmla="*/ 2065998 w 6688501"/>
              <a:gd name="connsiteY7" fmla="*/ 3952646 h 5967758"/>
              <a:gd name="connsiteX8" fmla="*/ 1326259 w 6688501"/>
              <a:gd name="connsiteY8" fmla="*/ 4569096 h 5967758"/>
              <a:gd name="connsiteX9" fmla="*/ 915292 w 6688501"/>
              <a:gd name="connsiteY9" fmla="*/ 5380754 h 5967758"/>
              <a:gd name="connsiteX10" fmla="*/ 452955 w 6688501"/>
              <a:gd name="connsiteY10" fmla="*/ 5617060 h 5967758"/>
              <a:gd name="connsiteX11" fmla="*/ 452955 w 6688501"/>
              <a:gd name="connsiteY11" fmla="*/ 366966 h 5967758"/>
              <a:gd name="connsiteX12" fmla="*/ 6329773 w 6688501"/>
              <a:gd name="connsiteY12" fmla="*/ 500530 h 596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8501" h="5967758">
                <a:moveTo>
                  <a:pt x="6329773" y="500530"/>
                </a:moveTo>
                <a:cubicBezTo>
                  <a:pt x="7244173" y="603271"/>
                  <a:pt x="6146550" y="877249"/>
                  <a:pt x="5939355" y="983415"/>
                </a:cubicBezTo>
                <a:cubicBezTo>
                  <a:pt x="5732159" y="1089581"/>
                  <a:pt x="5302357" y="1026224"/>
                  <a:pt x="5086600" y="1137527"/>
                </a:cubicBezTo>
                <a:cubicBezTo>
                  <a:pt x="4870843" y="1248830"/>
                  <a:pt x="4887966" y="1560480"/>
                  <a:pt x="4644811" y="1651235"/>
                </a:cubicBezTo>
                <a:cubicBezTo>
                  <a:pt x="4401656" y="1741990"/>
                  <a:pt x="3901647" y="1515959"/>
                  <a:pt x="3627670" y="1682058"/>
                </a:cubicBezTo>
                <a:cubicBezTo>
                  <a:pt x="3353693" y="1848157"/>
                  <a:pt x="3189305" y="2438921"/>
                  <a:pt x="3000946" y="2647829"/>
                </a:cubicBezTo>
                <a:cubicBezTo>
                  <a:pt x="2812587" y="2856737"/>
                  <a:pt x="2653338" y="2718036"/>
                  <a:pt x="2497513" y="2935505"/>
                </a:cubicBezTo>
                <a:cubicBezTo>
                  <a:pt x="2341688" y="3152974"/>
                  <a:pt x="2261207" y="3680381"/>
                  <a:pt x="2065998" y="3952646"/>
                </a:cubicBezTo>
                <a:cubicBezTo>
                  <a:pt x="1870789" y="4224911"/>
                  <a:pt x="1518043" y="4331078"/>
                  <a:pt x="1326259" y="4569096"/>
                </a:cubicBezTo>
                <a:cubicBezTo>
                  <a:pt x="1134475" y="4807114"/>
                  <a:pt x="1060843" y="5206093"/>
                  <a:pt x="915292" y="5380754"/>
                </a:cubicBezTo>
                <a:cubicBezTo>
                  <a:pt x="769741" y="5555415"/>
                  <a:pt x="530011" y="6452691"/>
                  <a:pt x="452955" y="5617060"/>
                </a:cubicBezTo>
                <a:cubicBezTo>
                  <a:pt x="375899" y="4781429"/>
                  <a:pt x="-526515" y="1218009"/>
                  <a:pt x="452955" y="366966"/>
                </a:cubicBezTo>
                <a:cubicBezTo>
                  <a:pt x="1432425" y="-484077"/>
                  <a:pt x="5415373" y="397789"/>
                  <a:pt x="6329773" y="500530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028-A431-426E-9624-F02645AB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29" y="3393000"/>
            <a:ext cx="0" cy="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A0BEE-0CDE-4312-9CA8-DD2CC3BF6EE9}"/>
              </a:ext>
            </a:extLst>
          </p:cNvPr>
          <p:cNvSpPr txBox="1"/>
          <p:nvPr/>
        </p:nvSpPr>
        <p:spPr>
          <a:xfrm>
            <a:off x="755708" y="-1502429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Темата –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Code For Science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DD9BA-5D8B-4E0B-9331-52D5ED04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4800" y="4057800"/>
            <a:ext cx="2160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9F526-FB0D-4A2D-B8F2-CC58FE844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400" y="7132137"/>
            <a:ext cx="2160000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665C33-7876-47E0-BF03-1F57C864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241" y="2761402"/>
            <a:ext cx="2160000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790EB-685B-416F-821B-945027F753AD}"/>
              </a:ext>
            </a:extLst>
          </p:cNvPr>
          <p:cNvSpPr txBox="1"/>
          <p:nvPr/>
        </p:nvSpPr>
        <p:spPr>
          <a:xfrm>
            <a:off x="9010706" y="7132137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Нашето решение –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Scrap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976D2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SAT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srgbClr val="1976D2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7F106-5329-4C16-A48A-FFFD964607C8}"/>
              </a:ext>
            </a:extLst>
          </p:cNvPr>
          <p:cNvSpPr txBox="1"/>
          <p:nvPr/>
        </p:nvSpPr>
        <p:spPr>
          <a:xfrm>
            <a:off x="9010705" y="8648493"/>
            <a:ext cx="77484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Уеб приложение, което визуализира движението на сателитите и предвиждащ техния сблъсък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Микросървисна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архитектура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58E553-A17F-4887-9094-9D3E8BEC8B43}"/>
              </a:ext>
            </a:extLst>
          </p:cNvPr>
          <p:cNvSpPr/>
          <p:nvPr/>
        </p:nvSpPr>
        <p:spPr>
          <a:xfrm>
            <a:off x="14010003" y="3688484"/>
            <a:ext cx="2749145" cy="2571653"/>
          </a:xfrm>
          <a:custGeom>
            <a:avLst/>
            <a:gdLst>
              <a:gd name="connsiteX0" fmla="*/ 1541003 w 3141402"/>
              <a:gd name="connsiteY0" fmla="*/ 341851 h 2743451"/>
              <a:gd name="connsiteX1" fmla="*/ 618137 w 3141402"/>
              <a:gd name="connsiteY1" fmla="*/ 511184 h 2743451"/>
              <a:gd name="connsiteX2" fmla="*/ 431870 w 3141402"/>
              <a:gd name="connsiteY2" fmla="*/ 1408651 h 2743451"/>
              <a:gd name="connsiteX3" fmla="*/ 70 w 3141402"/>
              <a:gd name="connsiteY3" fmla="*/ 1975918 h 2743451"/>
              <a:gd name="connsiteX4" fmla="*/ 465737 w 3141402"/>
              <a:gd name="connsiteY4" fmla="*/ 2687118 h 2743451"/>
              <a:gd name="connsiteX5" fmla="*/ 1354737 w 3141402"/>
              <a:gd name="connsiteY5" fmla="*/ 2678651 h 2743451"/>
              <a:gd name="connsiteX6" fmla="*/ 2074403 w 3141402"/>
              <a:gd name="connsiteY6" fmla="*/ 2517784 h 2743451"/>
              <a:gd name="connsiteX7" fmla="*/ 2658603 w 3141402"/>
              <a:gd name="connsiteY7" fmla="*/ 2534718 h 2743451"/>
              <a:gd name="connsiteX8" fmla="*/ 3141203 w 3141402"/>
              <a:gd name="connsiteY8" fmla="*/ 2060584 h 2743451"/>
              <a:gd name="connsiteX9" fmla="*/ 2717870 w 3141402"/>
              <a:gd name="connsiteY9" fmla="*/ 1484851 h 2743451"/>
              <a:gd name="connsiteX10" fmla="*/ 2700937 w 3141402"/>
              <a:gd name="connsiteY10" fmla="*/ 561984 h 2743451"/>
              <a:gd name="connsiteX11" fmla="*/ 2336870 w 3141402"/>
              <a:gd name="connsiteY11" fmla="*/ 3184 h 2743451"/>
              <a:gd name="connsiteX12" fmla="*/ 1541003 w 3141402"/>
              <a:gd name="connsiteY12" fmla="*/ 341851 h 27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1402" h="2743451">
                <a:moveTo>
                  <a:pt x="1541003" y="341851"/>
                </a:moveTo>
                <a:cubicBezTo>
                  <a:pt x="1254547" y="426518"/>
                  <a:pt x="802992" y="333384"/>
                  <a:pt x="618137" y="511184"/>
                </a:cubicBezTo>
                <a:cubicBezTo>
                  <a:pt x="433282" y="688984"/>
                  <a:pt x="534881" y="1164529"/>
                  <a:pt x="431870" y="1408651"/>
                </a:cubicBezTo>
                <a:cubicBezTo>
                  <a:pt x="328859" y="1652773"/>
                  <a:pt x="-5574" y="1762840"/>
                  <a:pt x="70" y="1975918"/>
                </a:cubicBezTo>
                <a:cubicBezTo>
                  <a:pt x="5714" y="2188996"/>
                  <a:pt x="239959" y="2569996"/>
                  <a:pt x="465737" y="2687118"/>
                </a:cubicBezTo>
                <a:cubicBezTo>
                  <a:pt x="691515" y="2804240"/>
                  <a:pt x="1086626" y="2706873"/>
                  <a:pt x="1354737" y="2678651"/>
                </a:cubicBezTo>
                <a:cubicBezTo>
                  <a:pt x="1622848" y="2650429"/>
                  <a:pt x="1857092" y="2541773"/>
                  <a:pt x="2074403" y="2517784"/>
                </a:cubicBezTo>
                <a:cubicBezTo>
                  <a:pt x="2291714" y="2493795"/>
                  <a:pt x="2480803" y="2610918"/>
                  <a:pt x="2658603" y="2534718"/>
                </a:cubicBezTo>
                <a:cubicBezTo>
                  <a:pt x="2836403" y="2458518"/>
                  <a:pt x="3131325" y="2235562"/>
                  <a:pt x="3141203" y="2060584"/>
                </a:cubicBezTo>
                <a:cubicBezTo>
                  <a:pt x="3151081" y="1885606"/>
                  <a:pt x="2791248" y="1734618"/>
                  <a:pt x="2717870" y="1484851"/>
                </a:cubicBezTo>
                <a:cubicBezTo>
                  <a:pt x="2644492" y="1235084"/>
                  <a:pt x="2764437" y="808928"/>
                  <a:pt x="2700937" y="561984"/>
                </a:cubicBezTo>
                <a:cubicBezTo>
                  <a:pt x="2637437" y="315040"/>
                  <a:pt x="2537248" y="39873"/>
                  <a:pt x="2336870" y="3184"/>
                </a:cubicBezTo>
                <a:cubicBezTo>
                  <a:pt x="2136492" y="-33505"/>
                  <a:pt x="1827459" y="257184"/>
                  <a:pt x="1541003" y="341851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.NET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F66398-CD08-4AE4-AB11-4FF7B488DA4A}"/>
              </a:ext>
            </a:extLst>
          </p:cNvPr>
          <p:cNvSpPr/>
          <p:nvPr/>
        </p:nvSpPr>
        <p:spPr>
          <a:xfrm>
            <a:off x="-9815875" y="-794543"/>
            <a:ext cx="9449003" cy="9634752"/>
          </a:xfrm>
          <a:custGeom>
            <a:avLst/>
            <a:gdLst>
              <a:gd name="connsiteX0" fmla="*/ 4340 w 3292031"/>
              <a:gd name="connsiteY0" fmla="*/ 896628 h 2698680"/>
              <a:gd name="connsiteX1" fmla="*/ 503874 w 3292031"/>
              <a:gd name="connsiteY1" fmla="*/ 160028 h 2698680"/>
              <a:gd name="connsiteX2" fmla="*/ 1689207 w 3292031"/>
              <a:gd name="connsiteY2" fmla="*/ 380162 h 2698680"/>
              <a:gd name="connsiteX3" fmla="*/ 2298807 w 3292031"/>
              <a:gd name="connsiteY3" fmla="*/ 24562 h 2698680"/>
              <a:gd name="connsiteX4" fmla="*/ 3280940 w 3292031"/>
              <a:gd name="connsiteY4" fmla="*/ 134628 h 2698680"/>
              <a:gd name="connsiteX5" fmla="*/ 2840674 w 3292031"/>
              <a:gd name="connsiteY5" fmla="*/ 964362 h 2698680"/>
              <a:gd name="connsiteX6" fmla="*/ 3035407 w 3292031"/>
              <a:gd name="connsiteY6" fmla="*/ 1895695 h 2698680"/>
              <a:gd name="connsiteX7" fmla="*/ 2264940 w 3292031"/>
              <a:gd name="connsiteY7" fmla="*/ 2420628 h 2698680"/>
              <a:gd name="connsiteX8" fmla="*/ 1502940 w 3292031"/>
              <a:gd name="connsiteY8" fmla="*/ 2386762 h 2698680"/>
              <a:gd name="connsiteX9" fmla="*/ 207540 w 3292031"/>
              <a:gd name="connsiteY9" fmla="*/ 2674628 h 2698680"/>
              <a:gd name="connsiteX10" fmla="*/ 258340 w 3292031"/>
              <a:gd name="connsiteY10" fmla="*/ 1667095 h 2698680"/>
              <a:gd name="connsiteX11" fmla="*/ 4340 w 3292031"/>
              <a:gd name="connsiteY11" fmla="*/ 896628 h 269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2031" h="2698680">
                <a:moveTo>
                  <a:pt x="4340" y="896628"/>
                </a:moveTo>
                <a:cubicBezTo>
                  <a:pt x="45262" y="645450"/>
                  <a:pt x="223063" y="246106"/>
                  <a:pt x="503874" y="160028"/>
                </a:cubicBezTo>
                <a:cubicBezTo>
                  <a:pt x="784685" y="73950"/>
                  <a:pt x="1390052" y="402740"/>
                  <a:pt x="1689207" y="380162"/>
                </a:cubicBezTo>
                <a:cubicBezTo>
                  <a:pt x="1988362" y="357584"/>
                  <a:pt x="2033518" y="65484"/>
                  <a:pt x="2298807" y="24562"/>
                </a:cubicBezTo>
                <a:cubicBezTo>
                  <a:pt x="2564096" y="-16360"/>
                  <a:pt x="3190629" y="-22005"/>
                  <a:pt x="3280940" y="134628"/>
                </a:cubicBezTo>
                <a:cubicBezTo>
                  <a:pt x="3371251" y="291261"/>
                  <a:pt x="2881596" y="670851"/>
                  <a:pt x="2840674" y="964362"/>
                </a:cubicBezTo>
                <a:cubicBezTo>
                  <a:pt x="2799752" y="1257873"/>
                  <a:pt x="3131363" y="1652984"/>
                  <a:pt x="3035407" y="1895695"/>
                </a:cubicBezTo>
                <a:cubicBezTo>
                  <a:pt x="2939451" y="2138406"/>
                  <a:pt x="2520351" y="2338784"/>
                  <a:pt x="2264940" y="2420628"/>
                </a:cubicBezTo>
                <a:cubicBezTo>
                  <a:pt x="2009529" y="2502472"/>
                  <a:pt x="1845840" y="2344429"/>
                  <a:pt x="1502940" y="2386762"/>
                </a:cubicBezTo>
                <a:cubicBezTo>
                  <a:pt x="1160040" y="2429095"/>
                  <a:pt x="414973" y="2794572"/>
                  <a:pt x="207540" y="2674628"/>
                </a:cubicBezTo>
                <a:cubicBezTo>
                  <a:pt x="107" y="2554684"/>
                  <a:pt x="292207" y="1959195"/>
                  <a:pt x="258340" y="1667095"/>
                </a:cubicBezTo>
                <a:cubicBezTo>
                  <a:pt x="224473" y="1374995"/>
                  <a:pt x="-36582" y="1147806"/>
                  <a:pt x="4340" y="896628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Docker &amp; DB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5F08AD-8953-438A-A83E-CA0A9315C220}"/>
              </a:ext>
            </a:extLst>
          </p:cNvPr>
          <p:cNvSpPr/>
          <p:nvPr/>
        </p:nvSpPr>
        <p:spPr>
          <a:xfrm>
            <a:off x="6723105" y="7431416"/>
            <a:ext cx="3004580" cy="2650351"/>
          </a:xfrm>
          <a:custGeom>
            <a:avLst/>
            <a:gdLst>
              <a:gd name="connsiteX0" fmla="*/ 505453 w 3783853"/>
              <a:gd name="connsiteY0" fmla="*/ 1185349 h 2548485"/>
              <a:gd name="connsiteX1" fmla="*/ 1064253 w 3783853"/>
              <a:gd name="connsiteY1" fmla="*/ 304815 h 2548485"/>
              <a:gd name="connsiteX2" fmla="*/ 2164919 w 3783853"/>
              <a:gd name="connsiteY2" fmla="*/ 220149 h 2548485"/>
              <a:gd name="connsiteX3" fmla="*/ 2876119 w 3783853"/>
              <a:gd name="connsiteY3" fmla="*/ 15 h 2548485"/>
              <a:gd name="connsiteX4" fmla="*/ 3528053 w 3783853"/>
              <a:gd name="connsiteY4" fmla="*/ 211682 h 2548485"/>
              <a:gd name="connsiteX5" fmla="*/ 3782053 w 3783853"/>
              <a:gd name="connsiteY5" fmla="*/ 702749 h 2548485"/>
              <a:gd name="connsiteX6" fmla="*/ 3621186 w 3783853"/>
              <a:gd name="connsiteY6" fmla="*/ 1320815 h 2548485"/>
              <a:gd name="connsiteX7" fmla="*/ 3248653 w 3783853"/>
              <a:gd name="connsiteY7" fmla="*/ 2125149 h 2548485"/>
              <a:gd name="connsiteX8" fmla="*/ 2706786 w 3783853"/>
              <a:gd name="connsiteY8" fmla="*/ 2548482 h 2548485"/>
              <a:gd name="connsiteX9" fmla="*/ 2122586 w 3783853"/>
              <a:gd name="connsiteY9" fmla="*/ 2133615 h 2548485"/>
              <a:gd name="connsiteX10" fmla="*/ 1089653 w 3783853"/>
              <a:gd name="connsiteY10" fmla="*/ 2413015 h 2548485"/>
              <a:gd name="connsiteX11" fmla="*/ 827186 w 3783853"/>
              <a:gd name="connsiteY11" fmla="*/ 1998149 h 2548485"/>
              <a:gd name="connsiteX12" fmla="*/ 5919 w 3783853"/>
              <a:gd name="connsiteY12" fmla="*/ 1879615 h 2548485"/>
              <a:gd name="connsiteX13" fmla="*/ 505453 w 3783853"/>
              <a:gd name="connsiteY13" fmla="*/ 1185349 h 254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3853" h="2548485">
                <a:moveTo>
                  <a:pt x="505453" y="1185349"/>
                </a:moveTo>
                <a:cubicBezTo>
                  <a:pt x="681842" y="922882"/>
                  <a:pt x="787675" y="465682"/>
                  <a:pt x="1064253" y="304815"/>
                </a:cubicBezTo>
                <a:cubicBezTo>
                  <a:pt x="1340831" y="143948"/>
                  <a:pt x="1862941" y="270949"/>
                  <a:pt x="2164919" y="220149"/>
                </a:cubicBezTo>
                <a:cubicBezTo>
                  <a:pt x="2466897" y="169349"/>
                  <a:pt x="2648930" y="1426"/>
                  <a:pt x="2876119" y="15"/>
                </a:cubicBezTo>
                <a:cubicBezTo>
                  <a:pt x="3103308" y="-1396"/>
                  <a:pt x="3377064" y="94560"/>
                  <a:pt x="3528053" y="211682"/>
                </a:cubicBezTo>
                <a:cubicBezTo>
                  <a:pt x="3679042" y="328804"/>
                  <a:pt x="3766531" y="517893"/>
                  <a:pt x="3782053" y="702749"/>
                </a:cubicBezTo>
                <a:cubicBezTo>
                  <a:pt x="3797575" y="887604"/>
                  <a:pt x="3710086" y="1083748"/>
                  <a:pt x="3621186" y="1320815"/>
                </a:cubicBezTo>
                <a:cubicBezTo>
                  <a:pt x="3532286" y="1557882"/>
                  <a:pt x="3401053" y="1920538"/>
                  <a:pt x="3248653" y="2125149"/>
                </a:cubicBezTo>
                <a:cubicBezTo>
                  <a:pt x="3096253" y="2329760"/>
                  <a:pt x="2894464" y="2547071"/>
                  <a:pt x="2706786" y="2548482"/>
                </a:cubicBezTo>
                <a:cubicBezTo>
                  <a:pt x="2519108" y="2549893"/>
                  <a:pt x="2392108" y="2156193"/>
                  <a:pt x="2122586" y="2133615"/>
                </a:cubicBezTo>
                <a:cubicBezTo>
                  <a:pt x="1853064" y="2111037"/>
                  <a:pt x="1305553" y="2435593"/>
                  <a:pt x="1089653" y="2413015"/>
                </a:cubicBezTo>
                <a:cubicBezTo>
                  <a:pt x="873753" y="2390437"/>
                  <a:pt x="1007808" y="2087049"/>
                  <a:pt x="827186" y="1998149"/>
                </a:cubicBezTo>
                <a:cubicBezTo>
                  <a:pt x="646564" y="1909249"/>
                  <a:pt x="63774" y="2016493"/>
                  <a:pt x="5919" y="1879615"/>
                </a:cubicBezTo>
                <a:cubicBezTo>
                  <a:pt x="-51936" y="1742737"/>
                  <a:pt x="329064" y="1447816"/>
                  <a:pt x="505453" y="118534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Flask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5AD4B-E79E-4996-AAD0-1BC5F7C85E81}"/>
              </a:ext>
            </a:extLst>
          </p:cNvPr>
          <p:cNvSpPr/>
          <p:nvPr/>
        </p:nvSpPr>
        <p:spPr>
          <a:xfrm>
            <a:off x="10207389" y="-3572776"/>
            <a:ext cx="2677537" cy="3026418"/>
          </a:xfrm>
          <a:custGeom>
            <a:avLst/>
            <a:gdLst>
              <a:gd name="connsiteX0" fmla="*/ 1939014 w 3138567"/>
              <a:gd name="connsiteY0" fmla="*/ 674685 h 3091077"/>
              <a:gd name="connsiteX1" fmla="*/ 1583414 w 3138567"/>
              <a:gd name="connsiteY1" fmla="*/ 141285 h 3091077"/>
              <a:gd name="connsiteX2" fmla="*/ 914548 w 3138567"/>
              <a:gd name="connsiteY2" fmla="*/ 82018 h 3091077"/>
              <a:gd name="connsiteX3" fmla="*/ 779081 w 3138567"/>
              <a:gd name="connsiteY3" fmla="*/ 1157285 h 3091077"/>
              <a:gd name="connsiteX4" fmla="*/ 148 w 3138567"/>
              <a:gd name="connsiteY4" fmla="*/ 1927752 h 3091077"/>
              <a:gd name="connsiteX5" fmla="*/ 846814 w 3138567"/>
              <a:gd name="connsiteY5" fmla="*/ 3062285 h 3091077"/>
              <a:gd name="connsiteX6" fmla="*/ 1795081 w 3138567"/>
              <a:gd name="connsiteY6" fmla="*/ 2740552 h 3091077"/>
              <a:gd name="connsiteX7" fmla="*/ 2548614 w 3138567"/>
              <a:gd name="connsiteY7" fmla="*/ 2613552 h 3091077"/>
              <a:gd name="connsiteX8" fmla="*/ 3124348 w 3138567"/>
              <a:gd name="connsiteY8" fmla="*/ 1402818 h 3091077"/>
              <a:gd name="connsiteX9" fmla="*/ 1939014 w 3138567"/>
              <a:gd name="connsiteY9" fmla="*/ 674685 h 30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8567" h="3091077">
                <a:moveTo>
                  <a:pt x="1939014" y="674685"/>
                </a:moveTo>
                <a:cubicBezTo>
                  <a:pt x="1682192" y="464429"/>
                  <a:pt x="1754158" y="240063"/>
                  <a:pt x="1583414" y="141285"/>
                </a:cubicBezTo>
                <a:cubicBezTo>
                  <a:pt x="1412670" y="42507"/>
                  <a:pt x="1048603" y="-87315"/>
                  <a:pt x="914548" y="82018"/>
                </a:cubicBezTo>
                <a:cubicBezTo>
                  <a:pt x="780493" y="251351"/>
                  <a:pt x="931481" y="849663"/>
                  <a:pt x="779081" y="1157285"/>
                </a:cubicBezTo>
                <a:cubicBezTo>
                  <a:pt x="626681" y="1464907"/>
                  <a:pt x="-11141" y="1610252"/>
                  <a:pt x="148" y="1927752"/>
                </a:cubicBezTo>
                <a:cubicBezTo>
                  <a:pt x="11437" y="2245252"/>
                  <a:pt x="547658" y="2926818"/>
                  <a:pt x="846814" y="3062285"/>
                </a:cubicBezTo>
                <a:cubicBezTo>
                  <a:pt x="1145969" y="3197752"/>
                  <a:pt x="1511448" y="2815341"/>
                  <a:pt x="1795081" y="2740552"/>
                </a:cubicBezTo>
                <a:cubicBezTo>
                  <a:pt x="2078714" y="2665763"/>
                  <a:pt x="2327070" y="2836508"/>
                  <a:pt x="2548614" y="2613552"/>
                </a:cubicBezTo>
                <a:cubicBezTo>
                  <a:pt x="2770159" y="2390596"/>
                  <a:pt x="3224537" y="1730196"/>
                  <a:pt x="3124348" y="1402818"/>
                </a:cubicBezTo>
                <a:cubicBezTo>
                  <a:pt x="3024159" y="1075440"/>
                  <a:pt x="2195836" y="884941"/>
                  <a:pt x="1939014" y="674685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Frontend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270BEE-E6A0-40AB-B6CD-65BA4E0551E6}"/>
              </a:ext>
            </a:extLst>
          </p:cNvPr>
          <p:cNvSpPr txBox="1"/>
          <p:nvPr/>
        </p:nvSpPr>
        <p:spPr>
          <a:xfrm>
            <a:off x="3214551" y="7835394"/>
            <a:ext cx="301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Алгоритъм, изчисляващ шанса два обекта да се блъснат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7B91A-705E-45B0-A2AA-7321769DD3B9}"/>
              </a:ext>
            </a:extLst>
          </p:cNvPr>
          <p:cNvSpPr txBox="1"/>
          <p:nvPr/>
        </p:nvSpPr>
        <p:spPr>
          <a:xfrm>
            <a:off x="1569084" y="7573123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Обработва заявки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Връща информация за сателитите и отпадъците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D4F31-6275-43CD-9259-F065D2016D30}"/>
              </a:ext>
            </a:extLst>
          </p:cNvPr>
          <p:cNvSpPr txBox="1"/>
          <p:nvPr/>
        </p:nvSpPr>
        <p:spPr>
          <a:xfrm>
            <a:off x="-6474780" y="4505811"/>
            <a:ext cx="3220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Използваме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Docker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за </a:t>
            </a:r>
            <a:r>
              <a:rPr kumimoji="0" lang="bg-BG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контейнеризация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Данни използвани в приложението са реалистични и идват от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opensource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бази данни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C1AA8-8503-4D23-B615-B9DBFA52021B}"/>
              </a:ext>
            </a:extLst>
          </p:cNvPr>
          <p:cNvSpPr txBox="1"/>
          <p:nvPr/>
        </p:nvSpPr>
        <p:spPr>
          <a:xfrm>
            <a:off x="1174282" y="875899"/>
            <a:ext cx="462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Бъдещи развития</a:t>
            </a:r>
            <a:endParaRPr lang="bg-BG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7D4B8-42DE-435C-933D-692DF51AFF20}"/>
              </a:ext>
            </a:extLst>
          </p:cNvPr>
          <p:cNvSpPr txBox="1"/>
          <p:nvPr/>
        </p:nvSpPr>
        <p:spPr>
          <a:xfrm>
            <a:off x="1174281" y="2016472"/>
            <a:ext cx="5548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Механизъм за предотвратяване на сблъсъци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Известяване на компании при възможен сблъсък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Актуализация на данни в реално време (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web</a:t>
            </a: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sockets)</a:t>
            </a:r>
            <a:endParaRPr lang="bg-BG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Подобряване на 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UI</a:t>
            </a:r>
            <a:endParaRPr lang="bg-BG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6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157D83-0283-440A-A750-D797E6E0A290}"/>
              </a:ext>
            </a:extLst>
          </p:cNvPr>
          <p:cNvSpPr/>
          <p:nvPr/>
        </p:nvSpPr>
        <p:spPr>
          <a:xfrm>
            <a:off x="9083019" y="3990776"/>
            <a:ext cx="7921344" cy="5664203"/>
          </a:xfrm>
          <a:custGeom>
            <a:avLst/>
            <a:gdLst>
              <a:gd name="connsiteX0" fmla="*/ 7338331 w 7921344"/>
              <a:gd name="connsiteY0" fmla="*/ 276469 h 5664203"/>
              <a:gd name="connsiteX1" fmla="*/ 6413657 w 7921344"/>
              <a:gd name="connsiteY1" fmla="*/ 738806 h 5664203"/>
              <a:gd name="connsiteX2" fmla="*/ 6002691 w 7921344"/>
              <a:gd name="connsiteY2" fmla="*/ 1642932 h 5664203"/>
              <a:gd name="connsiteX3" fmla="*/ 4564309 w 7921344"/>
              <a:gd name="connsiteY3" fmla="*/ 1910060 h 5664203"/>
              <a:gd name="connsiteX4" fmla="*/ 3824569 w 7921344"/>
              <a:gd name="connsiteY4" fmla="*/ 2803911 h 5664203"/>
              <a:gd name="connsiteX5" fmla="*/ 3074556 w 7921344"/>
              <a:gd name="connsiteY5" fmla="*/ 3410087 h 5664203"/>
              <a:gd name="connsiteX6" fmla="*/ 2509477 w 7921344"/>
              <a:gd name="connsiteY6" fmla="*/ 4180648 h 5664203"/>
              <a:gd name="connsiteX7" fmla="*/ 1163563 w 7921344"/>
              <a:gd name="connsiteY7" fmla="*/ 4375857 h 5664203"/>
              <a:gd name="connsiteX8" fmla="*/ 362178 w 7921344"/>
              <a:gd name="connsiteY8" fmla="*/ 5310806 h 5664203"/>
              <a:gd name="connsiteX9" fmla="*/ 7379428 w 7921344"/>
              <a:gd name="connsiteY9" fmla="*/ 5228612 h 5664203"/>
              <a:gd name="connsiteX10" fmla="*/ 7338331 w 7921344"/>
              <a:gd name="connsiteY10" fmla="*/ 276469 h 56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1344" h="5664203">
                <a:moveTo>
                  <a:pt x="7338331" y="276469"/>
                </a:moveTo>
                <a:cubicBezTo>
                  <a:pt x="7177369" y="-471832"/>
                  <a:pt x="6636264" y="511062"/>
                  <a:pt x="6413657" y="738806"/>
                </a:cubicBezTo>
                <a:cubicBezTo>
                  <a:pt x="6191050" y="966550"/>
                  <a:pt x="6310916" y="1447723"/>
                  <a:pt x="6002691" y="1642932"/>
                </a:cubicBezTo>
                <a:cubicBezTo>
                  <a:pt x="5694466" y="1838141"/>
                  <a:pt x="4927329" y="1716564"/>
                  <a:pt x="4564309" y="1910060"/>
                </a:cubicBezTo>
                <a:cubicBezTo>
                  <a:pt x="4201289" y="2103556"/>
                  <a:pt x="4072861" y="2553906"/>
                  <a:pt x="3824569" y="2803911"/>
                </a:cubicBezTo>
                <a:cubicBezTo>
                  <a:pt x="3576277" y="3053916"/>
                  <a:pt x="3293738" y="3180631"/>
                  <a:pt x="3074556" y="3410087"/>
                </a:cubicBezTo>
                <a:cubicBezTo>
                  <a:pt x="2855374" y="3639543"/>
                  <a:pt x="2827976" y="4019686"/>
                  <a:pt x="2509477" y="4180648"/>
                </a:cubicBezTo>
                <a:cubicBezTo>
                  <a:pt x="2190978" y="4341610"/>
                  <a:pt x="1521446" y="4187497"/>
                  <a:pt x="1163563" y="4375857"/>
                </a:cubicBezTo>
                <a:cubicBezTo>
                  <a:pt x="805680" y="4564217"/>
                  <a:pt x="-673799" y="5168680"/>
                  <a:pt x="362178" y="5310806"/>
                </a:cubicBezTo>
                <a:cubicBezTo>
                  <a:pt x="1398155" y="5452932"/>
                  <a:pt x="6218448" y="6074518"/>
                  <a:pt x="7379428" y="5228612"/>
                </a:cubicBezTo>
                <a:cubicBezTo>
                  <a:pt x="8540408" y="4382706"/>
                  <a:pt x="7499293" y="1024770"/>
                  <a:pt x="7338331" y="27646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FCE6-CA86-4127-8258-61012DC4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6597" y="8079852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The_Chu</a:t>
            </a:r>
            <a:endParaRPr lang="bg-BG" sz="4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7AC3F-EA40-4A40-A331-F2E8D6420BB3}"/>
              </a:ext>
            </a:extLst>
          </p:cNvPr>
          <p:cNvSpPr/>
          <p:nvPr/>
        </p:nvSpPr>
        <p:spPr>
          <a:xfrm>
            <a:off x="-1866497" y="-2685534"/>
            <a:ext cx="5041211" cy="5051982"/>
          </a:xfrm>
          <a:custGeom>
            <a:avLst/>
            <a:gdLst>
              <a:gd name="connsiteX0" fmla="*/ 6329773 w 6688501"/>
              <a:gd name="connsiteY0" fmla="*/ 500530 h 5967758"/>
              <a:gd name="connsiteX1" fmla="*/ 5939355 w 6688501"/>
              <a:gd name="connsiteY1" fmla="*/ 983415 h 5967758"/>
              <a:gd name="connsiteX2" fmla="*/ 5086600 w 6688501"/>
              <a:gd name="connsiteY2" fmla="*/ 1137527 h 5967758"/>
              <a:gd name="connsiteX3" fmla="*/ 4644811 w 6688501"/>
              <a:gd name="connsiteY3" fmla="*/ 1651235 h 5967758"/>
              <a:gd name="connsiteX4" fmla="*/ 3627670 w 6688501"/>
              <a:gd name="connsiteY4" fmla="*/ 1682058 h 5967758"/>
              <a:gd name="connsiteX5" fmla="*/ 3000946 w 6688501"/>
              <a:gd name="connsiteY5" fmla="*/ 2647829 h 5967758"/>
              <a:gd name="connsiteX6" fmla="*/ 2497513 w 6688501"/>
              <a:gd name="connsiteY6" fmla="*/ 2935505 h 5967758"/>
              <a:gd name="connsiteX7" fmla="*/ 2065998 w 6688501"/>
              <a:gd name="connsiteY7" fmla="*/ 3952646 h 5967758"/>
              <a:gd name="connsiteX8" fmla="*/ 1326259 w 6688501"/>
              <a:gd name="connsiteY8" fmla="*/ 4569096 h 5967758"/>
              <a:gd name="connsiteX9" fmla="*/ 915292 w 6688501"/>
              <a:gd name="connsiteY9" fmla="*/ 5380754 h 5967758"/>
              <a:gd name="connsiteX10" fmla="*/ 452955 w 6688501"/>
              <a:gd name="connsiteY10" fmla="*/ 5617060 h 5967758"/>
              <a:gd name="connsiteX11" fmla="*/ 452955 w 6688501"/>
              <a:gd name="connsiteY11" fmla="*/ 366966 h 5967758"/>
              <a:gd name="connsiteX12" fmla="*/ 6329773 w 6688501"/>
              <a:gd name="connsiteY12" fmla="*/ 500530 h 596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8501" h="5967758">
                <a:moveTo>
                  <a:pt x="6329773" y="500530"/>
                </a:moveTo>
                <a:cubicBezTo>
                  <a:pt x="7244173" y="603271"/>
                  <a:pt x="6146550" y="877249"/>
                  <a:pt x="5939355" y="983415"/>
                </a:cubicBezTo>
                <a:cubicBezTo>
                  <a:pt x="5732159" y="1089581"/>
                  <a:pt x="5302357" y="1026224"/>
                  <a:pt x="5086600" y="1137527"/>
                </a:cubicBezTo>
                <a:cubicBezTo>
                  <a:pt x="4870843" y="1248830"/>
                  <a:pt x="4887966" y="1560480"/>
                  <a:pt x="4644811" y="1651235"/>
                </a:cubicBezTo>
                <a:cubicBezTo>
                  <a:pt x="4401656" y="1741990"/>
                  <a:pt x="3901647" y="1515959"/>
                  <a:pt x="3627670" y="1682058"/>
                </a:cubicBezTo>
                <a:cubicBezTo>
                  <a:pt x="3353693" y="1848157"/>
                  <a:pt x="3189305" y="2438921"/>
                  <a:pt x="3000946" y="2647829"/>
                </a:cubicBezTo>
                <a:cubicBezTo>
                  <a:pt x="2812587" y="2856737"/>
                  <a:pt x="2653338" y="2718036"/>
                  <a:pt x="2497513" y="2935505"/>
                </a:cubicBezTo>
                <a:cubicBezTo>
                  <a:pt x="2341688" y="3152974"/>
                  <a:pt x="2261207" y="3680381"/>
                  <a:pt x="2065998" y="3952646"/>
                </a:cubicBezTo>
                <a:cubicBezTo>
                  <a:pt x="1870789" y="4224911"/>
                  <a:pt x="1518043" y="4331078"/>
                  <a:pt x="1326259" y="4569096"/>
                </a:cubicBezTo>
                <a:cubicBezTo>
                  <a:pt x="1134475" y="4807114"/>
                  <a:pt x="1060843" y="5206093"/>
                  <a:pt x="915292" y="5380754"/>
                </a:cubicBezTo>
                <a:cubicBezTo>
                  <a:pt x="769741" y="5555415"/>
                  <a:pt x="530011" y="6452691"/>
                  <a:pt x="452955" y="5617060"/>
                </a:cubicBezTo>
                <a:cubicBezTo>
                  <a:pt x="375899" y="4781429"/>
                  <a:pt x="-526515" y="1218009"/>
                  <a:pt x="452955" y="366966"/>
                </a:cubicBezTo>
                <a:cubicBezTo>
                  <a:pt x="1432425" y="-484077"/>
                  <a:pt x="5415373" y="397789"/>
                  <a:pt x="6329773" y="500530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028-A431-426E-9624-F02645AB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29" y="3393000"/>
            <a:ext cx="0" cy="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A0BEE-0CDE-4312-9CA8-DD2CC3BF6EE9}"/>
              </a:ext>
            </a:extLst>
          </p:cNvPr>
          <p:cNvSpPr txBox="1"/>
          <p:nvPr/>
        </p:nvSpPr>
        <p:spPr>
          <a:xfrm>
            <a:off x="755708" y="-1502429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Темата –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Code For Science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DD9BA-5D8B-4E0B-9331-52D5ED04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4800" y="4057800"/>
            <a:ext cx="2160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9F526-FB0D-4A2D-B8F2-CC58FE844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400" y="7132137"/>
            <a:ext cx="2160000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665C33-7876-47E0-BF03-1F57C864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241" y="2761402"/>
            <a:ext cx="2160000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790EB-685B-416F-821B-945027F753AD}"/>
              </a:ext>
            </a:extLst>
          </p:cNvPr>
          <p:cNvSpPr txBox="1"/>
          <p:nvPr/>
        </p:nvSpPr>
        <p:spPr>
          <a:xfrm>
            <a:off x="9010706" y="7132137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Нашето решение –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Scrap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976D2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SAT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srgbClr val="1976D2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7F106-5329-4C16-A48A-FFFD964607C8}"/>
              </a:ext>
            </a:extLst>
          </p:cNvPr>
          <p:cNvSpPr txBox="1"/>
          <p:nvPr/>
        </p:nvSpPr>
        <p:spPr>
          <a:xfrm>
            <a:off x="9010705" y="8648493"/>
            <a:ext cx="77484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Уеб приложение, което визуализира движението на сателитите и предвиждащ техния сблъсък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Микросървисна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архитектура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58E553-A17F-4887-9094-9D3E8BEC8B43}"/>
              </a:ext>
            </a:extLst>
          </p:cNvPr>
          <p:cNvSpPr/>
          <p:nvPr/>
        </p:nvSpPr>
        <p:spPr>
          <a:xfrm>
            <a:off x="14010003" y="3688484"/>
            <a:ext cx="2749145" cy="2571653"/>
          </a:xfrm>
          <a:custGeom>
            <a:avLst/>
            <a:gdLst>
              <a:gd name="connsiteX0" fmla="*/ 1541003 w 3141402"/>
              <a:gd name="connsiteY0" fmla="*/ 341851 h 2743451"/>
              <a:gd name="connsiteX1" fmla="*/ 618137 w 3141402"/>
              <a:gd name="connsiteY1" fmla="*/ 511184 h 2743451"/>
              <a:gd name="connsiteX2" fmla="*/ 431870 w 3141402"/>
              <a:gd name="connsiteY2" fmla="*/ 1408651 h 2743451"/>
              <a:gd name="connsiteX3" fmla="*/ 70 w 3141402"/>
              <a:gd name="connsiteY3" fmla="*/ 1975918 h 2743451"/>
              <a:gd name="connsiteX4" fmla="*/ 465737 w 3141402"/>
              <a:gd name="connsiteY4" fmla="*/ 2687118 h 2743451"/>
              <a:gd name="connsiteX5" fmla="*/ 1354737 w 3141402"/>
              <a:gd name="connsiteY5" fmla="*/ 2678651 h 2743451"/>
              <a:gd name="connsiteX6" fmla="*/ 2074403 w 3141402"/>
              <a:gd name="connsiteY6" fmla="*/ 2517784 h 2743451"/>
              <a:gd name="connsiteX7" fmla="*/ 2658603 w 3141402"/>
              <a:gd name="connsiteY7" fmla="*/ 2534718 h 2743451"/>
              <a:gd name="connsiteX8" fmla="*/ 3141203 w 3141402"/>
              <a:gd name="connsiteY8" fmla="*/ 2060584 h 2743451"/>
              <a:gd name="connsiteX9" fmla="*/ 2717870 w 3141402"/>
              <a:gd name="connsiteY9" fmla="*/ 1484851 h 2743451"/>
              <a:gd name="connsiteX10" fmla="*/ 2700937 w 3141402"/>
              <a:gd name="connsiteY10" fmla="*/ 561984 h 2743451"/>
              <a:gd name="connsiteX11" fmla="*/ 2336870 w 3141402"/>
              <a:gd name="connsiteY11" fmla="*/ 3184 h 2743451"/>
              <a:gd name="connsiteX12" fmla="*/ 1541003 w 3141402"/>
              <a:gd name="connsiteY12" fmla="*/ 341851 h 27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1402" h="2743451">
                <a:moveTo>
                  <a:pt x="1541003" y="341851"/>
                </a:moveTo>
                <a:cubicBezTo>
                  <a:pt x="1254547" y="426518"/>
                  <a:pt x="802992" y="333384"/>
                  <a:pt x="618137" y="511184"/>
                </a:cubicBezTo>
                <a:cubicBezTo>
                  <a:pt x="433282" y="688984"/>
                  <a:pt x="534881" y="1164529"/>
                  <a:pt x="431870" y="1408651"/>
                </a:cubicBezTo>
                <a:cubicBezTo>
                  <a:pt x="328859" y="1652773"/>
                  <a:pt x="-5574" y="1762840"/>
                  <a:pt x="70" y="1975918"/>
                </a:cubicBezTo>
                <a:cubicBezTo>
                  <a:pt x="5714" y="2188996"/>
                  <a:pt x="239959" y="2569996"/>
                  <a:pt x="465737" y="2687118"/>
                </a:cubicBezTo>
                <a:cubicBezTo>
                  <a:pt x="691515" y="2804240"/>
                  <a:pt x="1086626" y="2706873"/>
                  <a:pt x="1354737" y="2678651"/>
                </a:cubicBezTo>
                <a:cubicBezTo>
                  <a:pt x="1622848" y="2650429"/>
                  <a:pt x="1857092" y="2541773"/>
                  <a:pt x="2074403" y="2517784"/>
                </a:cubicBezTo>
                <a:cubicBezTo>
                  <a:pt x="2291714" y="2493795"/>
                  <a:pt x="2480803" y="2610918"/>
                  <a:pt x="2658603" y="2534718"/>
                </a:cubicBezTo>
                <a:cubicBezTo>
                  <a:pt x="2836403" y="2458518"/>
                  <a:pt x="3131325" y="2235562"/>
                  <a:pt x="3141203" y="2060584"/>
                </a:cubicBezTo>
                <a:cubicBezTo>
                  <a:pt x="3151081" y="1885606"/>
                  <a:pt x="2791248" y="1734618"/>
                  <a:pt x="2717870" y="1484851"/>
                </a:cubicBezTo>
                <a:cubicBezTo>
                  <a:pt x="2644492" y="1235084"/>
                  <a:pt x="2764437" y="808928"/>
                  <a:pt x="2700937" y="561984"/>
                </a:cubicBezTo>
                <a:cubicBezTo>
                  <a:pt x="2637437" y="315040"/>
                  <a:pt x="2537248" y="39873"/>
                  <a:pt x="2336870" y="3184"/>
                </a:cubicBezTo>
                <a:cubicBezTo>
                  <a:pt x="2136492" y="-33505"/>
                  <a:pt x="1827459" y="257184"/>
                  <a:pt x="1541003" y="341851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.NET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F66398-CD08-4AE4-AB11-4FF7B488DA4A}"/>
              </a:ext>
            </a:extLst>
          </p:cNvPr>
          <p:cNvSpPr/>
          <p:nvPr/>
        </p:nvSpPr>
        <p:spPr>
          <a:xfrm>
            <a:off x="-9815875" y="-794543"/>
            <a:ext cx="9449003" cy="9634752"/>
          </a:xfrm>
          <a:custGeom>
            <a:avLst/>
            <a:gdLst>
              <a:gd name="connsiteX0" fmla="*/ 4340 w 3292031"/>
              <a:gd name="connsiteY0" fmla="*/ 896628 h 2698680"/>
              <a:gd name="connsiteX1" fmla="*/ 503874 w 3292031"/>
              <a:gd name="connsiteY1" fmla="*/ 160028 h 2698680"/>
              <a:gd name="connsiteX2" fmla="*/ 1689207 w 3292031"/>
              <a:gd name="connsiteY2" fmla="*/ 380162 h 2698680"/>
              <a:gd name="connsiteX3" fmla="*/ 2298807 w 3292031"/>
              <a:gd name="connsiteY3" fmla="*/ 24562 h 2698680"/>
              <a:gd name="connsiteX4" fmla="*/ 3280940 w 3292031"/>
              <a:gd name="connsiteY4" fmla="*/ 134628 h 2698680"/>
              <a:gd name="connsiteX5" fmla="*/ 2840674 w 3292031"/>
              <a:gd name="connsiteY5" fmla="*/ 964362 h 2698680"/>
              <a:gd name="connsiteX6" fmla="*/ 3035407 w 3292031"/>
              <a:gd name="connsiteY6" fmla="*/ 1895695 h 2698680"/>
              <a:gd name="connsiteX7" fmla="*/ 2264940 w 3292031"/>
              <a:gd name="connsiteY7" fmla="*/ 2420628 h 2698680"/>
              <a:gd name="connsiteX8" fmla="*/ 1502940 w 3292031"/>
              <a:gd name="connsiteY8" fmla="*/ 2386762 h 2698680"/>
              <a:gd name="connsiteX9" fmla="*/ 207540 w 3292031"/>
              <a:gd name="connsiteY9" fmla="*/ 2674628 h 2698680"/>
              <a:gd name="connsiteX10" fmla="*/ 258340 w 3292031"/>
              <a:gd name="connsiteY10" fmla="*/ 1667095 h 2698680"/>
              <a:gd name="connsiteX11" fmla="*/ 4340 w 3292031"/>
              <a:gd name="connsiteY11" fmla="*/ 896628 h 269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2031" h="2698680">
                <a:moveTo>
                  <a:pt x="4340" y="896628"/>
                </a:moveTo>
                <a:cubicBezTo>
                  <a:pt x="45262" y="645450"/>
                  <a:pt x="223063" y="246106"/>
                  <a:pt x="503874" y="160028"/>
                </a:cubicBezTo>
                <a:cubicBezTo>
                  <a:pt x="784685" y="73950"/>
                  <a:pt x="1390052" y="402740"/>
                  <a:pt x="1689207" y="380162"/>
                </a:cubicBezTo>
                <a:cubicBezTo>
                  <a:pt x="1988362" y="357584"/>
                  <a:pt x="2033518" y="65484"/>
                  <a:pt x="2298807" y="24562"/>
                </a:cubicBezTo>
                <a:cubicBezTo>
                  <a:pt x="2564096" y="-16360"/>
                  <a:pt x="3190629" y="-22005"/>
                  <a:pt x="3280940" y="134628"/>
                </a:cubicBezTo>
                <a:cubicBezTo>
                  <a:pt x="3371251" y="291261"/>
                  <a:pt x="2881596" y="670851"/>
                  <a:pt x="2840674" y="964362"/>
                </a:cubicBezTo>
                <a:cubicBezTo>
                  <a:pt x="2799752" y="1257873"/>
                  <a:pt x="3131363" y="1652984"/>
                  <a:pt x="3035407" y="1895695"/>
                </a:cubicBezTo>
                <a:cubicBezTo>
                  <a:pt x="2939451" y="2138406"/>
                  <a:pt x="2520351" y="2338784"/>
                  <a:pt x="2264940" y="2420628"/>
                </a:cubicBezTo>
                <a:cubicBezTo>
                  <a:pt x="2009529" y="2502472"/>
                  <a:pt x="1845840" y="2344429"/>
                  <a:pt x="1502940" y="2386762"/>
                </a:cubicBezTo>
                <a:cubicBezTo>
                  <a:pt x="1160040" y="2429095"/>
                  <a:pt x="414973" y="2794572"/>
                  <a:pt x="207540" y="2674628"/>
                </a:cubicBezTo>
                <a:cubicBezTo>
                  <a:pt x="107" y="2554684"/>
                  <a:pt x="292207" y="1959195"/>
                  <a:pt x="258340" y="1667095"/>
                </a:cubicBezTo>
                <a:cubicBezTo>
                  <a:pt x="224473" y="1374995"/>
                  <a:pt x="-36582" y="1147806"/>
                  <a:pt x="4340" y="896628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Docker &amp; DB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5F08AD-8953-438A-A83E-CA0A9315C220}"/>
              </a:ext>
            </a:extLst>
          </p:cNvPr>
          <p:cNvSpPr/>
          <p:nvPr/>
        </p:nvSpPr>
        <p:spPr>
          <a:xfrm>
            <a:off x="6723105" y="7431416"/>
            <a:ext cx="3004580" cy="2650351"/>
          </a:xfrm>
          <a:custGeom>
            <a:avLst/>
            <a:gdLst>
              <a:gd name="connsiteX0" fmla="*/ 505453 w 3783853"/>
              <a:gd name="connsiteY0" fmla="*/ 1185349 h 2548485"/>
              <a:gd name="connsiteX1" fmla="*/ 1064253 w 3783853"/>
              <a:gd name="connsiteY1" fmla="*/ 304815 h 2548485"/>
              <a:gd name="connsiteX2" fmla="*/ 2164919 w 3783853"/>
              <a:gd name="connsiteY2" fmla="*/ 220149 h 2548485"/>
              <a:gd name="connsiteX3" fmla="*/ 2876119 w 3783853"/>
              <a:gd name="connsiteY3" fmla="*/ 15 h 2548485"/>
              <a:gd name="connsiteX4" fmla="*/ 3528053 w 3783853"/>
              <a:gd name="connsiteY4" fmla="*/ 211682 h 2548485"/>
              <a:gd name="connsiteX5" fmla="*/ 3782053 w 3783853"/>
              <a:gd name="connsiteY5" fmla="*/ 702749 h 2548485"/>
              <a:gd name="connsiteX6" fmla="*/ 3621186 w 3783853"/>
              <a:gd name="connsiteY6" fmla="*/ 1320815 h 2548485"/>
              <a:gd name="connsiteX7" fmla="*/ 3248653 w 3783853"/>
              <a:gd name="connsiteY7" fmla="*/ 2125149 h 2548485"/>
              <a:gd name="connsiteX8" fmla="*/ 2706786 w 3783853"/>
              <a:gd name="connsiteY8" fmla="*/ 2548482 h 2548485"/>
              <a:gd name="connsiteX9" fmla="*/ 2122586 w 3783853"/>
              <a:gd name="connsiteY9" fmla="*/ 2133615 h 2548485"/>
              <a:gd name="connsiteX10" fmla="*/ 1089653 w 3783853"/>
              <a:gd name="connsiteY10" fmla="*/ 2413015 h 2548485"/>
              <a:gd name="connsiteX11" fmla="*/ 827186 w 3783853"/>
              <a:gd name="connsiteY11" fmla="*/ 1998149 h 2548485"/>
              <a:gd name="connsiteX12" fmla="*/ 5919 w 3783853"/>
              <a:gd name="connsiteY12" fmla="*/ 1879615 h 2548485"/>
              <a:gd name="connsiteX13" fmla="*/ 505453 w 3783853"/>
              <a:gd name="connsiteY13" fmla="*/ 1185349 h 254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3853" h="2548485">
                <a:moveTo>
                  <a:pt x="505453" y="1185349"/>
                </a:moveTo>
                <a:cubicBezTo>
                  <a:pt x="681842" y="922882"/>
                  <a:pt x="787675" y="465682"/>
                  <a:pt x="1064253" y="304815"/>
                </a:cubicBezTo>
                <a:cubicBezTo>
                  <a:pt x="1340831" y="143948"/>
                  <a:pt x="1862941" y="270949"/>
                  <a:pt x="2164919" y="220149"/>
                </a:cubicBezTo>
                <a:cubicBezTo>
                  <a:pt x="2466897" y="169349"/>
                  <a:pt x="2648930" y="1426"/>
                  <a:pt x="2876119" y="15"/>
                </a:cubicBezTo>
                <a:cubicBezTo>
                  <a:pt x="3103308" y="-1396"/>
                  <a:pt x="3377064" y="94560"/>
                  <a:pt x="3528053" y="211682"/>
                </a:cubicBezTo>
                <a:cubicBezTo>
                  <a:pt x="3679042" y="328804"/>
                  <a:pt x="3766531" y="517893"/>
                  <a:pt x="3782053" y="702749"/>
                </a:cubicBezTo>
                <a:cubicBezTo>
                  <a:pt x="3797575" y="887604"/>
                  <a:pt x="3710086" y="1083748"/>
                  <a:pt x="3621186" y="1320815"/>
                </a:cubicBezTo>
                <a:cubicBezTo>
                  <a:pt x="3532286" y="1557882"/>
                  <a:pt x="3401053" y="1920538"/>
                  <a:pt x="3248653" y="2125149"/>
                </a:cubicBezTo>
                <a:cubicBezTo>
                  <a:pt x="3096253" y="2329760"/>
                  <a:pt x="2894464" y="2547071"/>
                  <a:pt x="2706786" y="2548482"/>
                </a:cubicBezTo>
                <a:cubicBezTo>
                  <a:pt x="2519108" y="2549893"/>
                  <a:pt x="2392108" y="2156193"/>
                  <a:pt x="2122586" y="2133615"/>
                </a:cubicBezTo>
                <a:cubicBezTo>
                  <a:pt x="1853064" y="2111037"/>
                  <a:pt x="1305553" y="2435593"/>
                  <a:pt x="1089653" y="2413015"/>
                </a:cubicBezTo>
                <a:cubicBezTo>
                  <a:pt x="873753" y="2390437"/>
                  <a:pt x="1007808" y="2087049"/>
                  <a:pt x="827186" y="1998149"/>
                </a:cubicBezTo>
                <a:cubicBezTo>
                  <a:pt x="646564" y="1909249"/>
                  <a:pt x="63774" y="2016493"/>
                  <a:pt x="5919" y="1879615"/>
                </a:cubicBezTo>
                <a:cubicBezTo>
                  <a:pt x="-51936" y="1742737"/>
                  <a:pt x="329064" y="1447816"/>
                  <a:pt x="505453" y="118534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Flask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5AD4B-E79E-4996-AAD0-1BC5F7C85E81}"/>
              </a:ext>
            </a:extLst>
          </p:cNvPr>
          <p:cNvSpPr/>
          <p:nvPr/>
        </p:nvSpPr>
        <p:spPr>
          <a:xfrm>
            <a:off x="10207389" y="-3572776"/>
            <a:ext cx="2677537" cy="3026418"/>
          </a:xfrm>
          <a:custGeom>
            <a:avLst/>
            <a:gdLst>
              <a:gd name="connsiteX0" fmla="*/ 1939014 w 3138567"/>
              <a:gd name="connsiteY0" fmla="*/ 674685 h 3091077"/>
              <a:gd name="connsiteX1" fmla="*/ 1583414 w 3138567"/>
              <a:gd name="connsiteY1" fmla="*/ 141285 h 3091077"/>
              <a:gd name="connsiteX2" fmla="*/ 914548 w 3138567"/>
              <a:gd name="connsiteY2" fmla="*/ 82018 h 3091077"/>
              <a:gd name="connsiteX3" fmla="*/ 779081 w 3138567"/>
              <a:gd name="connsiteY3" fmla="*/ 1157285 h 3091077"/>
              <a:gd name="connsiteX4" fmla="*/ 148 w 3138567"/>
              <a:gd name="connsiteY4" fmla="*/ 1927752 h 3091077"/>
              <a:gd name="connsiteX5" fmla="*/ 846814 w 3138567"/>
              <a:gd name="connsiteY5" fmla="*/ 3062285 h 3091077"/>
              <a:gd name="connsiteX6" fmla="*/ 1795081 w 3138567"/>
              <a:gd name="connsiteY6" fmla="*/ 2740552 h 3091077"/>
              <a:gd name="connsiteX7" fmla="*/ 2548614 w 3138567"/>
              <a:gd name="connsiteY7" fmla="*/ 2613552 h 3091077"/>
              <a:gd name="connsiteX8" fmla="*/ 3124348 w 3138567"/>
              <a:gd name="connsiteY8" fmla="*/ 1402818 h 3091077"/>
              <a:gd name="connsiteX9" fmla="*/ 1939014 w 3138567"/>
              <a:gd name="connsiteY9" fmla="*/ 674685 h 30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8567" h="3091077">
                <a:moveTo>
                  <a:pt x="1939014" y="674685"/>
                </a:moveTo>
                <a:cubicBezTo>
                  <a:pt x="1682192" y="464429"/>
                  <a:pt x="1754158" y="240063"/>
                  <a:pt x="1583414" y="141285"/>
                </a:cubicBezTo>
                <a:cubicBezTo>
                  <a:pt x="1412670" y="42507"/>
                  <a:pt x="1048603" y="-87315"/>
                  <a:pt x="914548" y="82018"/>
                </a:cubicBezTo>
                <a:cubicBezTo>
                  <a:pt x="780493" y="251351"/>
                  <a:pt x="931481" y="849663"/>
                  <a:pt x="779081" y="1157285"/>
                </a:cubicBezTo>
                <a:cubicBezTo>
                  <a:pt x="626681" y="1464907"/>
                  <a:pt x="-11141" y="1610252"/>
                  <a:pt x="148" y="1927752"/>
                </a:cubicBezTo>
                <a:cubicBezTo>
                  <a:pt x="11437" y="2245252"/>
                  <a:pt x="547658" y="2926818"/>
                  <a:pt x="846814" y="3062285"/>
                </a:cubicBezTo>
                <a:cubicBezTo>
                  <a:pt x="1145969" y="3197752"/>
                  <a:pt x="1511448" y="2815341"/>
                  <a:pt x="1795081" y="2740552"/>
                </a:cubicBezTo>
                <a:cubicBezTo>
                  <a:pt x="2078714" y="2665763"/>
                  <a:pt x="2327070" y="2836508"/>
                  <a:pt x="2548614" y="2613552"/>
                </a:cubicBezTo>
                <a:cubicBezTo>
                  <a:pt x="2770159" y="2390596"/>
                  <a:pt x="3224537" y="1730196"/>
                  <a:pt x="3124348" y="1402818"/>
                </a:cubicBezTo>
                <a:cubicBezTo>
                  <a:pt x="3024159" y="1075440"/>
                  <a:pt x="2195836" y="884941"/>
                  <a:pt x="1939014" y="674685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Frontend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270BEE-E6A0-40AB-B6CD-65BA4E0551E6}"/>
              </a:ext>
            </a:extLst>
          </p:cNvPr>
          <p:cNvSpPr txBox="1"/>
          <p:nvPr/>
        </p:nvSpPr>
        <p:spPr>
          <a:xfrm>
            <a:off x="3214551" y="7835394"/>
            <a:ext cx="301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Алгоритъм, изчисляващ шанса два обекта да се блъснат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7B91A-705E-45B0-A2AA-7321769DD3B9}"/>
              </a:ext>
            </a:extLst>
          </p:cNvPr>
          <p:cNvSpPr txBox="1"/>
          <p:nvPr/>
        </p:nvSpPr>
        <p:spPr>
          <a:xfrm>
            <a:off x="1569084" y="7573123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Обработва заявки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Връща информация за сателитите и отпадъците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D4F31-6275-43CD-9259-F065D2016D30}"/>
              </a:ext>
            </a:extLst>
          </p:cNvPr>
          <p:cNvSpPr txBox="1"/>
          <p:nvPr/>
        </p:nvSpPr>
        <p:spPr>
          <a:xfrm>
            <a:off x="-6474780" y="4505811"/>
            <a:ext cx="3220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Използваме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Docker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за </a:t>
            </a:r>
            <a:r>
              <a:rPr kumimoji="0" lang="bg-BG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контейнеризация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Данни използвани в приложението са реалистични и идват от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opensource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бази данни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C1AA8-8503-4D23-B615-B9DBFA52021B}"/>
              </a:ext>
            </a:extLst>
          </p:cNvPr>
          <p:cNvSpPr txBox="1"/>
          <p:nvPr/>
        </p:nvSpPr>
        <p:spPr>
          <a:xfrm>
            <a:off x="-4936909" y="-67686"/>
            <a:ext cx="462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Бъдещи развития</a:t>
            </a:r>
            <a:endParaRPr kumimoji="0" lang="bg-BG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7D4B8-42DE-435C-933D-692DF51AFF20}"/>
              </a:ext>
            </a:extLst>
          </p:cNvPr>
          <p:cNvSpPr txBox="1"/>
          <p:nvPr/>
        </p:nvSpPr>
        <p:spPr>
          <a:xfrm>
            <a:off x="-5855980" y="4257439"/>
            <a:ext cx="5548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Механизъм за предотвратяване на сблъсъци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Известяване на компании при възможен сблъсък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Актуализация на данни в реално време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web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sockets)</a:t>
            </a:r>
            <a:endParaRPr kumimoji="0" lang="bg-BG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Подобряване на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UI</a:t>
            </a:r>
            <a:endParaRPr kumimoji="0" lang="bg-BG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7559B-F6A1-4604-AF03-3444CCC6731C}"/>
              </a:ext>
            </a:extLst>
          </p:cNvPr>
          <p:cNvSpPr txBox="1"/>
          <p:nvPr/>
        </p:nvSpPr>
        <p:spPr>
          <a:xfrm>
            <a:off x="4681353" y="3226819"/>
            <a:ext cx="338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Въпроси?</a:t>
            </a:r>
            <a:endParaRPr lang="bg-B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48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157D83-0283-440A-A750-D797E6E0A290}"/>
              </a:ext>
            </a:extLst>
          </p:cNvPr>
          <p:cNvSpPr/>
          <p:nvPr/>
        </p:nvSpPr>
        <p:spPr>
          <a:xfrm>
            <a:off x="8652569" y="4025898"/>
            <a:ext cx="7921344" cy="5664203"/>
          </a:xfrm>
          <a:custGeom>
            <a:avLst/>
            <a:gdLst>
              <a:gd name="connsiteX0" fmla="*/ 7338331 w 7921344"/>
              <a:gd name="connsiteY0" fmla="*/ 276469 h 5664203"/>
              <a:gd name="connsiteX1" fmla="*/ 6413657 w 7921344"/>
              <a:gd name="connsiteY1" fmla="*/ 738806 h 5664203"/>
              <a:gd name="connsiteX2" fmla="*/ 6002691 w 7921344"/>
              <a:gd name="connsiteY2" fmla="*/ 1642932 h 5664203"/>
              <a:gd name="connsiteX3" fmla="*/ 4564309 w 7921344"/>
              <a:gd name="connsiteY3" fmla="*/ 1910060 h 5664203"/>
              <a:gd name="connsiteX4" fmla="*/ 3824569 w 7921344"/>
              <a:gd name="connsiteY4" fmla="*/ 2803911 h 5664203"/>
              <a:gd name="connsiteX5" fmla="*/ 3074556 w 7921344"/>
              <a:gd name="connsiteY5" fmla="*/ 3410087 h 5664203"/>
              <a:gd name="connsiteX6" fmla="*/ 2509477 w 7921344"/>
              <a:gd name="connsiteY6" fmla="*/ 4180648 h 5664203"/>
              <a:gd name="connsiteX7" fmla="*/ 1163563 w 7921344"/>
              <a:gd name="connsiteY7" fmla="*/ 4375857 h 5664203"/>
              <a:gd name="connsiteX8" fmla="*/ 362178 w 7921344"/>
              <a:gd name="connsiteY8" fmla="*/ 5310806 h 5664203"/>
              <a:gd name="connsiteX9" fmla="*/ 7379428 w 7921344"/>
              <a:gd name="connsiteY9" fmla="*/ 5228612 h 5664203"/>
              <a:gd name="connsiteX10" fmla="*/ 7338331 w 7921344"/>
              <a:gd name="connsiteY10" fmla="*/ 276469 h 56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1344" h="5664203">
                <a:moveTo>
                  <a:pt x="7338331" y="276469"/>
                </a:moveTo>
                <a:cubicBezTo>
                  <a:pt x="7177369" y="-471832"/>
                  <a:pt x="6636264" y="511062"/>
                  <a:pt x="6413657" y="738806"/>
                </a:cubicBezTo>
                <a:cubicBezTo>
                  <a:pt x="6191050" y="966550"/>
                  <a:pt x="6310916" y="1447723"/>
                  <a:pt x="6002691" y="1642932"/>
                </a:cubicBezTo>
                <a:cubicBezTo>
                  <a:pt x="5694466" y="1838141"/>
                  <a:pt x="4927329" y="1716564"/>
                  <a:pt x="4564309" y="1910060"/>
                </a:cubicBezTo>
                <a:cubicBezTo>
                  <a:pt x="4201289" y="2103556"/>
                  <a:pt x="4072861" y="2553906"/>
                  <a:pt x="3824569" y="2803911"/>
                </a:cubicBezTo>
                <a:cubicBezTo>
                  <a:pt x="3576277" y="3053916"/>
                  <a:pt x="3293738" y="3180631"/>
                  <a:pt x="3074556" y="3410087"/>
                </a:cubicBezTo>
                <a:cubicBezTo>
                  <a:pt x="2855374" y="3639543"/>
                  <a:pt x="2827976" y="4019686"/>
                  <a:pt x="2509477" y="4180648"/>
                </a:cubicBezTo>
                <a:cubicBezTo>
                  <a:pt x="2190978" y="4341610"/>
                  <a:pt x="1521446" y="4187497"/>
                  <a:pt x="1163563" y="4375857"/>
                </a:cubicBezTo>
                <a:cubicBezTo>
                  <a:pt x="805680" y="4564217"/>
                  <a:pt x="-673799" y="5168680"/>
                  <a:pt x="362178" y="5310806"/>
                </a:cubicBezTo>
                <a:cubicBezTo>
                  <a:pt x="1398155" y="5452932"/>
                  <a:pt x="6218448" y="6074518"/>
                  <a:pt x="7379428" y="5228612"/>
                </a:cubicBezTo>
                <a:cubicBezTo>
                  <a:pt x="8540408" y="4382706"/>
                  <a:pt x="7499293" y="1024770"/>
                  <a:pt x="7338331" y="27646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FCE6-CA86-4127-8258-61012DC4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9358" y="8072437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The_Chu</a:t>
            </a:r>
            <a:endParaRPr lang="bg-BG" sz="4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7AC3F-EA40-4A40-A331-F2E8D6420BB3}"/>
              </a:ext>
            </a:extLst>
          </p:cNvPr>
          <p:cNvSpPr/>
          <p:nvPr/>
        </p:nvSpPr>
        <p:spPr>
          <a:xfrm>
            <a:off x="-1866497" y="-2685534"/>
            <a:ext cx="5041211" cy="5051982"/>
          </a:xfrm>
          <a:custGeom>
            <a:avLst/>
            <a:gdLst>
              <a:gd name="connsiteX0" fmla="*/ 6329773 w 6688501"/>
              <a:gd name="connsiteY0" fmla="*/ 500530 h 5967758"/>
              <a:gd name="connsiteX1" fmla="*/ 5939355 w 6688501"/>
              <a:gd name="connsiteY1" fmla="*/ 983415 h 5967758"/>
              <a:gd name="connsiteX2" fmla="*/ 5086600 w 6688501"/>
              <a:gd name="connsiteY2" fmla="*/ 1137527 h 5967758"/>
              <a:gd name="connsiteX3" fmla="*/ 4644811 w 6688501"/>
              <a:gd name="connsiteY3" fmla="*/ 1651235 h 5967758"/>
              <a:gd name="connsiteX4" fmla="*/ 3627670 w 6688501"/>
              <a:gd name="connsiteY4" fmla="*/ 1682058 h 5967758"/>
              <a:gd name="connsiteX5" fmla="*/ 3000946 w 6688501"/>
              <a:gd name="connsiteY5" fmla="*/ 2647829 h 5967758"/>
              <a:gd name="connsiteX6" fmla="*/ 2497513 w 6688501"/>
              <a:gd name="connsiteY6" fmla="*/ 2935505 h 5967758"/>
              <a:gd name="connsiteX7" fmla="*/ 2065998 w 6688501"/>
              <a:gd name="connsiteY7" fmla="*/ 3952646 h 5967758"/>
              <a:gd name="connsiteX8" fmla="*/ 1326259 w 6688501"/>
              <a:gd name="connsiteY8" fmla="*/ 4569096 h 5967758"/>
              <a:gd name="connsiteX9" fmla="*/ 915292 w 6688501"/>
              <a:gd name="connsiteY9" fmla="*/ 5380754 h 5967758"/>
              <a:gd name="connsiteX10" fmla="*/ 452955 w 6688501"/>
              <a:gd name="connsiteY10" fmla="*/ 5617060 h 5967758"/>
              <a:gd name="connsiteX11" fmla="*/ 452955 w 6688501"/>
              <a:gd name="connsiteY11" fmla="*/ 366966 h 5967758"/>
              <a:gd name="connsiteX12" fmla="*/ 6329773 w 6688501"/>
              <a:gd name="connsiteY12" fmla="*/ 500530 h 596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8501" h="5967758">
                <a:moveTo>
                  <a:pt x="6329773" y="500530"/>
                </a:moveTo>
                <a:cubicBezTo>
                  <a:pt x="7244173" y="603271"/>
                  <a:pt x="6146550" y="877249"/>
                  <a:pt x="5939355" y="983415"/>
                </a:cubicBezTo>
                <a:cubicBezTo>
                  <a:pt x="5732159" y="1089581"/>
                  <a:pt x="5302357" y="1026224"/>
                  <a:pt x="5086600" y="1137527"/>
                </a:cubicBezTo>
                <a:cubicBezTo>
                  <a:pt x="4870843" y="1248830"/>
                  <a:pt x="4887966" y="1560480"/>
                  <a:pt x="4644811" y="1651235"/>
                </a:cubicBezTo>
                <a:cubicBezTo>
                  <a:pt x="4401656" y="1741990"/>
                  <a:pt x="3901647" y="1515959"/>
                  <a:pt x="3627670" y="1682058"/>
                </a:cubicBezTo>
                <a:cubicBezTo>
                  <a:pt x="3353693" y="1848157"/>
                  <a:pt x="3189305" y="2438921"/>
                  <a:pt x="3000946" y="2647829"/>
                </a:cubicBezTo>
                <a:cubicBezTo>
                  <a:pt x="2812587" y="2856737"/>
                  <a:pt x="2653338" y="2718036"/>
                  <a:pt x="2497513" y="2935505"/>
                </a:cubicBezTo>
                <a:cubicBezTo>
                  <a:pt x="2341688" y="3152974"/>
                  <a:pt x="2261207" y="3680381"/>
                  <a:pt x="2065998" y="3952646"/>
                </a:cubicBezTo>
                <a:cubicBezTo>
                  <a:pt x="1870789" y="4224911"/>
                  <a:pt x="1518043" y="4331078"/>
                  <a:pt x="1326259" y="4569096"/>
                </a:cubicBezTo>
                <a:cubicBezTo>
                  <a:pt x="1134475" y="4807114"/>
                  <a:pt x="1060843" y="5206093"/>
                  <a:pt x="915292" y="5380754"/>
                </a:cubicBezTo>
                <a:cubicBezTo>
                  <a:pt x="769741" y="5555415"/>
                  <a:pt x="530011" y="6452691"/>
                  <a:pt x="452955" y="5617060"/>
                </a:cubicBezTo>
                <a:cubicBezTo>
                  <a:pt x="375899" y="4781429"/>
                  <a:pt x="-526515" y="1218009"/>
                  <a:pt x="452955" y="366966"/>
                </a:cubicBezTo>
                <a:cubicBezTo>
                  <a:pt x="1432425" y="-484077"/>
                  <a:pt x="5415373" y="397789"/>
                  <a:pt x="6329773" y="500530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028-A431-426E-9624-F02645AB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29" y="3393000"/>
            <a:ext cx="0" cy="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A0BEE-0CDE-4312-9CA8-DD2CC3BF6EE9}"/>
              </a:ext>
            </a:extLst>
          </p:cNvPr>
          <p:cNvSpPr txBox="1"/>
          <p:nvPr/>
        </p:nvSpPr>
        <p:spPr>
          <a:xfrm>
            <a:off x="904126" y="904126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Темата – </a:t>
            </a:r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Code For Science</a:t>
            </a:r>
            <a:endParaRPr lang="bg-BG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DD9BA-5D8B-4E0B-9331-52D5ED04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26" y="2580634"/>
            <a:ext cx="2160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9F526-FB0D-4A2D-B8F2-CC58FE844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000" y="2580634"/>
            <a:ext cx="2160000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665C33-7876-47E0-BF03-1F57C864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568" y="258063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11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157D83-0283-440A-A750-D797E6E0A290}"/>
              </a:ext>
            </a:extLst>
          </p:cNvPr>
          <p:cNvSpPr/>
          <p:nvPr/>
        </p:nvSpPr>
        <p:spPr>
          <a:xfrm>
            <a:off x="5056616" y="1799165"/>
            <a:ext cx="7921344" cy="5664203"/>
          </a:xfrm>
          <a:custGeom>
            <a:avLst/>
            <a:gdLst>
              <a:gd name="connsiteX0" fmla="*/ 7338331 w 7921344"/>
              <a:gd name="connsiteY0" fmla="*/ 276469 h 5664203"/>
              <a:gd name="connsiteX1" fmla="*/ 6413657 w 7921344"/>
              <a:gd name="connsiteY1" fmla="*/ 738806 h 5664203"/>
              <a:gd name="connsiteX2" fmla="*/ 6002691 w 7921344"/>
              <a:gd name="connsiteY2" fmla="*/ 1642932 h 5664203"/>
              <a:gd name="connsiteX3" fmla="*/ 4564309 w 7921344"/>
              <a:gd name="connsiteY3" fmla="*/ 1910060 h 5664203"/>
              <a:gd name="connsiteX4" fmla="*/ 3824569 w 7921344"/>
              <a:gd name="connsiteY4" fmla="*/ 2803911 h 5664203"/>
              <a:gd name="connsiteX5" fmla="*/ 3074556 w 7921344"/>
              <a:gd name="connsiteY5" fmla="*/ 3410087 h 5664203"/>
              <a:gd name="connsiteX6" fmla="*/ 2509477 w 7921344"/>
              <a:gd name="connsiteY6" fmla="*/ 4180648 h 5664203"/>
              <a:gd name="connsiteX7" fmla="*/ 1163563 w 7921344"/>
              <a:gd name="connsiteY7" fmla="*/ 4375857 h 5664203"/>
              <a:gd name="connsiteX8" fmla="*/ 362178 w 7921344"/>
              <a:gd name="connsiteY8" fmla="*/ 5310806 h 5664203"/>
              <a:gd name="connsiteX9" fmla="*/ 7379428 w 7921344"/>
              <a:gd name="connsiteY9" fmla="*/ 5228612 h 5664203"/>
              <a:gd name="connsiteX10" fmla="*/ 7338331 w 7921344"/>
              <a:gd name="connsiteY10" fmla="*/ 276469 h 56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1344" h="5664203">
                <a:moveTo>
                  <a:pt x="7338331" y="276469"/>
                </a:moveTo>
                <a:cubicBezTo>
                  <a:pt x="7177369" y="-471832"/>
                  <a:pt x="6636264" y="511062"/>
                  <a:pt x="6413657" y="738806"/>
                </a:cubicBezTo>
                <a:cubicBezTo>
                  <a:pt x="6191050" y="966550"/>
                  <a:pt x="6310916" y="1447723"/>
                  <a:pt x="6002691" y="1642932"/>
                </a:cubicBezTo>
                <a:cubicBezTo>
                  <a:pt x="5694466" y="1838141"/>
                  <a:pt x="4927329" y="1716564"/>
                  <a:pt x="4564309" y="1910060"/>
                </a:cubicBezTo>
                <a:cubicBezTo>
                  <a:pt x="4201289" y="2103556"/>
                  <a:pt x="4072861" y="2553906"/>
                  <a:pt x="3824569" y="2803911"/>
                </a:cubicBezTo>
                <a:cubicBezTo>
                  <a:pt x="3576277" y="3053916"/>
                  <a:pt x="3293738" y="3180631"/>
                  <a:pt x="3074556" y="3410087"/>
                </a:cubicBezTo>
                <a:cubicBezTo>
                  <a:pt x="2855374" y="3639543"/>
                  <a:pt x="2827976" y="4019686"/>
                  <a:pt x="2509477" y="4180648"/>
                </a:cubicBezTo>
                <a:cubicBezTo>
                  <a:pt x="2190978" y="4341610"/>
                  <a:pt x="1521446" y="4187497"/>
                  <a:pt x="1163563" y="4375857"/>
                </a:cubicBezTo>
                <a:cubicBezTo>
                  <a:pt x="805680" y="4564217"/>
                  <a:pt x="-673799" y="5168680"/>
                  <a:pt x="362178" y="5310806"/>
                </a:cubicBezTo>
                <a:cubicBezTo>
                  <a:pt x="1398155" y="5452932"/>
                  <a:pt x="6218448" y="6074518"/>
                  <a:pt x="7379428" y="5228612"/>
                </a:cubicBezTo>
                <a:cubicBezTo>
                  <a:pt x="8540408" y="4382706"/>
                  <a:pt x="7499293" y="1024770"/>
                  <a:pt x="7338331" y="27646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FCE6-CA86-4127-8258-61012DC4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7107" y="5807606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The_Chu</a:t>
            </a:r>
            <a:endParaRPr lang="bg-BG" sz="4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7AC3F-EA40-4A40-A331-F2E8D6420BB3}"/>
              </a:ext>
            </a:extLst>
          </p:cNvPr>
          <p:cNvSpPr/>
          <p:nvPr/>
        </p:nvSpPr>
        <p:spPr>
          <a:xfrm>
            <a:off x="-1866497" y="-2685534"/>
            <a:ext cx="5041211" cy="5051982"/>
          </a:xfrm>
          <a:custGeom>
            <a:avLst/>
            <a:gdLst>
              <a:gd name="connsiteX0" fmla="*/ 6329773 w 6688501"/>
              <a:gd name="connsiteY0" fmla="*/ 500530 h 5967758"/>
              <a:gd name="connsiteX1" fmla="*/ 5939355 w 6688501"/>
              <a:gd name="connsiteY1" fmla="*/ 983415 h 5967758"/>
              <a:gd name="connsiteX2" fmla="*/ 5086600 w 6688501"/>
              <a:gd name="connsiteY2" fmla="*/ 1137527 h 5967758"/>
              <a:gd name="connsiteX3" fmla="*/ 4644811 w 6688501"/>
              <a:gd name="connsiteY3" fmla="*/ 1651235 h 5967758"/>
              <a:gd name="connsiteX4" fmla="*/ 3627670 w 6688501"/>
              <a:gd name="connsiteY4" fmla="*/ 1682058 h 5967758"/>
              <a:gd name="connsiteX5" fmla="*/ 3000946 w 6688501"/>
              <a:gd name="connsiteY5" fmla="*/ 2647829 h 5967758"/>
              <a:gd name="connsiteX6" fmla="*/ 2497513 w 6688501"/>
              <a:gd name="connsiteY6" fmla="*/ 2935505 h 5967758"/>
              <a:gd name="connsiteX7" fmla="*/ 2065998 w 6688501"/>
              <a:gd name="connsiteY7" fmla="*/ 3952646 h 5967758"/>
              <a:gd name="connsiteX8" fmla="*/ 1326259 w 6688501"/>
              <a:gd name="connsiteY8" fmla="*/ 4569096 h 5967758"/>
              <a:gd name="connsiteX9" fmla="*/ 915292 w 6688501"/>
              <a:gd name="connsiteY9" fmla="*/ 5380754 h 5967758"/>
              <a:gd name="connsiteX10" fmla="*/ 452955 w 6688501"/>
              <a:gd name="connsiteY10" fmla="*/ 5617060 h 5967758"/>
              <a:gd name="connsiteX11" fmla="*/ 452955 w 6688501"/>
              <a:gd name="connsiteY11" fmla="*/ 366966 h 5967758"/>
              <a:gd name="connsiteX12" fmla="*/ 6329773 w 6688501"/>
              <a:gd name="connsiteY12" fmla="*/ 500530 h 596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8501" h="5967758">
                <a:moveTo>
                  <a:pt x="6329773" y="500530"/>
                </a:moveTo>
                <a:cubicBezTo>
                  <a:pt x="7244173" y="603271"/>
                  <a:pt x="6146550" y="877249"/>
                  <a:pt x="5939355" y="983415"/>
                </a:cubicBezTo>
                <a:cubicBezTo>
                  <a:pt x="5732159" y="1089581"/>
                  <a:pt x="5302357" y="1026224"/>
                  <a:pt x="5086600" y="1137527"/>
                </a:cubicBezTo>
                <a:cubicBezTo>
                  <a:pt x="4870843" y="1248830"/>
                  <a:pt x="4887966" y="1560480"/>
                  <a:pt x="4644811" y="1651235"/>
                </a:cubicBezTo>
                <a:cubicBezTo>
                  <a:pt x="4401656" y="1741990"/>
                  <a:pt x="3901647" y="1515959"/>
                  <a:pt x="3627670" y="1682058"/>
                </a:cubicBezTo>
                <a:cubicBezTo>
                  <a:pt x="3353693" y="1848157"/>
                  <a:pt x="3189305" y="2438921"/>
                  <a:pt x="3000946" y="2647829"/>
                </a:cubicBezTo>
                <a:cubicBezTo>
                  <a:pt x="2812587" y="2856737"/>
                  <a:pt x="2653338" y="2718036"/>
                  <a:pt x="2497513" y="2935505"/>
                </a:cubicBezTo>
                <a:cubicBezTo>
                  <a:pt x="2341688" y="3152974"/>
                  <a:pt x="2261207" y="3680381"/>
                  <a:pt x="2065998" y="3952646"/>
                </a:cubicBezTo>
                <a:cubicBezTo>
                  <a:pt x="1870789" y="4224911"/>
                  <a:pt x="1518043" y="4331078"/>
                  <a:pt x="1326259" y="4569096"/>
                </a:cubicBezTo>
                <a:cubicBezTo>
                  <a:pt x="1134475" y="4807114"/>
                  <a:pt x="1060843" y="5206093"/>
                  <a:pt x="915292" y="5380754"/>
                </a:cubicBezTo>
                <a:cubicBezTo>
                  <a:pt x="769741" y="5555415"/>
                  <a:pt x="530011" y="6452691"/>
                  <a:pt x="452955" y="5617060"/>
                </a:cubicBezTo>
                <a:cubicBezTo>
                  <a:pt x="375899" y="4781429"/>
                  <a:pt x="-526515" y="1218009"/>
                  <a:pt x="452955" y="366966"/>
                </a:cubicBezTo>
                <a:cubicBezTo>
                  <a:pt x="1432425" y="-484077"/>
                  <a:pt x="5415373" y="397789"/>
                  <a:pt x="6329773" y="500530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028-A431-426E-9624-F02645AB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29" y="3393000"/>
            <a:ext cx="0" cy="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A0BEE-0CDE-4312-9CA8-DD2CC3BF6EE9}"/>
              </a:ext>
            </a:extLst>
          </p:cNvPr>
          <p:cNvSpPr txBox="1"/>
          <p:nvPr/>
        </p:nvSpPr>
        <p:spPr>
          <a:xfrm>
            <a:off x="755708" y="-1502429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Темата –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Code For Science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DD9BA-5D8B-4E0B-9331-52D5ED04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4800" y="4057800"/>
            <a:ext cx="2160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9F526-FB0D-4A2D-B8F2-CC58FE844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400" y="7132137"/>
            <a:ext cx="2160000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665C33-7876-47E0-BF03-1F57C864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241" y="2761402"/>
            <a:ext cx="2160000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790EB-685B-416F-821B-945027F753AD}"/>
              </a:ext>
            </a:extLst>
          </p:cNvPr>
          <p:cNvSpPr txBox="1"/>
          <p:nvPr/>
        </p:nvSpPr>
        <p:spPr>
          <a:xfrm>
            <a:off x="755708" y="923377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Нашето решение – </a:t>
            </a:r>
            <a:r>
              <a:rPr lang="en-US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Scrap</a:t>
            </a:r>
            <a:r>
              <a:rPr lang="en-US" sz="4000" dirty="0" err="1">
                <a:solidFill>
                  <a:srgbClr val="1976D2"/>
                </a:solidFill>
                <a:latin typeface="Bahnschrift SemiBold" panose="020B0502040204020203" pitchFamily="34" charset="0"/>
              </a:rPr>
              <a:t>SAT</a:t>
            </a:r>
            <a:endParaRPr lang="bg-BG" sz="4000" dirty="0">
              <a:solidFill>
                <a:srgbClr val="1976D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7F106-5329-4C16-A48A-FFFD964607C8}"/>
              </a:ext>
            </a:extLst>
          </p:cNvPr>
          <p:cNvSpPr txBox="1"/>
          <p:nvPr/>
        </p:nvSpPr>
        <p:spPr>
          <a:xfrm>
            <a:off x="755707" y="2534350"/>
            <a:ext cx="77484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bg-BG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Уеб приложение, което визуализира движението на сателитите и отпадъците и предвиждащо техния сблъсък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bg-BG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Микросървисна</a:t>
            </a:r>
            <a:r>
              <a:rPr lang="bg-BG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архитектура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7DDDB82-C7F9-4A6B-823E-C44C33735CD3}"/>
              </a:ext>
            </a:extLst>
          </p:cNvPr>
          <p:cNvSpPr/>
          <p:nvPr/>
        </p:nvSpPr>
        <p:spPr>
          <a:xfrm>
            <a:off x="-2385695" y="-4458176"/>
            <a:ext cx="3141402" cy="2743451"/>
          </a:xfrm>
          <a:custGeom>
            <a:avLst/>
            <a:gdLst>
              <a:gd name="connsiteX0" fmla="*/ 1541003 w 3141402"/>
              <a:gd name="connsiteY0" fmla="*/ 341851 h 2743451"/>
              <a:gd name="connsiteX1" fmla="*/ 618137 w 3141402"/>
              <a:gd name="connsiteY1" fmla="*/ 511184 h 2743451"/>
              <a:gd name="connsiteX2" fmla="*/ 431870 w 3141402"/>
              <a:gd name="connsiteY2" fmla="*/ 1408651 h 2743451"/>
              <a:gd name="connsiteX3" fmla="*/ 70 w 3141402"/>
              <a:gd name="connsiteY3" fmla="*/ 1975918 h 2743451"/>
              <a:gd name="connsiteX4" fmla="*/ 465737 w 3141402"/>
              <a:gd name="connsiteY4" fmla="*/ 2687118 h 2743451"/>
              <a:gd name="connsiteX5" fmla="*/ 1354737 w 3141402"/>
              <a:gd name="connsiteY5" fmla="*/ 2678651 h 2743451"/>
              <a:gd name="connsiteX6" fmla="*/ 2074403 w 3141402"/>
              <a:gd name="connsiteY6" fmla="*/ 2517784 h 2743451"/>
              <a:gd name="connsiteX7" fmla="*/ 2658603 w 3141402"/>
              <a:gd name="connsiteY7" fmla="*/ 2534718 h 2743451"/>
              <a:gd name="connsiteX8" fmla="*/ 3141203 w 3141402"/>
              <a:gd name="connsiteY8" fmla="*/ 2060584 h 2743451"/>
              <a:gd name="connsiteX9" fmla="*/ 2717870 w 3141402"/>
              <a:gd name="connsiteY9" fmla="*/ 1484851 h 2743451"/>
              <a:gd name="connsiteX10" fmla="*/ 2700937 w 3141402"/>
              <a:gd name="connsiteY10" fmla="*/ 561984 h 2743451"/>
              <a:gd name="connsiteX11" fmla="*/ 2336870 w 3141402"/>
              <a:gd name="connsiteY11" fmla="*/ 3184 h 2743451"/>
              <a:gd name="connsiteX12" fmla="*/ 1541003 w 3141402"/>
              <a:gd name="connsiteY12" fmla="*/ 341851 h 27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1402" h="2743451">
                <a:moveTo>
                  <a:pt x="1541003" y="341851"/>
                </a:moveTo>
                <a:cubicBezTo>
                  <a:pt x="1254547" y="426518"/>
                  <a:pt x="802992" y="333384"/>
                  <a:pt x="618137" y="511184"/>
                </a:cubicBezTo>
                <a:cubicBezTo>
                  <a:pt x="433282" y="688984"/>
                  <a:pt x="534881" y="1164529"/>
                  <a:pt x="431870" y="1408651"/>
                </a:cubicBezTo>
                <a:cubicBezTo>
                  <a:pt x="328859" y="1652773"/>
                  <a:pt x="-5574" y="1762840"/>
                  <a:pt x="70" y="1975918"/>
                </a:cubicBezTo>
                <a:cubicBezTo>
                  <a:pt x="5714" y="2188996"/>
                  <a:pt x="239959" y="2569996"/>
                  <a:pt x="465737" y="2687118"/>
                </a:cubicBezTo>
                <a:cubicBezTo>
                  <a:pt x="691515" y="2804240"/>
                  <a:pt x="1086626" y="2706873"/>
                  <a:pt x="1354737" y="2678651"/>
                </a:cubicBezTo>
                <a:cubicBezTo>
                  <a:pt x="1622848" y="2650429"/>
                  <a:pt x="1857092" y="2541773"/>
                  <a:pt x="2074403" y="2517784"/>
                </a:cubicBezTo>
                <a:cubicBezTo>
                  <a:pt x="2291714" y="2493795"/>
                  <a:pt x="2480803" y="2610918"/>
                  <a:pt x="2658603" y="2534718"/>
                </a:cubicBezTo>
                <a:cubicBezTo>
                  <a:pt x="2836403" y="2458518"/>
                  <a:pt x="3131325" y="2235562"/>
                  <a:pt x="3141203" y="2060584"/>
                </a:cubicBezTo>
                <a:cubicBezTo>
                  <a:pt x="3151081" y="1885606"/>
                  <a:pt x="2791248" y="1734618"/>
                  <a:pt x="2717870" y="1484851"/>
                </a:cubicBezTo>
                <a:cubicBezTo>
                  <a:pt x="2644492" y="1235084"/>
                  <a:pt x="2764437" y="808928"/>
                  <a:pt x="2700937" y="561984"/>
                </a:cubicBezTo>
                <a:cubicBezTo>
                  <a:pt x="2637437" y="315040"/>
                  <a:pt x="2537248" y="39873"/>
                  <a:pt x="2336870" y="3184"/>
                </a:cubicBezTo>
                <a:cubicBezTo>
                  <a:pt x="2136492" y="-33505"/>
                  <a:pt x="1827459" y="257184"/>
                  <a:pt x="1541003" y="341851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Backend</a:t>
            </a:r>
          </a:p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.NET</a:t>
            </a:r>
            <a:endParaRPr lang="bg-BG" sz="2800" dirty="0">
              <a:latin typeface="Bahnschrift SemiBold" panose="020B05020402040202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4BEDFA6-4EF6-47AE-BD8A-7910DF5E2DB1}"/>
              </a:ext>
            </a:extLst>
          </p:cNvPr>
          <p:cNvSpPr/>
          <p:nvPr/>
        </p:nvSpPr>
        <p:spPr>
          <a:xfrm>
            <a:off x="-6638570" y="-5428985"/>
            <a:ext cx="3138567" cy="3091077"/>
          </a:xfrm>
          <a:custGeom>
            <a:avLst/>
            <a:gdLst>
              <a:gd name="connsiteX0" fmla="*/ 1939014 w 3138567"/>
              <a:gd name="connsiteY0" fmla="*/ 674685 h 3091077"/>
              <a:gd name="connsiteX1" fmla="*/ 1583414 w 3138567"/>
              <a:gd name="connsiteY1" fmla="*/ 141285 h 3091077"/>
              <a:gd name="connsiteX2" fmla="*/ 914548 w 3138567"/>
              <a:gd name="connsiteY2" fmla="*/ 82018 h 3091077"/>
              <a:gd name="connsiteX3" fmla="*/ 779081 w 3138567"/>
              <a:gd name="connsiteY3" fmla="*/ 1157285 h 3091077"/>
              <a:gd name="connsiteX4" fmla="*/ 148 w 3138567"/>
              <a:gd name="connsiteY4" fmla="*/ 1927752 h 3091077"/>
              <a:gd name="connsiteX5" fmla="*/ 846814 w 3138567"/>
              <a:gd name="connsiteY5" fmla="*/ 3062285 h 3091077"/>
              <a:gd name="connsiteX6" fmla="*/ 1795081 w 3138567"/>
              <a:gd name="connsiteY6" fmla="*/ 2740552 h 3091077"/>
              <a:gd name="connsiteX7" fmla="*/ 2548614 w 3138567"/>
              <a:gd name="connsiteY7" fmla="*/ 2613552 h 3091077"/>
              <a:gd name="connsiteX8" fmla="*/ 3124348 w 3138567"/>
              <a:gd name="connsiteY8" fmla="*/ 1402818 h 3091077"/>
              <a:gd name="connsiteX9" fmla="*/ 1939014 w 3138567"/>
              <a:gd name="connsiteY9" fmla="*/ 674685 h 30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8567" h="3091077">
                <a:moveTo>
                  <a:pt x="1939014" y="674685"/>
                </a:moveTo>
                <a:cubicBezTo>
                  <a:pt x="1682192" y="464429"/>
                  <a:pt x="1754158" y="240063"/>
                  <a:pt x="1583414" y="141285"/>
                </a:cubicBezTo>
                <a:cubicBezTo>
                  <a:pt x="1412670" y="42507"/>
                  <a:pt x="1048603" y="-87315"/>
                  <a:pt x="914548" y="82018"/>
                </a:cubicBezTo>
                <a:cubicBezTo>
                  <a:pt x="780493" y="251351"/>
                  <a:pt x="931481" y="849663"/>
                  <a:pt x="779081" y="1157285"/>
                </a:cubicBezTo>
                <a:cubicBezTo>
                  <a:pt x="626681" y="1464907"/>
                  <a:pt x="-11141" y="1610252"/>
                  <a:pt x="148" y="1927752"/>
                </a:cubicBezTo>
                <a:cubicBezTo>
                  <a:pt x="11437" y="2245252"/>
                  <a:pt x="547658" y="2926818"/>
                  <a:pt x="846814" y="3062285"/>
                </a:cubicBezTo>
                <a:cubicBezTo>
                  <a:pt x="1145969" y="3197752"/>
                  <a:pt x="1511448" y="2815341"/>
                  <a:pt x="1795081" y="2740552"/>
                </a:cubicBezTo>
                <a:cubicBezTo>
                  <a:pt x="2078714" y="2665763"/>
                  <a:pt x="2327070" y="2836508"/>
                  <a:pt x="2548614" y="2613552"/>
                </a:cubicBezTo>
                <a:cubicBezTo>
                  <a:pt x="2770159" y="2390596"/>
                  <a:pt x="3224537" y="1730196"/>
                  <a:pt x="3124348" y="1402818"/>
                </a:cubicBezTo>
                <a:cubicBezTo>
                  <a:pt x="3024159" y="1075440"/>
                  <a:pt x="2195836" y="884941"/>
                  <a:pt x="1939014" y="674685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Frontend</a:t>
            </a:r>
            <a:endParaRPr lang="bg-BG" sz="2800" dirty="0"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5ABFB21-1676-4608-8BA2-B10E96FF1532}"/>
              </a:ext>
            </a:extLst>
          </p:cNvPr>
          <p:cNvSpPr/>
          <p:nvPr/>
        </p:nvSpPr>
        <p:spPr>
          <a:xfrm>
            <a:off x="-7480651" y="-1750511"/>
            <a:ext cx="3783853" cy="2548485"/>
          </a:xfrm>
          <a:custGeom>
            <a:avLst/>
            <a:gdLst>
              <a:gd name="connsiteX0" fmla="*/ 505453 w 3783853"/>
              <a:gd name="connsiteY0" fmla="*/ 1185349 h 2548485"/>
              <a:gd name="connsiteX1" fmla="*/ 1064253 w 3783853"/>
              <a:gd name="connsiteY1" fmla="*/ 304815 h 2548485"/>
              <a:gd name="connsiteX2" fmla="*/ 2164919 w 3783853"/>
              <a:gd name="connsiteY2" fmla="*/ 220149 h 2548485"/>
              <a:gd name="connsiteX3" fmla="*/ 2876119 w 3783853"/>
              <a:gd name="connsiteY3" fmla="*/ 15 h 2548485"/>
              <a:gd name="connsiteX4" fmla="*/ 3528053 w 3783853"/>
              <a:gd name="connsiteY4" fmla="*/ 211682 h 2548485"/>
              <a:gd name="connsiteX5" fmla="*/ 3782053 w 3783853"/>
              <a:gd name="connsiteY5" fmla="*/ 702749 h 2548485"/>
              <a:gd name="connsiteX6" fmla="*/ 3621186 w 3783853"/>
              <a:gd name="connsiteY6" fmla="*/ 1320815 h 2548485"/>
              <a:gd name="connsiteX7" fmla="*/ 3248653 w 3783853"/>
              <a:gd name="connsiteY7" fmla="*/ 2125149 h 2548485"/>
              <a:gd name="connsiteX8" fmla="*/ 2706786 w 3783853"/>
              <a:gd name="connsiteY8" fmla="*/ 2548482 h 2548485"/>
              <a:gd name="connsiteX9" fmla="*/ 2122586 w 3783853"/>
              <a:gd name="connsiteY9" fmla="*/ 2133615 h 2548485"/>
              <a:gd name="connsiteX10" fmla="*/ 1089653 w 3783853"/>
              <a:gd name="connsiteY10" fmla="*/ 2413015 h 2548485"/>
              <a:gd name="connsiteX11" fmla="*/ 827186 w 3783853"/>
              <a:gd name="connsiteY11" fmla="*/ 1998149 h 2548485"/>
              <a:gd name="connsiteX12" fmla="*/ 5919 w 3783853"/>
              <a:gd name="connsiteY12" fmla="*/ 1879615 h 2548485"/>
              <a:gd name="connsiteX13" fmla="*/ 505453 w 3783853"/>
              <a:gd name="connsiteY13" fmla="*/ 1185349 h 254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3853" h="2548485">
                <a:moveTo>
                  <a:pt x="505453" y="1185349"/>
                </a:moveTo>
                <a:cubicBezTo>
                  <a:pt x="681842" y="922882"/>
                  <a:pt x="787675" y="465682"/>
                  <a:pt x="1064253" y="304815"/>
                </a:cubicBezTo>
                <a:cubicBezTo>
                  <a:pt x="1340831" y="143948"/>
                  <a:pt x="1862941" y="270949"/>
                  <a:pt x="2164919" y="220149"/>
                </a:cubicBezTo>
                <a:cubicBezTo>
                  <a:pt x="2466897" y="169349"/>
                  <a:pt x="2648930" y="1426"/>
                  <a:pt x="2876119" y="15"/>
                </a:cubicBezTo>
                <a:cubicBezTo>
                  <a:pt x="3103308" y="-1396"/>
                  <a:pt x="3377064" y="94560"/>
                  <a:pt x="3528053" y="211682"/>
                </a:cubicBezTo>
                <a:cubicBezTo>
                  <a:pt x="3679042" y="328804"/>
                  <a:pt x="3766531" y="517893"/>
                  <a:pt x="3782053" y="702749"/>
                </a:cubicBezTo>
                <a:cubicBezTo>
                  <a:pt x="3797575" y="887604"/>
                  <a:pt x="3710086" y="1083748"/>
                  <a:pt x="3621186" y="1320815"/>
                </a:cubicBezTo>
                <a:cubicBezTo>
                  <a:pt x="3532286" y="1557882"/>
                  <a:pt x="3401053" y="1920538"/>
                  <a:pt x="3248653" y="2125149"/>
                </a:cubicBezTo>
                <a:cubicBezTo>
                  <a:pt x="3096253" y="2329760"/>
                  <a:pt x="2894464" y="2547071"/>
                  <a:pt x="2706786" y="2548482"/>
                </a:cubicBezTo>
                <a:cubicBezTo>
                  <a:pt x="2519108" y="2549893"/>
                  <a:pt x="2392108" y="2156193"/>
                  <a:pt x="2122586" y="2133615"/>
                </a:cubicBezTo>
                <a:cubicBezTo>
                  <a:pt x="1853064" y="2111037"/>
                  <a:pt x="1305553" y="2435593"/>
                  <a:pt x="1089653" y="2413015"/>
                </a:cubicBezTo>
                <a:cubicBezTo>
                  <a:pt x="873753" y="2390437"/>
                  <a:pt x="1007808" y="2087049"/>
                  <a:pt x="827186" y="1998149"/>
                </a:cubicBezTo>
                <a:cubicBezTo>
                  <a:pt x="646564" y="1909249"/>
                  <a:pt x="63774" y="2016493"/>
                  <a:pt x="5919" y="1879615"/>
                </a:cubicBezTo>
                <a:cubicBezTo>
                  <a:pt x="-51936" y="1742737"/>
                  <a:pt x="329064" y="1447816"/>
                  <a:pt x="505453" y="118534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Backend</a:t>
            </a:r>
          </a:p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Flask</a:t>
            </a:r>
            <a:endParaRPr lang="bg-BG" sz="2800" dirty="0"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4C825DF-5553-48C7-99A5-11B2FA816B03}"/>
              </a:ext>
            </a:extLst>
          </p:cNvPr>
          <p:cNvSpPr/>
          <p:nvPr/>
        </p:nvSpPr>
        <p:spPr>
          <a:xfrm>
            <a:off x="-3191875" y="-911724"/>
            <a:ext cx="3292031" cy="2698680"/>
          </a:xfrm>
          <a:custGeom>
            <a:avLst/>
            <a:gdLst>
              <a:gd name="connsiteX0" fmla="*/ 4340 w 3292031"/>
              <a:gd name="connsiteY0" fmla="*/ 896628 h 2698680"/>
              <a:gd name="connsiteX1" fmla="*/ 503874 w 3292031"/>
              <a:gd name="connsiteY1" fmla="*/ 160028 h 2698680"/>
              <a:gd name="connsiteX2" fmla="*/ 1689207 w 3292031"/>
              <a:gd name="connsiteY2" fmla="*/ 380162 h 2698680"/>
              <a:gd name="connsiteX3" fmla="*/ 2298807 w 3292031"/>
              <a:gd name="connsiteY3" fmla="*/ 24562 h 2698680"/>
              <a:gd name="connsiteX4" fmla="*/ 3280940 w 3292031"/>
              <a:gd name="connsiteY4" fmla="*/ 134628 h 2698680"/>
              <a:gd name="connsiteX5" fmla="*/ 2840674 w 3292031"/>
              <a:gd name="connsiteY5" fmla="*/ 964362 h 2698680"/>
              <a:gd name="connsiteX6" fmla="*/ 3035407 w 3292031"/>
              <a:gd name="connsiteY6" fmla="*/ 1895695 h 2698680"/>
              <a:gd name="connsiteX7" fmla="*/ 2264940 w 3292031"/>
              <a:gd name="connsiteY7" fmla="*/ 2420628 h 2698680"/>
              <a:gd name="connsiteX8" fmla="*/ 1502940 w 3292031"/>
              <a:gd name="connsiteY8" fmla="*/ 2386762 h 2698680"/>
              <a:gd name="connsiteX9" fmla="*/ 207540 w 3292031"/>
              <a:gd name="connsiteY9" fmla="*/ 2674628 h 2698680"/>
              <a:gd name="connsiteX10" fmla="*/ 258340 w 3292031"/>
              <a:gd name="connsiteY10" fmla="*/ 1667095 h 2698680"/>
              <a:gd name="connsiteX11" fmla="*/ 4340 w 3292031"/>
              <a:gd name="connsiteY11" fmla="*/ 896628 h 269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2031" h="2698680">
                <a:moveTo>
                  <a:pt x="4340" y="896628"/>
                </a:moveTo>
                <a:cubicBezTo>
                  <a:pt x="45262" y="645450"/>
                  <a:pt x="223063" y="246106"/>
                  <a:pt x="503874" y="160028"/>
                </a:cubicBezTo>
                <a:cubicBezTo>
                  <a:pt x="784685" y="73950"/>
                  <a:pt x="1390052" y="402740"/>
                  <a:pt x="1689207" y="380162"/>
                </a:cubicBezTo>
                <a:cubicBezTo>
                  <a:pt x="1988362" y="357584"/>
                  <a:pt x="2033518" y="65484"/>
                  <a:pt x="2298807" y="24562"/>
                </a:cubicBezTo>
                <a:cubicBezTo>
                  <a:pt x="2564096" y="-16360"/>
                  <a:pt x="3190629" y="-22005"/>
                  <a:pt x="3280940" y="134628"/>
                </a:cubicBezTo>
                <a:cubicBezTo>
                  <a:pt x="3371251" y="291261"/>
                  <a:pt x="2881596" y="670851"/>
                  <a:pt x="2840674" y="964362"/>
                </a:cubicBezTo>
                <a:cubicBezTo>
                  <a:pt x="2799752" y="1257873"/>
                  <a:pt x="3131363" y="1652984"/>
                  <a:pt x="3035407" y="1895695"/>
                </a:cubicBezTo>
                <a:cubicBezTo>
                  <a:pt x="2939451" y="2138406"/>
                  <a:pt x="2520351" y="2338784"/>
                  <a:pt x="2264940" y="2420628"/>
                </a:cubicBezTo>
                <a:cubicBezTo>
                  <a:pt x="2009529" y="2502472"/>
                  <a:pt x="1845840" y="2344429"/>
                  <a:pt x="1502940" y="2386762"/>
                </a:cubicBezTo>
                <a:cubicBezTo>
                  <a:pt x="1160040" y="2429095"/>
                  <a:pt x="414973" y="2794572"/>
                  <a:pt x="207540" y="2674628"/>
                </a:cubicBezTo>
                <a:cubicBezTo>
                  <a:pt x="107" y="2554684"/>
                  <a:pt x="292207" y="1959195"/>
                  <a:pt x="258340" y="1667095"/>
                </a:cubicBezTo>
                <a:cubicBezTo>
                  <a:pt x="224473" y="1374995"/>
                  <a:pt x="-36582" y="1147806"/>
                  <a:pt x="4340" y="896628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Docker &amp; DB</a:t>
            </a:r>
            <a:endParaRPr lang="bg-BG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52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157D83-0283-440A-A750-D797E6E0A290}"/>
              </a:ext>
            </a:extLst>
          </p:cNvPr>
          <p:cNvSpPr/>
          <p:nvPr/>
        </p:nvSpPr>
        <p:spPr>
          <a:xfrm>
            <a:off x="13105307" y="7132137"/>
            <a:ext cx="7921344" cy="5664203"/>
          </a:xfrm>
          <a:custGeom>
            <a:avLst/>
            <a:gdLst>
              <a:gd name="connsiteX0" fmla="*/ 7338331 w 7921344"/>
              <a:gd name="connsiteY0" fmla="*/ 276469 h 5664203"/>
              <a:gd name="connsiteX1" fmla="*/ 6413657 w 7921344"/>
              <a:gd name="connsiteY1" fmla="*/ 738806 h 5664203"/>
              <a:gd name="connsiteX2" fmla="*/ 6002691 w 7921344"/>
              <a:gd name="connsiteY2" fmla="*/ 1642932 h 5664203"/>
              <a:gd name="connsiteX3" fmla="*/ 4564309 w 7921344"/>
              <a:gd name="connsiteY3" fmla="*/ 1910060 h 5664203"/>
              <a:gd name="connsiteX4" fmla="*/ 3824569 w 7921344"/>
              <a:gd name="connsiteY4" fmla="*/ 2803911 h 5664203"/>
              <a:gd name="connsiteX5" fmla="*/ 3074556 w 7921344"/>
              <a:gd name="connsiteY5" fmla="*/ 3410087 h 5664203"/>
              <a:gd name="connsiteX6" fmla="*/ 2509477 w 7921344"/>
              <a:gd name="connsiteY6" fmla="*/ 4180648 h 5664203"/>
              <a:gd name="connsiteX7" fmla="*/ 1163563 w 7921344"/>
              <a:gd name="connsiteY7" fmla="*/ 4375857 h 5664203"/>
              <a:gd name="connsiteX8" fmla="*/ 362178 w 7921344"/>
              <a:gd name="connsiteY8" fmla="*/ 5310806 h 5664203"/>
              <a:gd name="connsiteX9" fmla="*/ 7379428 w 7921344"/>
              <a:gd name="connsiteY9" fmla="*/ 5228612 h 5664203"/>
              <a:gd name="connsiteX10" fmla="*/ 7338331 w 7921344"/>
              <a:gd name="connsiteY10" fmla="*/ 276469 h 56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1344" h="5664203">
                <a:moveTo>
                  <a:pt x="7338331" y="276469"/>
                </a:moveTo>
                <a:cubicBezTo>
                  <a:pt x="7177369" y="-471832"/>
                  <a:pt x="6636264" y="511062"/>
                  <a:pt x="6413657" y="738806"/>
                </a:cubicBezTo>
                <a:cubicBezTo>
                  <a:pt x="6191050" y="966550"/>
                  <a:pt x="6310916" y="1447723"/>
                  <a:pt x="6002691" y="1642932"/>
                </a:cubicBezTo>
                <a:cubicBezTo>
                  <a:pt x="5694466" y="1838141"/>
                  <a:pt x="4927329" y="1716564"/>
                  <a:pt x="4564309" y="1910060"/>
                </a:cubicBezTo>
                <a:cubicBezTo>
                  <a:pt x="4201289" y="2103556"/>
                  <a:pt x="4072861" y="2553906"/>
                  <a:pt x="3824569" y="2803911"/>
                </a:cubicBezTo>
                <a:cubicBezTo>
                  <a:pt x="3576277" y="3053916"/>
                  <a:pt x="3293738" y="3180631"/>
                  <a:pt x="3074556" y="3410087"/>
                </a:cubicBezTo>
                <a:cubicBezTo>
                  <a:pt x="2855374" y="3639543"/>
                  <a:pt x="2827976" y="4019686"/>
                  <a:pt x="2509477" y="4180648"/>
                </a:cubicBezTo>
                <a:cubicBezTo>
                  <a:pt x="2190978" y="4341610"/>
                  <a:pt x="1521446" y="4187497"/>
                  <a:pt x="1163563" y="4375857"/>
                </a:cubicBezTo>
                <a:cubicBezTo>
                  <a:pt x="805680" y="4564217"/>
                  <a:pt x="-673799" y="5168680"/>
                  <a:pt x="362178" y="5310806"/>
                </a:cubicBezTo>
                <a:cubicBezTo>
                  <a:pt x="1398155" y="5452932"/>
                  <a:pt x="6218448" y="6074518"/>
                  <a:pt x="7379428" y="5228612"/>
                </a:cubicBezTo>
                <a:cubicBezTo>
                  <a:pt x="8540408" y="4382706"/>
                  <a:pt x="7499293" y="1024770"/>
                  <a:pt x="7338331" y="27646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FCE6-CA86-4127-8258-61012DC4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9907" y="11140578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The_Chu</a:t>
            </a:r>
            <a:endParaRPr lang="bg-BG" sz="4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7AC3F-EA40-4A40-A331-F2E8D6420BB3}"/>
              </a:ext>
            </a:extLst>
          </p:cNvPr>
          <p:cNvSpPr/>
          <p:nvPr/>
        </p:nvSpPr>
        <p:spPr>
          <a:xfrm>
            <a:off x="-1866497" y="-2685534"/>
            <a:ext cx="5041211" cy="5051982"/>
          </a:xfrm>
          <a:custGeom>
            <a:avLst/>
            <a:gdLst>
              <a:gd name="connsiteX0" fmla="*/ 6329773 w 6688501"/>
              <a:gd name="connsiteY0" fmla="*/ 500530 h 5967758"/>
              <a:gd name="connsiteX1" fmla="*/ 5939355 w 6688501"/>
              <a:gd name="connsiteY1" fmla="*/ 983415 h 5967758"/>
              <a:gd name="connsiteX2" fmla="*/ 5086600 w 6688501"/>
              <a:gd name="connsiteY2" fmla="*/ 1137527 h 5967758"/>
              <a:gd name="connsiteX3" fmla="*/ 4644811 w 6688501"/>
              <a:gd name="connsiteY3" fmla="*/ 1651235 h 5967758"/>
              <a:gd name="connsiteX4" fmla="*/ 3627670 w 6688501"/>
              <a:gd name="connsiteY4" fmla="*/ 1682058 h 5967758"/>
              <a:gd name="connsiteX5" fmla="*/ 3000946 w 6688501"/>
              <a:gd name="connsiteY5" fmla="*/ 2647829 h 5967758"/>
              <a:gd name="connsiteX6" fmla="*/ 2497513 w 6688501"/>
              <a:gd name="connsiteY6" fmla="*/ 2935505 h 5967758"/>
              <a:gd name="connsiteX7" fmla="*/ 2065998 w 6688501"/>
              <a:gd name="connsiteY7" fmla="*/ 3952646 h 5967758"/>
              <a:gd name="connsiteX8" fmla="*/ 1326259 w 6688501"/>
              <a:gd name="connsiteY8" fmla="*/ 4569096 h 5967758"/>
              <a:gd name="connsiteX9" fmla="*/ 915292 w 6688501"/>
              <a:gd name="connsiteY9" fmla="*/ 5380754 h 5967758"/>
              <a:gd name="connsiteX10" fmla="*/ 452955 w 6688501"/>
              <a:gd name="connsiteY10" fmla="*/ 5617060 h 5967758"/>
              <a:gd name="connsiteX11" fmla="*/ 452955 w 6688501"/>
              <a:gd name="connsiteY11" fmla="*/ 366966 h 5967758"/>
              <a:gd name="connsiteX12" fmla="*/ 6329773 w 6688501"/>
              <a:gd name="connsiteY12" fmla="*/ 500530 h 596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8501" h="5967758">
                <a:moveTo>
                  <a:pt x="6329773" y="500530"/>
                </a:moveTo>
                <a:cubicBezTo>
                  <a:pt x="7244173" y="603271"/>
                  <a:pt x="6146550" y="877249"/>
                  <a:pt x="5939355" y="983415"/>
                </a:cubicBezTo>
                <a:cubicBezTo>
                  <a:pt x="5732159" y="1089581"/>
                  <a:pt x="5302357" y="1026224"/>
                  <a:pt x="5086600" y="1137527"/>
                </a:cubicBezTo>
                <a:cubicBezTo>
                  <a:pt x="4870843" y="1248830"/>
                  <a:pt x="4887966" y="1560480"/>
                  <a:pt x="4644811" y="1651235"/>
                </a:cubicBezTo>
                <a:cubicBezTo>
                  <a:pt x="4401656" y="1741990"/>
                  <a:pt x="3901647" y="1515959"/>
                  <a:pt x="3627670" y="1682058"/>
                </a:cubicBezTo>
                <a:cubicBezTo>
                  <a:pt x="3353693" y="1848157"/>
                  <a:pt x="3189305" y="2438921"/>
                  <a:pt x="3000946" y="2647829"/>
                </a:cubicBezTo>
                <a:cubicBezTo>
                  <a:pt x="2812587" y="2856737"/>
                  <a:pt x="2653338" y="2718036"/>
                  <a:pt x="2497513" y="2935505"/>
                </a:cubicBezTo>
                <a:cubicBezTo>
                  <a:pt x="2341688" y="3152974"/>
                  <a:pt x="2261207" y="3680381"/>
                  <a:pt x="2065998" y="3952646"/>
                </a:cubicBezTo>
                <a:cubicBezTo>
                  <a:pt x="1870789" y="4224911"/>
                  <a:pt x="1518043" y="4331078"/>
                  <a:pt x="1326259" y="4569096"/>
                </a:cubicBezTo>
                <a:cubicBezTo>
                  <a:pt x="1134475" y="4807114"/>
                  <a:pt x="1060843" y="5206093"/>
                  <a:pt x="915292" y="5380754"/>
                </a:cubicBezTo>
                <a:cubicBezTo>
                  <a:pt x="769741" y="5555415"/>
                  <a:pt x="530011" y="6452691"/>
                  <a:pt x="452955" y="5617060"/>
                </a:cubicBezTo>
                <a:cubicBezTo>
                  <a:pt x="375899" y="4781429"/>
                  <a:pt x="-526515" y="1218009"/>
                  <a:pt x="452955" y="366966"/>
                </a:cubicBezTo>
                <a:cubicBezTo>
                  <a:pt x="1432425" y="-484077"/>
                  <a:pt x="5415373" y="397789"/>
                  <a:pt x="6329773" y="500530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028-A431-426E-9624-F02645AB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29" y="3393000"/>
            <a:ext cx="0" cy="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A0BEE-0CDE-4312-9CA8-DD2CC3BF6EE9}"/>
              </a:ext>
            </a:extLst>
          </p:cNvPr>
          <p:cNvSpPr txBox="1"/>
          <p:nvPr/>
        </p:nvSpPr>
        <p:spPr>
          <a:xfrm>
            <a:off x="755708" y="-1502429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Темата –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Code For Science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DD9BA-5D8B-4E0B-9331-52D5ED04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4800" y="4057800"/>
            <a:ext cx="2160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9F526-FB0D-4A2D-B8F2-CC58FE844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400" y="7132137"/>
            <a:ext cx="2160000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665C33-7876-47E0-BF03-1F57C864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241" y="2761402"/>
            <a:ext cx="2160000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790EB-685B-416F-821B-945027F753AD}"/>
              </a:ext>
            </a:extLst>
          </p:cNvPr>
          <p:cNvSpPr txBox="1"/>
          <p:nvPr/>
        </p:nvSpPr>
        <p:spPr>
          <a:xfrm>
            <a:off x="9010706" y="7132137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Нашето решение –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Scrap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976D2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SAT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srgbClr val="1976D2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7F106-5329-4C16-A48A-FFFD964607C8}"/>
              </a:ext>
            </a:extLst>
          </p:cNvPr>
          <p:cNvSpPr txBox="1"/>
          <p:nvPr/>
        </p:nvSpPr>
        <p:spPr>
          <a:xfrm>
            <a:off x="9010705" y="8648493"/>
            <a:ext cx="77484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Уеб приложение, което визуализира движението на сателитите и предвиждащ техния сблъсък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Микросървисна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архитектура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58E553-A17F-4887-9094-9D3E8BEC8B43}"/>
              </a:ext>
            </a:extLst>
          </p:cNvPr>
          <p:cNvSpPr/>
          <p:nvPr/>
        </p:nvSpPr>
        <p:spPr>
          <a:xfrm>
            <a:off x="5903137" y="425345"/>
            <a:ext cx="3141402" cy="2743451"/>
          </a:xfrm>
          <a:custGeom>
            <a:avLst/>
            <a:gdLst>
              <a:gd name="connsiteX0" fmla="*/ 1541003 w 3141402"/>
              <a:gd name="connsiteY0" fmla="*/ 341851 h 2743451"/>
              <a:gd name="connsiteX1" fmla="*/ 618137 w 3141402"/>
              <a:gd name="connsiteY1" fmla="*/ 511184 h 2743451"/>
              <a:gd name="connsiteX2" fmla="*/ 431870 w 3141402"/>
              <a:gd name="connsiteY2" fmla="*/ 1408651 h 2743451"/>
              <a:gd name="connsiteX3" fmla="*/ 70 w 3141402"/>
              <a:gd name="connsiteY3" fmla="*/ 1975918 h 2743451"/>
              <a:gd name="connsiteX4" fmla="*/ 465737 w 3141402"/>
              <a:gd name="connsiteY4" fmla="*/ 2687118 h 2743451"/>
              <a:gd name="connsiteX5" fmla="*/ 1354737 w 3141402"/>
              <a:gd name="connsiteY5" fmla="*/ 2678651 h 2743451"/>
              <a:gd name="connsiteX6" fmla="*/ 2074403 w 3141402"/>
              <a:gd name="connsiteY6" fmla="*/ 2517784 h 2743451"/>
              <a:gd name="connsiteX7" fmla="*/ 2658603 w 3141402"/>
              <a:gd name="connsiteY7" fmla="*/ 2534718 h 2743451"/>
              <a:gd name="connsiteX8" fmla="*/ 3141203 w 3141402"/>
              <a:gd name="connsiteY8" fmla="*/ 2060584 h 2743451"/>
              <a:gd name="connsiteX9" fmla="*/ 2717870 w 3141402"/>
              <a:gd name="connsiteY9" fmla="*/ 1484851 h 2743451"/>
              <a:gd name="connsiteX10" fmla="*/ 2700937 w 3141402"/>
              <a:gd name="connsiteY10" fmla="*/ 561984 h 2743451"/>
              <a:gd name="connsiteX11" fmla="*/ 2336870 w 3141402"/>
              <a:gd name="connsiteY11" fmla="*/ 3184 h 2743451"/>
              <a:gd name="connsiteX12" fmla="*/ 1541003 w 3141402"/>
              <a:gd name="connsiteY12" fmla="*/ 341851 h 27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1402" h="2743451">
                <a:moveTo>
                  <a:pt x="1541003" y="341851"/>
                </a:moveTo>
                <a:cubicBezTo>
                  <a:pt x="1254547" y="426518"/>
                  <a:pt x="802992" y="333384"/>
                  <a:pt x="618137" y="511184"/>
                </a:cubicBezTo>
                <a:cubicBezTo>
                  <a:pt x="433282" y="688984"/>
                  <a:pt x="534881" y="1164529"/>
                  <a:pt x="431870" y="1408651"/>
                </a:cubicBezTo>
                <a:cubicBezTo>
                  <a:pt x="328859" y="1652773"/>
                  <a:pt x="-5574" y="1762840"/>
                  <a:pt x="70" y="1975918"/>
                </a:cubicBezTo>
                <a:cubicBezTo>
                  <a:pt x="5714" y="2188996"/>
                  <a:pt x="239959" y="2569996"/>
                  <a:pt x="465737" y="2687118"/>
                </a:cubicBezTo>
                <a:cubicBezTo>
                  <a:pt x="691515" y="2804240"/>
                  <a:pt x="1086626" y="2706873"/>
                  <a:pt x="1354737" y="2678651"/>
                </a:cubicBezTo>
                <a:cubicBezTo>
                  <a:pt x="1622848" y="2650429"/>
                  <a:pt x="1857092" y="2541773"/>
                  <a:pt x="2074403" y="2517784"/>
                </a:cubicBezTo>
                <a:cubicBezTo>
                  <a:pt x="2291714" y="2493795"/>
                  <a:pt x="2480803" y="2610918"/>
                  <a:pt x="2658603" y="2534718"/>
                </a:cubicBezTo>
                <a:cubicBezTo>
                  <a:pt x="2836403" y="2458518"/>
                  <a:pt x="3131325" y="2235562"/>
                  <a:pt x="3141203" y="2060584"/>
                </a:cubicBezTo>
                <a:cubicBezTo>
                  <a:pt x="3151081" y="1885606"/>
                  <a:pt x="2791248" y="1734618"/>
                  <a:pt x="2717870" y="1484851"/>
                </a:cubicBezTo>
                <a:cubicBezTo>
                  <a:pt x="2644492" y="1235084"/>
                  <a:pt x="2764437" y="808928"/>
                  <a:pt x="2700937" y="561984"/>
                </a:cubicBezTo>
                <a:cubicBezTo>
                  <a:pt x="2637437" y="315040"/>
                  <a:pt x="2537248" y="39873"/>
                  <a:pt x="2336870" y="3184"/>
                </a:cubicBezTo>
                <a:cubicBezTo>
                  <a:pt x="2136492" y="-33505"/>
                  <a:pt x="1827459" y="257184"/>
                  <a:pt x="1541003" y="341851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Backend</a:t>
            </a:r>
          </a:p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.NET</a:t>
            </a:r>
            <a:endParaRPr lang="bg-BG" sz="2800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28B477-FB96-4731-80FE-F61BCA66A15F}"/>
              </a:ext>
            </a:extLst>
          </p:cNvPr>
          <p:cNvSpPr/>
          <p:nvPr/>
        </p:nvSpPr>
        <p:spPr>
          <a:xfrm>
            <a:off x="1453049" y="531401"/>
            <a:ext cx="3138567" cy="3091077"/>
          </a:xfrm>
          <a:custGeom>
            <a:avLst/>
            <a:gdLst>
              <a:gd name="connsiteX0" fmla="*/ 1939014 w 3138567"/>
              <a:gd name="connsiteY0" fmla="*/ 674685 h 3091077"/>
              <a:gd name="connsiteX1" fmla="*/ 1583414 w 3138567"/>
              <a:gd name="connsiteY1" fmla="*/ 141285 h 3091077"/>
              <a:gd name="connsiteX2" fmla="*/ 914548 w 3138567"/>
              <a:gd name="connsiteY2" fmla="*/ 82018 h 3091077"/>
              <a:gd name="connsiteX3" fmla="*/ 779081 w 3138567"/>
              <a:gd name="connsiteY3" fmla="*/ 1157285 h 3091077"/>
              <a:gd name="connsiteX4" fmla="*/ 148 w 3138567"/>
              <a:gd name="connsiteY4" fmla="*/ 1927752 h 3091077"/>
              <a:gd name="connsiteX5" fmla="*/ 846814 w 3138567"/>
              <a:gd name="connsiteY5" fmla="*/ 3062285 h 3091077"/>
              <a:gd name="connsiteX6" fmla="*/ 1795081 w 3138567"/>
              <a:gd name="connsiteY6" fmla="*/ 2740552 h 3091077"/>
              <a:gd name="connsiteX7" fmla="*/ 2548614 w 3138567"/>
              <a:gd name="connsiteY7" fmla="*/ 2613552 h 3091077"/>
              <a:gd name="connsiteX8" fmla="*/ 3124348 w 3138567"/>
              <a:gd name="connsiteY8" fmla="*/ 1402818 h 3091077"/>
              <a:gd name="connsiteX9" fmla="*/ 1939014 w 3138567"/>
              <a:gd name="connsiteY9" fmla="*/ 674685 h 30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8567" h="3091077">
                <a:moveTo>
                  <a:pt x="1939014" y="674685"/>
                </a:moveTo>
                <a:cubicBezTo>
                  <a:pt x="1682192" y="464429"/>
                  <a:pt x="1754158" y="240063"/>
                  <a:pt x="1583414" y="141285"/>
                </a:cubicBezTo>
                <a:cubicBezTo>
                  <a:pt x="1412670" y="42507"/>
                  <a:pt x="1048603" y="-87315"/>
                  <a:pt x="914548" y="82018"/>
                </a:cubicBezTo>
                <a:cubicBezTo>
                  <a:pt x="780493" y="251351"/>
                  <a:pt x="931481" y="849663"/>
                  <a:pt x="779081" y="1157285"/>
                </a:cubicBezTo>
                <a:cubicBezTo>
                  <a:pt x="626681" y="1464907"/>
                  <a:pt x="-11141" y="1610252"/>
                  <a:pt x="148" y="1927752"/>
                </a:cubicBezTo>
                <a:cubicBezTo>
                  <a:pt x="11437" y="2245252"/>
                  <a:pt x="547658" y="2926818"/>
                  <a:pt x="846814" y="3062285"/>
                </a:cubicBezTo>
                <a:cubicBezTo>
                  <a:pt x="1145969" y="3197752"/>
                  <a:pt x="1511448" y="2815341"/>
                  <a:pt x="1795081" y="2740552"/>
                </a:cubicBezTo>
                <a:cubicBezTo>
                  <a:pt x="2078714" y="2665763"/>
                  <a:pt x="2327070" y="2836508"/>
                  <a:pt x="2548614" y="2613552"/>
                </a:cubicBezTo>
                <a:cubicBezTo>
                  <a:pt x="2770159" y="2390596"/>
                  <a:pt x="3224537" y="1730196"/>
                  <a:pt x="3124348" y="1402818"/>
                </a:cubicBezTo>
                <a:cubicBezTo>
                  <a:pt x="3024159" y="1075440"/>
                  <a:pt x="2195836" y="884941"/>
                  <a:pt x="1939014" y="674685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Frontend</a:t>
            </a:r>
            <a:endParaRPr lang="bg-BG" sz="2800" dirty="0">
              <a:latin typeface="Bahnschrift SemiBold" panose="020B0502040204020203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F66398-CD08-4AE4-AB11-4FF7B488DA4A}"/>
              </a:ext>
            </a:extLst>
          </p:cNvPr>
          <p:cNvSpPr/>
          <p:nvPr/>
        </p:nvSpPr>
        <p:spPr>
          <a:xfrm>
            <a:off x="6592787" y="3429000"/>
            <a:ext cx="3292031" cy="2698680"/>
          </a:xfrm>
          <a:custGeom>
            <a:avLst/>
            <a:gdLst>
              <a:gd name="connsiteX0" fmla="*/ 4340 w 3292031"/>
              <a:gd name="connsiteY0" fmla="*/ 896628 h 2698680"/>
              <a:gd name="connsiteX1" fmla="*/ 503874 w 3292031"/>
              <a:gd name="connsiteY1" fmla="*/ 160028 h 2698680"/>
              <a:gd name="connsiteX2" fmla="*/ 1689207 w 3292031"/>
              <a:gd name="connsiteY2" fmla="*/ 380162 h 2698680"/>
              <a:gd name="connsiteX3" fmla="*/ 2298807 w 3292031"/>
              <a:gd name="connsiteY3" fmla="*/ 24562 h 2698680"/>
              <a:gd name="connsiteX4" fmla="*/ 3280940 w 3292031"/>
              <a:gd name="connsiteY4" fmla="*/ 134628 h 2698680"/>
              <a:gd name="connsiteX5" fmla="*/ 2840674 w 3292031"/>
              <a:gd name="connsiteY5" fmla="*/ 964362 h 2698680"/>
              <a:gd name="connsiteX6" fmla="*/ 3035407 w 3292031"/>
              <a:gd name="connsiteY6" fmla="*/ 1895695 h 2698680"/>
              <a:gd name="connsiteX7" fmla="*/ 2264940 w 3292031"/>
              <a:gd name="connsiteY7" fmla="*/ 2420628 h 2698680"/>
              <a:gd name="connsiteX8" fmla="*/ 1502940 w 3292031"/>
              <a:gd name="connsiteY8" fmla="*/ 2386762 h 2698680"/>
              <a:gd name="connsiteX9" fmla="*/ 207540 w 3292031"/>
              <a:gd name="connsiteY9" fmla="*/ 2674628 h 2698680"/>
              <a:gd name="connsiteX10" fmla="*/ 258340 w 3292031"/>
              <a:gd name="connsiteY10" fmla="*/ 1667095 h 2698680"/>
              <a:gd name="connsiteX11" fmla="*/ 4340 w 3292031"/>
              <a:gd name="connsiteY11" fmla="*/ 896628 h 269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2031" h="2698680">
                <a:moveTo>
                  <a:pt x="4340" y="896628"/>
                </a:moveTo>
                <a:cubicBezTo>
                  <a:pt x="45262" y="645450"/>
                  <a:pt x="223063" y="246106"/>
                  <a:pt x="503874" y="160028"/>
                </a:cubicBezTo>
                <a:cubicBezTo>
                  <a:pt x="784685" y="73950"/>
                  <a:pt x="1390052" y="402740"/>
                  <a:pt x="1689207" y="380162"/>
                </a:cubicBezTo>
                <a:cubicBezTo>
                  <a:pt x="1988362" y="357584"/>
                  <a:pt x="2033518" y="65484"/>
                  <a:pt x="2298807" y="24562"/>
                </a:cubicBezTo>
                <a:cubicBezTo>
                  <a:pt x="2564096" y="-16360"/>
                  <a:pt x="3190629" y="-22005"/>
                  <a:pt x="3280940" y="134628"/>
                </a:cubicBezTo>
                <a:cubicBezTo>
                  <a:pt x="3371251" y="291261"/>
                  <a:pt x="2881596" y="670851"/>
                  <a:pt x="2840674" y="964362"/>
                </a:cubicBezTo>
                <a:cubicBezTo>
                  <a:pt x="2799752" y="1257873"/>
                  <a:pt x="3131363" y="1652984"/>
                  <a:pt x="3035407" y="1895695"/>
                </a:cubicBezTo>
                <a:cubicBezTo>
                  <a:pt x="2939451" y="2138406"/>
                  <a:pt x="2520351" y="2338784"/>
                  <a:pt x="2264940" y="2420628"/>
                </a:cubicBezTo>
                <a:cubicBezTo>
                  <a:pt x="2009529" y="2502472"/>
                  <a:pt x="1845840" y="2344429"/>
                  <a:pt x="1502940" y="2386762"/>
                </a:cubicBezTo>
                <a:cubicBezTo>
                  <a:pt x="1160040" y="2429095"/>
                  <a:pt x="414973" y="2794572"/>
                  <a:pt x="207540" y="2674628"/>
                </a:cubicBezTo>
                <a:cubicBezTo>
                  <a:pt x="107" y="2554684"/>
                  <a:pt x="292207" y="1959195"/>
                  <a:pt x="258340" y="1667095"/>
                </a:cubicBezTo>
                <a:cubicBezTo>
                  <a:pt x="224473" y="1374995"/>
                  <a:pt x="-36582" y="1147806"/>
                  <a:pt x="4340" y="896628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Docker &amp; DB</a:t>
            </a:r>
            <a:endParaRPr lang="bg-BG" sz="2800" dirty="0">
              <a:latin typeface="Bahnschrift SemiBold" panose="020B0502040204020203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5F08AD-8953-438A-A83E-CA0A9315C220}"/>
              </a:ext>
            </a:extLst>
          </p:cNvPr>
          <p:cNvSpPr/>
          <p:nvPr/>
        </p:nvSpPr>
        <p:spPr>
          <a:xfrm>
            <a:off x="1511547" y="4057800"/>
            <a:ext cx="3783853" cy="2548485"/>
          </a:xfrm>
          <a:custGeom>
            <a:avLst/>
            <a:gdLst>
              <a:gd name="connsiteX0" fmla="*/ 505453 w 3783853"/>
              <a:gd name="connsiteY0" fmla="*/ 1185349 h 2548485"/>
              <a:gd name="connsiteX1" fmla="*/ 1064253 w 3783853"/>
              <a:gd name="connsiteY1" fmla="*/ 304815 h 2548485"/>
              <a:gd name="connsiteX2" fmla="*/ 2164919 w 3783853"/>
              <a:gd name="connsiteY2" fmla="*/ 220149 h 2548485"/>
              <a:gd name="connsiteX3" fmla="*/ 2876119 w 3783853"/>
              <a:gd name="connsiteY3" fmla="*/ 15 h 2548485"/>
              <a:gd name="connsiteX4" fmla="*/ 3528053 w 3783853"/>
              <a:gd name="connsiteY4" fmla="*/ 211682 h 2548485"/>
              <a:gd name="connsiteX5" fmla="*/ 3782053 w 3783853"/>
              <a:gd name="connsiteY5" fmla="*/ 702749 h 2548485"/>
              <a:gd name="connsiteX6" fmla="*/ 3621186 w 3783853"/>
              <a:gd name="connsiteY6" fmla="*/ 1320815 h 2548485"/>
              <a:gd name="connsiteX7" fmla="*/ 3248653 w 3783853"/>
              <a:gd name="connsiteY7" fmla="*/ 2125149 h 2548485"/>
              <a:gd name="connsiteX8" fmla="*/ 2706786 w 3783853"/>
              <a:gd name="connsiteY8" fmla="*/ 2548482 h 2548485"/>
              <a:gd name="connsiteX9" fmla="*/ 2122586 w 3783853"/>
              <a:gd name="connsiteY9" fmla="*/ 2133615 h 2548485"/>
              <a:gd name="connsiteX10" fmla="*/ 1089653 w 3783853"/>
              <a:gd name="connsiteY10" fmla="*/ 2413015 h 2548485"/>
              <a:gd name="connsiteX11" fmla="*/ 827186 w 3783853"/>
              <a:gd name="connsiteY11" fmla="*/ 1998149 h 2548485"/>
              <a:gd name="connsiteX12" fmla="*/ 5919 w 3783853"/>
              <a:gd name="connsiteY12" fmla="*/ 1879615 h 2548485"/>
              <a:gd name="connsiteX13" fmla="*/ 505453 w 3783853"/>
              <a:gd name="connsiteY13" fmla="*/ 1185349 h 254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3853" h="2548485">
                <a:moveTo>
                  <a:pt x="505453" y="1185349"/>
                </a:moveTo>
                <a:cubicBezTo>
                  <a:pt x="681842" y="922882"/>
                  <a:pt x="787675" y="465682"/>
                  <a:pt x="1064253" y="304815"/>
                </a:cubicBezTo>
                <a:cubicBezTo>
                  <a:pt x="1340831" y="143948"/>
                  <a:pt x="1862941" y="270949"/>
                  <a:pt x="2164919" y="220149"/>
                </a:cubicBezTo>
                <a:cubicBezTo>
                  <a:pt x="2466897" y="169349"/>
                  <a:pt x="2648930" y="1426"/>
                  <a:pt x="2876119" y="15"/>
                </a:cubicBezTo>
                <a:cubicBezTo>
                  <a:pt x="3103308" y="-1396"/>
                  <a:pt x="3377064" y="94560"/>
                  <a:pt x="3528053" y="211682"/>
                </a:cubicBezTo>
                <a:cubicBezTo>
                  <a:pt x="3679042" y="328804"/>
                  <a:pt x="3766531" y="517893"/>
                  <a:pt x="3782053" y="702749"/>
                </a:cubicBezTo>
                <a:cubicBezTo>
                  <a:pt x="3797575" y="887604"/>
                  <a:pt x="3710086" y="1083748"/>
                  <a:pt x="3621186" y="1320815"/>
                </a:cubicBezTo>
                <a:cubicBezTo>
                  <a:pt x="3532286" y="1557882"/>
                  <a:pt x="3401053" y="1920538"/>
                  <a:pt x="3248653" y="2125149"/>
                </a:cubicBezTo>
                <a:cubicBezTo>
                  <a:pt x="3096253" y="2329760"/>
                  <a:pt x="2894464" y="2547071"/>
                  <a:pt x="2706786" y="2548482"/>
                </a:cubicBezTo>
                <a:cubicBezTo>
                  <a:pt x="2519108" y="2549893"/>
                  <a:pt x="2392108" y="2156193"/>
                  <a:pt x="2122586" y="2133615"/>
                </a:cubicBezTo>
                <a:cubicBezTo>
                  <a:pt x="1853064" y="2111037"/>
                  <a:pt x="1305553" y="2435593"/>
                  <a:pt x="1089653" y="2413015"/>
                </a:cubicBezTo>
                <a:cubicBezTo>
                  <a:pt x="873753" y="2390437"/>
                  <a:pt x="1007808" y="2087049"/>
                  <a:pt x="827186" y="1998149"/>
                </a:cubicBezTo>
                <a:cubicBezTo>
                  <a:pt x="646564" y="1909249"/>
                  <a:pt x="63774" y="2016493"/>
                  <a:pt x="5919" y="1879615"/>
                </a:cubicBezTo>
                <a:cubicBezTo>
                  <a:pt x="-51936" y="1742737"/>
                  <a:pt x="329064" y="1447816"/>
                  <a:pt x="505453" y="118534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Backend</a:t>
            </a:r>
          </a:p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Flask</a:t>
            </a:r>
            <a:endParaRPr lang="bg-BG" sz="2800" dirty="0">
              <a:latin typeface="Bahnschrift SemiBol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8ADC7-8B2C-4C83-91E9-04A301859E74}"/>
              </a:ext>
            </a:extLst>
          </p:cNvPr>
          <p:cNvSpPr txBox="1"/>
          <p:nvPr/>
        </p:nvSpPr>
        <p:spPr>
          <a:xfrm>
            <a:off x="-5247934" y="3067700"/>
            <a:ext cx="5041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Bahnschrift SemiBold" panose="020B0502040204020203" pitchFamily="34" charset="0"/>
              </a:rPr>
              <a:t>React, CSS, React Three Fiber</a:t>
            </a:r>
          </a:p>
          <a:p>
            <a:pPr lvl="0">
              <a:defRPr/>
            </a:pPr>
            <a:endParaRPr lang="en-US" dirty="0">
              <a:solidFill>
                <a:prstClr val="white"/>
              </a:solidFill>
              <a:latin typeface="Bahnschrift SemiBold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bg-BG" dirty="0">
                <a:solidFill>
                  <a:prstClr val="white"/>
                </a:solidFill>
                <a:latin typeface="Bahnschrift SemiBold" panose="020B0502040204020203" pitchFamily="34" charset="0"/>
              </a:rPr>
              <a:t>Алгоритъм за визуализация на орбита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bg-BG" dirty="0">
                <a:solidFill>
                  <a:prstClr val="white"/>
                </a:solidFill>
                <a:latin typeface="Bahnschrift SemiBold" panose="020B0502040204020203" pitchFamily="34" charset="0"/>
              </a:rPr>
              <a:t>Алгоритъм, определящ движението на сателита</a:t>
            </a:r>
            <a:endParaRPr lang="en-US" dirty="0">
              <a:solidFill>
                <a:prstClr val="whit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B2D261-28A3-4C69-A1D6-0215AD4C4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57316" y="2220071"/>
            <a:ext cx="1670902" cy="14871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63D5CE-2457-4A85-B51D-EA48D73DF8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-1866497" y="3912066"/>
            <a:ext cx="1227150" cy="17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52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157D83-0283-440A-A750-D797E6E0A290}"/>
              </a:ext>
            </a:extLst>
          </p:cNvPr>
          <p:cNvSpPr/>
          <p:nvPr/>
        </p:nvSpPr>
        <p:spPr>
          <a:xfrm>
            <a:off x="13105307" y="7132137"/>
            <a:ext cx="7921344" cy="5664203"/>
          </a:xfrm>
          <a:custGeom>
            <a:avLst/>
            <a:gdLst>
              <a:gd name="connsiteX0" fmla="*/ 7338331 w 7921344"/>
              <a:gd name="connsiteY0" fmla="*/ 276469 h 5664203"/>
              <a:gd name="connsiteX1" fmla="*/ 6413657 w 7921344"/>
              <a:gd name="connsiteY1" fmla="*/ 738806 h 5664203"/>
              <a:gd name="connsiteX2" fmla="*/ 6002691 w 7921344"/>
              <a:gd name="connsiteY2" fmla="*/ 1642932 h 5664203"/>
              <a:gd name="connsiteX3" fmla="*/ 4564309 w 7921344"/>
              <a:gd name="connsiteY3" fmla="*/ 1910060 h 5664203"/>
              <a:gd name="connsiteX4" fmla="*/ 3824569 w 7921344"/>
              <a:gd name="connsiteY4" fmla="*/ 2803911 h 5664203"/>
              <a:gd name="connsiteX5" fmla="*/ 3074556 w 7921344"/>
              <a:gd name="connsiteY5" fmla="*/ 3410087 h 5664203"/>
              <a:gd name="connsiteX6" fmla="*/ 2509477 w 7921344"/>
              <a:gd name="connsiteY6" fmla="*/ 4180648 h 5664203"/>
              <a:gd name="connsiteX7" fmla="*/ 1163563 w 7921344"/>
              <a:gd name="connsiteY7" fmla="*/ 4375857 h 5664203"/>
              <a:gd name="connsiteX8" fmla="*/ 362178 w 7921344"/>
              <a:gd name="connsiteY8" fmla="*/ 5310806 h 5664203"/>
              <a:gd name="connsiteX9" fmla="*/ 7379428 w 7921344"/>
              <a:gd name="connsiteY9" fmla="*/ 5228612 h 5664203"/>
              <a:gd name="connsiteX10" fmla="*/ 7338331 w 7921344"/>
              <a:gd name="connsiteY10" fmla="*/ 276469 h 56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1344" h="5664203">
                <a:moveTo>
                  <a:pt x="7338331" y="276469"/>
                </a:moveTo>
                <a:cubicBezTo>
                  <a:pt x="7177369" y="-471832"/>
                  <a:pt x="6636264" y="511062"/>
                  <a:pt x="6413657" y="738806"/>
                </a:cubicBezTo>
                <a:cubicBezTo>
                  <a:pt x="6191050" y="966550"/>
                  <a:pt x="6310916" y="1447723"/>
                  <a:pt x="6002691" y="1642932"/>
                </a:cubicBezTo>
                <a:cubicBezTo>
                  <a:pt x="5694466" y="1838141"/>
                  <a:pt x="4927329" y="1716564"/>
                  <a:pt x="4564309" y="1910060"/>
                </a:cubicBezTo>
                <a:cubicBezTo>
                  <a:pt x="4201289" y="2103556"/>
                  <a:pt x="4072861" y="2553906"/>
                  <a:pt x="3824569" y="2803911"/>
                </a:cubicBezTo>
                <a:cubicBezTo>
                  <a:pt x="3576277" y="3053916"/>
                  <a:pt x="3293738" y="3180631"/>
                  <a:pt x="3074556" y="3410087"/>
                </a:cubicBezTo>
                <a:cubicBezTo>
                  <a:pt x="2855374" y="3639543"/>
                  <a:pt x="2827976" y="4019686"/>
                  <a:pt x="2509477" y="4180648"/>
                </a:cubicBezTo>
                <a:cubicBezTo>
                  <a:pt x="2190978" y="4341610"/>
                  <a:pt x="1521446" y="4187497"/>
                  <a:pt x="1163563" y="4375857"/>
                </a:cubicBezTo>
                <a:cubicBezTo>
                  <a:pt x="805680" y="4564217"/>
                  <a:pt x="-673799" y="5168680"/>
                  <a:pt x="362178" y="5310806"/>
                </a:cubicBezTo>
                <a:cubicBezTo>
                  <a:pt x="1398155" y="5452932"/>
                  <a:pt x="6218448" y="6074518"/>
                  <a:pt x="7379428" y="5228612"/>
                </a:cubicBezTo>
                <a:cubicBezTo>
                  <a:pt x="8540408" y="4382706"/>
                  <a:pt x="7499293" y="1024770"/>
                  <a:pt x="7338331" y="27646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FCE6-CA86-4127-8258-61012DC4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9907" y="11140578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The_Chu</a:t>
            </a:r>
            <a:endParaRPr lang="bg-BG" sz="4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7AC3F-EA40-4A40-A331-F2E8D6420BB3}"/>
              </a:ext>
            </a:extLst>
          </p:cNvPr>
          <p:cNvSpPr/>
          <p:nvPr/>
        </p:nvSpPr>
        <p:spPr>
          <a:xfrm>
            <a:off x="-1866497" y="-2685534"/>
            <a:ext cx="5041211" cy="5051982"/>
          </a:xfrm>
          <a:custGeom>
            <a:avLst/>
            <a:gdLst>
              <a:gd name="connsiteX0" fmla="*/ 6329773 w 6688501"/>
              <a:gd name="connsiteY0" fmla="*/ 500530 h 5967758"/>
              <a:gd name="connsiteX1" fmla="*/ 5939355 w 6688501"/>
              <a:gd name="connsiteY1" fmla="*/ 983415 h 5967758"/>
              <a:gd name="connsiteX2" fmla="*/ 5086600 w 6688501"/>
              <a:gd name="connsiteY2" fmla="*/ 1137527 h 5967758"/>
              <a:gd name="connsiteX3" fmla="*/ 4644811 w 6688501"/>
              <a:gd name="connsiteY3" fmla="*/ 1651235 h 5967758"/>
              <a:gd name="connsiteX4" fmla="*/ 3627670 w 6688501"/>
              <a:gd name="connsiteY4" fmla="*/ 1682058 h 5967758"/>
              <a:gd name="connsiteX5" fmla="*/ 3000946 w 6688501"/>
              <a:gd name="connsiteY5" fmla="*/ 2647829 h 5967758"/>
              <a:gd name="connsiteX6" fmla="*/ 2497513 w 6688501"/>
              <a:gd name="connsiteY6" fmla="*/ 2935505 h 5967758"/>
              <a:gd name="connsiteX7" fmla="*/ 2065998 w 6688501"/>
              <a:gd name="connsiteY7" fmla="*/ 3952646 h 5967758"/>
              <a:gd name="connsiteX8" fmla="*/ 1326259 w 6688501"/>
              <a:gd name="connsiteY8" fmla="*/ 4569096 h 5967758"/>
              <a:gd name="connsiteX9" fmla="*/ 915292 w 6688501"/>
              <a:gd name="connsiteY9" fmla="*/ 5380754 h 5967758"/>
              <a:gd name="connsiteX10" fmla="*/ 452955 w 6688501"/>
              <a:gd name="connsiteY10" fmla="*/ 5617060 h 5967758"/>
              <a:gd name="connsiteX11" fmla="*/ 452955 w 6688501"/>
              <a:gd name="connsiteY11" fmla="*/ 366966 h 5967758"/>
              <a:gd name="connsiteX12" fmla="*/ 6329773 w 6688501"/>
              <a:gd name="connsiteY12" fmla="*/ 500530 h 596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8501" h="5967758">
                <a:moveTo>
                  <a:pt x="6329773" y="500530"/>
                </a:moveTo>
                <a:cubicBezTo>
                  <a:pt x="7244173" y="603271"/>
                  <a:pt x="6146550" y="877249"/>
                  <a:pt x="5939355" y="983415"/>
                </a:cubicBezTo>
                <a:cubicBezTo>
                  <a:pt x="5732159" y="1089581"/>
                  <a:pt x="5302357" y="1026224"/>
                  <a:pt x="5086600" y="1137527"/>
                </a:cubicBezTo>
                <a:cubicBezTo>
                  <a:pt x="4870843" y="1248830"/>
                  <a:pt x="4887966" y="1560480"/>
                  <a:pt x="4644811" y="1651235"/>
                </a:cubicBezTo>
                <a:cubicBezTo>
                  <a:pt x="4401656" y="1741990"/>
                  <a:pt x="3901647" y="1515959"/>
                  <a:pt x="3627670" y="1682058"/>
                </a:cubicBezTo>
                <a:cubicBezTo>
                  <a:pt x="3353693" y="1848157"/>
                  <a:pt x="3189305" y="2438921"/>
                  <a:pt x="3000946" y="2647829"/>
                </a:cubicBezTo>
                <a:cubicBezTo>
                  <a:pt x="2812587" y="2856737"/>
                  <a:pt x="2653338" y="2718036"/>
                  <a:pt x="2497513" y="2935505"/>
                </a:cubicBezTo>
                <a:cubicBezTo>
                  <a:pt x="2341688" y="3152974"/>
                  <a:pt x="2261207" y="3680381"/>
                  <a:pt x="2065998" y="3952646"/>
                </a:cubicBezTo>
                <a:cubicBezTo>
                  <a:pt x="1870789" y="4224911"/>
                  <a:pt x="1518043" y="4331078"/>
                  <a:pt x="1326259" y="4569096"/>
                </a:cubicBezTo>
                <a:cubicBezTo>
                  <a:pt x="1134475" y="4807114"/>
                  <a:pt x="1060843" y="5206093"/>
                  <a:pt x="915292" y="5380754"/>
                </a:cubicBezTo>
                <a:cubicBezTo>
                  <a:pt x="769741" y="5555415"/>
                  <a:pt x="530011" y="6452691"/>
                  <a:pt x="452955" y="5617060"/>
                </a:cubicBezTo>
                <a:cubicBezTo>
                  <a:pt x="375899" y="4781429"/>
                  <a:pt x="-526515" y="1218009"/>
                  <a:pt x="452955" y="366966"/>
                </a:cubicBezTo>
                <a:cubicBezTo>
                  <a:pt x="1432425" y="-484077"/>
                  <a:pt x="5415373" y="397789"/>
                  <a:pt x="6329773" y="500530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028-A431-426E-9624-F02645AB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29" y="3393000"/>
            <a:ext cx="0" cy="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A0BEE-0CDE-4312-9CA8-DD2CC3BF6EE9}"/>
              </a:ext>
            </a:extLst>
          </p:cNvPr>
          <p:cNvSpPr txBox="1"/>
          <p:nvPr/>
        </p:nvSpPr>
        <p:spPr>
          <a:xfrm>
            <a:off x="755708" y="-1502429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Темата –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Code For Science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DD9BA-5D8B-4E0B-9331-52D5ED04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4800" y="4057800"/>
            <a:ext cx="2160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9F526-FB0D-4A2D-B8F2-CC58FE844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400" y="7132137"/>
            <a:ext cx="2160000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665C33-7876-47E0-BF03-1F57C864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241" y="2761402"/>
            <a:ext cx="2160000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790EB-685B-416F-821B-945027F753AD}"/>
              </a:ext>
            </a:extLst>
          </p:cNvPr>
          <p:cNvSpPr txBox="1"/>
          <p:nvPr/>
        </p:nvSpPr>
        <p:spPr>
          <a:xfrm>
            <a:off x="9010706" y="7132137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Нашето решение –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Scrap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976D2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SAT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srgbClr val="1976D2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7F106-5329-4C16-A48A-FFFD964607C8}"/>
              </a:ext>
            </a:extLst>
          </p:cNvPr>
          <p:cNvSpPr txBox="1"/>
          <p:nvPr/>
        </p:nvSpPr>
        <p:spPr>
          <a:xfrm>
            <a:off x="9010705" y="8648493"/>
            <a:ext cx="77484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Уеб приложение, което визуализира движението на сателитите и предвиждащ техния сблъсък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Микросървисна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архитектура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58E553-A17F-4887-9094-9D3E8BEC8B43}"/>
              </a:ext>
            </a:extLst>
          </p:cNvPr>
          <p:cNvSpPr/>
          <p:nvPr/>
        </p:nvSpPr>
        <p:spPr>
          <a:xfrm>
            <a:off x="9621551" y="192833"/>
            <a:ext cx="2234800" cy="2183128"/>
          </a:xfrm>
          <a:custGeom>
            <a:avLst/>
            <a:gdLst>
              <a:gd name="connsiteX0" fmla="*/ 1541003 w 3141402"/>
              <a:gd name="connsiteY0" fmla="*/ 341851 h 2743451"/>
              <a:gd name="connsiteX1" fmla="*/ 618137 w 3141402"/>
              <a:gd name="connsiteY1" fmla="*/ 511184 h 2743451"/>
              <a:gd name="connsiteX2" fmla="*/ 431870 w 3141402"/>
              <a:gd name="connsiteY2" fmla="*/ 1408651 h 2743451"/>
              <a:gd name="connsiteX3" fmla="*/ 70 w 3141402"/>
              <a:gd name="connsiteY3" fmla="*/ 1975918 h 2743451"/>
              <a:gd name="connsiteX4" fmla="*/ 465737 w 3141402"/>
              <a:gd name="connsiteY4" fmla="*/ 2687118 h 2743451"/>
              <a:gd name="connsiteX5" fmla="*/ 1354737 w 3141402"/>
              <a:gd name="connsiteY5" fmla="*/ 2678651 h 2743451"/>
              <a:gd name="connsiteX6" fmla="*/ 2074403 w 3141402"/>
              <a:gd name="connsiteY6" fmla="*/ 2517784 h 2743451"/>
              <a:gd name="connsiteX7" fmla="*/ 2658603 w 3141402"/>
              <a:gd name="connsiteY7" fmla="*/ 2534718 h 2743451"/>
              <a:gd name="connsiteX8" fmla="*/ 3141203 w 3141402"/>
              <a:gd name="connsiteY8" fmla="*/ 2060584 h 2743451"/>
              <a:gd name="connsiteX9" fmla="*/ 2717870 w 3141402"/>
              <a:gd name="connsiteY9" fmla="*/ 1484851 h 2743451"/>
              <a:gd name="connsiteX10" fmla="*/ 2700937 w 3141402"/>
              <a:gd name="connsiteY10" fmla="*/ 561984 h 2743451"/>
              <a:gd name="connsiteX11" fmla="*/ 2336870 w 3141402"/>
              <a:gd name="connsiteY11" fmla="*/ 3184 h 2743451"/>
              <a:gd name="connsiteX12" fmla="*/ 1541003 w 3141402"/>
              <a:gd name="connsiteY12" fmla="*/ 341851 h 27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1402" h="2743451">
                <a:moveTo>
                  <a:pt x="1541003" y="341851"/>
                </a:moveTo>
                <a:cubicBezTo>
                  <a:pt x="1254547" y="426518"/>
                  <a:pt x="802992" y="333384"/>
                  <a:pt x="618137" y="511184"/>
                </a:cubicBezTo>
                <a:cubicBezTo>
                  <a:pt x="433282" y="688984"/>
                  <a:pt x="534881" y="1164529"/>
                  <a:pt x="431870" y="1408651"/>
                </a:cubicBezTo>
                <a:cubicBezTo>
                  <a:pt x="328859" y="1652773"/>
                  <a:pt x="-5574" y="1762840"/>
                  <a:pt x="70" y="1975918"/>
                </a:cubicBezTo>
                <a:cubicBezTo>
                  <a:pt x="5714" y="2188996"/>
                  <a:pt x="239959" y="2569996"/>
                  <a:pt x="465737" y="2687118"/>
                </a:cubicBezTo>
                <a:cubicBezTo>
                  <a:pt x="691515" y="2804240"/>
                  <a:pt x="1086626" y="2706873"/>
                  <a:pt x="1354737" y="2678651"/>
                </a:cubicBezTo>
                <a:cubicBezTo>
                  <a:pt x="1622848" y="2650429"/>
                  <a:pt x="1857092" y="2541773"/>
                  <a:pt x="2074403" y="2517784"/>
                </a:cubicBezTo>
                <a:cubicBezTo>
                  <a:pt x="2291714" y="2493795"/>
                  <a:pt x="2480803" y="2610918"/>
                  <a:pt x="2658603" y="2534718"/>
                </a:cubicBezTo>
                <a:cubicBezTo>
                  <a:pt x="2836403" y="2458518"/>
                  <a:pt x="3131325" y="2235562"/>
                  <a:pt x="3141203" y="2060584"/>
                </a:cubicBezTo>
                <a:cubicBezTo>
                  <a:pt x="3151081" y="1885606"/>
                  <a:pt x="2791248" y="1734618"/>
                  <a:pt x="2717870" y="1484851"/>
                </a:cubicBezTo>
                <a:cubicBezTo>
                  <a:pt x="2644492" y="1235084"/>
                  <a:pt x="2764437" y="808928"/>
                  <a:pt x="2700937" y="561984"/>
                </a:cubicBezTo>
                <a:cubicBezTo>
                  <a:pt x="2637437" y="315040"/>
                  <a:pt x="2537248" y="39873"/>
                  <a:pt x="2336870" y="3184"/>
                </a:cubicBezTo>
                <a:cubicBezTo>
                  <a:pt x="2136492" y="-33505"/>
                  <a:pt x="1827459" y="257184"/>
                  <a:pt x="1541003" y="341851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.NET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28B477-FB96-4731-80FE-F61BCA66A15F}"/>
              </a:ext>
            </a:extLst>
          </p:cNvPr>
          <p:cNvSpPr/>
          <p:nvPr/>
        </p:nvSpPr>
        <p:spPr>
          <a:xfrm>
            <a:off x="-4173698" y="-3249039"/>
            <a:ext cx="13531790" cy="11630144"/>
          </a:xfrm>
          <a:custGeom>
            <a:avLst/>
            <a:gdLst>
              <a:gd name="connsiteX0" fmla="*/ 1939014 w 3138567"/>
              <a:gd name="connsiteY0" fmla="*/ 674685 h 3091077"/>
              <a:gd name="connsiteX1" fmla="*/ 1583414 w 3138567"/>
              <a:gd name="connsiteY1" fmla="*/ 141285 h 3091077"/>
              <a:gd name="connsiteX2" fmla="*/ 914548 w 3138567"/>
              <a:gd name="connsiteY2" fmla="*/ 82018 h 3091077"/>
              <a:gd name="connsiteX3" fmla="*/ 779081 w 3138567"/>
              <a:gd name="connsiteY3" fmla="*/ 1157285 h 3091077"/>
              <a:gd name="connsiteX4" fmla="*/ 148 w 3138567"/>
              <a:gd name="connsiteY4" fmla="*/ 1927752 h 3091077"/>
              <a:gd name="connsiteX5" fmla="*/ 846814 w 3138567"/>
              <a:gd name="connsiteY5" fmla="*/ 3062285 h 3091077"/>
              <a:gd name="connsiteX6" fmla="*/ 1795081 w 3138567"/>
              <a:gd name="connsiteY6" fmla="*/ 2740552 h 3091077"/>
              <a:gd name="connsiteX7" fmla="*/ 2548614 w 3138567"/>
              <a:gd name="connsiteY7" fmla="*/ 2613552 h 3091077"/>
              <a:gd name="connsiteX8" fmla="*/ 3124348 w 3138567"/>
              <a:gd name="connsiteY8" fmla="*/ 1402818 h 3091077"/>
              <a:gd name="connsiteX9" fmla="*/ 1939014 w 3138567"/>
              <a:gd name="connsiteY9" fmla="*/ 674685 h 30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8567" h="3091077">
                <a:moveTo>
                  <a:pt x="1939014" y="674685"/>
                </a:moveTo>
                <a:cubicBezTo>
                  <a:pt x="1682192" y="464429"/>
                  <a:pt x="1754158" y="240063"/>
                  <a:pt x="1583414" y="141285"/>
                </a:cubicBezTo>
                <a:cubicBezTo>
                  <a:pt x="1412670" y="42507"/>
                  <a:pt x="1048603" y="-87315"/>
                  <a:pt x="914548" y="82018"/>
                </a:cubicBezTo>
                <a:cubicBezTo>
                  <a:pt x="780493" y="251351"/>
                  <a:pt x="931481" y="849663"/>
                  <a:pt x="779081" y="1157285"/>
                </a:cubicBezTo>
                <a:cubicBezTo>
                  <a:pt x="626681" y="1464907"/>
                  <a:pt x="-11141" y="1610252"/>
                  <a:pt x="148" y="1927752"/>
                </a:cubicBezTo>
                <a:cubicBezTo>
                  <a:pt x="11437" y="2245252"/>
                  <a:pt x="547658" y="2926818"/>
                  <a:pt x="846814" y="3062285"/>
                </a:cubicBezTo>
                <a:cubicBezTo>
                  <a:pt x="1145969" y="3197752"/>
                  <a:pt x="1511448" y="2815341"/>
                  <a:pt x="1795081" y="2740552"/>
                </a:cubicBezTo>
                <a:cubicBezTo>
                  <a:pt x="2078714" y="2665763"/>
                  <a:pt x="2327070" y="2836508"/>
                  <a:pt x="2548614" y="2613552"/>
                </a:cubicBezTo>
                <a:cubicBezTo>
                  <a:pt x="2770159" y="2390596"/>
                  <a:pt x="3224537" y="1730196"/>
                  <a:pt x="3124348" y="1402818"/>
                </a:cubicBezTo>
                <a:cubicBezTo>
                  <a:pt x="3024159" y="1075440"/>
                  <a:pt x="2195836" y="884941"/>
                  <a:pt x="1939014" y="674685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Frontend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F66398-CD08-4AE4-AB11-4FF7B488DA4A}"/>
              </a:ext>
            </a:extLst>
          </p:cNvPr>
          <p:cNvSpPr/>
          <p:nvPr/>
        </p:nvSpPr>
        <p:spPr>
          <a:xfrm>
            <a:off x="9040490" y="4610812"/>
            <a:ext cx="2160000" cy="2160000"/>
          </a:xfrm>
          <a:custGeom>
            <a:avLst/>
            <a:gdLst>
              <a:gd name="connsiteX0" fmla="*/ 4340 w 3292031"/>
              <a:gd name="connsiteY0" fmla="*/ 896628 h 2698680"/>
              <a:gd name="connsiteX1" fmla="*/ 503874 w 3292031"/>
              <a:gd name="connsiteY1" fmla="*/ 160028 h 2698680"/>
              <a:gd name="connsiteX2" fmla="*/ 1689207 w 3292031"/>
              <a:gd name="connsiteY2" fmla="*/ 380162 h 2698680"/>
              <a:gd name="connsiteX3" fmla="*/ 2298807 w 3292031"/>
              <a:gd name="connsiteY3" fmla="*/ 24562 h 2698680"/>
              <a:gd name="connsiteX4" fmla="*/ 3280940 w 3292031"/>
              <a:gd name="connsiteY4" fmla="*/ 134628 h 2698680"/>
              <a:gd name="connsiteX5" fmla="*/ 2840674 w 3292031"/>
              <a:gd name="connsiteY5" fmla="*/ 964362 h 2698680"/>
              <a:gd name="connsiteX6" fmla="*/ 3035407 w 3292031"/>
              <a:gd name="connsiteY6" fmla="*/ 1895695 h 2698680"/>
              <a:gd name="connsiteX7" fmla="*/ 2264940 w 3292031"/>
              <a:gd name="connsiteY7" fmla="*/ 2420628 h 2698680"/>
              <a:gd name="connsiteX8" fmla="*/ 1502940 w 3292031"/>
              <a:gd name="connsiteY8" fmla="*/ 2386762 h 2698680"/>
              <a:gd name="connsiteX9" fmla="*/ 207540 w 3292031"/>
              <a:gd name="connsiteY9" fmla="*/ 2674628 h 2698680"/>
              <a:gd name="connsiteX10" fmla="*/ 258340 w 3292031"/>
              <a:gd name="connsiteY10" fmla="*/ 1667095 h 2698680"/>
              <a:gd name="connsiteX11" fmla="*/ 4340 w 3292031"/>
              <a:gd name="connsiteY11" fmla="*/ 896628 h 269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2031" h="2698680">
                <a:moveTo>
                  <a:pt x="4340" y="896628"/>
                </a:moveTo>
                <a:cubicBezTo>
                  <a:pt x="45262" y="645450"/>
                  <a:pt x="223063" y="246106"/>
                  <a:pt x="503874" y="160028"/>
                </a:cubicBezTo>
                <a:cubicBezTo>
                  <a:pt x="784685" y="73950"/>
                  <a:pt x="1390052" y="402740"/>
                  <a:pt x="1689207" y="380162"/>
                </a:cubicBezTo>
                <a:cubicBezTo>
                  <a:pt x="1988362" y="357584"/>
                  <a:pt x="2033518" y="65484"/>
                  <a:pt x="2298807" y="24562"/>
                </a:cubicBezTo>
                <a:cubicBezTo>
                  <a:pt x="2564096" y="-16360"/>
                  <a:pt x="3190629" y="-22005"/>
                  <a:pt x="3280940" y="134628"/>
                </a:cubicBezTo>
                <a:cubicBezTo>
                  <a:pt x="3371251" y="291261"/>
                  <a:pt x="2881596" y="670851"/>
                  <a:pt x="2840674" y="964362"/>
                </a:cubicBezTo>
                <a:cubicBezTo>
                  <a:pt x="2799752" y="1257873"/>
                  <a:pt x="3131363" y="1652984"/>
                  <a:pt x="3035407" y="1895695"/>
                </a:cubicBezTo>
                <a:cubicBezTo>
                  <a:pt x="2939451" y="2138406"/>
                  <a:pt x="2520351" y="2338784"/>
                  <a:pt x="2264940" y="2420628"/>
                </a:cubicBezTo>
                <a:cubicBezTo>
                  <a:pt x="2009529" y="2502472"/>
                  <a:pt x="1845840" y="2344429"/>
                  <a:pt x="1502940" y="2386762"/>
                </a:cubicBezTo>
                <a:cubicBezTo>
                  <a:pt x="1160040" y="2429095"/>
                  <a:pt x="414973" y="2794572"/>
                  <a:pt x="207540" y="2674628"/>
                </a:cubicBezTo>
                <a:cubicBezTo>
                  <a:pt x="107" y="2554684"/>
                  <a:pt x="292207" y="1959195"/>
                  <a:pt x="258340" y="1667095"/>
                </a:cubicBezTo>
                <a:cubicBezTo>
                  <a:pt x="224473" y="1374995"/>
                  <a:pt x="-36582" y="1147806"/>
                  <a:pt x="4340" y="896628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Docker &amp; DB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5F08AD-8953-438A-A83E-CA0A9315C220}"/>
              </a:ext>
            </a:extLst>
          </p:cNvPr>
          <p:cNvSpPr/>
          <p:nvPr/>
        </p:nvSpPr>
        <p:spPr>
          <a:xfrm>
            <a:off x="9257318" y="2432065"/>
            <a:ext cx="2593525" cy="1817706"/>
          </a:xfrm>
          <a:custGeom>
            <a:avLst/>
            <a:gdLst>
              <a:gd name="connsiteX0" fmla="*/ 505453 w 3783853"/>
              <a:gd name="connsiteY0" fmla="*/ 1185349 h 2548485"/>
              <a:gd name="connsiteX1" fmla="*/ 1064253 w 3783853"/>
              <a:gd name="connsiteY1" fmla="*/ 304815 h 2548485"/>
              <a:gd name="connsiteX2" fmla="*/ 2164919 w 3783853"/>
              <a:gd name="connsiteY2" fmla="*/ 220149 h 2548485"/>
              <a:gd name="connsiteX3" fmla="*/ 2876119 w 3783853"/>
              <a:gd name="connsiteY3" fmla="*/ 15 h 2548485"/>
              <a:gd name="connsiteX4" fmla="*/ 3528053 w 3783853"/>
              <a:gd name="connsiteY4" fmla="*/ 211682 h 2548485"/>
              <a:gd name="connsiteX5" fmla="*/ 3782053 w 3783853"/>
              <a:gd name="connsiteY5" fmla="*/ 702749 h 2548485"/>
              <a:gd name="connsiteX6" fmla="*/ 3621186 w 3783853"/>
              <a:gd name="connsiteY6" fmla="*/ 1320815 h 2548485"/>
              <a:gd name="connsiteX7" fmla="*/ 3248653 w 3783853"/>
              <a:gd name="connsiteY7" fmla="*/ 2125149 h 2548485"/>
              <a:gd name="connsiteX8" fmla="*/ 2706786 w 3783853"/>
              <a:gd name="connsiteY8" fmla="*/ 2548482 h 2548485"/>
              <a:gd name="connsiteX9" fmla="*/ 2122586 w 3783853"/>
              <a:gd name="connsiteY9" fmla="*/ 2133615 h 2548485"/>
              <a:gd name="connsiteX10" fmla="*/ 1089653 w 3783853"/>
              <a:gd name="connsiteY10" fmla="*/ 2413015 h 2548485"/>
              <a:gd name="connsiteX11" fmla="*/ 827186 w 3783853"/>
              <a:gd name="connsiteY11" fmla="*/ 1998149 h 2548485"/>
              <a:gd name="connsiteX12" fmla="*/ 5919 w 3783853"/>
              <a:gd name="connsiteY12" fmla="*/ 1879615 h 2548485"/>
              <a:gd name="connsiteX13" fmla="*/ 505453 w 3783853"/>
              <a:gd name="connsiteY13" fmla="*/ 1185349 h 254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3853" h="2548485">
                <a:moveTo>
                  <a:pt x="505453" y="1185349"/>
                </a:moveTo>
                <a:cubicBezTo>
                  <a:pt x="681842" y="922882"/>
                  <a:pt x="787675" y="465682"/>
                  <a:pt x="1064253" y="304815"/>
                </a:cubicBezTo>
                <a:cubicBezTo>
                  <a:pt x="1340831" y="143948"/>
                  <a:pt x="1862941" y="270949"/>
                  <a:pt x="2164919" y="220149"/>
                </a:cubicBezTo>
                <a:cubicBezTo>
                  <a:pt x="2466897" y="169349"/>
                  <a:pt x="2648930" y="1426"/>
                  <a:pt x="2876119" y="15"/>
                </a:cubicBezTo>
                <a:cubicBezTo>
                  <a:pt x="3103308" y="-1396"/>
                  <a:pt x="3377064" y="94560"/>
                  <a:pt x="3528053" y="211682"/>
                </a:cubicBezTo>
                <a:cubicBezTo>
                  <a:pt x="3679042" y="328804"/>
                  <a:pt x="3766531" y="517893"/>
                  <a:pt x="3782053" y="702749"/>
                </a:cubicBezTo>
                <a:cubicBezTo>
                  <a:pt x="3797575" y="887604"/>
                  <a:pt x="3710086" y="1083748"/>
                  <a:pt x="3621186" y="1320815"/>
                </a:cubicBezTo>
                <a:cubicBezTo>
                  <a:pt x="3532286" y="1557882"/>
                  <a:pt x="3401053" y="1920538"/>
                  <a:pt x="3248653" y="2125149"/>
                </a:cubicBezTo>
                <a:cubicBezTo>
                  <a:pt x="3096253" y="2329760"/>
                  <a:pt x="2894464" y="2547071"/>
                  <a:pt x="2706786" y="2548482"/>
                </a:cubicBezTo>
                <a:cubicBezTo>
                  <a:pt x="2519108" y="2549893"/>
                  <a:pt x="2392108" y="2156193"/>
                  <a:pt x="2122586" y="2133615"/>
                </a:cubicBezTo>
                <a:cubicBezTo>
                  <a:pt x="1853064" y="2111037"/>
                  <a:pt x="1305553" y="2435593"/>
                  <a:pt x="1089653" y="2413015"/>
                </a:cubicBezTo>
                <a:cubicBezTo>
                  <a:pt x="873753" y="2390437"/>
                  <a:pt x="1007808" y="2087049"/>
                  <a:pt x="827186" y="1998149"/>
                </a:cubicBezTo>
                <a:cubicBezTo>
                  <a:pt x="646564" y="1909249"/>
                  <a:pt x="63774" y="2016493"/>
                  <a:pt x="5919" y="1879615"/>
                </a:cubicBezTo>
                <a:cubicBezTo>
                  <a:pt x="-51936" y="1742737"/>
                  <a:pt x="329064" y="1447816"/>
                  <a:pt x="505453" y="118534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Flask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ABCF0-8FA8-4E50-93A3-3BB02ACDD189}"/>
              </a:ext>
            </a:extLst>
          </p:cNvPr>
          <p:cNvSpPr txBox="1"/>
          <p:nvPr/>
        </p:nvSpPr>
        <p:spPr>
          <a:xfrm>
            <a:off x="1472376" y="2916118"/>
            <a:ext cx="5041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white"/>
                </a:solidFill>
                <a:latin typeface="Bahnschrift SemiBold" panose="020B0502040204020203" pitchFamily="34" charset="0"/>
              </a:rPr>
              <a:t>React, CSS, React Three Fiber</a:t>
            </a:r>
          </a:p>
          <a:p>
            <a:pPr lvl="0">
              <a:defRPr/>
            </a:pPr>
            <a:endParaRPr lang="en-US" sz="2400" dirty="0">
              <a:solidFill>
                <a:prstClr val="white"/>
              </a:solidFill>
              <a:latin typeface="Bahnschrift SemiBold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bg-BG" sz="2400" dirty="0">
                <a:solidFill>
                  <a:prstClr val="white"/>
                </a:solidFill>
                <a:latin typeface="Bahnschrift SemiBold" panose="020B0502040204020203" pitchFamily="34" charset="0"/>
              </a:rPr>
              <a:t>Алгоритъм за визуализация на орбита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bg-BG" sz="2400" dirty="0">
                <a:solidFill>
                  <a:prstClr val="white"/>
                </a:solidFill>
                <a:latin typeface="Bahnschrift SemiBold" panose="020B0502040204020203" pitchFamily="34" charset="0"/>
              </a:rPr>
              <a:t>Алгоритъм, определящ движението на сателита</a:t>
            </a:r>
            <a:endParaRPr lang="en-US" sz="2400" dirty="0">
              <a:solidFill>
                <a:prstClr val="whit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6AD50-A78D-489A-9963-F961A821CDBE}"/>
              </a:ext>
            </a:extLst>
          </p:cNvPr>
          <p:cNvSpPr txBox="1"/>
          <p:nvPr/>
        </p:nvSpPr>
        <p:spPr>
          <a:xfrm>
            <a:off x="-3814773" y="3321918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Обработва заявки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Връща информация за сателитите и отпадъците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1C8CB5-8AF1-4D8F-8BC1-1FB0AC13F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8446" y="1078930"/>
            <a:ext cx="1670902" cy="14871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51A2AB-4EAC-4A23-ACDC-DCE24D63F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530268" y="3278091"/>
            <a:ext cx="1227150" cy="17325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488BDB-FF0A-4E75-B763-ACA8A86967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728259" y="4595288"/>
            <a:ext cx="1556976" cy="15569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50265E-612F-406E-BF31-E20D6F094C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890475" y="2024019"/>
            <a:ext cx="1784497" cy="178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8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157D83-0283-440A-A750-D797E6E0A290}"/>
              </a:ext>
            </a:extLst>
          </p:cNvPr>
          <p:cNvSpPr/>
          <p:nvPr/>
        </p:nvSpPr>
        <p:spPr>
          <a:xfrm>
            <a:off x="13105307" y="7132137"/>
            <a:ext cx="7921344" cy="5664203"/>
          </a:xfrm>
          <a:custGeom>
            <a:avLst/>
            <a:gdLst>
              <a:gd name="connsiteX0" fmla="*/ 7338331 w 7921344"/>
              <a:gd name="connsiteY0" fmla="*/ 276469 h 5664203"/>
              <a:gd name="connsiteX1" fmla="*/ 6413657 w 7921344"/>
              <a:gd name="connsiteY1" fmla="*/ 738806 h 5664203"/>
              <a:gd name="connsiteX2" fmla="*/ 6002691 w 7921344"/>
              <a:gd name="connsiteY2" fmla="*/ 1642932 h 5664203"/>
              <a:gd name="connsiteX3" fmla="*/ 4564309 w 7921344"/>
              <a:gd name="connsiteY3" fmla="*/ 1910060 h 5664203"/>
              <a:gd name="connsiteX4" fmla="*/ 3824569 w 7921344"/>
              <a:gd name="connsiteY4" fmla="*/ 2803911 h 5664203"/>
              <a:gd name="connsiteX5" fmla="*/ 3074556 w 7921344"/>
              <a:gd name="connsiteY5" fmla="*/ 3410087 h 5664203"/>
              <a:gd name="connsiteX6" fmla="*/ 2509477 w 7921344"/>
              <a:gd name="connsiteY6" fmla="*/ 4180648 h 5664203"/>
              <a:gd name="connsiteX7" fmla="*/ 1163563 w 7921344"/>
              <a:gd name="connsiteY7" fmla="*/ 4375857 h 5664203"/>
              <a:gd name="connsiteX8" fmla="*/ 362178 w 7921344"/>
              <a:gd name="connsiteY8" fmla="*/ 5310806 h 5664203"/>
              <a:gd name="connsiteX9" fmla="*/ 7379428 w 7921344"/>
              <a:gd name="connsiteY9" fmla="*/ 5228612 h 5664203"/>
              <a:gd name="connsiteX10" fmla="*/ 7338331 w 7921344"/>
              <a:gd name="connsiteY10" fmla="*/ 276469 h 56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1344" h="5664203">
                <a:moveTo>
                  <a:pt x="7338331" y="276469"/>
                </a:moveTo>
                <a:cubicBezTo>
                  <a:pt x="7177369" y="-471832"/>
                  <a:pt x="6636264" y="511062"/>
                  <a:pt x="6413657" y="738806"/>
                </a:cubicBezTo>
                <a:cubicBezTo>
                  <a:pt x="6191050" y="966550"/>
                  <a:pt x="6310916" y="1447723"/>
                  <a:pt x="6002691" y="1642932"/>
                </a:cubicBezTo>
                <a:cubicBezTo>
                  <a:pt x="5694466" y="1838141"/>
                  <a:pt x="4927329" y="1716564"/>
                  <a:pt x="4564309" y="1910060"/>
                </a:cubicBezTo>
                <a:cubicBezTo>
                  <a:pt x="4201289" y="2103556"/>
                  <a:pt x="4072861" y="2553906"/>
                  <a:pt x="3824569" y="2803911"/>
                </a:cubicBezTo>
                <a:cubicBezTo>
                  <a:pt x="3576277" y="3053916"/>
                  <a:pt x="3293738" y="3180631"/>
                  <a:pt x="3074556" y="3410087"/>
                </a:cubicBezTo>
                <a:cubicBezTo>
                  <a:pt x="2855374" y="3639543"/>
                  <a:pt x="2827976" y="4019686"/>
                  <a:pt x="2509477" y="4180648"/>
                </a:cubicBezTo>
                <a:cubicBezTo>
                  <a:pt x="2190978" y="4341610"/>
                  <a:pt x="1521446" y="4187497"/>
                  <a:pt x="1163563" y="4375857"/>
                </a:cubicBezTo>
                <a:cubicBezTo>
                  <a:pt x="805680" y="4564217"/>
                  <a:pt x="-673799" y="5168680"/>
                  <a:pt x="362178" y="5310806"/>
                </a:cubicBezTo>
                <a:cubicBezTo>
                  <a:pt x="1398155" y="5452932"/>
                  <a:pt x="6218448" y="6074518"/>
                  <a:pt x="7379428" y="5228612"/>
                </a:cubicBezTo>
                <a:cubicBezTo>
                  <a:pt x="8540408" y="4382706"/>
                  <a:pt x="7499293" y="1024770"/>
                  <a:pt x="7338331" y="27646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FCE6-CA86-4127-8258-61012DC4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9907" y="11140578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The_Chu</a:t>
            </a:r>
            <a:endParaRPr lang="bg-BG" sz="4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7AC3F-EA40-4A40-A331-F2E8D6420BB3}"/>
              </a:ext>
            </a:extLst>
          </p:cNvPr>
          <p:cNvSpPr/>
          <p:nvPr/>
        </p:nvSpPr>
        <p:spPr>
          <a:xfrm>
            <a:off x="-1866497" y="-2685534"/>
            <a:ext cx="5041211" cy="5051982"/>
          </a:xfrm>
          <a:custGeom>
            <a:avLst/>
            <a:gdLst>
              <a:gd name="connsiteX0" fmla="*/ 6329773 w 6688501"/>
              <a:gd name="connsiteY0" fmla="*/ 500530 h 5967758"/>
              <a:gd name="connsiteX1" fmla="*/ 5939355 w 6688501"/>
              <a:gd name="connsiteY1" fmla="*/ 983415 h 5967758"/>
              <a:gd name="connsiteX2" fmla="*/ 5086600 w 6688501"/>
              <a:gd name="connsiteY2" fmla="*/ 1137527 h 5967758"/>
              <a:gd name="connsiteX3" fmla="*/ 4644811 w 6688501"/>
              <a:gd name="connsiteY3" fmla="*/ 1651235 h 5967758"/>
              <a:gd name="connsiteX4" fmla="*/ 3627670 w 6688501"/>
              <a:gd name="connsiteY4" fmla="*/ 1682058 h 5967758"/>
              <a:gd name="connsiteX5" fmla="*/ 3000946 w 6688501"/>
              <a:gd name="connsiteY5" fmla="*/ 2647829 h 5967758"/>
              <a:gd name="connsiteX6" fmla="*/ 2497513 w 6688501"/>
              <a:gd name="connsiteY6" fmla="*/ 2935505 h 5967758"/>
              <a:gd name="connsiteX7" fmla="*/ 2065998 w 6688501"/>
              <a:gd name="connsiteY7" fmla="*/ 3952646 h 5967758"/>
              <a:gd name="connsiteX8" fmla="*/ 1326259 w 6688501"/>
              <a:gd name="connsiteY8" fmla="*/ 4569096 h 5967758"/>
              <a:gd name="connsiteX9" fmla="*/ 915292 w 6688501"/>
              <a:gd name="connsiteY9" fmla="*/ 5380754 h 5967758"/>
              <a:gd name="connsiteX10" fmla="*/ 452955 w 6688501"/>
              <a:gd name="connsiteY10" fmla="*/ 5617060 h 5967758"/>
              <a:gd name="connsiteX11" fmla="*/ 452955 w 6688501"/>
              <a:gd name="connsiteY11" fmla="*/ 366966 h 5967758"/>
              <a:gd name="connsiteX12" fmla="*/ 6329773 w 6688501"/>
              <a:gd name="connsiteY12" fmla="*/ 500530 h 596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8501" h="5967758">
                <a:moveTo>
                  <a:pt x="6329773" y="500530"/>
                </a:moveTo>
                <a:cubicBezTo>
                  <a:pt x="7244173" y="603271"/>
                  <a:pt x="6146550" y="877249"/>
                  <a:pt x="5939355" y="983415"/>
                </a:cubicBezTo>
                <a:cubicBezTo>
                  <a:pt x="5732159" y="1089581"/>
                  <a:pt x="5302357" y="1026224"/>
                  <a:pt x="5086600" y="1137527"/>
                </a:cubicBezTo>
                <a:cubicBezTo>
                  <a:pt x="4870843" y="1248830"/>
                  <a:pt x="4887966" y="1560480"/>
                  <a:pt x="4644811" y="1651235"/>
                </a:cubicBezTo>
                <a:cubicBezTo>
                  <a:pt x="4401656" y="1741990"/>
                  <a:pt x="3901647" y="1515959"/>
                  <a:pt x="3627670" y="1682058"/>
                </a:cubicBezTo>
                <a:cubicBezTo>
                  <a:pt x="3353693" y="1848157"/>
                  <a:pt x="3189305" y="2438921"/>
                  <a:pt x="3000946" y="2647829"/>
                </a:cubicBezTo>
                <a:cubicBezTo>
                  <a:pt x="2812587" y="2856737"/>
                  <a:pt x="2653338" y="2718036"/>
                  <a:pt x="2497513" y="2935505"/>
                </a:cubicBezTo>
                <a:cubicBezTo>
                  <a:pt x="2341688" y="3152974"/>
                  <a:pt x="2261207" y="3680381"/>
                  <a:pt x="2065998" y="3952646"/>
                </a:cubicBezTo>
                <a:cubicBezTo>
                  <a:pt x="1870789" y="4224911"/>
                  <a:pt x="1518043" y="4331078"/>
                  <a:pt x="1326259" y="4569096"/>
                </a:cubicBezTo>
                <a:cubicBezTo>
                  <a:pt x="1134475" y="4807114"/>
                  <a:pt x="1060843" y="5206093"/>
                  <a:pt x="915292" y="5380754"/>
                </a:cubicBezTo>
                <a:cubicBezTo>
                  <a:pt x="769741" y="5555415"/>
                  <a:pt x="530011" y="6452691"/>
                  <a:pt x="452955" y="5617060"/>
                </a:cubicBezTo>
                <a:cubicBezTo>
                  <a:pt x="375899" y="4781429"/>
                  <a:pt x="-526515" y="1218009"/>
                  <a:pt x="452955" y="366966"/>
                </a:cubicBezTo>
                <a:cubicBezTo>
                  <a:pt x="1432425" y="-484077"/>
                  <a:pt x="5415373" y="397789"/>
                  <a:pt x="6329773" y="500530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028-A431-426E-9624-F02645AB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29" y="3393000"/>
            <a:ext cx="0" cy="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A0BEE-0CDE-4312-9CA8-DD2CC3BF6EE9}"/>
              </a:ext>
            </a:extLst>
          </p:cNvPr>
          <p:cNvSpPr txBox="1"/>
          <p:nvPr/>
        </p:nvSpPr>
        <p:spPr>
          <a:xfrm>
            <a:off x="755708" y="-1502429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Темата –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Code For Science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DD9BA-5D8B-4E0B-9331-52D5ED04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4800" y="4057800"/>
            <a:ext cx="2160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9F526-FB0D-4A2D-B8F2-CC58FE844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400" y="7132137"/>
            <a:ext cx="2160000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665C33-7876-47E0-BF03-1F57C864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241" y="2761402"/>
            <a:ext cx="2160000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790EB-685B-416F-821B-945027F753AD}"/>
              </a:ext>
            </a:extLst>
          </p:cNvPr>
          <p:cNvSpPr txBox="1"/>
          <p:nvPr/>
        </p:nvSpPr>
        <p:spPr>
          <a:xfrm>
            <a:off x="9010706" y="7132137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Нашето решение –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Scrap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976D2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SAT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srgbClr val="1976D2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7F106-5329-4C16-A48A-FFFD964607C8}"/>
              </a:ext>
            </a:extLst>
          </p:cNvPr>
          <p:cNvSpPr txBox="1"/>
          <p:nvPr/>
        </p:nvSpPr>
        <p:spPr>
          <a:xfrm>
            <a:off x="9010705" y="8648493"/>
            <a:ext cx="77484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Уеб приложение, което визуализира движението на сателитите и предвиждащ техния сблъсък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Микросървисна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архитектура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58E553-A17F-4887-9094-9D3E8BEC8B43}"/>
              </a:ext>
            </a:extLst>
          </p:cNvPr>
          <p:cNvSpPr/>
          <p:nvPr/>
        </p:nvSpPr>
        <p:spPr>
          <a:xfrm>
            <a:off x="-2959100" y="-1752600"/>
            <a:ext cx="10947400" cy="9486899"/>
          </a:xfrm>
          <a:custGeom>
            <a:avLst/>
            <a:gdLst>
              <a:gd name="connsiteX0" fmla="*/ 1541003 w 3141402"/>
              <a:gd name="connsiteY0" fmla="*/ 341851 h 2743451"/>
              <a:gd name="connsiteX1" fmla="*/ 618137 w 3141402"/>
              <a:gd name="connsiteY1" fmla="*/ 511184 h 2743451"/>
              <a:gd name="connsiteX2" fmla="*/ 431870 w 3141402"/>
              <a:gd name="connsiteY2" fmla="*/ 1408651 h 2743451"/>
              <a:gd name="connsiteX3" fmla="*/ 70 w 3141402"/>
              <a:gd name="connsiteY3" fmla="*/ 1975918 h 2743451"/>
              <a:gd name="connsiteX4" fmla="*/ 465737 w 3141402"/>
              <a:gd name="connsiteY4" fmla="*/ 2687118 h 2743451"/>
              <a:gd name="connsiteX5" fmla="*/ 1354737 w 3141402"/>
              <a:gd name="connsiteY5" fmla="*/ 2678651 h 2743451"/>
              <a:gd name="connsiteX6" fmla="*/ 2074403 w 3141402"/>
              <a:gd name="connsiteY6" fmla="*/ 2517784 h 2743451"/>
              <a:gd name="connsiteX7" fmla="*/ 2658603 w 3141402"/>
              <a:gd name="connsiteY7" fmla="*/ 2534718 h 2743451"/>
              <a:gd name="connsiteX8" fmla="*/ 3141203 w 3141402"/>
              <a:gd name="connsiteY8" fmla="*/ 2060584 h 2743451"/>
              <a:gd name="connsiteX9" fmla="*/ 2717870 w 3141402"/>
              <a:gd name="connsiteY9" fmla="*/ 1484851 h 2743451"/>
              <a:gd name="connsiteX10" fmla="*/ 2700937 w 3141402"/>
              <a:gd name="connsiteY10" fmla="*/ 561984 h 2743451"/>
              <a:gd name="connsiteX11" fmla="*/ 2336870 w 3141402"/>
              <a:gd name="connsiteY11" fmla="*/ 3184 h 2743451"/>
              <a:gd name="connsiteX12" fmla="*/ 1541003 w 3141402"/>
              <a:gd name="connsiteY12" fmla="*/ 341851 h 27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1402" h="2743451">
                <a:moveTo>
                  <a:pt x="1541003" y="341851"/>
                </a:moveTo>
                <a:cubicBezTo>
                  <a:pt x="1254547" y="426518"/>
                  <a:pt x="802992" y="333384"/>
                  <a:pt x="618137" y="511184"/>
                </a:cubicBezTo>
                <a:cubicBezTo>
                  <a:pt x="433282" y="688984"/>
                  <a:pt x="534881" y="1164529"/>
                  <a:pt x="431870" y="1408651"/>
                </a:cubicBezTo>
                <a:cubicBezTo>
                  <a:pt x="328859" y="1652773"/>
                  <a:pt x="-5574" y="1762840"/>
                  <a:pt x="70" y="1975918"/>
                </a:cubicBezTo>
                <a:cubicBezTo>
                  <a:pt x="5714" y="2188996"/>
                  <a:pt x="239959" y="2569996"/>
                  <a:pt x="465737" y="2687118"/>
                </a:cubicBezTo>
                <a:cubicBezTo>
                  <a:pt x="691515" y="2804240"/>
                  <a:pt x="1086626" y="2706873"/>
                  <a:pt x="1354737" y="2678651"/>
                </a:cubicBezTo>
                <a:cubicBezTo>
                  <a:pt x="1622848" y="2650429"/>
                  <a:pt x="1857092" y="2541773"/>
                  <a:pt x="2074403" y="2517784"/>
                </a:cubicBezTo>
                <a:cubicBezTo>
                  <a:pt x="2291714" y="2493795"/>
                  <a:pt x="2480803" y="2610918"/>
                  <a:pt x="2658603" y="2534718"/>
                </a:cubicBezTo>
                <a:cubicBezTo>
                  <a:pt x="2836403" y="2458518"/>
                  <a:pt x="3131325" y="2235562"/>
                  <a:pt x="3141203" y="2060584"/>
                </a:cubicBezTo>
                <a:cubicBezTo>
                  <a:pt x="3151081" y="1885606"/>
                  <a:pt x="2791248" y="1734618"/>
                  <a:pt x="2717870" y="1484851"/>
                </a:cubicBezTo>
                <a:cubicBezTo>
                  <a:pt x="2644492" y="1235084"/>
                  <a:pt x="2764437" y="808928"/>
                  <a:pt x="2700937" y="561984"/>
                </a:cubicBezTo>
                <a:cubicBezTo>
                  <a:pt x="2637437" y="315040"/>
                  <a:pt x="2537248" y="39873"/>
                  <a:pt x="2336870" y="3184"/>
                </a:cubicBezTo>
                <a:cubicBezTo>
                  <a:pt x="2136492" y="-33505"/>
                  <a:pt x="1827459" y="257184"/>
                  <a:pt x="1541003" y="341851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NET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28B477-FB96-4731-80FE-F61BCA66A15F}"/>
              </a:ext>
            </a:extLst>
          </p:cNvPr>
          <p:cNvSpPr/>
          <p:nvPr/>
        </p:nvSpPr>
        <p:spPr>
          <a:xfrm>
            <a:off x="9010705" y="3831582"/>
            <a:ext cx="2677537" cy="3026418"/>
          </a:xfrm>
          <a:custGeom>
            <a:avLst/>
            <a:gdLst>
              <a:gd name="connsiteX0" fmla="*/ 1939014 w 3138567"/>
              <a:gd name="connsiteY0" fmla="*/ 674685 h 3091077"/>
              <a:gd name="connsiteX1" fmla="*/ 1583414 w 3138567"/>
              <a:gd name="connsiteY1" fmla="*/ 141285 h 3091077"/>
              <a:gd name="connsiteX2" fmla="*/ 914548 w 3138567"/>
              <a:gd name="connsiteY2" fmla="*/ 82018 h 3091077"/>
              <a:gd name="connsiteX3" fmla="*/ 779081 w 3138567"/>
              <a:gd name="connsiteY3" fmla="*/ 1157285 h 3091077"/>
              <a:gd name="connsiteX4" fmla="*/ 148 w 3138567"/>
              <a:gd name="connsiteY4" fmla="*/ 1927752 h 3091077"/>
              <a:gd name="connsiteX5" fmla="*/ 846814 w 3138567"/>
              <a:gd name="connsiteY5" fmla="*/ 3062285 h 3091077"/>
              <a:gd name="connsiteX6" fmla="*/ 1795081 w 3138567"/>
              <a:gd name="connsiteY6" fmla="*/ 2740552 h 3091077"/>
              <a:gd name="connsiteX7" fmla="*/ 2548614 w 3138567"/>
              <a:gd name="connsiteY7" fmla="*/ 2613552 h 3091077"/>
              <a:gd name="connsiteX8" fmla="*/ 3124348 w 3138567"/>
              <a:gd name="connsiteY8" fmla="*/ 1402818 h 3091077"/>
              <a:gd name="connsiteX9" fmla="*/ 1939014 w 3138567"/>
              <a:gd name="connsiteY9" fmla="*/ 674685 h 30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8567" h="3091077">
                <a:moveTo>
                  <a:pt x="1939014" y="674685"/>
                </a:moveTo>
                <a:cubicBezTo>
                  <a:pt x="1682192" y="464429"/>
                  <a:pt x="1754158" y="240063"/>
                  <a:pt x="1583414" y="141285"/>
                </a:cubicBezTo>
                <a:cubicBezTo>
                  <a:pt x="1412670" y="42507"/>
                  <a:pt x="1048603" y="-87315"/>
                  <a:pt x="914548" y="82018"/>
                </a:cubicBezTo>
                <a:cubicBezTo>
                  <a:pt x="780493" y="251351"/>
                  <a:pt x="931481" y="849663"/>
                  <a:pt x="779081" y="1157285"/>
                </a:cubicBezTo>
                <a:cubicBezTo>
                  <a:pt x="626681" y="1464907"/>
                  <a:pt x="-11141" y="1610252"/>
                  <a:pt x="148" y="1927752"/>
                </a:cubicBezTo>
                <a:cubicBezTo>
                  <a:pt x="11437" y="2245252"/>
                  <a:pt x="547658" y="2926818"/>
                  <a:pt x="846814" y="3062285"/>
                </a:cubicBezTo>
                <a:cubicBezTo>
                  <a:pt x="1145969" y="3197752"/>
                  <a:pt x="1511448" y="2815341"/>
                  <a:pt x="1795081" y="2740552"/>
                </a:cubicBezTo>
                <a:cubicBezTo>
                  <a:pt x="2078714" y="2665763"/>
                  <a:pt x="2327070" y="2836508"/>
                  <a:pt x="2548614" y="2613552"/>
                </a:cubicBezTo>
                <a:cubicBezTo>
                  <a:pt x="2770159" y="2390596"/>
                  <a:pt x="3224537" y="1730196"/>
                  <a:pt x="3124348" y="1402818"/>
                </a:cubicBezTo>
                <a:cubicBezTo>
                  <a:pt x="3024159" y="1075440"/>
                  <a:pt x="2195836" y="884941"/>
                  <a:pt x="1939014" y="674685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Frontend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F66398-CD08-4AE4-AB11-4FF7B488DA4A}"/>
              </a:ext>
            </a:extLst>
          </p:cNvPr>
          <p:cNvSpPr/>
          <p:nvPr/>
        </p:nvSpPr>
        <p:spPr>
          <a:xfrm>
            <a:off x="9834104" y="735701"/>
            <a:ext cx="2160000" cy="2160000"/>
          </a:xfrm>
          <a:custGeom>
            <a:avLst/>
            <a:gdLst>
              <a:gd name="connsiteX0" fmla="*/ 4340 w 3292031"/>
              <a:gd name="connsiteY0" fmla="*/ 896628 h 2698680"/>
              <a:gd name="connsiteX1" fmla="*/ 503874 w 3292031"/>
              <a:gd name="connsiteY1" fmla="*/ 160028 h 2698680"/>
              <a:gd name="connsiteX2" fmla="*/ 1689207 w 3292031"/>
              <a:gd name="connsiteY2" fmla="*/ 380162 h 2698680"/>
              <a:gd name="connsiteX3" fmla="*/ 2298807 w 3292031"/>
              <a:gd name="connsiteY3" fmla="*/ 24562 h 2698680"/>
              <a:gd name="connsiteX4" fmla="*/ 3280940 w 3292031"/>
              <a:gd name="connsiteY4" fmla="*/ 134628 h 2698680"/>
              <a:gd name="connsiteX5" fmla="*/ 2840674 w 3292031"/>
              <a:gd name="connsiteY5" fmla="*/ 964362 h 2698680"/>
              <a:gd name="connsiteX6" fmla="*/ 3035407 w 3292031"/>
              <a:gd name="connsiteY6" fmla="*/ 1895695 h 2698680"/>
              <a:gd name="connsiteX7" fmla="*/ 2264940 w 3292031"/>
              <a:gd name="connsiteY7" fmla="*/ 2420628 h 2698680"/>
              <a:gd name="connsiteX8" fmla="*/ 1502940 w 3292031"/>
              <a:gd name="connsiteY8" fmla="*/ 2386762 h 2698680"/>
              <a:gd name="connsiteX9" fmla="*/ 207540 w 3292031"/>
              <a:gd name="connsiteY9" fmla="*/ 2674628 h 2698680"/>
              <a:gd name="connsiteX10" fmla="*/ 258340 w 3292031"/>
              <a:gd name="connsiteY10" fmla="*/ 1667095 h 2698680"/>
              <a:gd name="connsiteX11" fmla="*/ 4340 w 3292031"/>
              <a:gd name="connsiteY11" fmla="*/ 896628 h 269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2031" h="2698680">
                <a:moveTo>
                  <a:pt x="4340" y="896628"/>
                </a:moveTo>
                <a:cubicBezTo>
                  <a:pt x="45262" y="645450"/>
                  <a:pt x="223063" y="246106"/>
                  <a:pt x="503874" y="160028"/>
                </a:cubicBezTo>
                <a:cubicBezTo>
                  <a:pt x="784685" y="73950"/>
                  <a:pt x="1390052" y="402740"/>
                  <a:pt x="1689207" y="380162"/>
                </a:cubicBezTo>
                <a:cubicBezTo>
                  <a:pt x="1988362" y="357584"/>
                  <a:pt x="2033518" y="65484"/>
                  <a:pt x="2298807" y="24562"/>
                </a:cubicBezTo>
                <a:cubicBezTo>
                  <a:pt x="2564096" y="-16360"/>
                  <a:pt x="3190629" y="-22005"/>
                  <a:pt x="3280940" y="134628"/>
                </a:cubicBezTo>
                <a:cubicBezTo>
                  <a:pt x="3371251" y="291261"/>
                  <a:pt x="2881596" y="670851"/>
                  <a:pt x="2840674" y="964362"/>
                </a:cubicBezTo>
                <a:cubicBezTo>
                  <a:pt x="2799752" y="1257873"/>
                  <a:pt x="3131363" y="1652984"/>
                  <a:pt x="3035407" y="1895695"/>
                </a:cubicBezTo>
                <a:cubicBezTo>
                  <a:pt x="2939451" y="2138406"/>
                  <a:pt x="2520351" y="2338784"/>
                  <a:pt x="2264940" y="2420628"/>
                </a:cubicBezTo>
                <a:cubicBezTo>
                  <a:pt x="2009529" y="2502472"/>
                  <a:pt x="1845840" y="2344429"/>
                  <a:pt x="1502940" y="2386762"/>
                </a:cubicBezTo>
                <a:cubicBezTo>
                  <a:pt x="1160040" y="2429095"/>
                  <a:pt x="414973" y="2794572"/>
                  <a:pt x="207540" y="2674628"/>
                </a:cubicBezTo>
                <a:cubicBezTo>
                  <a:pt x="107" y="2554684"/>
                  <a:pt x="292207" y="1959195"/>
                  <a:pt x="258340" y="1667095"/>
                </a:cubicBezTo>
                <a:cubicBezTo>
                  <a:pt x="224473" y="1374995"/>
                  <a:pt x="-36582" y="1147806"/>
                  <a:pt x="4340" y="896628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Docker &amp; DB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5F08AD-8953-438A-A83E-CA0A9315C220}"/>
              </a:ext>
            </a:extLst>
          </p:cNvPr>
          <p:cNvSpPr/>
          <p:nvPr/>
        </p:nvSpPr>
        <p:spPr>
          <a:xfrm>
            <a:off x="6905136" y="251876"/>
            <a:ext cx="2890997" cy="2024672"/>
          </a:xfrm>
          <a:custGeom>
            <a:avLst/>
            <a:gdLst>
              <a:gd name="connsiteX0" fmla="*/ 505453 w 3783853"/>
              <a:gd name="connsiteY0" fmla="*/ 1185349 h 2548485"/>
              <a:gd name="connsiteX1" fmla="*/ 1064253 w 3783853"/>
              <a:gd name="connsiteY1" fmla="*/ 304815 h 2548485"/>
              <a:gd name="connsiteX2" fmla="*/ 2164919 w 3783853"/>
              <a:gd name="connsiteY2" fmla="*/ 220149 h 2548485"/>
              <a:gd name="connsiteX3" fmla="*/ 2876119 w 3783853"/>
              <a:gd name="connsiteY3" fmla="*/ 15 h 2548485"/>
              <a:gd name="connsiteX4" fmla="*/ 3528053 w 3783853"/>
              <a:gd name="connsiteY4" fmla="*/ 211682 h 2548485"/>
              <a:gd name="connsiteX5" fmla="*/ 3782053 w 3783853"/>
              <a:gd name="connsiteY5" fmla="*/ 702749 h 2548485"/>
              <a:gd name="connsiteX6" fmla="*/ 3621186 w 3783853"/>
              <a:gd name="connsiteY6" fmla="*/ 1320815 h 2548485"/>
              <a:gd name="connsiteX7" fmla="*/ 3248653 w 3783853"/>
              <a:gd name="connsiteY7" fmla="*/ 2125149 h 2548485"/>
              <a:gd name="connsiteX8" fmla="*/ 2706786 w 3783853"/>
              <a:gd name="connsiteY8" fmla="*/ 2548482 h 2548485"/>
              <a:gd name="connsiteX9" fmla="*/ 2122586 w 3783853"/>
              <a:gd name="connsiteY9" fmla="*/ 2133615 h 2548485"/>
              <a:gd name="connsiteX10" fmla="*/ 1089653 w 3783853"/>
              <a:gd name="connsiteY10" fmla="*/ 2413015 h 2548485"/>
              <a:gd name="connsiteX11" fmla="*/ 827186 w 3783853"/>
              <a:gd name="connsiteY11" fmla="*/ 1998149 h 2548485"/>
              <a:gd name="connsiteX12" fmla="*/ 5919 w 3783853"/>
              <a:gd name="connsiteY12" fmla="*/ 1879615 h 2548485"/>
              <a:gd name="connsiteX13" fmla="*/ 505453 w 3783853"/>
              <a:gd name="connsiteY13" fmla="*/ 1185349 h 254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3853" h="2548485">
                <a:moveTo>
                  <a:pt x="505453" y="1185349"/>
                </a:moveTo>
                <a:cubicBezTo>
                  <a:pt x="681842" y="922882"/>
                  <a:pt x="787675" y="465682"/>
                  <a:pt x="1064253" y="304815"/>
                </a:cubicBezTo>
                <a:cubicBezTo>
                  <a:pt x="1340831" y="143948"/>
                  <a:pt x="1862941" y="270949"/>
                  <a:pt x="2164919" y="220149"/>
                </a:cubicBezTo>
                <a:cubicBezTo>
                  <a:pt x="2466897" y="169349"/>
                  <a:pt x="2648930" y="1426"/>
                  <a:pt x="2876119" y="15"/>
                </a:cubicBezTo>
                <a:cubicBezTo>
                  <a:pt x="3103308" y="-1396"/>
                  <a:pt x="3377064" y="94560"/>
                  <a:pt x="3528053" y="211682"/>
                </a:cubicBezTo>
                <a:cubicBezTo>
                  <a:pt x="3679042" y="328804"/>
                  <a:pt x="3766531" y="517893"/>
                  <a:pt x="3782053" y="702749"/>
                </a:cubicBezTo>
                <a:cubicBezTo>
                  <a:pt x="3797575" y="887604"/>
                  <a:pt x="3710086" y="1083748"/>
                  <a:pt x="3621186" y="1320815"/>
                </a:cubicBezTo>
                <a:cubicBezTo>
                  <a:pt x="3532286" y="1557882"/>
                  <a:pt x="3401053" y="1920538"/>
                  <a:pt x="3248653" y="2125149"/>
                </a:cubicBezTo>
                <a:cubicBezTo>
                  <a:pt x="3096253" y="2329760"/>
                  <a:pt x="2894464" y="2547071"/>
                  <a:pt x="2706786" y="2548482"/>
                </a:cubicBezTo>
                <a:cubicBezTo>
                  <a:pt x="2519108" y="2549893"/>
                  <a:pt x="2392108" y="2156193"/>
                  <a:pt x="2122586" y="2133615"/>
                </a:cubicBezTo>
                <a:cubicBezTo>
                  <a:pt x="1853064" y="2111037"/>
                  <a:pt x="1305553" y="2435593"/>
                  <a:pt x="1089653" y="2413015"/>
                </a:cubicBezTo>
                <a:cubicBezTo>
                  <a:pt x="873753" y="2390437"/>
                  <a:pt x="1007808" y="2087049"/>
                  <a:pt x="827186" y="1998149"/>
                </a:cubicBezTo>
                <a:cubicBezTo>
                  <a:pt x="646564" y="1909249"/>
                  <a:pt x="63774" y="2016493"/>
                  <a:pt x="5919" y="1879615"/>
                </a:cubicBezTo>
                <a:cubicBezTo>
                  <a:pt x="-51936" y="1742737"/>
                  <a:pt x="329064" y="1447816"/>
                  <a:pt x="505453" y="118534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Flask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56995-47C9-445B-8B21-1B851792F62A}"/>
              </a:ext>
            </a:extLst>
          </p:cNvPr>
          <p:cNvSpPr txBox="1"/>
          <p:nvPr/>
        </p:nvSpPr>
        <p:spPr>
          <a:xfrm>
            <a:off x="1432897" y="4000717"/>
            <a:ext cx="406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Обработва заявки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Връща информация за сателитите и отпадъците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255C49-8FF4-4650-8010-F62979059A4B}"/>
              </a:ext>
            </a:extLst>
          </p:cNvPr>
          <p:cNvSpPr txBox="1"/>
          <p:nvPr/>
        </p:nvSpPr>
        <p:spPr>
          <a:xfrm>
            <a:off x="1317202" y="7709000"/>
            <a:ext cx="5041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Bahnschrift SemiBold" panose="020B0502040204020203" pitchFamily="34" charset="0"/>
              </a:rPr>
              <a:t>React, CSS, React Three Fiber</a:t>
            </a:r>
          </a:p>
          <a:p>
            <a:pPr lvl="0">
              <a:defRPr/>
            </a:pPr>
            <a:endParaRPr lang="en-US" dirty="0">
              <a:solidFill>
                <a:prstClr val="white"/>
              </a:solidFill>
              <a:latin typeface="Bahnschrift SemiBold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bg-BG" dirty="0">
                <a:solidFill>
                  <a:prstClr val="white"/>
                </a:solidFill>
                <a:latin typeface="Bahnschrift SemiBold" panose="020B0502040204020203" pitchFamily="34" charset="0"/>
              </a:rPr>
              <a:t>Алгоритъм за визуализация на орбита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bg-BG" dirty="0">
                <a:solidFill>
                  <a:prstClr val="white"/>
                </a:solidFill>
                <a:latin typeface="Bahnschrift SemiBold" panose="020B0502040204020203" pitchFamily="34" charset="0"/>
              </a:rPr>
              <a:t>Алгоритъм, определящ движението на сателита</a:t>
            </a:r>
            <a:endParaRPr lang="en-US" dirty="0">
              <a:solidFill>
                <a:prstClr val="whit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711519-1065-4C66-881C-985FD595E0B9}"/>
              </a:ext>
            </a:extLst>
          </p:cNvPr>
          <p:cNvSpPr txBox="1"/>
          <p:nvPr/>
        </p:nvSpPr>
        <p:spPr>
          <a:xfrm>
            <a:off x="-3192044" y="4057800"/>
            <a:ext cx="301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Алгоритъм, изчисляващ шанса два обекта да се блъснат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84E4F68-BA71-4788-A1BA-F8366B214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903" y="4590264"/>
            <a:ext cx="1556976" cy="15569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BF5D3CC-9474-46ED-8302-4E6D5CC82E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676" y="2123571"/>
            <a:ext cx="1784497" cy="17844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00FD0F-D227-47DD-A6C1-9FCCC478D6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029967" y="4712368"/>
            <a:ext cx="2145632" cy="2145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9FE8277-C01A-45BC-B984-3C4287348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030651" y="4739500"/>
            <a:ext cx="2145632" cy="21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17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157D83-0283-440A-A750-D797E6E0A290}"/>
              </a:ext>
            </a:extLst>
          </p:cNvPr>
          <p:cNvSpPr/>
          <p:nvPr/>
        </p:nvSpPr>
        <p:spPr>
          <a:xfrm>
            <a:off x="13105307" y="7132137"/>
            <a:ext cx="7921344" cy="5664203"/>
          </a:xfrm>
          <a:custGeom>
            <a:avLst/>
            <a:gdLst>
              <a:gd name="connsiteX0" fmla="*/ 7338331 w 7921344"/>
              <a:gd name="connsiteY0" fmla="*/ 276469 h 5664203"/>
              <a:gd name="connsiteX1" fmla="*/ 6413657 w 7921344"/>
              <a:gd name="connsiteY1" fmla="*/ 738806 h 5664203"/>
              <a:gd name="connsiteX2" fmla="*/ 6002691 w 7921344"/>
              <a:gd name="connsiteY2" fmla="*/ 1642932 h 5664203"/>
              <a:gd name="connsiteX3" fmla="*/ 4564309 w 7921344"/>
              <a:gd name="connsiteY3" fmla="*/ 1910060 h 5664203"/>
              <a:gd name="connsiteX4" fmla="*/ 3824569 w 7921344"/>
              <a:gd name="connsiteY4" fmla="*/ 2803911 h 5664203"/>
              <a:gd name="connsiteX5" fmla="*/ 3074556 w 7921344"/>
              <a:gd name="connsiteY5" fmla="*/ 3410087 h 5664203"/>
              <a:gd name="connsiteX6" fmla="*/ 2509477 w 7921344"/>
              <a:gd name="connsiteY6" fmla="*/ 4180648 h 5664203"/>
              <a:gd name="connsiteX7" fmla="*/ 1163563 w 7921344"/>
              <a:gd name="connsiteY7" fmla="*/ 4375857 h 5664203"/>
              <a:gd name="connsiteX8" fmla="*/ 362178 w 7921344"/>
              <a:gd name="connsiteY8" fmla="*/ 5310806 h 5664203"/>
              <a:gd name="connsiteX9" fmla="*/ 7379428 w 7921344"/>
              <a:gd name="connsiteY9" fmla="*/ 5228612 h 5664203"/>
              <a:gd name="connsiteX10" fmla="*/ 7338331 w 7921344"/>
              <a:gd name="connsiteY10" fmla="*/ 276469 h 56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1344" h="5664203">
                <a:moveTo>
                  <a:pt x="7338331" y="276469"/>
                </a:moveTo>
                <a:cubicBezTo>
                  <a:pt x="7177369" y="-471832"/>
                  <a:pt x="6636264" y="511062"/>
                  <a:pt x="6413657" y="738806"/>
                </a:cubicBezTo>
                <a:cubicBezTo>
                  <a:pt x="6191050" y="966550"/>
                  <a:pt x="6310916" y="1447723"/>
                  <a:pt x="6002691" y="1642932"/>
                </a:cubicBezTo>
                <a:cubicBezTo>
                  <a:pt x="5694466" y="1838141"/>
                  <a:pt x="4927329" y="1716564"/>
                  <a:pt x="4564309" y="1910060"/>
                </a:cubicBezTo>
                <a:cubicBezTo>
                  <a:pt x="4201289" y="2103556"/>
                  <a:pt x="4072861" y="2553906"/>
                  <a:pt x="3824569" y="2803911"/>
                </a:cubicBezTo>
                <a:cubicBezTo>
                  <a:pt x="3576277" y="3053916"/>
                  <a:pt x="3293738" y="3180631"/>
                  <a:pt x="3074556" y="3410087"/>
                </a:cubicBezTo>
                <a:cubicBezTo>
                  <a:pt x="2855374" y="3639543"/>
                  <a:pt x="2827976" y="4019686"/>
                  <a:pt x="2509477" y="4180648"/>
                </a:cubicBezTo>
                <a:cubicBezTo>
                  <a:pt x="2190978" y="4341610"/>
                  <a:pt x="1521446" y="4187497"/>
                  <a:pt x="1163563" y="4375857"/>
                </a:cubicBezTo>
                <a:cubicBezTo>
                  <a:pt x="805680" y="4564217"/>
                  <a:pt x="-673799" y="5168680"/>
                  <a:pt x="362178" y="5310806"/>
                </a:cubicBezTo>
                <a:cubicBezTo>
                  <a:pt x="1398155" y="5452932"/>
                  <a:pt x="6218448" y="6074518"/>
                  <a:pt x="7379428" y="5228612"/>
                </a:cubicBezTo>
                <a:cubicBezTo>
                  <a:pt x="8540408" y="4382706"/>
                  <a:pt x="7499293" y="1024770"/>
                  <a:pt x="7338331" y="27646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FCE6-CA86-4127-8258-61012DC4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9907" y="11140578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The_Chu</a:t>
            </a:r>
            <a:endParaRPr lang="bg-BG" sz="4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7AC3F-EA40-4A40-A331-F2E8D6420BB3}"/>
              </a:ext>
            </a:extLst>
          </p:cNvPr>
          <p:cNvSpPr/>
          <p:nvPr/>
        </p:nvSpPr>
        <p:spPr>
          <a:xfrm>
            <a:off x="-1866497" y="-2685534"/>
            <a:ext cx="5041211" cy="5051982"/>
          </a:xfrm>
          <a:custGeom>
            <a:avLst/>
            <a:gdLst>
              <a:gd name="connsiteX0" fmla="*/ 6329773 w 6688501"/>
              <a:gd name="connsiteY0" fmla="*/ 500530 h 5967758"/>
              <a:gd name="connsiteX1" fmla="*/ 5939355 w 6688501"/>
              <a:gd name="connsiteY1" fmla="*/ 983415 h 5967758"/>
              <a:gd name="connsiteX2" fmla="*/ 5086600 w 6688501"/>
              <a:gd name="connsiteY2" fmla="*/ 1137527 h 5967758"/>
              <a:gd name="connsiteX3" fmla="*/ 4644811 w 6688501"/>
              <a:gd name="connsiteY3" fmla="*/ 1651235 h 5967758"/>
              <a:gd name="connsiteX4" fmla="*/ 3627670 w 6688501"/>
              <a:gd name="connsiteY4" fmla="*/ 1682058 h 5967758"/>
              <a:gd name="connsiteX5" fmla="*/ 3000946 w 6688501"/>
              <a:gd name="connsiteY5" fmla="*/ 2647829 h 5967758"/>
              <a:gd name="connsiteX6" fmla="*/ 2497513 w 6688501"/>
              <a:gd name="connsiteY6" fmla="*/ 2935505 h 5967758"/>
              <a:gd name="connsiteX7" fmla="*/ 2065998 w 6688501"/>
              <a:gd name="connsiteY7" fmla="*/ 3952646 h 5967758"/>
              <a:gd name="connsiteX8" fmla="*/ 1326259 w 6688501"/>
              <a:gd name="connsiteY8" fmla="*/ 4569096 h 5967758"/>
              <a:gd name="connsiteX9" fmla="*/ 915292 w 6688501"/>
              <a:gd name="connsiteY9" fmla="*/ 5380754 h 5967758"/>
              <a:gd name="connsiteX10" fmla="*/ 452955 w 6688501"/>
              <a:gd name="connsiteY10" fmla="*/ 5617060 h 5967758"/>
              <a:gd name="connsiteX11" fmla="*/ 452955 w 6688501"/>
              <a:gd name="connsiteY11" fmla="*/ 366966 h 5967758"/>
              <a:gd name="connsiteX12" fmla="*/ 6329773 w 6688501"/>
              <a:gd name="connsiteY12" fmla="*/ 500530 h 596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8501" h="5967758">
                <a:moveTo>
                  <a:pt x="6329773" y="500530"/>
                </a:moveTo>
                <a:cubicBezTo>
                  <a:pt x="7244173" y="603271"/>
                  <a:pt x="6146550" y="877249"/>
                  <a:pt x="5939355" y="983415"/>
                </a:cubicBezTo>
                <a:cubicBezTo>
                  <a:pt x="5732159" y="1089581"/>
                  <a:pt x="5302357" y="1026224"/>
                  <a:pt x="5086600" y="1137527"/>
                </a:cubicBezTo>
                <a:cubicBezTo>
                  <a:pt x="4870843" y="1248830"/>
                  <a:pt x="4887966" y="1560480"/>
                  <a:pt x="4644811" y="1651235"/>
                </a:cubicBezTo>
                <a:cubicBezTo>
                  <a:pt x="4401656" y="1741990"/>
                  <a:pt x="3901647" y="1515959"/>
                  <a:pt x="3627670" y="1682058"/>
                </a:cubicBezTo>
                <a:cubicBezTo>
                  <a:pt x="3353693" y="1848157"/>
                  <a:pt x="3189305" y="2438921"/>
                  <a:pt x="3000946" y="2647829"/>
                </a:cubicBezTo>
                <a:cubicBezTo>
                  <a:pt x="2812587" y="2856737"/>
                  <a:pt x="2653338" y="2718036"/>
                  <a:pt x="2497513" y="2935505"/>
                </a:cubicBezTo>
                <a:cubicBezTo>
                  <a:pt x="2341688" y="3152974"/>
                  <a:pt x="2261207" y="3680381"/>
                  <a:pt x="2065998" y="3952646"/>
                </a:cubicBezTo>
                <a:cubicBezTo>
                  <a:pt x="1870789" y="4224911"/>
                  <a:pt x="1518043" y="4331078"/>
                  <a:pt x="1326259" y="4569096"/>
                </a:cubicBezTo>
                <a:cubicBezTo>
                  <a:pt x="1134475" y="4807114"/>
                  <a:pt x="1060843" y="5206093"/>
                  <a:pt x="915292" y="5380754"/>
                </a:cubicBezTo>
                <a:cubicBezTo>
                  <a:pt x="769741" y="5555415"/>
                  <a:pt x="530011" y="6452691"/>
                  <a:pt x="452955" y="5617060"/>
                </a:cubicBezTo>
                <a:cubicBezTo>
                  <a:pt x="375899" y="4781429"/>
                  <a:pt x="-526515" y="1218009"/>
                  <a:pt x="452955" y="366966"/>
                </a:cubicBezTo>
                <a:cubicBezTo>
                  <a:pt x="1432425" y="-484077"/>
                  <a:pt x="5415373" y="397789"/>
                  <a:pt x="6329773" y="500530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028-A431-426E-9624-F02645AB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29" y="3393000"/>
            <a:ext cx="0" cy="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A0BEE-0CDE-4312-9CA8-DD2CC3BF6EE9}"/>
              </a:ext>
            </a:extLst>
          </p:cNvPr>
          <p:cNvSpPr txBox="1"/>
          <p:nvPr/>
        </p:nvSpPr>
        <p:spPr>
          <a:xfrm>
            <a:off x="755708" y="-1502429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Темата –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Code For Science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DD9BA-5D8B-4E0B-9331-52D5ED04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4800" y="4057800"/>
            <a:ext cx="2160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9F526-FB0D-4A2D-B8F2-CC58FE844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400" y="7132137"/>
            <a:ext cx="2160000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665C33-7876-47E0-BF03-1F57C864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241" y="2761402"/>
            <a:ext cx="2160000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790EB-685B-416F-821B-945027F753AD}"/>
              </a:ext>
            </a:extLst>
          </p:cNvPr>
          <p:cNvSpPr txBox="1"/>
          <p:nvPr/>
        </p:nvSpPr>
        <p:spPr>
          <a:xfrm>
            <a:off x="9010706" y="7132137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Нашето решение –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Scrap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976D2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SAT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srgbClr val="1976D2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7F106-5329-4C16-A48A-FFFD964607C8}"/>
              </a:ext>
            </a:extLst>
          </p:cNvPr>
          <p:cNvSpPr txBox="1"/>
          <p:nvPr/>
        </p:nvSpPr>
        <p:spPr>
          <a:xfrm>
            <a:off x="9010705" y="8648493"/>
            <a:ext cx="77484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Уеб приложение, което визуализира движението на сателитите и предвиждащ техния сблъсък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Микросървисна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архитектура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58E553-A17F-4887-9094-9D3E8BEC8B43}"/>
              </a:ext>
            </a:extLst>
          </p:cNvPr>
          <p:cNvSpPr/>
          <p:nvPr/>
        </p:nvSpPr>
        <p:spPr>
          <a:xfrm>
            <a:off x="8963702" y="4057800"/>
            <a:ext cx="2749145" cy="2571653"/>
          </a:xfrm>
          <a:custGeom>
            <a:avLst/>
            <a:gdLst>
              <a:gd name="connsiteX0" fmla="*/ 1541003 w 3141402"/>
              <a:gd name="connsiteY0" fmla="*/ 341851 h 2743451"/>
              <a:gd name="connsiteX1" fmla="*/ 618137 w 3141402"/>
              <a:gd name="connsiteY1" fmla="*/ 511184 h 2743451"/>
              <a:gd name="connsiteX2" fmla="*/ 431870 w 3141402"/>
              <a:gd name="connsiteY2" fmla="*/ 1408651 h 2743451"/>
              <a:gd name="connsiteX3" fmla="*/ 70 w 3141402"/>
              <a:gd name="connsiteY3" fmla="*/ 1975918 h 2743451"/>
              <a:gd name="connsiteX4" fmla="*/ 465737 w 3141402"/>
              <a:gd name="connsiteY4" fmla="*/ 2687118 h 2743451"/>
              <a:gd name="connsiteX5" fmla="*/ 1354737 w 3141402"/>
              <a:gd name="connsiteY5" fmla="*/ 2678651 h 2743451"/>
              <a:gd name="connsiteX6" fmla="*/ 2074403 w 3141402"/>
              <a:gd name="connsiteY6" fmla="*/ 2517784 h 2743451"/>
              <a:gd name="connsiteX7" fmla="*/ 2658603 w 3141402"/>
              <a:gd name="connsiteY7" fmla="*/ 2534718 h 2743451"/>
              <a:gd name="connsiteX8" fmla="*/ 3141203 w 3141402"/>
              <a:gd name="connsiteY8" fmla="*/ 2060584 h 2743451"/>
              <a:gd name="connsiteX9" fmla="*/ 2717870 w 3141402"/>
              <a:gd name="connsiteY9" fmla="*/ 1484851 h 2743451"/>
              <a:gd name="connsiteX10" fmla="*/ 2700937 w 3141402"/>
              <a:gd name="connsiteY10" fmla="*/ 561984 h 2743451"/>
              <a:gd name="connsiteX11" fmla="*/ 2336870 w 3141402"/>
              <a:gd name="connsiteY11" fmla="*/ 3184 h 2743451"/>
              <a:gd name="connsiteX12" fmla="*/ 1541003 w 3141402"/>
              <a:gd name="connsiteY12" fmla="*/ 341851 h 27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1402" h="2743451">
                <a:moveTo>
                  <a:pt x="1541003" y="341851"/>
                </a:moveTo>
                <a:cubicBezTo>
                  <a:pt x="1254547" y="426518"/>
                  <a:pt x="802992" y="333384"/>
                  <a:pt x="618137" y="511184"/>
                </a:cubicBezTo>
                <a:cubicBezTo>
                  <a:pt x="433282" y="688984"/>
                  <a:pt x="534881" y="1164529"/>
                  <a:pt x="431870" y="1408651"/>
                </a:cubicBezTo>
                <a:cubicBezTo>
                  <a:pt x="328859" y="1652773"/>
                  <a:pt x="-5574" y="1762840"/>
                  <a:pt x="70" y="1975918"/>
                </a:cubicBezTo>
                <a:cubicBezTo>
                  <a:pt x="5714" y="2188996"/>
                  <a:pt x="239959" y="2569996"/>
                  <a:pt x="465737" y="2687118"/>
                </a:cubicBezTo>
                <a:cubicBezTo>
                  <a:pt x="691515" y="2804240"/>
                  <a:pt x="1086626" y="2706873"/>
                  <a:pt x="1354737" y="2678651"/>
                </a:cubicBezTo>
                <a:cubicBezTo>
                  <a:pt x="1622848" y="2650429"/>
                  <a:pt x="1857092" y="2541773"/>
                  <a:pt x="2074403" y="2517784"/>
                </a:cubicBezTo>
                <a:cubicBezTo>
                  <a:pt x="2291714" y="2493795"/>
                  <a:pt x="2480803" y="2610918"/>
                  <a:pt x="2658603" y="2534718"/>
                </a:cubicBezTo>
                <a:cubicBezTo>
                  <a:pt x="2836403" y="2458518"/>
                  <a:pt x="3131325" y="2235562"/>
                  <a:pt x="3141203" y="2060584"/>
                </a:cubicBezTo>
                <a:cubicBezTo>
                  <a:pt x="3151081" y="1885606"/>
                  <a:pt x="2791248" y="1734618"/>
                  <a:pt x="2717870" y="1484851"/>
                </a:cubicBezTo>
                <a:cubicBezTo>
                  <a:pt x="2644492" y="1235084"/>
                  <a:pt x="2764437" y="808928"/>
                  <a:pt x="2700937" y="561984"/>
                </a:cubicBezTo>
                <a:cubicBezTo>
                  <a:pt x="2637437" y="315040"/>
                  <a:pt x="2537248" y="39873"/>
                  <a:pt x="2336870" y="3184"/>
                </a:cubicBezTo>
                <a:cubicBezTo>
                  <a:pt x="2136492" y="-33505"/>
                  <a:pt x="1827459" y="257184"/>
                  <a:pt x="1541003" y="341851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.NET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F66398-CD08-4AE4-AB11-4FF7B488DA4A}"/>
              </a:ext>
            </a:extLst>
          </p:cNvPr>
          <p:cNvSpPr/>
          <p:nvPr/>
        </p:nvSpPr>
        <p:spPr>
          <a:xfrm>
            <a:off x="7621136" y="145254"/>
            <a:ext cx="2160000" cy="2160000"/>
          </a:xfrm>
          <a:custGeom>
            <a:avLst/>
            <a:gdLst>
              <a:gd name="connsiteX0" fmla="*/ 4340 w 3292031"/>
              <a:gd name="connsiteY0" fmla="*/ 896628 h 2698680"/>
              <a:gd name="connsiteX1" fmla="*/ 503874 w 3292031"/>
              <a:gd name="connsiteY1" fmla="*/ 160028 h 2698680"/>
              <a:gd name="connsiteX2" fmla="*/ 1689207 w 3292031"/>
              <a:gd name="connsiteY2" fmla="*/ 380162 h 2698680"/>
              <a:gd name="connsiteX3" fmla="*/ 2298807 w 3292031"/>
              <a:gd name="connsiteY3" fmla="*/ 24562 h 2698680"/>
              <a:gd name="connsiteX4" fmla="*/ 3280940 w 3292031"/>
              <a:gd name="connsiteY4" fmla="*/ 134628 h 2698680"/>
              <a:gd name="connsiteX5" fmla="*/ 2840674 w 3292031"/>
              <a:gd name="connsiteY5" fmla="*/ 964362 h 2698680"/>
              <a:gd name="connsiteX6" fmla="*/ 3035407 w 3292031"/>
              <a:gd name="connsiteY6" fmla="*/ 1895695 h 2698680"/>
              <a:gd name="connsiteX7" fmla="*/ 2264940 w 3292031"/>
              <a:gd name="connsiteY7" fmla="*/ 2420628 h 2698680"/>
              <a:gd name="connsiteX8" fmla="*/ 1502940 w 3292031"/>
              <a:gd name="connsiteY8" fmla="*/ 2386762 h 2698680"/>
              <a:gd name="connsiteX9" fmla="*/ 207540 w 3292031"/>
              <a:gd name="connsiteY9" fmla="*/ 2674628 h 2698680"/>
              <a:gd name="connsiteX10" fmla="*/ 258340 w 3292031"/>
              <a:gd name="connsiteY10" fmla="*/ 1667095 h 2698680"/>
              <a:gd name="connsiteX11" fmla="*/ 4340 w 3292031"/>
              <a:gd name="connsiteY11" fmla="*/ 896628 h 269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2031" h="2698680">
                <a:moveTo>
                  <a:pt x="4340" y="896628"/>
                </a:moveTo>
                <a:cubicBezTo>
                  <a:pt x="45262" y="645450"/>
                  <a:pt x="223063" y="246106"/>
                  <a:pt x="503874" y="160028"/>
                </a:cubicBezTo>
                <a:cubicBezTo>
                  <a:pt x="784685" y="73950"/>
                  <a:pt x="1390052" y="402740"/>
                  <a:pt x="1689207" y="380162"/>
                </a:cubicBezTo>
                <a:cubicBezTo>
                  <a:pt x="1988362" y="357584"/>
                  <a:pt x="2033518" y="65484"/>
                  <a:pt x="2298807" y="24562"/>
                </a:cubicBezTo>
                <a:cubicBezTo>
                  <a:pt x="2564096" y="-16360"/>
                  <a:pt x="3190629" y="-22005"/>
                  <a:pt x="3280940" y="134628"/>
                </a:cubicBezTo>
                <a:cubicBezTo>
                  <a:pt x="3371251" y="291261"/>
                  <a:pt x="2881596" y="670851"/>
                  <a:pt x="2840674" y="964362"/>
                </a:cubicBezTo>
                <a:cubicBezTo>
                  <a:pt x="2799752" y="1257873"/>
                  <a:pt x="3131363" y="1652984"/>
                  <a:pt x="3035407" y="1895695"/>
                </a:cubicBezTo>
                <a:cubicBezTo>
                  <a:pt x="2939451" y="2138406"/>
                  <a:pt x="2520351" y="2338784"/>
                  <a:pt x="2264940" y="2420628"/>
                </a:cubicBezTo>
                <a:cubicBezTo>
                  <a:pt x="2009529" y="2502472"/>
                  <a:pt x="1845840" y="2344429"/>
                  <a:pt x="1502940" y="2386762"/>
                </a:cubicBezTo>
                <a:cubicBezTo>
                  <a:pt x="1160040" y="2429095"/>
                  <a:pt x="414973" y="2794572"/>
                  <a:pt x="207540" y="2674628"/>
                </a:cubicBezTo>
                <a:cubicBezTo>
                  <a:pt x="107" y="2554684"/>
                  <a:pt x="292207" y="1959195"/>
                  <a:pt x="258340" y="1667095"/>
                </a:cubicBezTo>
                <a:cubicBezTo>
                  <a:pt x="224473" y="1374995"/>
                  <a:pt x="-36582" y="1147806"/>
                  <a:pt x="4340" y="896628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Docker &amp; DB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5F08AD-8953-438A-A83E-CA0A9315C220}"/>
              </a:ext>
            </a:extLst>
          </p:cNvPr>
          <p:cNvSpPr/>
          <p:nvPr/>
        </p:nvSpPr>
        <p:spPr>
          <a:xfrm>
            <a:off x="-4824919" y="-1750979"/>
            <a:ext cx="12137413" cy="10422279"/>
          </a:xfrm>
          <a:custGeom>
            <a:avLst/>
            <a:gdLst>
              <a:gd name="connsiteX0" fmla="*/ 505453 w 3783853"/>
              <a:gd name="connsiteY0" fmla="*/ 1185349 h 2548485"/>
              <a:gd name="connsiteX1" fmla="*/ 1064253 w 3783853"/>
              <a:gd name="connsiteY1" fmla="*/ 304815 h 2548485"/>
              <a:gd name="connsiteX2" fmla="*/ 2164919 w 3783853"/>
              <a:gd name="connsiteY2" fmla="*/ 220149 h 2548485"/>
              <a:gd name="connsiteX3" fmla="*/ 2876119 w 3783853"/>
              <a:gd name="connsiteY3" fmla="*/ 15 h 2548485"/>
              <a:gd name="connsiteX4" fmla="*/ 3528053 w 3783853"/>
              <a:gd name="connsiteY4" fmla="*/ 211682 h 2548485"/>
              <a:gd name="connsiteX5" fmla="*/ 3782053 w 3783853"/>
              <a:gd name="connsiteY5" fmla="*/ 702749 h 2548485"/>
              <a:gd name="connsiteX6" fmla="*/ 3621186 w 3783853"/>
              <a:gd name="connsiteY6" fmla="*/ 1320815 h 2548485"/>
              <a:gd name="connsiteX7" fmla="*/ 3248653 w 3783853"/>
              <a:gd name="connsiteY7" fmla="*/ 2125149 h 2548485"/>
              <a:gd name="connsiteX8" fmla="*/ 2706786 w 3783853"/>
              <a:gd name="connsiteY8" fmla="*/ 2548482 h 2548485"/>
              <a:gd name="connsiteX9" fmla="*/ 2122586 w 3783853"/>
              <a:gd name="connsiteY9" fmla="*/ 2133615 h 2548485"/>
              <a:gd name="connsiteX10" fmla="*/ 1089653 w 3783853"/>
              <a:gd name="connsiteY10" fmla="*/ 2413015 h 2548485"/>
              <a:gd name="connsiteX11" fmla="*/ 827186 w 3783853"/>
              <a:gd name="connsiteY11" fmla="*/ 1998149 h 2548485"/>
              <a:gd name="connsiteX12" fmla="*/ 5919 w 3783853"/>
              <a:gd name="connsiteY12" fmla="*/ 1879615 h 2548485"/>
              <a:gd name="connsiteX13" fmla="*/ 505453 w 3783853"/>
              <a:gd name="connsiteY13" fmla="*/ 1185349 h 254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3853" h="2548485">
                <a:moveTo>
                  <a:pt x="505453" y="1185349"/>
                </a:moveTo>
                <a:cubicBezTo>
                  <a:pt x="681842" y="922882"/>
                  <a:pt x="787675" y="465682"/>
                  <a:pt x="1064253" y="304815"/>
                </a:cubicBezTo>
                <a:cubicBezTo>
                  <a:pt x="1340831" y="143948"/>
                  <a:pt x="1862941" y="270949"/>
                  <a:pt x="2164919" y="220149"/>
                </a:cubicBezTo>
                <a:cubicBezTo>
                  <a:pt x="2466897" y="169349"/>
                  <a:pt x="2648930" y="1426"/>
                  <a:pt x="2876119" y="15"/>
                </a:cubicBezTo>
                <a:cubicBezTo>
                  <a:pt x="3103308" y="-1396"/>
                  <a:pt x="3377064" y="94560"/>
                  <a:pt x="3528053" y="211682"/>
                </a:cubicBezTo>
                <a:cubicBezTo>
                  <a:pt x="3679042" y="328804"/>
                  <a:pt x="3766531" y="517893"/>
                  <a:pt x="3782053" y="702749"/>
                </a:cubicBezTo>
                <a:cubicBezTo>
                  <a:pt x="3797575" y="887604"/>
                  <a:pt x="3710086" y="1083748"/>
                  <a:pt x="3621186" y="1320815"/>
                </a:cubicBezTo>
                <a:cubicBezTo>
                  <a:pt x="3532286" y="1557882"/>
                  <a:pt x="3401053" y="1920538"/>
                  <a:pt x="3248653" y="2125149"/>
                </a:cubicBezTo>
                <a:cubicBezTo>
                  <a:pt x="3096253" y="2329760"/>
                  <a:pt x="2894464" y="2547071"/>
                  <a:pt x="2706786" y="2548482"/>
                </a:cubicBezTo>
                <a:cubicBezTo>
                  <a:pt x="2519108" y="2549893"/>
                  <a:pt x="2392108" y="2156193"/>
                  <a:pt x="2122586" y="2133615"/>
                </a:cubicBezTo>
                <a:cubicBezTo>
                  <a:pt x="1853064" y="2111037"/>
                  <a:pt x="1305553" y="2435593"/>
                  <a:pt x="1089653" y="2413015"/>
                </a:cubicBezTo>
                <a:cubicBezTo>
                  <a:pt x="873753" y="2390437"/>
                  <a:pt x="1007808" y="2087049"/>
                  <a:pt x="827186" y="1998149"/>
                </a:cubicBezTo>
                <a:cubicBezTo>
                  <a:pt x="646564" y="1909249"/>
                  <a:pt x="63774" y="2016493"/>
                  <a:pt x="5919" y="1879615"/>
                </a:cubicBezTo>
                <a:cubicBezTo>
                  <a:pt x="-51936" y="1742737"/>
                  <a:pt x="329064" y="1447816"/>
                  <a:pt x="505453" y="118534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Flask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5AD4B-E79E-4996-AAD0-1BC5F7C85E81}"/>
              </a:ext>
            </a:extLst>
          </p:cNvPr>
          <p:cNvSpPr/>
          <p:nvPr/>
        </p:nvSpPr>
        <p:spPr>
          <a:xfrm>
            <a:off x="9318420" y="853239"/>
            <a:ext cx="2677537" cy="3026418"/>
          </a:xfrm>
          <a:custGeom>
            <a:avLst/>
            <a:gdLst>
              <a:gd name="connsiteX0" fmla="*/ 1939014 w 3138567"/>
              <a:gd name="connsiteY0" fmla="*/ 674685 h 3091077"/>
              <a:gd name="connsiteX1" fmla="*/ 1583414 w 3138567"/>
              <a:gd name="connsiteY1" fmla="*/ 141285 h 3091077"/>
              <a:gd name="connsiteX2" fmla="*/ 914548 w 3138567"/>
              <a:gd name="connsiteY2" fmla="*/ 82018 h 3091077"/>
              <a:gd name="connsiteX3" fmla="*/ 779081 w 3138567"/>
              <a:gd name="connsiteY3" fmla="*/ 1157285 h 3091077"/>
              <a:gd name="connsiteX4" fmla="*/ 148 w 3138567"/>
              <a:gd name="connsiteY4" fmla="*/ 1927752 h 3091077"/>
              <a:gd name="connsiteX5" fmla="*/ 846814 w 3138567"/>
              <a:gd name="connsiteY5" fmla="*/ 3062285 h 3091077"/>
              <a:gd name="connsiteX6" fmla="*/ 1795081 w 3138567"/>
              <a:gd name="connsiteY6" fmla="*/ 2740552 h 3091077"/>
              <a:gd name="connsiteX7" fmla="*/ 2548614 w 3138567"/>
              <a:gd name="connsiteY7" fmla="*/ 2613552 h 3091077"/>
              <a:gd name="connsiteX8" fmla="*/ 3124348 w 3138567"/>
              <a:gd name="connsiteY8" fmla="*/ 1402818 h 3091077"/>
              <a:gd name="connsiteX9" fmla="*/ 1939014 w 3138567"/>
              <a:gd name="connsiteY9" fmla="*/ 674685 h 30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8567" h="3091077">
                <a:moveTo>
                  <a:pt x="1939014" y="674685"/>
                </a:moveTo>
                <a:cubicBezTo>
                  <a:pt x="1682192" y="464429"/>
                  <a:pt x="1754158" y="240063"/>
                  <a:pt x="1583414" y="141285"/>
                </a:cubicBezTo>
                <a:cubicBezTo>
                  <a:pt x="1412670" y="42507"/>
                  <a:pt x="1048603" y="-87315"/>
                  <a:pt x="914548" y="82018"/>
                </a:cubicBezTo>
                <a:cubicBezTo>
                  <a:pt x="780493" y="251351"/>
                  <a:pt x="931481" y="849663"/>
                  <a:pt x="779081" y="1157285"/>
                </a:cubicBezTo>
                <a:cubicBezTo>
                  <a:pt x="626681" y="1464907"/>
                  <a:pt x="-11141" y="1610252"/>
                  <a:pt x="148" y="1927752"/>
                </a:cubicBezTo>
                <a:cubicBezTo>
                  <a:pt x="11437" y="2245252"/>
                  <a:pt x="547658" y="2926818"/>
                  <a:pt x="846814" y="3062285"/>
                </a:cubicBezTo>
                <a:cubicBezTo>
                  <a:pt x="1145969" y="3197752"/>
                  <a:pt x="1511448" y="2815341"/>
                  <a:pt x="1795081" y="2740552"/>
                </a:cubicBezTo>
                <a:cubicBezTo>
                  <a:pt x="2078714" y="2665763"/>
                  <a:pt x="2327070" y="2836508"/>
                  <a:pt x="2548614" y="2613552"/>
                </a:cubicBezTo>
                <a:cubicBezTo>
                  <a:pt x="2770159" y="2390596"/>
                  <a:pt x="3224537" y="1730196"/>
                  <a:pt x="3124348" y="1402818"/>
                </a:cubicBezTo>
                <a:cubicBezTo>
                  <a:pt x="3024159" y="1075440"/>
                  <a:pt x="2195836" y="884941"/>
                  <a:pt x="1939014" y="674685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Frontend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270BEE-E6A0-40AB-B6CD-65BA4E0551E6}"/>
              </a:ext>
            </a:extLst>
          </p:cNvPr>
          <p:cNvSpPr txBox="1"/>
          <p:nvPr/>
        </p:nvSpPr>
        <p:spPr>
          <a:xfrm>
            <a:off x="3122748" y="3023613"/>
            <a:ext cx="3014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Алгоритъм, изчисляващ шанса два обекта да се блъснат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7B91A-705E-45B0-A2AA-7321769DD3B9}"/>
              </a:ext>
            </a:extLst>
          </p:cNvPr>
          <p:cNvSpPr txBox="1"/>
          <p:nvPr/>
        </p:nvSpPr>
        <p:spPr>
          <a:xfrm>
            <a:off x="1569084" y="7573123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Обработва заявки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Връща информация за сателитите и отпадъците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B8244-6A88-4DC2-B58E-3BC6996011DB}"/>
              </a:ext>
            </a:extLst>
          </p:cNvPr>
          <p:cNvSpPr txBox="1"/>
          <p:nvPr/>
        </p:nvSpPr>
        <p:spPr>
          <a:xfrm>
            <a:off x="-3220508" y="4593273"/>
            <a:ext cx="3220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Използваме 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Docker </a:t>
            </a: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за </a:t>
            </a:r>
            <a:r>
              <a:rPr lang="bg-BG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контейнеризация</a:t>
            </a:r>
            <a:endParaRPr lang="bg-B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Данни използвани в приложението са реалистични и идват от 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opensource </a:t>
            </a: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бази данни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DF15DA-AC1A-4D23-AB33-63B0A264E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84" y="4397620"/>
            <a:ext cx="2145632" cy="2145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C4650E-6DA3-4931-BFC9-06E40DD919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6508" y="4612490"/>
            <a:ext cx="2145632" cy="21456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22D20F-36D0-4386-881B-0A72DE05F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116008" y="2892164"/>
            <a:ext cx="1687876" cy="13967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E1E65F6-843D-415C-92DF-EC5FBBFAB2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369800" y="450201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81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157D83-0283-440A-A750-D797E6E0A290}"/>
              </a:ext>
            </a:extLst>
          </p:cNvPr>
          <p:cNvSpPr/>
          <p:nvPr/>
        </p:nvSpPr>
        <p:spPr>
          <a:xfrm>
            <a:off x="13105307" y="7132137"/>
            <a:ext cx="7921344" cy="5664203"/>
          </a:xfrm>
          <a:custGeom>
            <a:avLst/>
            <a:gdLst>
              <a:gd name="connsiteX0" fmla="*/ 7338331 w 7921344"/>
              <a:gd name="connsiteY0" fmla="*/ 276469 h 5664203"/>
              <a:gd name="connsiteX1" fmla="*/ 6413657 w 7921344"/>
              <a:gd name="connsiteY1" fmla="*/ 738806 h 5664203"/>
              <a:gd name="connsiteX2" fmla="*/ 6002691 w 7921344"/>
              <a:gd name="connsiteY2" fmla="*/ 1642932 h 5664203"/>
              <a:gd name="connsiteX3" fmla="*/ 4564309 w 7921344"/>
              <a:gd name="connsiteY3" fmla="*/ 1910060 h 5664203"/>
              <a:gd name="connsiteX4" fmla="*/ 3824569 w 7921344"/>
              <a:gd name="connsiteY4" fmla="*/ 2803911 h 5664203"/>
              <a:gd name="connsiteX5" fmla="*/ 3074556 w 7921344"/>
              <a:gd name="connsiteY5" fmla="*/ 3410087 h 5664203"/>
              <a:gd name="connsiteX6" fmla="*/ 2509477 w 7921344"/>
              <a:gd name="connsiteY6" fmla="*/ 4180648 h 5664203"/>
              <a:gd name="connsiteX7" fmla="*/ 1163563 w 7921344"/>
              <a:gd name="connsiteY7" fmla="*/ 4375857 h 5664203"/>
              <a:gd name="connsiteX8" fmla="*/ 362178 w 7921344"/>
              <a:gd name="connsiteY8" fmla="*/ 5310806 h 5664203"/>
              <a:gd name="connsiteX9" fmla="*/ 7379428 w 7921344"/>
              <a:gd name="connsiteY9" fmla="*/ 5228612 h 5664203"/>
              <a:gd name="connsiteX10" fmla="*/ 7338331 w 7921344"/>
              <a:gd name="connsiteY10" fmla="*/ 276469 h 56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1344" h="5664203">
                <a:moveTo>
                  <a:pt x="7338331" y="276469"/>
                </a:moveTo>
                <a:cubicBezTo>
                  <a:pt x="7177369" y="-471832"/>
                  <a:pt x="6636264" y="511062"/>
                  <a:pt x="6413657" y="738806"/>
                </a:cubicBezTo>
                <a:cubicBezTo>
                  <a:pt x="6191050" y="966550"/>
                  <a:pt x="6310916" y="1447723"/>
                  <a:pt x="6002691" y="1642932"/>
                </a:cubicBezTo>
                <a:cubicBezTo>
                  <a:pt x="5694466" y="1838141"/>
                  <a:pt x="4927329" y="1716564"/>
                  <a:pt x="4564309" y="1910060"/>
                </a:cubicBezTo>
                <a:cubicBezTo>
                  <a:pt x="4201289" y="2103556"/>
                  <a:pt x="4072861" y="2553906"/>
                  <a:pt x="3824569" y="2803911"/>
                </a:cubicBezTo>
                <a:cubicBezTo>
                  <a:pt x="3576277" y="3053916"/>
                  <a:pt x="3293738" y="3180631"/>
                  <a:pt x="3074556" y="3410087"/>
                </a:cubicBezTo>
                <a:cubicBezTo>
                  <a:pt x="2855374" y="3639543"/>
                  <a:pt x="2827976" y="4019686"/>
                  <a:pt x="2509477" y="4180648"/>
                </a:cubicBezTo>
                <a:cubicBezTo>
                  <a:pt x="2190978" y="4341610"/>
                  <a:pt x="1521446" y="4187497"/>
                  <a:pt x="1163563" y="4375857"/>
                </a:cubicBezTo>
                <a:cubicBezTo>
                  <a:pt x="805680" y="4564217"/>
                  <a:pt x="-673799" y="5168680"/>
                  <a:pt x="362178" y="5310806"/>
                </a:cubicBezTo>
                <a:cubicBezTo>
                  <a:pt x="1398155" y="5452932"/>
                  <a:pt x="6218448" y="6074518"/>
                  <a:pt x="7379428" y="5228612"/>
                </a:cubicBezTo>
                <a:cubicBezTo>
                  <a:pt x="8540408" y="4382706"/>
                  <a:pt x="7499293" y="1024770"/>
                  <a:pt x="7338331" y="27646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FCE6-CA86-4127-8258-61012DC4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9907" y="11140578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The_Chu</a:t>
            </a:r>
            <a:endParaRPr lang="bg-BG" sz="4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7AC3F-EA40-4A40-A331-F2E8D6420BB3}"/>
              </a:ext>
            </a:extLst>
          </p:cNvPr>
          <p:cNvSpPr/>
          <p:nvPr/>
        </p:nvSpPr>
        <p:spPr>
          <a:xfrm>
            <a:off x="-1866497" y="-2685534"/>
            <a:ext cx="5041211" cy="5051982"/>
          </a:xfrm>
          <a:custGeom>
            <a:avLst/>
            <a:gdLst>
              <a:gd name="connsiteX0" fmla="*/ 6329773 w 6688501"/>
              <a:gd name="connsiteY0" fmla="*/ 500530 h 5967758"/>
              <a:gd name="connsiteX1" fmla="*/ 5939355 w 6688501"/>
              <a:gd name="connsiteY1" fmla="*/ 983415 h 5967758"/>
              <a:gd name="connsiteX2" fmla="*/ 5086600 w 6688501"/>
              <a:gd name="connsiteY2" fmla="*/ 1137527 h 5967758"/>
              <a:gd name="connsiteX3" fmla="*/ 4644811 w 6688501"/>
              <a:gd name="connsiteY3" fmla="*/ 1651235 h 5967758"/>
              <a:gd name="connsiteX4" fmla="*/ 3627670 w 6688501"/>
              <a:gd name="connsiteY4" fmla="*/ 1682058 h 5967758"/>
              <a:gd name="connsiteX5" fmla="*/ 3000946 w 6688501"/>
              <a:gd name="connsiteY5" fmla="*/ 2647829 h 5967758"/>
              <a:gd name="connsiteX6" fmla="*/ 2497513 w 6688501"/>
              <a:gd name="connsiteY6" fmla="*/ 2935505 h 5967758"/>
              <a:gd name="connsiteX7" fmla="*/ 2065998 w 6688501"/>
              <a:gd name="connsiteY7" fmla="*/ 3952646 h 5967758"/>
              <a:gd name="connsiteX8" fmla="*/ 1326259 w 6688501"/>
              <a:gd name="connsiteY8" fmla="*/ 4569096 h 5967758"/>
              <a:gd name="connsiteX9" fmla="*/ 915292 w 6688501"/>
              <a:gd name="connsiteY9" fmla="*/ 5380754 h 5967758"/>
              <a:gd name="connsiteX10" fmla="*/ 452955 w 6688501"/>
              <a:gd name="connsiteY10" fmla="*/ 5617060 h 5967758"/>
              <a:gd name="connsiteX11" fmla="*/ 452955 w 6688501"/>
              <a:gd name="connsiteY11" fmla="*/ 366966 h 5967758"/>
              <a:gd name="connsiteX12" fmla="*/ 6329773 w 6688501"/>
              <a:gd name="connsiteY12" fmla="*/ 500530 h 596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8501" h="5967758">
                <a:moveTo>
                  <a:pt x="6329773" y="500530"/>
                </a:moveTo>
                <a:cubicBezTo>
                  <a:pt x="7244173" y="603271"/>
                  <a:pt x="6146550" y="877249"/>
                  <a:pt x="5939355" y="983415"/>
                </a:cubicBezTo>
                <a:cubicBezTo>
                  <a:pt x="5732159" y="1089581"/>
                  <a:pt x="5302357" y="1026224"/>
                  <a:pt x="5086600" y="1137527"/>
                </a:cubicBezTo>
                <a:cubicBezTo>
                  <a:pt x="4870843" y="1248830"/>
                  <a:pt x="4887966" y="1560480"/>
                  <a:pt x="4644811" y="1651235"/>
                </a:cubicBezTo>
                <a:cubicBezTo>
                  <a:pt x="4401656" y="1741990"/>
                  <a:pt x="3901647" y="1515959"/>
                  <a:pt x="3627670" y="1682058"/>
                </a:cubicBezTo>
                <a:cubicBezTo>
                  <a:pt x="3353693" y="1848157"/>
                  <a:pt x="3189305" y="2438921"/>
                  <a:pt x="3000946" y="2647829"/>
                </a:cubicBezTo>
                <a:cubicBezTo>
                  <a:pt x="2812587" y="2856737"/>
                  <a:pt x="2653338" y="2718036"/>
                  <a:pt x="2497513" y="2935505"/>
                </a:cubicBezTo>
                <a:cubicBezTo>
                  <a:pt x="2341688" y="3152974"/>
                  <a:pt x="2261207" y="3680381"/>
                  <a:pt x="2065998" y="3952646"/>
                </a:cubicBezTo>
                <a:cubicBezTo>
                  <a:pt x="1870789" y="4224911"/>
                  <a:pt x="1518043" y="4331078"/>
                  <a:pt x="1326259" y="4569096"/>
                </a:cubicBezTo>
                <a:cubicBezTo>
                  <a:pt x="1134475" y="4807114"/>
                  <a:pt x="1060843" y="5206093"/>
                  <a:pt x="915292" y="5380754"/>
                </a:cubicBezTo>
                <a:cubicBezTo>
                  <a:pt x="769741" y="5555415"/>
                  <a:pt x="530011" y="6452691"/>
                  <a:pt x="452955" y="5617060"/>
                </a:cubicBezTo>
                <a:cubicBezTo>
                  <a:pt x="375899" y="4781429"/>
                  <a:pt x="-526515" y="1218009"/>
                  <a:pt x="452955" y="366966"/>
                </a:cubicBezTo>
                <a:cubicBezTo>
                  <a:pt x="1432425" y="-484077"/>
                  <a:pt x="5415373" y="397789"/>
                  <a:pt x="6329773" y="500530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028-A431-426E-9624-F02645AB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29" y="3393000"/>
            <a:ext cx="0" cy="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A0BEE-0CDE-4312-9CA8-DD2CC3BF6EE9}"/>
              </a:ext>
            </a:extLst>
          </p:cNvPr>
          <p:cNvSpPr txBox="1"/>
          <p:nvPr/>
        </p:nvSpPr>
        <p:spPr>
          <a:xfrm>
            <a:off x="755708" y="-1502429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Темата –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Code For Science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DD9BA-5D8B-4E0B-9331-52D5ED04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4800" y="4057800"/>
            <a:ext cx="2160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9F526-FB0D-4A2D-B8F2-CC58FE844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400" y="7132137"/>
            <a:ext cx="2160000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665C33-7876-47E0-BF03-1F57C864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241" y="2761402"/>
            <a:ext cx="2160000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790EB-685B-416F-821B-945027F753AD}"/>
              </a:ext>
            </a:extLst>
          </p:cNvPr>
          <p:cNvSpPr txBox="1"/>
          <p:nvPr/>
        </p:nvSpPr>
        <p:spPr>
          <a:xfrm>
            <a:off x="9010706" y="7132137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Нашето решение –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Scrap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976D2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SAT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srgbClr val="1976D2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7F106-5329-4C16-A48A-FFFD964607C8}"/>
              </a:ext>
            </a:extLst>
          </p:cNvPr>
          <p:cNvSpPr txBox="1"/>
          <p:nvPr/>
        </p:nvSpPr>
        <p:spPr>
          <a:xfrm>
            <a:off x="9010705" y="8648493"/>
            <a:ext cx="77484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Уеб приложение, което визуализира движението на сателитите и предвиждащ техния сблъсък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Микросървисна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архитектура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58E553-A17F-4887-9094-9D3E8BEC8B43}"/>
              </a:ext>
            </a:extLst>
          </p:cNvPr>
          <p:cNvSpPr/>
          <p:nvPr/>
        </p:nvSpPr>
        <p:spPr>
          <a:xfrm>
            <a:off x="9250880" y="2497603"/>
            <a:ext cx="2749145" cy="2571653"/>
          </a:xfrm>
          <a:custGeom>
            <a:avLst/>
            <a:gdLst>
              <a:gd name="connsiteX0" fmla="*/ 1541003 w 3141402"/>
              <a:gd name="connsiteY0" fmla="*/ 341851 h 2743451"/>
              <a:gd name="connsiteX1" fmla="*/ 618137 w 3141402"/>
              <a:gd name="connsiteY1" fmla="*/ 511184 h 2743451"/>
              <a:gd name="connsiteX2" fmla="*/ 431870 w 3141402"/>
              <a:gd name="connsiteY2" fmla="*/ 1408651 h 2743451"/>
              <a:gd name="connsiteX3" fmla="*/ 70 w 3141402"/>
              <a:gd name="connsiteY3" fmla="*/ 1975918 h 2743451"/>
              <a:gd name="connsiteX4" fmla="*/ 465737 w 3141402"/>
              <a:gd name="connsiteY4" fmla="*/ 2687118 h 2743451"/>
              <a:gd name="connsiteX5" fmla="*/ 1354737 w 3141402"/>
              <a:gd name="connsiteY5" fmla="*/ 2678651 h 2743451"/>
              <a:gd name="connsiteX6" fmla="*/ 2074403 w 3141402"/>
              <a:gd name="connsiteY6" fmla="*/ 2517784 h 2743451"/>
              <a:gd name="connsiteX7" fmla="*/ 2658603 w 3141402"/>
              <a:gd name="connsiteY7" fmla="*/ 2534718 h 2743451"/>
              <a:gd name="connsiteX8" fmla="*/ 3141203 w 3141402"/>
              <a:gd name="connsiteY8" fmla="*/ 2060584 h 2743451"/>
              <a:gd name="connsiteX9" fmla="*/ 2717870 w 3141402"/>
              <a:gd name="connsiteY9" fmla="*/ 1484851 h 2743451"/>
              <a:gd name="connsiteX10" fmla="*/ 2700937 w 3141402"/>
              <a:gd name="connsiteY10" fmla="*/ 561984 h 2743451"/>
              <a:gd name="connsiteX11" fmla="*/ 2336870 w 3141402"/>
              <a:gd name="connsiteY11" fmla="*/ 3184 h 2743451"/>
              <a:gd name="connsiteX12" fmla="*/ 1541003 w 3141402"/>
              <a:gd name="connsiteY12" fmla="*/ 341851 h 27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1402" h="2743451">
                <a:moveTo>
                  <a:pt x="1541003" y="341851"/>
                </a:moveTo>
                <a:cubicBezTo>
                  <a:pt x="1254547" y="426518"/>
                  <a:pt x="802992" y="333384"/>
                  <a:pt x="618137" y="511184"/>
                </a:cubicBezTo>
                <a:cubicBezTo>
                  <a:pt x="433282" y="688984"/>
                  <a:pt x="534881" y="1164529"/>
                  <a:pt x="431870" y="1408651"/>
                </a:cubicBezTo>
                <a:cubicBezTo>
                  <a:pt x="328859" y="1652773"/>
                  <a:pt x="-5574" y="1762840"/>
                  <a:pt x="70" y="1975918"/>
                </a:cubicBezTo>
                <a:cubicBezTo>
                  <a:pt x="5714" y="2188996"/>
                  <a:pt x="239959" y="2569996"/>
                  <a:pt x="465737" y="2687118"/>
                </a:cubicBezTo>
                <a:cubicBezTo>
                  <a:pt x="691515" y="2804240"/>
                  <a:pt x="1086626" y="2706873"/>
                  <a:pt x="1354737" y="2678651"/>
                </a:cubicBezTo>
                <a:cubicBezTo>
                  <a:pt x="1622848" y="2650429"/>
                  <a:pt x="1857092" y="2541773"/>
                  <a:pt x="2074403" y="2517784"/>
                </a:cubicBezTo>
                <a:cubicBezTo>
                  <a:pt x="2291714" y="2493795"/>
                  <a:pt x="2480803" y="2610918"/>
                  <a:pt x="2658603" y="2534718"/>
                </a:cubicBezTo>
                <a:cubicBezTo>
                  <a:pt x="2836403" y="2458518"/>
                  <a:pt x="3131325" y="2235562"/>
                  <a:pt x="3141203" y="2060584"/>
                </a:cubicBezTo>
                <a:cubicBezTo>
                  <a:pt x="3151081" y="1885606"/>
                  <a:pt x="2791248" y="1734618"/>
                  <a:pt x="2717870" y="1484851"/>
                </a:cubicBezTo>
                <a:cubicBezTo>
                  <a:pt x="2644492" y="1235084"/>
                  <a:pt x="2764437" y="808928"/>
                  <a:pt x="2700937" y="561984"/>
                </a:cubicBezTo>
                <a:cubicBezTo>
                  <a:pt x="2637437" y="315040"/>
                  <a:pt x="2537248" y="39873"/>
                  <a:pt x="2336870" y="3184"/>
                </a:cubicBezTo>
                <a:cubicBezTo>
                  <a:pt x="2136492" y="-33505"/>
                  <a:pt x="1827459" y="257184"/>
                  <a:pt x="1541003" y="341851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.NET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F66398-CD08-4AE4-AB11-4FF7B488DA4A}"/>
              </a:ext>
            </a:extLst>
          </p:cNvPr>
          <p:cNvSpPr/>
          <p:nvPr/>
        </p:nvSpPr>
        <p:spPr>
          <a:xfrm>
            <a:off x="-2665379" y="-1502429"/>
            <a:ext cx="9449003" cy="9634752"/>
          </a:xfrm>
          <a:custGeom>
            <a:avLst/>
            <a:gdLst>
              <a:gd name="connsiteX0" fmla="*/ 4340 w 3292031"/>
              <a:gd name="connsiteY0" fmla="*/ 896628 h 2698680"/>
              <a:gd name="connsiteX1" fmla="*/ 503874 w 3292031"/>
              <a:gd name="connsiteY1" fmla="*/ 160028 h 2698680"/>
              <a:gd name="connsiteX2" fmla="*/ 1689207 w 3292031"/>
              <a:gd name="connsiteY2" fmla="*/ 380162 h 2698680"/>
              <a:gd name="connsiteX3" fmla="*/ 2298807 w 3292031"/>
              <a:gd name="connsiteY3" fmla="*/ 24562 h 2698680"/>
              <a:gd name="connsiteX4" fmla="*/ 3280940 w 3292031"/>
              <a:gd name="connsiteY4" fmla="*/ 134628 h 2698680"/>
              <a:gd name="connsiteX5" fmla="*/ 2840674 w 3292031"/>
              <a:gd name="connsiteY5" fmla="*/ 964362 h 2698680"/>
              <a:gd name="connsiteX6" fmla="*/ 3035407 w 3292031"/>
              <a:gd name="connsiteY6" fmla="*/ 1895695 h 2698680"/>
              <a:gd name="connsiteX7" fmla="*/ 2264940 w 3292031"/>
              <a:gd name="connsiteY7" fmla="*/ 2420628 h 2698680"/>
              <a:gd name="connsiteX8" fmla="*/ 1502940 w 3292031"/>
              <a:gd name="connsiteY8" fmla="*/ 2386762 h 2698680"/>
              <a:gd name="connsiteX9" fmla="*/ 207540 w 3292031"/>
              <a:gd name="connsiteY9" fmla="*/ 2674628 h 2698680"/>
              <a:gd name="connsiteX10" fmla="*/ 258340 w 3292031"/>
              <a:gd name="connsiteY10" fmla="*/ 1667095 h 2698680"/>
              <a:gd name="connsiteX11" fmla="*/ 4340 w 3292031"/>
              <a:gd name="connsiteY11" fmla="*/ 896628 h 269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2031" h="2698680">
                <a:moveTo>
                  <a:pt x="4340" y="896628"/>
                </a:moveTo>
                <a:cubicBezTo>
                  <a:pt x="45262" y="645450"/>
                  <a:pt x="223063" y="246106"/>
                  <a:pt x="503874" y="160028"/>
                </a:cubicBezTo>
                <a:cubicBezTo>
                  <a:pt x="784685" y="73950"/>
                  <a:pt x="1390052" y="402740"/>
                  <a:pt x="1689207" y="380162"/>
                </a:cubicBezTo>
                <a:cubicBezTo>
                  <a:pt x="1988362" y="357584"/>
                  <a:pt x="2033518" y="65484"/>
                  <a:pt x="2298807" y="24562"/>
                </a:cubicBezTo>
                <a:cubicBezTo>
                  <a:pt x="2564096" y="-16360"/>
                  <a:pt x="3190629" y="-22005"/>
                  <a:pt x="3280940" y="134628"/>
                </a:cubicBezTo>
                <a:cubicBezTo>
                  <a:pt x="3371251" y="291261"/>
                  <a:pt x="2881596" y="670851"/>
                  <a:pt x="2840674" y="964362"/>
                </a:cubicBezTo>
                <a:cubicBezTo>
                  <a:pt x="2799752" y="1257873"/>
                  <a:pt x="3131363" y="1652984"/>
                  <a:pt x="3035407" y="1895695"/>
                </a:cubicBezTo>
                <a:cubicBezTo>
                  <a:pt x="2939451" y="2138406"/>
                  <a:pt x="2520351" y="2338784"/>
                  <a:pt x="2264940" y="2420628"/>
                </a:cubicBezTo>
                <a:cubicBezTo>
                  <a:pt x="2009529" y="2502472"/>
                  <a:pt x="1845840" y="2344429"/>
                  <a:pt x="1502940" y="2386762"/>
                </a:cubicBezTo>
                <a:cubicBezTo>
                  <a:pt x="1160040" y="2429095"/>
                  <a:pt x="414973" y="2794572"/>
                  <a:pt x="207540" y="2674628"/>
                </a:cubicBezTo>
                <a:cubicBezTo>
                  <a:pt x="107" y="2554684"/>
                  <a:pt x="292207" y="1959195"/>
                  <a:pt x="258340" y="1667095"/>
                </a:cubicBezTo>
                <a:cubicBezTo>
                  <a:pt x="224473" y="1374995"/>
                  <a:pt x="-36582" y="1147806"/>
                  <a:pt x="4340" y="896628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Docker &amp; DB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5F08AD-8953-438A-A83E-CA0A9315C220}"/>
              </a:ext>
            </a:extLst>
          </p:cNvPr>
          <p:cNvSpPr/>
          <p:nvPr/>
        </p:nvSpPr>
        <p:spPr>
          <a:xfrm>
            <a:off x="6006124" y="4057799"/>
            <a:ext cx="3004580" cy="2650351"/>
          </a:xfrm>
          <a:custGeom>
            <a:avLst/>
            <a:gdLst>
              <a:gd name="connsiteX0" fmla="*/ 505453 w 3783853"/>
              <a:gd name="connsiteY0" fmla="*/ 1185349 h 2548485"/>
              <a:gd name="connsiteX1" fmla="*/ 1064253 w 3783853"/>
              <a:gd name="connsiteY1" fmla="*/ 304815 h 2548485"/>
              <a:gd name="connsiteX2" fmla="*/ 2164919 w 3783853"/>
              <a:gd name="connsiteY2" fmla="*/ 220149 h 2548485"/>
              <a:gd name="connsiteX3" fmla="*/ 2876119 w 3783853"/>
              <a:gd name="connsiteY3" fmla="*/ 15 h 2548485"/>
              <a:gd name="connsiteX4" fmla="*/ 3528053 w 3783853"/>
              <a:gd name="connsiteY4" fmla="*/ 211682 h 2548485"/>
              <a:gd name="connsiteX5" fmla="*/ 3782053 w 3783853"/>
              <a:gd name="connsiteY5" fmla="*/ 702749 h 2548485"/>
              <a:gd name="connsiteX6" fmla="*/ 3621186 w 3783853"/>
              <a:gd name="connsiteY6" fmla="*/ 1320815 h 2548485"/>
              <a:gd name="connsiteX7" fmla="*/ 3248653 w 3783853"/>
              <a:gd name="connsiteY7" fmla="*/ 2125149 h 2548485"/>
              <a:gd name="connsiteX8" fmla="*/ 2706786 w 3783853"/>
              <a:gd name="connsiteY8" fmla="*/ 2548482 h 2548485"/>
              <a:gd name="connsiteX9" fmla="*/ 2122586 w 3783853"/>
              <a:gd name="connsiteY9" fmla="*/ 2133615 h 2548485"/>
              <a:gd name="connsiteX10" fmla="*/ 1089653 w 3783853"/>
              <a:gd name="connsiteY10" fmla="*/ 2413015 h 2548485"/>
              <a:gd name="connsiteX11" fmla="*/ 827186 w 3783853"/>
              <a:gd name="connsiteY11" fmla="*/ 1998149 h 2548485"/>
              <a:gd name="connsiteX12" fmla="*/ 5919 w 3783853"/>
              <a:gd name="connsiteY12" fmla="*/ 1879615 h 2548485"/>
              <a:gd name="connsiteX13" fmla="*/ 505453 w 3783853"/>
              <a:gd name="connsiteY13" fmla="*/ 1185349 h 254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3853" h="2548485">
                <a:moveTo>
                  <a:pt x="505453" y="1185349"/>
                </a:moveTo>
                <a:cubicBezTo>
                  <a:pt x="681842" y="922882"/>
                  <a:pt x="787675" y="465682"/>
                  <a:pt x="1064253" y="304815"/>
                </a:cubicBezTo>
                <a:cubicBezTo>
                  <a:pt x="1340831" y="143948"/>
                  <a:pt x="1862941" y="270949"/>
                  <a:pt x="2164919" y="220149"/>
                </a:cubicBezTo>
                <a:cubicBezTo>
                  <a:pt x="2466897" y="169349"/>
                  <a:pt x="2648930" y="1426"/>
                  <a:pt x="2876119" y="15"/>
                </a:cubicBezTo>
                <a:cubicBezTo>
                  <a:pt x="3103308" y="-1396"/>
                  <a:pt x="3377064" y="94560"/>
                  <a:pt x="3528053" y="211682"/>
                </a:cubicBezTo>
                <a:cubicBezTo>
                  <a:pt x="3679042" y="328804"/>
                  <a:pt x="3766531" y="517893"/>
                  <a:pt x="3782053" y="702749"/>
                </a:cubicBezTo>
                <a:cubicBezTo>
                  <a:pt x="3797575" y="887604"/>
                  <a:pt x="3710086" y="1083748"/>
                  <a:pt x="3621186" y="1320815"/>
                </a:cubicBezTo>
                <a:cubicBezTo>
                  <a:pt x="3532286" y="1557882"/>
                  <a:pt x="3401053" y="1920538"/>
                  <a:pt x="3248653" y="2125149"/>
                </a:cubicBezTo>
                <a:cubicBezTo>
                  <a:pt x="3096253" y="2329760"/>
                  <a:pt x="2894464" y="2547071"/>
                  <a:pt x="2706786" y="2548482"/>
                </a:cubicBezTo>
                <a:cubicBezTo>
                  <a:pt x="2519108" y="2549893"/>
                  <a:pt x="2392108" y="2156193"/>
                  <a:pt x="2122586" y="2133615"/>
                </a:cubicBezTo>
                <a:cubicBezTo>
                  <a:pt x="1853064" y="2111037"/>
                  <a:pt x="1305553" y="2435593"/>
                  <a:pt x="1089653" y="2413015"/>
                </a:cubicBezTo>
                <a:cubicBezTo>
                  <a:pt x="873753" y="2390437"/>
                  <a:pt x="1007808" y="2087049"/>
                  <a:pt x="827186" y="1998149"/>
                </a:cubicBezTo>
                <a:cubicBezTo>
                  <a:pt x="646564" y="1909249"/>
                  <a:pt x="63774" y="2016493"/>
                  <a:pt x="5919" y="1879615"/>
                </a:cubicBezTo>
                <a:cubicBezTo>
                  <a:pt x="-51936" y="1742737"/>
                  <a:pt x="329064" y="1447816"/>
                  <a:pt x="505453" y="118534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Flask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5AD4B-E79E-4996-AAD0-1BC5F7C85E81}"/>
              </a:ext>
            </a:extLst>
          </p:cNvPr>
          <p:cNvSpPr/>
          <p:nvPr/>
        </p:nvSpPr>
        <p:spPr>
          <a:xfrm>
            <a:off x="7671936" y="222911"/>
            <a:ext cx="2677537" cy="3026418"/>
          </a:xfrm>
          <a:custGeom>
            <a:avLst/>
            <a:gdLst>
              <a:gd name="connsiteX0" fmla="*/ 1939014 w 3138567"/>
              <a:gd name="connsiteY0" fmla="*/ 674685 h 3091077"/>
              <a:gd name="connsiteX1" fmla="*/ 1583414 w 3138567"/>
              <a:gd name="connsiteY1" fmla="*/ 141285 h 3091077"/>
              <a:gd name="connsiteX2" fmla="*/ 914548 w 3138567"/>
              <a:gd name="connsiteY2" fmla="*/ 82018 h 3091077"/>
              <a:gd name="connsiteX3" fmla="*/ 779081 w 3138567"/>
              <a:gd name="connsiteY3" fmla="*/ 1157285 h 3091077"/>
              <a:gd name="connsiteX4" fmla="*/ 148 w 3138567"/>
              <a:gd name="connsiteY4" fmla="*/ 1927752 h 3091077"/>
              <a:gd name="connsiteX5" fmla="*/ 846814 w 3138567"/>
              <a:gd name="connsiteY5" fmla="*/ 3062285 h 3091077"/>
              <a:gd name="connsiteX6" fmla="*/ 1795081 w 3138567"/>
              <a:gd name="connsiteY6" fmla="*/ 2740552 h 3091077"/>
              <a:gd name="connsiteX7" fmla="*/ 2548614 w 3138567"/>
              <a:gd name="connsiteY7" fmla="*/ 2613552 h 3091077"/>
              <a:gd name="connsiteX8" fmla="*/ 3124348 w 3138567"/>
              <a:gd name="connsiteY8" fmla="*/ 1402818 h 3091077"/>
              <a:gd name="connsiteX9" fmla="*/ 1939014 w 3138567"/>
              <a:gd name="connsiteY9" fmla="*/ 674685 h 30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8567" h="3091077">
                <a:moveTo>
                  <a:pt x="1939014" y="674685"/>
                </a:moveTo>
                <a:cubicBezTo>
                  <a:pt x="1682192" y="464429"/>
                  <a:pt x="1754158" y="240063"/>
                  <a:pt x="1583414" y="141285"/>
                </a:cubicBezTo>
                <a:cubicBezTo>
                  <a:pt x="1412670" y="42507"/>
                  <a:pt x="1048603" y="-87315"/>
                  <a:pt x="914548" y="82018"/>
                </a:cubicBezTo>
                <a:cubicBezTo>
                  <a:pt x="780493" y="251351"/>
                  <a:pt x="931481" y="849663"/>
                  <a:pt x="779081" y="1157285"/>
                </a:cubicBezTo>
                <a:cubicBezTo>
                  <a:pt x="626681" y="1464907"/>
                  <a:pt x="-11141" y="1610252"/>
                  <a:pt x="148" y="1927752"/>
                </a:cubicBezTo>
                <a:cubicBezTo>
                  <a:pt x="11437" y="2245252"/>
                  <a:pt x="547658" y="2926818"/>
                  <a:pt x="846814" y="3062285"/>
                </a:cubicBezTo>
                <a:cubicBezTo>
                  <a:pt x="1145969" y="3197752"/>
                  <a:pt x="1511448" y="2815341"/>
                  <a:pt x="1795081" y="2740552"/>
                </a:cubicBezTo>
                <a:cubicBezTo>
                  <a:pt x="2078714" y="2665763"/>
                  <a:pt x="2327070" y="2836508"/>
                  <a:pt x="2548614" y="2613552"/>
                </a:cubicBezTo>
                <a:cubicBezTo>
                  <a:pt x="2770159" y="2390596"/>
                  <a:pt x="3224537" y="1730196"/>
                  <a:pt x="3124348" y="1402818"/>
                </a:cubicBezTo>
                <a:cubicBezTo>
                  <a:pt x="3024159" y="1075440"/>
                  <a:pt x="2195836" y="884941"/>
                  <a:pt x="1939014" y="674685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Frontend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270BEE-E6A0-40AB-B6CD-65BA4E0551E6}"/>
              </a:ext>
            </a:extLst>
          </p:cNvPr>
          <p:cNvSpPr txBox="1"/>
          <p:nvPr/>
        </p:nvSpPr>
        <p:spPr>
          <a:xfrm>
            <a:off x="3214551" y="7835394"/>
            <a:ext cx="301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Алгоритъм, изчисляващ шанса два обекта да се блъснат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7B91A-705E-45B0-A2AA-7321769DD3B9}"/>
              </a:ext>
            </a:extLst>
          </p:cNvPr>
          <p:cNvSpPr txBox="1"/>
          <p:nvPr/>
        </p:nvSpPr>
        <p:spPr>
          <a:xfrm>
            <a:off x="1569084" y="7573123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Обработва заявки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Връща информация за сателитите и отпадъците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D4F31-6275-43CD-9259-F065D2016D30}"/>
              </a:ext>
            </a:extLst>
          </p:cNvPr>
          <p:cNvSpPr txBox="1"/>
          <p:nvPr/>
        </p:nvSpPr>
        <p:spPr>
          <a:xfrm>
            <a:off x="558534" y="3915456"/>
            <a:ext cx="3220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Използваме 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Docker </a:t>
            </a: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за </a:t>
            </a:r>
            <a:r>
              <a:rPr lang="bg-BG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контейнеризация</a:t>
            </a:r>
            <a:endParaRPr lang="bg-B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Данни използвани в приложението са реалистични и идват от 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opensource </a:t>
            </a:r>
            <a:r>
              <a:rPr lang="bg-BG" dirty="0">
                <a:solidFill>
                  <a:schemeClr val="bg1"/>
                </a:solidFill>
                <a:latin typeface="Bahnschrift SemiBold" panose="020B0502040204020203" pitchFamily="34" charset="0"/>
              </a:rPr>
              <a:t>бази данни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A40CD-C198-4A37-BA44-D3B8AB1DD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5991" y="2943181"/>
            <a:ext cx="1687876" cy="13967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BFD69C-CCFE-4CB8-9868-35B373810C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475" y="43128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3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157D83-0283-440A-A750-D797E6E0A290}"/>
              </a:ext>
            </a:extLst>
          </p:cNvPr>
          <p:cNvSpPr/>
          <p:nvPr/>
        </p:nvSpPr>
        <p:spPr>
          <a:xfrm>
            <a:off x="5050033" y="1759280"/>
            <a:ext cx="7921344" cy="5664203"/>
          </a:xfrm>
          <a:custGeom>
            <a:avLst/>
            <a:gdLst>
              <a:gd name="connsiteX0" fmla="*/ 7338331 w 7921344"/>
              <a:gd name="connsiteY0" fmla="*/ 276469 h 5664203"/>
              <a:gd name="connsiteX1" fmla="*/ 6413657 w 7921344"/>
              <a:gd name="connsiteY1" fmla="*/ 738806 h 5664203"/>
              <a:gd name="connsiteX2" fmla="*/ 6002691 w 7921344"/>
              <a:gd name="connsiteY2" fmla="*/ 1642932 h 5664203"/>
              <a:gd name="connsiteX3" fmla="*/ 4564309 w 7921344"/>
              <a:gd name="connsiteY3" fmla="*/ 1910060 h 5664203"/>
              <a:gd name="connsiteX4" fmla="*/ 3824569 w 7921344"/>
              <a:gd name="connsiteY4" fmla="*/ 2803911 h 5664203"/>
              <a:gd name="connsiteX5" fmla="*/ 3074556 w 7921344"/>
              <a:gd name="connsiteY5" fmla="*/ 3410087 h 5664203"/>
              <a:gd name="connsiteX6" fmla="*/ 2509477 w 7921344"/>
              <a:gd name="connsiteY6" fmla="*/ 4180648 h 5664203"/>
              <a:gd name="connsiteX7" fmla="*/ 1163563 w 7921344"/>
              <a:gd name="connsiteY7" fmla="*/ 4375857 h 5664203"/>
              <a:gd name="connsiteX8" fmla="*/ 362178 w 7921344"/>
              <a:gd name="connsiteY8" fmla="*/ 5310806 h 5664203"/>
              <a:gd name="connsiteX9" fmla="*/ 7379428 w 7921344"/>
              <a:gd name="connsiteY9" fmla="*/ 5228612 h 5664203"/>
              <a:gd name="connsiteX10" fmla="*/ 7338331 w 7921344"/>
              <a:gd name="connsiteY10" fmla="*/ 276469 h 566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1344" h="5664203">
                <a:moveTo>
                  <a:pt x="7338331" y="276469"/>
                </a:moveTo>
                <a:cubicBezTo>
                  <a:pt x="7177369" y="-471832"/>
                  <a:pt x="6636264" y="511062"/>
                  <a:pt x="6413657" y="738806"/>
                </a:cubicBezTo>
                <a:cubicBezTo>
                  <a:pt x="6191050" y="966550"/>
                  <a:pt x="6310916" y="1447723"/>
                  <a:pt x="6002691" y="1642932"/>
                </a:cubicBezTo>
                <a:cubicBezTo>
                  <a:pt x="5694466" y="1838141"/>
                  <a:pt x="4927329" y="1716564"/>
                  <a:pt x="4564309" y="1910060"/>
                </a:cubicBezTo>
                <a:cubicBezTo>
                  <a:pt x="4201289" y="2103556"/>
                  <a:pt x="4072861" y="2553906"/>
                  <a:pt x="3824569" y="2803911"/>
                </a:cubicBezTo>
                <a:cubicBezTo>
                  <a:pt x="3576277" y="3053916"/>
                  <a:pt x="3293738" y="3180631"/>
                  <a:pt x="3074556" y="3410087"/>
                </a:cubicBezTo>
                <a:cubicBezTo>
                  <a:pt x="2855374" y="3639543"/>
                  <a:pt x="2827976" y="4019686"/>
                  <a:pt x="2509477" y="4180648"/>
                </a:cubicBezTo>
                <a:cubicBezTo>
                  <a:pt x="2190978" y="4341610"/>
                  <a:pt x="1521446" y="4187497"/>
                  <a:pt x="1163563" y="4375857"/>
                </a:cubicBezTo>
                <a:cubicBezTo>
                  <a:pt x="805680" y="4564217"/>
                  <a:pt x="-673799" y="5168680"/>
                  <a:pt x="362178" y="5310806"/>
                </a:cubicBezTo>
                <a:cubicBezTo>
                  <a:pt x="1398155" y="5452932"/>
                  <a:pt x="6218448" y="6074518"/>
                  <a:pt x="7379428" y="5228612"/>
                </a:cubicBezTo>
                <a:cubicBezTo>
                  <a:pt x="8540408" y="4382706"/>
                  <a:pt x="7499293" y="1024770"/>
                  <a:pt x="7338331" y="27646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AFCE6-CA86-4127-8258-61012DC4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226" y="5692722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The_Chu</a:t>
            </a:r>
            <a:endParaRPr lang="bg-BG" sz="4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7AC3F-EA40-4A40-A331-F2E8D6420BB3}"/>
              </a:ext>
            </a:extLst>
          </p:cNvPr>
          <p:cNvSpPr/>
          <p:nvPr/>
        </p:nvSpPr>
        <p:spPr>
          <a:xfrm>
            <a:off x="-1866497" y="-2685534"/>
            <a:ext cx="5041211" cy="5051982"/>
          </a:xfrm>
          <a:custGeom>
            <a:avLst/>
            <a:gdLst>
              <a:gd name="connsiteX0" fmla="*/ 6329773 w 6688501"/>
              <a:gd name="connsiteY0" fmla="*/ 500530 h 5967758"/>
              <a:gd name="connsiteX1" fmla="*/ 5939355 w 6688501"/>
              <a:gd name="connsiteY1" fmla="*/ 983415 h 5967758"/>
              <a:gd name="connsiteX2" fmla="*/ 5086600 w 6688501"/>
              <a:gd name="connsiteY2" fmla="*/ 1137527 h 5967758"/>
              <a:gd name="connsiteX3" fmla="*/ 4644811 w 6688501"/>
              <a:gd name="connsiteY3" fmla="*/ 1651235 h 5967758"/>
              <a:gd name="connsiteX4" fmla="*/ 3627670 w 6688501"/>
              <a:gd name="connsiteY4" fmla="*/ 1682058 h 5967758"/>
              <a:gd name="connsiteX5" fmla="*/ 3000946 w 6688501"/>
              <a:gd name="connsiteY5" fmla="*/ 2647829 h 5967758"/>
              <a:gd name="connsiteX6" fmla="*/ 2497513 w 6688501"/>
              <a:gd name="connsiteY6" fmla="*/ 2935505 h 5967758"/>
              <a:gd name="connsiteX7" fmla="*/ 2065998 w 6688501"/>
              <a:gd name="connsiteY7" fmla="*/ 3952646 h 5967758"/>
              <a:gd name="connsiteX8" fmla="*/ 1326259 w 6688501"/>
              <a:gd name="connsiteY8" fmla="*/ 4569096 h 5967758"/>
              <a:gd name="connsiteX9" fmla="*/ 915292 w 6688501"/>
              <a:gd name="connsiteY9" fmla="*/ 5380754 h 5967758"/>
              <a:gd name="connsiteX10" fmla="*/ 452955 w 6688501"/>
              <a:gd name="connsiteY10" fmla="*/ 5617060 h 5967758"/>
              <a:gd name="connsiteX11" fmla="*/ 452955 w 6688501"/>
              <a:gd name="connsiteY11" fmla="*/ 366966 h 5967758"/>
              <a:gd name="connsiteX12" fmla="*/ 6329773 w 6688501"/>
              <a:gd name="connsiteY12" fmla="*/ 500530 h 596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88501" h="5967758">
                <a:moveTo>
                  <a:pt x="6329773" y="500530"/>
                </a:moveTo>
                <a:cubicBezTo>
                  <a:pt x="7244173" y="603271"/>
                  <a:pt x="6146550" y="877249"/>
                  <a:pt x="5939355" y="983415"/>
                </a:cubicBezTo>
                <a:cubicBezTo>
                  <a:pt x="5732159" y="1089581"/>
                  <a:pt x="5302357" y="1026224"/>
                  <a:pt x="5086600" y="1137527"/>
                </a:cubicBezTo>
                <a:cubicBezTo>
                  <a:pt x="4870843" y="1248830"/>
                  <a:pt x="4887966" y="1560480"/>
                  <a:pt x="4644811" y="1651235"/>
                </a:cubicBezTo>
                <a:cubicBezTo>
                  <a:pt x="4401656" y="1741990"/>
                  <a:pt x="3901647" y="1515959"/>
                  <a:pt x="3627670" y="1682058"/>
                </a:cubicBezTo>
                <a:cubicBezTo>
                  <a:pt x="3353693" y="1848157"/>
                  <a:pt x="3189305" y="2438921"/>
                  <a:pt x="3000946" y="2647829"/>
                </a:cubicBezTo>
                <a:cubicBezTo>
                  <a:pt x="2812587" y="2856737"/>
                  <a:pt x="2653338" y="2718036"/>
                  <a:pt x="2497513" y="2935505"/>
                </a:cubicBezTo>
                <a:cubicBezTo>
                  <a:pt x="2341688" y="3152974"/>
                  <a:pt x="2261207" y="3680381"/>
                  <a:pt x="2065998" y="3952646"/>
                </a:cubicBezTo>
                <a:cubicBezTo>
                  <a:pt x="1870789" y="4224911"/>
                  <a:pt x="1518043" y="4331078"/>
                  <a:pt x="1326259" y="4569096"/>
                </a:cubicBezTo>
                <a:cubicBezTo>
                  <a:pt x="1134475" y="4807114"/>
                  <a:pt x="1060843" y="5206093"/>
                  <a:pt x="915292" y="5380754"/>
                </a:cubicBezTo>
                <a:cubicBezTo>
                  <a:pt x="769741" y="5555415"/>
                  <a:pt x="530011" y="6452691"/>
                  <a:pt x="452955" y="5617060"/>
                </a:cubicBezTo>
                <a:cubicBezTo>
                  <a:pt x="375899" y="4781429"/>
                  <a:pt x="-526515" y="1218009"/>
                  <a:pt x="452955" y="366966"/>
                </a:cubicBezTo>
                <a:cubicBezTo>
                  <a:pt x="1432425" y="-484077"/>
                  <a:pt x="5415373" y="397789"/>
                  <a:pt x="6329773" y="500530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028-A431-426E-9624-F02645AB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29" y="3393000"/>
            <a:ext cx="0" cy="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A0BEE-0CDE-4312-9CA8-DD2CC3BF6EE9}"/>
              </a:ext>
            </a:extLst>
          </p:cNvPr>
          <p:cNvSpPr txBox="1"/>
          <p:nvPr/>
        </p:nvSpPr>
        <p:spPr>
          <a:xfrm>
            <a:off x="755708" y="-1502429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Темата –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Code For Science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CDD9BA-5D8B-4E0B-9331-52D5ED04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4800" y="4057800"/>
            <a:ext cx="2160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9F526-FB0D-4A2D-B8F2-CC58FE844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400" y="7132137"/>
            <a:ext cx="2160000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665C33-7876-47E0-BF03-1F57C864C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3241" y="2761402"/>
            <a:ext cx="2160000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790EB-685B-416F-821B-945027F753AD}"/>
              </a:ext>
            </a:extLst>
          </p:cNvPr>
          <p:cNvSpPr txBox="1"/>
          <p:nvPr/>
        </p:nvSpPr>
        <p:spPr>
          <a:xfrm>
            <a:off x="9010706" y="7132137"/>
            <a:ext cx="77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Нашето решение –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Scrap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976D2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SAT</a:t>
            </a:r>
            <a:endParaRPr kumimoji="0" lang="bg-BG" sz="4000" b="0" i="0" u="none" strike="noStrike" kern="1200" cap="none" spc="0" normalizeH="0" baseline="0" noProof="0" dirty="0">
              <a:ln>
                <a:noFill/>
              </a:ln>
              <a:solidFill>
                <a:srgbClr val="1976D2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7F106-5329-4C16-A48A-FFFD964607C8}"/>
              </a:ext>
            </a:extLst>
          </p:cNvPr>
          <p:cNvSpPr txBox="1"/>
          <p:nvPr/>
        </p:nvSpPr>
        <p:spPr>
          <a:xfrm>
            <a:off x="9010705" y="8648493"/>
            <a:ext cx="77484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Уеб приложение, което визуализира движението на сателитите и предвиждащ техния сблъсък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Микросървисна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архитектура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58E553-A17F-4887-9094-9D3E8BEC8B43}"/>
              </a:ext>
            </a:extLst>
          </p:cNvPr>
          <p:cNvSpPr/>
          <p:nvPr/>
        </p:nvSpPr>
        <p:spPr>
          <a:xfrm>
            <a:off x="14010003" y="3688484"/>
            <a:ext cx="2749145" cy="2571653"/>
          </a:xfrm>
          <a:custGeom>
            <a:avLst/>
            <a:gdLst>
              <a:gd name="connsiteX0" fmla="*/ 1541003 w 3141402"/>
              <a:gd name="connsiteY0" fmla="*/ 341851 h 2743451"/>
              <a:gd name="connsiteX1" fmla="*/ 618137 w 3141402"/>
              <a:gd name="connsiteY1" fmla="*/ 511184 h 2743451"/>
              <a:gd name="connsiteX2" fmla="*/ 431870 w 3141402"/>
              <a:gd name="connsiteY2" fmla="*/ 1408651 h 2743451"/>
              <a:gd name="connsiteX3" fmla="*/ 70 w 3141402"/>
              <a:gd name="connsiteY3" fmla="*/ 1975918 h 2743451"/>
              <a:gd name="connsiteX4" fmla="*/ 465737 w 3141402"/>
              <a:gd name="connsiteY4" fmla="*/ 2687118 h 2743451"/>
              <a:gd name="connsiteX5" fmla="*/ 1354737 w 3141402"/>
              <a:gd name="connsiteY5" fmla="*/ 2678651 h 2743451"/>
              <a:gd name="connsiteX6" fmla="*/ 2074403 w 3141402"/>
              <a:gd name="connsiteY6" fmla="*/ 2517784 h 2743451"/>
              <a:gd name="connsiteX7" fmla="*/ 2658603 w 3141402"/>
              <a:gd name="connsiteY7" fmla="*/ 2534718 h 2743451"/>
              <a:gd name="connsiteX8" fmla="*/ 3141203 w 3141402"/>
              <a:gd name="connsiteY8" fmla="*/ 2060584 h 2743451"/>
              <a:gd name="connsiteX9" fmla="*/ 2717870 w 3141402"/>
              <a:gd name="connsiteY9" fmla="*/ 1484851 h 2743451"/>
              <a:gd name="connsiteX10" fmla="*/ 2700937 w 3141402"/>
              <a:gd name="connsiteY10" fmla="*/ 561984 h 2743451"/>
              <a:gd name="connsiteX11" fmla="*/ 2336870 w 3141402"/>
              <a:gd name="connsiteY11" fmla="*/ 3184 h 2743451"/>
              <a:gd name="connsiteX12" fmla="*/ 1541003 w 3141402"/>
              <a:gd name="connsiteY12" fmla="*/ 341851 h 27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1402" h="2743451">
                <a:moveTo>
                  <a:pt x="1541003" y="341851"/>
                </a:moveTo>
                <a:cubicBezTo>
                  <a:pt x="1254547" y="426518"/>
                  <a:pt x="802992" y="333384"/>
                  <a:pt x="618137" y="511184"/>
                </a:cubicBezTo>
                <a:cubicBezTo>
                  <a:pt x="433282" y="688984"/>
                  <a:pt x="534881" y="1164529"/>
                  <a:pt x="431870" y="1408651"/>
                </a:cubicBezTo>
                <a:cubicBezTo>
                  <a:pt x="328859" y="1652773"/>
                  <a:pt x="-5574" y="1762840"/>
                  <a:pt x="70" y="1975918"/>
                </a:cubicBezTo>
                <a:cubicBezTo>
                  <a:pt x="5714" y="2188996"/>
                  <a:pt x="239959" y="2569996"/>
                  <a:pt x="465737" y="2687118"/>
                </a:cubicBezTo>
                <a:cubicBezTo>
                  <a:pt x="691515" y="2804240"/>
                  <a:pt x="1086626" y="2706873"/>
                  <a:pt x="1354737" y="2678651"/>
                </a:cubicBezTo>
                <a:cubicBezTo>
                  <a:pt x="1622848" y="2650429"/>
                  <a:pt x="1857092" y="2541773"/>
                  <a:pt x="2074403" y="2517784"/>
                </a:cubicBezTo>
                <a:cubicBezTo>
                  <a:pt x="2291714" y="2493795"/>
                  <a:pt x="2480803" y="2610918"/>
                  <a:pt x="2658603" y="2534718"/>
                </a:cubicBezTo>
                <a:cubicBezTo>
                  <a:pt x="2836403" y="2458518"/>
                  <a:pt x="3131325" y="2235562"/>
                  <a:pt x="3141203" y="2060584"/>
                </a:cubicBezTo>
                <a:cubicBezTo>
                  <a:pt x="3151081" y="1885606"/>
                  <a:pt x="2791248" y="1734618"/>
                  <a:pt x="2717870" y="1484851"/>
                </a:cubicBezTo>
                <a:cubicBezTo>
                  <a:pt x="2644492" y="1235084"/>
                  <a:pt x="2764437" y="808928"/>
                  <a:pt x="2700937" y="561984"/>
                </a:cubicBezTo>
                <a:cubicBezTo>
                  <a:pt x="2637437" y="315040"/>
                  <a:pt x="2537248" y="39873"/>
                  <a:pt x="2336870" y="3184"/>
                </a:cubicBezTo>
                <a:cubicBezTo>
                  <a:pt x="2136492" y="-33505"/>
                  <a:pt x="1827459" y="257184"/>
                  <a:pt x="1541003" y="341851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.NET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F66398-CD08-4AE4-AB11-4FF7B488DA4A}"/>
              </a:ext>
            </a:extLst>
          </p:cNvPr>
          <p:cNvSpPr/>
          <p:nvPr/>
        </p:nvSpPr>
        <p:spPr>
          <a:xfrm>
            <a:off x="-9815875" y="-794543"/>
            <a:ext cx="9449003" cy="9634752"/>
          </a:xfrm>
          <a:custGeom>
            <a:avLst/>
            <a:gdLst>
              <a:gd name="connsiteX0" fmla="*/ 4340 w 3292031"/>
              <a:gd name="connsiteY0" fmla="*/ 896628 h 2698680"/>
              <a:gd name="connsiteX1" fmla="*/ 503874 w 3292031"/>
              <a:gd name="connsiteY1" fmla="*/ 160028 h 2698680"/>
              <a:gd name="connsiteX2" fmla="*/ 1689207 w 3292031"/>
              <a:gd name="connsiteY2" fmla="*/ 380162 h 2698680"/>
              <a:gd name="connsiteX3" fmla="*/ 2298807 w 3292031"/>
              <a:gd name="connsiteY3" fmla="*/ 24562 h 2698680"/>
              <a:gd name="connsiteX4" fmla="*/ 3280940 w 3292031"/>
              <a:gd name="connsiteY4" fmla="*/ 134628 h 2698680"/>
              <a:gd name="connsiteX5" fmla="*/ 2840674 w 3292031"/>
              <a:gd name="connsiteY5" fmla="*/ 964362 h 2698680"/>
              <a:gd name="connsiteX6" fmla="*/ 3035407 w 3292031"/>
              <a:gd name="connsiteY6" fmla="*/ 1895695 h 2698680"/>
              <a:gd name="connsiteX7" fmla="*/ 2264940 w 3292031"/>
              <a:gd name="connsiteY7" fmla="*/ 2420628 h 2698680"/>
              <a:gd name="connsiteX8" fmla="*/ 1502940 w 3292031"/>
              <a:gd name="connsiteY8" fmla="*/ 2386762 h 2698680"/>
              <a:gd name="connsiteX9" fmla="*/ 207540 w 3292031"/>
              <a:gd name="connsiteY9" fmla="*/ 2674628 h 2698680"/>
              <a:gd name="connsiteX10" fmla="*/ 258340 w 3292031"/>
              <a:gd name="connsiteY10" fmla="*/ 1667095 h 2698680"/>
              <a:gd name="connsiteX11" fmla="*/ 4340 w 3292031"/>
              <a:gd name="connsiteY11" fmla="*/ 896628 h 269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2031" h="2698680">
                <a:moveTo>
                  <a:pt x="4340" y="896628"/>
                </a:moveTo>
                <a:cubicBezTo>
                  <a:pt x="45262" y="645450"/>
                  <a:pt x="223063" y="246106"/>
                  <a:pt x="503874" y="160028"/>
                </a:cubicBezTo>
                <a:cubicBezTo>
                  <a:pt x="784685" y="73950"/>
                  <a:pt x="1390052" y="402740"/>
                  <a:pt x="1689207" y="380162"/>
                </a:cubicBezTo>
                <a:cubicBezTo>
                  <a:pt x="1988362" y="357584"/>
                  <a:pt x="2033518" y="65484"/>
                  <a:pt x="2298807" y="24562"/>
                </a:cubicBezTo>
                <a:cubicBezTo>
                  <a:pt x="2564096" y="-16360"/>
                  <a:pt x="3190629" y="-22005"/>
                  <a:pt x="3280940" y="134628"/>
                </a:cubicBezTo>
                <a:cubicBezTo>
                  <a:pt x="3371251" y="291261"/>
                  <a:pt x="2881596" y="670851"/>
                  <a:pt x="2840674" y="964362"/>
                </a:cubicBezTo>
                <a:cubicBezTo>
                  <a:pt x="2799752" y="1257873"/>
                  <a:pt x="3131363" y="1652984"/>
                  <a:pt x="3035407" y="1895695"/>
                </a:cubicBezTo>
                <a:cubicBezTo>
                  <a:pt x="2939451" y="2138406"/>
                  <a:pt x="2520351" y="2338784"/>
                  <a:pt x="2264940" y="2420628"/>
                </a:cubicBezTo>
                <a:cubicBezTo>
                  <a:pt x="2009529" y="2502472"/>
                  <a:pt x="1845840" y="2344429"/>
                  <a:pt x="1502940" y="2386762"/>
                </a:cubicBezTo>
                <a:cubicBezTo>
                  <a:pt x="1160040" y="2429095"/>
                  <a:pt x="414973" y="2794572"/>
                  <a:pt x="207540" y="2674628"/>
                </a:cubicBezTo>
                <a:cubicBezTo>
                  <a:pt x="107" y="2554684"/>
                  <a:pt x="292207" y="1959195"/>
                  <a:pt x="258340" y="1667095"/>
                </a:cubicBezTo>
                <a:cubicBezTo>
                  <a:pt x="224473" y="1374995"/>
                  <a:pt x="-36582" y="1147806"/>
                  <a:pt x="4340" y="896628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Docker &amp; DB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5F08AD-8953-438A-A83E-CA0A9315C220}"/>
              </a:ext>
            </a:extLst>
          </p:cNvPr>
          <p:cNvSpPr/>
          <p:nvPr/>
        </p:nvSpPr>
        <p:spPr>
          <a:xfrm>
            <a:off x="6723105" y="7431416"/>
            <a:ext cx="3004580" cy="2650351"/>
          </a:xfrm>
          <a:custGeom>
            <a:avLst/>
            <a:gdLst>
              <a:gd name="connsiteX0" fmla="*/ 505453 w 3783853"/>
              <a:gd name="connsiteY0" fmla="*/ 1185349 h 2548485"/>
              <a:gd name="connsiteX1" fmla="*/ 1064253 w 3783853"/>
              <a:gd name="connsiteY1" fmla="*/ 304815 h 2548485"/>
              <a:gd name="connsiteX2" fmla="*/ 2164919 w 3783853"/>
              <a:gd name="connsiteY2" fmla="*/ 220149 h 2548485"/>
              <a:gd name="connsiteX3" fmla="*/ 2876119 w 3783853"/>
              <a:gd name="connsiteY3" fmla="*/ 15 h 2548485"/>
              <a:gd name="connsiteX4" fmla="*/ 3528053 w 3783853"/>
              <a:gd name="connsiteY4" fmla="*/ 211682 h 2548485"/>
              <a:gd name="connsiteX5" fmla="*/ 3782053 w 3783853"/>
              <a:gd name="connsiteY5" fmla="*/ 702749 h 2548485"/>
              <a:gd name="connsiteX6" fmla="*/ 3621186 w 3783853"/>
              <a:gd name="connsiteY6" fmla="*/ 1320815 h 2548485"/>
              <a:gd name="connsiteX7" fmla="*/ 3248653 w 3783853"/>
              <a:gd name="connsiteY7" fmla="*/ 2125149 h 2548485"/>
              <a:gd name="connsiteX8" fmla="*/ 2706786 w 3783853"/>
              <a:gd name="connsiteY8" fmla="*/ 2548482 h 2548485"/>
              <a:gd name="connsiteX9" fmla="*/ 2122586 w 3783853"/>
              <a:gd name="connsiteY9" fmla="*/ 2133615 h 2548485"/>
              <a:gd name="connsiteX10" fmla="*/ 1089653 w 3783853"/>
              <a:gd name="connsiteY10" fmla="*/ 2413015 h 2548485"/>
              <a:gd name="connsiteX11" fmla="*/ 827186 w 3783853"/>
              <a:gd name="connsiteY11" fmla="*/ 1998149 h 2548485"/>
              <a:gd name="connsiteX12" fmla="*/ 5919 w 3783853"/>
              <a:gd name="connsiteY12" fmla="*/ 1879615 h 2548485"/>
              <a:gd name="connsiteX13" fmla="*/ 505453 w 3783853"/>
              <a:gd name="connsiteY13" fmla="*/ 1185349 h 254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3853" h="2548485">
                <a:moveTo>
                  <a:pt x="505453" y="1185349"/>
                </a:moveTo>
                <a:cubicBezTo>
                  <a:pt x="681842" y="922882"/>
                  <a:pt x="787675" y="465682"/>
                  <a:pt x="1064253" y="304815"/>
                </a:cubicBezTo>
                <a:cubicBezTo>
                  <a:pt x="1340831" y="143948"/>
                  <a:pt x="1862941" y="270949"/>
                  <a:pt x="2164919" y="220149"/>
                </a:cubicBezTo>
                <a:cubicBezTo>
                  <a:pt x="2466897" y="169349"/>
                  <a:pt x="2648930" y="1426"/>
                  <a:pt x="2876119" y="15"/>
                </a:cubicBezTo>
                <a:cubicBezTo>
                  <a:pt x="3103308" y="-1396"/>
                  <a:pt x="3377064" y="94560"/>
                  <a:pt x="3528053" y="211682"/>
                </a:cubicBezTo>
                <a:cubicBezTo>
                  <a:pt x="3679042" y="328804"/>
                  <a:pt x="3766531" y="517893"/>
                  <a:pt x="3782053" y="702749"/>
                </a:cubicBezTo>
                <a:cubicBezTo>
                  <a:pt x="3797575" y="887604"/>
                  <a:pt x="3710086" y="1083748"/>
                  <a:pt x="3621186" y="1320815"/>
                </a:cubicBezTo>
                <a:cubicBezTo>
                  <a:pt x="3532286" y="1557882"/>
                  <a:pt x="3401053" y="1920538"/>
                  <a:pt x="3248653" y="2125149"/>
                </a:cubicBezTo>
                <a:cubicBezTo>
                  <a:pt x="3096253" y="2329760"/>
                  <a:pt x="2894464" y="2547071"/>
                  <a:pt x="2706786" y="2548482"/>
                </a:cubicBezTo>
                <a:cubicBezTo>
                  <a:pt x="2519108" y="2549893"/>
                  <a:pt x="2392108" y="2156193"/>
                  <a:pt x="2122586" y="2133615"/>
                </a:cubicBezTo>
                <a:cubicBezTo>
                  <a:pt x="1853064" y="2111037"/>
                  <a:pt x="1305553" y="2435593"/>
                  <a:pt x="1089653" y="2413015"/>
                </a:cubicBezTo>
                <a:cubicBezTo>
                  <a:pt x="873753" y="2390437"/>
                  <a:pt x="1007808" y="2087049"/>
                  <a:pt x="827186" y="1998149"/>
                </a:cubicBezTo>
                <a:cubicBezTo>
                  <a:pt x="646564" y="1909249"/>
                  <a:pt x="63774" y="2016493"/>
                  <a:pt x="5919" y="1879615"/>
                </a:cubicBezTo>
                <a:cubicBezTo>
                  <a:pt x="-51936" y="1742737"/>
                  <a:pt x="329064" y="1447816"/>
                  <a:pt x="505453" y="1185349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Backend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Flask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5AD4B-E79E-4996-AAD0-1BC5F7C85E81}"/>
              </a:ext>
            </a:extLst>
          </p:cNvPr>
          <p:cNvSpPr/>
          <p:nvPr/>
        </p:nvSpPr>
        <p:spPr>
          <a:xfrm>
            <a:off x="10207389" y="-3572776"/>
            <a:ext cx="2677537" cy="3026418"/>
          </a:xfrm>
          <a:custGeom>
            <a:avLst/>
            <a:gdLst>
              <a:gd name="connsiteX0" fmla="*/ 1939014 w 3138567"/>
              <a:gd name="connsiteY0" fmla="*/ 674685 h 3091077"/>
              <a:gd name="connsiteX1" fmla="*/ 1583414 w 3138567"/>
              <a:gd name="connsiteY1" fmla="*/ 141285 h 3091077"/>
              <a:gd name="connsiteX2" fmla="*/ 914548 w 3138567"/>
              <a:gd name="connsiteY2" fmla="*/ 82018 h 3091077"/>
              <a:gd name="connsiteX3" fmla="*/ 779081 w 3138567"/>
              <a:gd name="connsiteY3" fmla="*/ 1157285 h 3091077"/>
              <a:gd name="connsiteX4" fmla="*/ 148 w 3138567"/>
              <a:gd name="connsiteY4" fmla="*/ 1927752 h 3091077"/>
              <a:gd name="connsiteX5" fmla="*/ 846814 w 3138567"/>
              <a:gd name="connsiteY5" fmla="*/ 3062285 h 3091077"/>
              <a:gd name="connsiteX6" fmla="*/ 1795081 w 3138567"/>
              <a:gd name="connsiteY6" fmla="*/ 2740552 h 3091077"/>
              <a:gd name="connsiteX7" fmla="*/ 2548614 w 3138567"/>
              <a:gd name="connsiteY7" fmla="*/ 2613552 h 3091077"/>
              <a:gd name="connsiteX8" fmla="*/ 3124348 w 3138567"/>
              <a:gd name="connsiteY8" fmla="*/ 1402818 h 3091077"/>
              <a:gd name="connsiteX9" fmla="*/ 1939014 w 3138567"/>
              <a:gd name="connsiteY9" fmla="*/ 674685 h 30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8567" h="3091077">
                <a:moveTo>
                  <a:pt x="1939014" y="674685"/>
                </a:moveTo>
                <a:cubicBezTo>
                  <a:pt x="1682192" y="464429"/>
                  <a:pt x="1754158" y="240063"/>
                  <a:pt x="1583414" y="141285"/>
                </a:cubicBezTo>
                <a:cubicBezTo>
                  <a:pt x="1412670" y="42507"/>
                  <a:pt x="1048603" y="-87315"/>
                  <a:pt x="914548" y="82018"/>
                </a:cubicBezTo>
                <a:cubicBezTo>
                  <a:pt x="780493" y="251351"/>
                  <a:pt x="931481" y="849663"/>
                  <a:pt x="779081" y="1157285"/>
                </a:cubicBezTo>
                <a:cubicBezTo>
                  <a:pt x="626681" y="1464907"/>
                  <a:pt x="-11141" y="1610252"/>
                  <a:pt x="148" y="1927752"/>
                </a:cubicBezTo>
                <a:cubicBezTo>
                  <a:pt x="11437" y="2245252"/>
                  <a:pt x="547658" y="2926818"/>
                  <a:pt x="846814" y="3062285"/>
                </a:cubicBezTo>
                <a:cubicBezTo>
                  <a:pt x="1145969" y="3197752"/>
                  <a:pt x="1511448" y="2815341"/>
                  <a:pt x="1795081" y="2740552"/>
                </a:cubicBezTo>
                <a:cubicBezTo>
                  <a:pt x="2078714" y="2665763"/>
                  <a:pt x="2327070" y="2836508"/>
                  <a:pt x="2548614" y="2613552"/>
                </a:cubicBezTo>
                <a:cubicBezTo>
                  <a:pt x="2770159" y="2390596"/>
                  <a:pt x="3224537" y="1730196"/>
                  <a:pt x="3124348" y="1402818"/>
                </a:cubicBezTo>
                <a:cubicBezTo>
                  <a:pt x="3024159" y="1075440"/>
                  <a:pt x="2195836" y="884941"/>
                  <a:pt x="1939014" y="674685"/>
                </a:cubicBezTo>
                <a:close/>
              </a:path>
            </a:pathLst>
          </a:custGeom>
          <a:solidFill>
            <a:srgbClr val="18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Frontend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270BEE-E6A0-40AB-B6CD-65BA4E0551E6}"/>
              </a:ext>
            </a:extLst>
          </p:cNvPr>
          <p:cNvSpPr txBox="1"/>
          <p:nvPr/>
        </p:nvSpPr>
        <p:spPr>
          <a:xfrm>
            <a:off x="3214551" y="7835394"/>
            <a:ext cx="301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Алгоритъм, изчисляващ шанса два обекта да се блъснат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7B91A-705E-45B0-A2AA-7321769DD3B9}"/>
              </a:ext>
            </a:extLst>
          </p:cNvPr>
          <p:cNvSpPr txBox="1"/>
          <p:nvPr/>
        </p:nvSpPr>
        <p:spPr>
          <a:xfrm>
            <a:off x="1569084" y="7573123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Обработва заявки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Връща информация за сателитите и отпадъците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D4F31-6275-43CD-9259-F065D2016D30}"/>
              </a:ext>
            </a:extLst>
          </p:cNvPr>
          <p:cNvSpPr txBox="1"/>
          <p:nvPr/>
        </p:nvSpPr>
        <p:spPr>
          <a:xfrm>
            <a:off x="-6474780" y="4505811"/>
            <a:ext cx="3220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Използваме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Docker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за </a:t>
            </a:r>
            <a:r>
              <a:rPr kumimoji="0" lang="bg-BG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контейнеризация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Данни използвани в приложението са реалистични и идват от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opensource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бази данни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418F8-E2CD-4039-AECF-661EB02D2B04}"/>
              </a:ext>
            </a:extLst>
          </p:cNvPr>
          <p:cNvSpPr txBox="1"/>
          <p:nvPr/>
        </p:nvSpPr>
        <p:spPr>
          <a:xfrm>
            <a:off x="5225002" y="3010405"/>
            <a:ext cx="191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Демо</a:t>
            </a:r>
            <a:endParaRPr lang="bg-BG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A6A82-9BAE-481A-9915-8ABBB3D1CF0B}"/>
              </a:ext>
            </a:extLst>
          </p:cNvPr>
          <p:cNvSpPr txBox="1"/>
          <p:nvPr/>
        </p:nvSpPr>
        <p:spPr>
          <a:xfrm>
            <a:off x="-6025388" y="2090172"/>
            <a:ext cx="5548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Механизъм за предотвратяване на сблъсъци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Известяване на компании при възможен сблъсък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Актуализация на данни в реално време (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web</a:t>
            </a: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sockets)</a:t>
            </a:r>
            <a:endParaRPr lang="bg-BG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Подобряване на 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UI</a:t>
            </a:r>
            <a:endParaRPr lang="bg-BG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8C8E4-9A5E-40A2-BE9C-4954F65F3B61}"/>
              </a:ext>
            </a:extLst>
          </p:cNvPr>
          <p:cNvSpPr txBox="1"/>
          <p:nvPr/>
        </p:nvSpPr>
        <p:spPr>
          <a:xfrm>
            <a:off x="-5106317" y="890553"/>
            <a:ext cx="462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Бъдещи развития</a:t>
            </a:r>
            <a:endParaRPr lang="bg-BG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04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653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ScrapSAT</dc:title>
  <dc:creator>Nikola Petrov (A1 BG)</dc:creator>
  <cp:lastModifiedBy>Nikola Petrov (A1 BG)</cp:lastModifiedBy>
  <cp:revision>23</cp:revision>
  <dcterms:created xsi:type="dcterms:W3CDTF">2025-03-16T08:22:58Z</dcterms:created>
  <dcterms:modified xsi:type="dcterms:W3CDTF">2025-03-16T12:34:38Z</dcterms:modified>
</cp:coreProperties>
</file>