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6" d="100"/>
          <a:sy n="76" d="100"/>
        </p:scale>
        <p:origin x="3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7449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946666" y="723022"/>
            <a:ext cx="7250668" cy="28399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454"/>
              </a:lnSpc>
              <a:buNone/>
            </a:pPr>
            <a:r>
              <a:rPr lang="en-US" sz="5963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Chat Application: Revolutionizing Communication</a:t>
            </a:r>
            <a:endParaRPr lang="en-US" sz="5963" dirty="0"/>
          </a:p>
        </p:txBody>
      </p:sp>
      <p:sp>
        <p:nvSpPr>
          <p:cNvPr id="6" name="Text 3"/>
          <p:cNvSpPr/>
          <p:nvPr/>
        </p:nvSpPr>
        <p:spPr>
          <a:xfrm>
            <a:off x="946666" y="3858861"/>
            <a:ext cx="7250668" cy="16154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81"/>
              </a:lnSpc>
              <a:buNone/>
            </a:pPr>
            <a:r>
              <a:rPr lang="en-US" sz="198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Introducing a groundbreaking C++ project that aims to transform the way we communicate. Explore the abstract and discover the exciting features of this cutting-edge chat application.</a:t>
            </a:r>
          </a:p>
          <a:p>
            <a:pPr marL="0" indent="0">
              <a:lnSpc>
                <a:spcPts val="3181"/>
              </a:lnSpc>
              <a:buNone/>
            </a:pPr>
            <a:r>
              <a:rPr lang="en-US" sz="1988" b="1" dirty="0">
                <a:solidFill>
                  <a:srgbClr val="EEEFF5"/>
                </a:solidFill>
                <a:latin typeface="Montserrat" pitchFamily="34" charset="0"/>
              </a:rPr>
              <a:t>Submitted By:-</a:t>
            </a:r>
          </a:p>
          <a:p>
            <a:pPr marL="0" indent="0">
              <a:lnSpc>
                <a:spcPts val="3181"/>
              </a:lnSpc>
              <a:buNone/>
            </a:pPr>
            <a:r>
              <a:rPr lang="en-US" sz="1988" b="1" dirty="0">
                <a:solidFill>
                  <a:srgbClr val="EEEFF5"/>
                </a:solidFill>
                <a:latin typeface="Montserrat" pitchFamily="34" charset="0"/>
              </a:rPr>
              <a:t>Team 1:</a:t>
            </a:r>
            <a:br>
              <a:rPr lang="en-US" sz="1988" b="1" dirty="0">
                <a:solidFill>
                  <a:srgbClr val="EEEFF5"/>
                </a:solidFill>
                <a:latin typeface="Montserrat" pitchFamily="34" charset="0"/>
              </a:rPr>
            </a:br>
            <a:r>
              <a:rPr lang="en-US" sz="1988" b="1" dirty="0">
                <a:solidFill>
                  <a:srgbClr val="EEEFF5"/>
                </a:solidFill>
                <a:latin typeface="Montserrat" pitchFamily="34" charset="0"/>
              </a:rPr>
              <a:t>Rudraksh Kapoor 2210990746</a:t>
            </a:r>
          </a:p>
          <a:p>
            <a:pPr marL="0" indent="0">
              <a:lnSpc>
                <a:spcPts val="3181"/>
              </a:lnSpc>
              <a:buNone/>
            </a:pPr>
            <a:r>
              <a:rPr lang="en-US" sz="1988" b="1" dirty="0">
                <a:solidFill>
                  <a:srgbClr val="EEEFF5"/>
                </a:solidFill>
                <a:latin typeface="Montserrat" pitchFamily="34" charset="0"/>
              </a:rPr>
              <a:t>Shiv Gautam Mehar 2210990821</a:t>
            </a:r>
          </a:p>
          <a:p>
            <a:pPr marL="0" indent="0">
              <a:lnSpc>
                <a:spcPts val="3181"/>
              </a:lnSpc>
              <a:buNone/>
            </a:pPr>
            <a:r>
              <a:rPr lang="en-US" sz="1988" b="1" dirty="0" err="1">
                <a:solidFill>
                  <a:srgbClr val="EEEFF5"/>
                </a:solidFill>
                <a:latin typeface="Montserrat" pitchFamily="34" charset="0"/>
              </a:rPr>
              <a:t>Sanya</a:t>
            </a:r>
            <a:r>
              <a:rPr lang="en-US" sz="1988" b="1" dirty="0">
                <a:solidFill>
                  <a:srgbClr val="EEEFF5"/>
                </a:solidFill>
                <a:latin typeface="Montserrat" pitchFamily="34" charset="0"/>
              </a:rPr>
              <a:t> Dilshad 2210990792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40957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946666" y="1074777"/>
            <a:ext cx="5048964" cy="7889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212"/>
              </a:lnSpc>
              <a:buNone/>
            </a:pPr>
            <a:r>
              <a:rPr lang="en-US" sz="497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Test Cases</a:t>
            </a:r>
            <a:endParaRPr lang="en-US" sz="4970" dirty="0"/>
          </a:p>
        </p:txBody>
      </p:sp>
      <p:sp>
        <p:nvSpPr>
          <p:cNvPr id="6" name="Shape 3"/>
          <p:cNvSpPr/>
          <p:nvPr/>
        </p:nvSpPr>
        <p:spPr>
          <a:xfrm>
            <a:off x="946666" y="2439591"/>
            <a:ext cx="567928" cy="567928"/>
          </a:xfrm>
          <a:prstGeom prst="roundRect">
            <a:avLst>
              <a:gd name="adj" fmla="val 26671"/>
            </a:avLst>
          </a:prstGeom>
          <a:solidFill>
            <a:srgbClr val="282C32"/>
          </a:solidFill>
          <a:ln/>
        </p:spPr>
      </p:sp>
      <p:sp>
        <p:nvSpPr>
          <p:cNvPr id="7" name="Text 4"/>
          <p:cNvSpPr/>
          <p:nvPr/>
        </p:nvSpPr>
        <p:spPr>
          <a:xfrm>
            <a:off x="1162050" y="2486858"/>
            <a:ext cx="137160" cy="4733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727"/>
              </a:lnSpc>
              <a:buNone/>
            </a:pPr>
            <a:r>
              <a:rPr lang="en-US" sz="298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982" dirty="0"/>
          </a:p>
        </p:txBody>
      </p:sp>
      <p:sp>
        <p:nvSpPr>
          <p:cNvPr id="8" name="Text 5"/>
          <p:cNvSpPr/>
          <p:nvPr/>
        </p:nvSpPr>
        <p:spPr>
          <a:xfrm>
            <a:off x="1767007" y="2526268"/>
            <a:ext cx="2849880" cy="3943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06"/>
              </a:lnSpc>
              <a:buNone/>
            </a:pPr>
            <a:r>
              <a:rPr lang="en-US" sz="248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User Authentication</a:t>
            </a:r>
            <a:endParaRPr lang="en-US" sz="2485" dirty="0"/>
          </a:p>
        </p:txBody>
      </p:sp>
      <p:sp>
        <p:nvSpPr>
          <p:cNvPr id="9" name="Text 6"/>
          <p:cNvSpPr/>
          <p:nvPr/>
        </p:nvSpPr>
        <p:spPr>
          <a:xfrm>
            <a:off x="1767007" y="3173016"/>
            <a:ext cx="8259127" cy="4038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81"/>
              </a:lnSpc>
              <a:buNone/>
            </a:pPr>
            <a:r>
              <a:rPr lang="en-US" sz="198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Verify the system's ability to authenticate users securely.</a:t>
            </a:r>
            <a:endParaRPr lang="en-US" sz="1988" dirty="0"/>
          </a:p>
        </p:txBody>
      </p:sp>
      <p:sp>
        <p:nvSpPr>
          <p:cNvPr id="10" name="Shape 7"/>
          <p:cNvSpPr/>
          <p:nvPr/>
        </p:nvSpPr>
        <p:spPr>
          <a:xfrm>
            <a:off x="946666" y="4026575"/>
            <a:ext cx="567928" cy="567928"/>
          </a:xfrm>
          <a:prstGeom prst="roundRect">
            <a:avLst>
              <a:gd name="adj" fmla="val 26671"/>
            </a:avLst>
          </a:prstGeom>
          <a:solidFill>
            <a:srgbClr val="282C32"/>
          </a:solidFill>
          <a:ln/>
        </p:spPr>
      </p:sp>
      <p:sp>
        <p:nvSpPr>
          <p:cNvPr id="11" name="Text 8"/>
          <p:cNvSpPr/>
          <p:nvPr/>
        </p:nvSpPr>
        <p:spPr>
          <a:xfrm>
            <a:off x="1123950" y="4073843"/>
            <a:ext cx="213360" cy="4733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727"/>
              </a:lnSpc>
              <a:buNone/>
            </a:pPr>
            <a:r>
              <a:rPr lang="en-US" sz="298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982" dirty="0"/>
          </a:p>
        </p:txBody>
      </p:sp>
      <p:sp>
        <p:nvSpPr>
          <p:cNvPr id="12" name="Text 9"/>
          <p:cNvSpPr/>
          <p:nvPr/>
        </p:nvSpPr>
        <p:spPr>
          <a:xfrm>
            <a:off x="1767007" y="4113252"/>
            <a:ext cx="3002280" cy="3943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06"/>
              </a:lnSpc>
              <a:buNone/>
            </a:pPr>
            <a:r>
              <a:rPr lang="en-US" sz="248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Real-Time Messaging</a:t>
            </a:r>
            <a:endParaRPr lang="en-US" sz="2485" dirty="0"/>
          </a:p>
        </p:txBody>
      </p:sp>
      <p:sp>
        <p:nvSpPr>
          <p:cNvPr id="13" name="Text 10"/>
          <p:cNvSpPr/>
          <p:nvPr/>
        </p:nvSpPr>
        <p:spPr>
          <a:xfrm>
            <a:off x="1767007" y="4760000"/>
            <a:ext cx="8259127" cy="4038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81"/>
              </a:lnSpc>
              <a:buNone/>
            </a:pPr>
            <a:r>
              <a:rPr lang="en-US" sz="198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Test the delivery and synchronization of messages in real-time.</a:t>
            </a:r>
            <a:endParaRPr lang="en-US" sz="1988" dirty="0"/>
          </a:p>
        </p:txBody>
      </p:sp>
      <p:sp>
        <p:nvSpPr>
          <p:cNvPr id="14" name="Shape 11"/>
          <p:cNvSpPr/>
          <p:nvPr/>
        </p:nvSpPr>
        <p:spPr>
          <a:xfrm>
            <a:off x="946666" y="5613559"/>
            <a:ext cx="567928" cy="567928"/>
          </a:xfrm>
          <a:prstGeom prst="roundRect">
            <a:avLst>
              <a:gd name="adj" fmla="val 26671"/>
            </a:avLst>
          </a:prstGeom>
          <a:solidFill>
            <a:srgbClr val="282C32"/>
          </a:solidFill>
          <a:ln/>
        </p:spPr>
      </p:sp>
      <p:sp>
        <p:nvSpPr>
          <p:cNvPr id="15" name="Text 12"/>
          <p:cNvSpPr/>
          <p:nvPr/>
        </p:nvSpPr>
        <p:spPr>
          <a:xfrm>
            <a:off x="1127760" y="5660827"/>
            <a:ext cx="205740" cy="4733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727"/>
              </a:lnSpc>
              <a:buNone/>
            </a:pPr>
            <a:r>
              <a:rPr lang="en-US" sz="298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982" dirty="0"/>
          </a:p>
        </p:txBody>
      </p:sp>
      <p:sp>
        <p:nvSpPr>
          <p:cNvPr id="16" name="Text 13"/>
          <p:cNvSpPr/>
          <p:nvPr/>
        </p:nvSpPr>
        <p:spPr>
          <a:xfrm>
            <a:off x="1767007" y="5700236"/>
            <a:ext cx="2524482" cy="3943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06"/>
              </a:lnSpc>
              <a:buNone/>
            </a:pPr>
            <a:r>
              <a:rPr lang="en-US" sz="248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Chat Backup</a:t>
            </a:r>
            <a:endParaRPr lang="en-US" sz="2485" dirty="0"/>
          </a:p>
        </p:txBody>
      </p:sp>
      <p:sp>
        <p:nvSpPr>
          <p:cNvPr id="17" name="Text 14"/>
          <p:cNvSpPr/>
          <p:nvPr/>
        </p:nvSpPr>
        <p:spPr>
          <a:xfrm>
            <a:off x="1767007" y="6346984"/>
            <a:ext cx="8259127" cy="8077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81"/>
              </a:lnSpc>
              <a:buNone/>
            </a:pPr>
            <a:r>
              <a:rPr lang="en-US" sz="198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Unleash the power of worry-free communication with our fail-safe and rock-solid chat backup feature.</a:t>
            </a:r>
            <a:endParaRPr lang="en-US" sz="1988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9263182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946666" y="694134"/>
            <a:ext cx="5048964" cy="7889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212"/>
              </a:lnSpc>
              <a:buNone/>
            </a:pPr>
            <a:r>
              <a:rPr lang="en-US" sz="497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Screenshots</a:t>
            </a:r>
            <a:endParaRPr lang="en-US" sz="4970" dirty="0"/>
          </a:p>
        </p:txBody>
      </p:sp>
      <p:sp>
        <p:nvSpPr>
          <p:cNvPr id="5" name="Text 3"/>
          <p:cNvSpPr/>
          <p:nvPr/>
        </p:nvSpPr>
        <p:spPr>
          <a:xfrm>
            <a:off x="946666" y="2114074"/>
            <a:ext cx="2849880" cy="3943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06"/>
              </a:lnSpc>
              <a:buNone/>
            </a:pPr>
            <a:r>
              <a:rPr lang="en-US" sz="248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User Authentication</a:t>
            </a:r>
            <a:endParaRPr lang="en-US" sz="2485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66" y="2792373"/>
            <a:ext cx="3834646" cy="1853327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946666" y="4929664"/>
            <a:ext cx="3834646" cy="16154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81"/>
              </a:lnSpc>
              <a:buNone/>
            </a:pPr>
            <a:r>
              <a:rPr lang="en-US" sz="198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Welcome aboard! Your user profile is now up and running. Let's get started on this exciting journey together.</a:t>
            </a:r>
            <a:endParaRPr lang="en-US" sz="1988" dirty="0"/>
          </a:p>
        </p:txBody>
      </p:sp>
      <p:sp>
        <p:nvSpPr>
          <p:cNvPr id="8" name="Text 5"/>
          <p:cNvSpPr/>
          <p:nvPr/>
        </p:nvSpPr>
        <p:spPr>
          <a:xfrm>
            <a:off x="5404723" y="2114074"/>
            <a:ext cx="2524482" cy="3943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06"/>
              </a:lnSpc>
              <a:buNone/>
            </a:pPr>
            <a:r>
              <a:rPr lang="en-US" sz="248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Real-time Chat</a:t>
            </a:r>
            <a:endParaRPr lang="en-US" sz="2485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723" y="2792373"/>
            <a:ext cx="3834646" cy="175069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404723" y="4827032"/>
            <a:ext cx="3834646" cy="28270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81"/>
              </a:lnSpc>
              <a:buNone/>
            </a:pPr>
            <a:r>
              <a:rPr lang="en-US" sz="198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Unlock the power of personalized conversations with our user-centric chat feature. Experience seamless user login and real-time user status updates for a truly interactive chat experience.</a:t>
            </a:r>
            <a:endParaRPr lang="en-US" sz="1988" dirty="0"/>
          </a:p>
        </p:txBody>
      </p:sp>
      <p:sp>
        <p:nvSpPr>
          <p:cNvPr id="11" name="Text 7"/>
          <p:cNvSpPr/>
          <p:nvPr/>
        </p:nvSpPr>
        <p:spPr>
          <a:xfrm>
            <a:off x="9862780" y="2114074"/>
            <a:ext cx="2880360" cy="3943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06"/>
              </a:lnSpc>
              <a:buNone/>
            </a:pPr>
            <a:r>
              <a:rPr lang="en-US" sz="248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Chat Stats &amp; Backup</a:t>
            </a:r>
            <a:endParaRPr lang="en-US" sz="2485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2780" y="2792373"/>
            <a:ext cx="3834646" cy="2139553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9862780" y="5215890"/>
            <a:ext cx="3834646" cy="24231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81"/>
              </a:lnSpc>
              <a:buNone/>
            </a:pPr>
            <a:r>
              <a:rPr lang="en-US" sz="198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Get real-time insights into your chats with our powerful analytics dashboard. Keep track of total messages, chat display, user status, and more - all in one place!</a:t>
            </a:r>
            <a:endParaRPr lang="en-US" sz="1988" dirty="0"/>
          </a:p>
        </p:txBody>
      </p:sp>
      <p:sp>
        <p:nvSpPr>
          <p:cNvPr id="14" name="Text 9"/>
          <p:cNvSpPr/>
          <p:nvPr/>
        </p:nvSpPr>
        <p:spPr>
          <a:xfrm>
            <a:off x="946666" y="8165187"/>
            <a:ext cx="12737068" cy="4038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81"/>
              </a:lnSpc>
              <a:buNone/>
            </a:pPr>
            <a:endParaRPr lang="en-US" sz="1988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783955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946666" y="694134"/>
            <a:ext cx="7566660" cy="7889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212"/>
              </a:lnSpc>
              <a:buNone/>
            </a:pPr>
            <a:r>
              <a:rPr lang="en-US" sz="497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Conclusion and References</a:t>
            </a:r>
            <a:endParaRPr lang="en-US" sz="4970" dirty="0"/>
          </a:p>
        </p:txBody>
      </p:sp>
      <p:sp>
        <p:nvSpPr>
          <p:cNvPr id="5" name="Text 3"/>
          <p:cNvSpPr/>
          <p:nvPr/>
        </p:nvSpPr>
        <p:spPr>
          <a:xfrm>
            <a:off x="946666" y="1861661"/>
            <a:ext cx="2524482" cy="3943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06"/>
              </a:lnSpc>
              <a:buNone/>
            </a:pPr>
            <a:r>
              <a:rPr lang="en-US" sz="248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Conclusion:</a:t>
            </a:r>
            <a:endParaRPr lang="en-US" sz="2485" dirty="0"/>
          </a:p>
        </p:txBody>
      </p:sp>
      <p:sp>
        <p:nvSpPr>
          <p:cNvPr id="6" name="Text 4"/>
          <p:cNvSpPr/>
          <p:nvPr/>
        </p:nvSpPr>
        <p:spPr>
          <a:xfrm>
            <a:off x="946666" y="2634615"/>
            <a:ext cx="12737068" cy="16154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81"/>
              </a:lnSpc>
              <a:buNone/>
            </a:pPr>
            <a:r>
              <a:rPr lang="en-US" sz="198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development of this chat application has revolutionized real-time communication. With user-friendly features, secure authentication, and a dynamic chat environment, it surpasses traditional systems. Our collaborative efforts and innovative solutions have created a robust and efficient solution.</a:t>
            </a:r>
            <a:endParaRPr lang="en-US" sz="1988" dirty="0"/>
          </a:p>
        </p:txBody>
      </p:sp>
      <p:sp>
        <p:nvSpPr>
          <p:cNvPr id="7" name="Text 5"/>
          <p:cNvSpPr/>
          <p:nvPr/>
        </p:nvSpPr>
        <p:spPr>
          <a:xfrm>
            <a:off x="946666" y="4628674"/>
            <a:ext cx="2524482" cy="3943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06"/>
              </a:lnSpc>
              <a:buNone/>
            </a:pPr>
            <a:r>
              <a:rPr lang="en-US" sz="248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References:</a:t>
            </a:r>
            <a:endParaRPr lang="en-US" sz="2485" dirty="0"/>
          </a:p>
        </p:txBody>
      </p:sp>
      <p:sp>
        <p:nvSpPr>
          <p:cNvPr id="8" name="Text 6"/>
          <p:cNvSpPr/>
          <p:nvPr/>
        </p:nvSpPr>
        <p:spPr>
          <a:xfrm>
            <a:off x="946666" y="5401628"/>
            <a:ext cx="12737068" cy="4038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81"/>
              </a:lnSpc>
              <a:buNone/>
            </a:pPr>
            <a:r>
              <a:rPr lang="en-US" sz="198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Our project was inspired by key references in software engineering and web development:</a:t>
            </a:r>
            <a:endParaRPr lang="en-US" sz="1988" dirty="0"/>
          </a:p>
        </p:txBody>
      </p:sp>
      <p:sp>
        <p:nvSpPr>
          <p:cNvPr id="9" name="Text 7"/>
          <p:cNvSpPr/>
          <p:nvPr/>
        </p:nvSpPr>
        <p:spPr>
          <a:xfrm>
            <a:off x="1350526" y="6089452"/>
            <a:ext cx="12333208" cy="4038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81"/>
              </a:lnSpc>
              <a:buSzPct val="100000"/>
              <a:buChar char="•"/>
            </a:pPr>
            <a:r>
              <a:rPr lang="en-US" sz="198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Stroustrup, B. (2013). Programming: Principles and Practice Using C++. Addison-Wesley.</a:t>
            </a:r>
            <a:endParaRPr lang="en-US" sz="1988" dirty="0"/>
          </a:p>
        </p:txBody>
      </p:sp>
      <p:sp>
        <p:nvSpPr>
          <p:cNvPr id="10" name="Text 8"/>
          <p:cNvSpPr/>
          <p:nvPr/>
        </p:nvSpPr>
        <p:spPr>
          <a:xfrm>
            <a:off x="1350526" y="6594277"/>
            <a:ext cx="12333208" cy="8077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81"/>
              </a:lnSpc>
              <a:buSzPct val="100000"/>
              <a:buChar char="•"/>
            </a:pPr>
            <a:r>
              <a:rPr lang="en-US" sz="198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Gamma, E., Helm, R., Johnson, R., &amp; Vlissides, J. (1994). Design Patterns: Elements of Reusable Object-Oriented Software. Addison-Wesley.</a:t>
            </a:r>
            <a:endParaRPr lang="en-US" sz="1988" dirty="0"/>
          </a:p>
        </p:txBody>
      </p:sp>
      <p:sp>
        <p:nvSpPr>
          <p:cNvPr id="11" name="Text 9"/>
          <p:cNvSpPr/>
          <p:nvPr/>
        </p:nvSpPr>
        <p:spPr>
          <a:xfrm>
            <a:off x="946666" y="7685961"/>
            <a:ext cx="12737068" cy="4038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81"/>
              </a:lnSpc>
              <a:buNone/>
            </a:pPr>
            <a:r>
              <a:rPr lang="en-US" sz="198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We're grateful for their invaluable contributions to our project's success. Thank you.</a:t>
            </a:r>
            <a:endParaRPr lang="en-US" sz="1988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946666" y="3127177"/>
            <a:ext cx="5048964" cy="7889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212"/>
              </a:lnSpc>
              <a:buNone/>
            </a:pPr>
            <a:r>
              <a:rPr lang="en-US" sz="497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Introduction</a:t>
            </a:r>
            <a:endParaRPr lang="en-US" sz="4970" dirty="0"/>
          </a:p>
        </p:txBody>
      </p:sp>
      <p:sp>
        <p:nvSpPr>
          <p:cNvPr id="7" name="Text 4"/>
          <p:cNvSpPr/>
          <p:nvPr/>
        </p:nvSpPr>
        <p:spPr>
          <a:xfrm>
            <a:off x="946666" y="4294703"/>
            <a:ext cx="12737068" cy="8077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81"/>
              </a:lnSpc>
              <a:buNone/>
            </a:pPr>
            <a:r>
              <a:rPr lang="en-US" sz="198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Welcome to the dynamic realm of instant communication. Explore the extraordinary features and groundbreaking goals of our innovative chat application.</a:t>
            </a:r>
            <a:endParaRPr lang="en-US" sz="1988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946666" y="2055971"/>
            <a:ext cx="5048964" cy="7889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212"/>
              </a:lnSpc>
              <a:buNone/>
            </a:pPr>
            <a:r>
              <a:rPr lang="en-US" sz="497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Existing System</a:t>
            </a:r>
            <a:endParaRPr lang="en-US" sz="4970" dirty="0"/>
          </a:p>
        </p:txBody>
      </p:sp>
      <p:sp>
        <p:nvSpPr>
          <p:cNvPr id="7" name="Shape 4"/>
          <p:cNvSpPr/>
          <p:nvPr/>
        </p:nvSpPr>
        <p:spPr>
          <a:xfrm>
            <a:off x="946666" y="3420785"/>
            <a:ext cx="567928" cy="567928"/>
          </a:xfrm>
          <a:prstGeom prst="roundRect">
            <a:avLst>
              <a:gd name="adj" fmla="val 26671"/>
            </a:avLst>
          </a:prstGeom>
          <a:solidFill>
            <a:srgbClr val="282C32"/>
          </a:solidFill>
          <a:ln/>
        </p:spPr>
      </p:sp>
      <p:sp>
        <p:nvSpPr>
          <p:cNvPr id="8" name="Text 5"/>
          <p:cNvSpPr/>
          <p:nvPr/>
        </p:nvSpPr>
        <p:spPr>
          <a:xfrm>
            <a:off x="1162050" y="3468052"/>
            <a:ext cx="137160" cy="4733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727"/>
              </a:lnSpc>
              <a:buNone/>
            </a:pPr>
            <a:r>
              <a:rPr lang="en-US" sz="298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982" dirty="0"/>
          </a:p>
        </p:txBody>
      </p:sp>
      <p:sp>
        <p:nvSpPr>
          <p:cNvPr id="9" name="Text 6"/>
          <p:cNvSpPr/>
          <p:nvPr/>
        </p:nvSpPr>
        <p:spPr>
          <a:xfrm>
            <a:off x="1767007" y="3507462"/>
            <a:ext cx="2720340" cy="3943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06"/>
              </a:lnSpc>
              <a:buNone/>
            </a:pPr>
            <a:r>
              <a:rPr lang="en-US" sz="248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Limited Interaction</a:t>
            </a:r>
            <a:endParaRPr lang="en-US" sz="2485" dirty="0"/>
          </a:p>
        </p:txBody>
      </p:sp>
      <p:sp>
        <p:nvSpPr>
          <p:cNvPr id="10" name="Text 7"/>
          <p:cNvSpPr/>
          <p:nvPr/>
        </p:nvSpPr>
        <p:spPr>
          <a:xfrm>
            <a:off x="1767007" y="4154210"/>
            <a:ext cx="3257074" cy="16154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81"/>
              </a:lnSpc>
              <a:buNone/>
            </a:pPr>
            <a:r>
              <a:rPr lang="en-US" sz="198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current system lacks real-time interaction, hindering smooth communication.</a:t>
            </a:r>
            <a:endParaRPr lang="en-US" sz="1988" dirty="0"/>
          </a:p>
        </p:txBody>
      </p:sp>
      <p:sp>
        <p:nvSpPr>
          <p:cNvPr id="11" name="Shape 8"/>
          <p:cNvSpPr/>
          <p:nvPr/>
        </p:nvSpPr>
        <p:spPr>
          <a:xfrm>
            <a:off x="5276493" y="3420785"/>
            <a:ext cx="567928" cy="567928"/>
          </a:xfrm>
          <a:prstGeom prst="roundRect">
            <a:avLst>
              <a:gd name="adj" fmla="val 26671"/>
            </a:avLst>
          </a:prstGeom>
          <a:solidFill>
            <a:srgbClr val="282C32"/>
          </a:solidFill>
          <a:ln/>
        </p:spPr>
      </p:sp>
      <p:sp>
        <p:nvSpPr>
          <p:cNvPr id="12" name="Text 9"/>
          <p:cNvSpPr/>
          <p:nvPr/>
        </p:nvSpPr>
        <p:spPr>
          <a:xfrm>
            <a:off x="5453777" y="3468052"/>
            <a:ext cx="213360" cy="4733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727"/>
              </a:lnSpc>
              <a:buNone/>
            </a:pPr>
            <a:r>
              <a:rPr lang="en-US" sz="298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982" dirty="0"/>
          </a:p>
        </p:txBody>
      </p:sp>
      <p:sp>
        <p:nvSpPr>
          <p:cNvPr id="13" name="Text 10"/>
          <p:cNvSpPr/>
          <p:nvPr/>
        </p:nvSpPr>
        <p:spPr>
          <a:xfrm>
            <a:off x="6096833" y="3507462"/>
            <a:ext cx="2524482" cy="3943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06"/>
              </a:lnSpc>
              <a:buNone/>
            </a:pPr>
            <a:r>
              <a:rPr lang="en-US" sz="248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Poor Security</a:t>
            </a:r>
            <a:endParaRPr lang="en-US" sz="2485" dirty="0"/>
          </a:p>
        </p:txBody>
      </p:sp>
      <p:sp>
        <p:nvSpPr>
          <p:cNvPr id="14" name="Text 11"/>
          <p:cNvSpPr/>
          <p:nvPr/>
        </p:nvSpPr>
        <p:spPr>
          <a:xfrm>
            <a:off x="6096833" y="4154210"/>
            <a:ext cx="3257074" cy="20193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81"/>
              </a:lnSpc>
              <a:buNone/>
            </a:pPr>
            <a:r>
              <a:rPr lang="en-US" sz="198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Existing solutions often fail to provide robust security features, making them vulnerable to breaches.</a:t>
            </a:r>
            <a:endParaRPr lang="en-US" sz="1988" dirty="0"/>
          </a:p>
        </p:txBody>
      </p:sp>
      <p:sp>
        <p:nvSpPr>
          <p:cNvPr id="15" name="Shape 12"/>
          <p:cNvSpPr/>
          <p:nvPr/>
        </p:nvSpPr>
        <p:spPr>
          <a:xfrm>
            <a:off x="9606320" y="3420785"/>
            <a:ext cx="567928" cy="567928"/>
          </a:xfrm>
          <a:prstGeom prst="roundRect">
            <a:avLst>
              <a:gd name="adj" fmla="val 26671"/>
            </a:avLst>
          </a:prstGeom>
          <a:solidFill>
            <a:srgbClr val="282C32"/>
          </a:solidFill>
          <a:ln/>
        </p:spPr>
      </p:sp>
      <p:sp>
        <p:nvSpPr>
          <p:cNvPr id="16" name="Text 13"/>
          <p:cNvSpPr/>
          <p:nvPr/>
        </p:nvSpPr>
        <p:spPr>
          <a:xfrm>
            <a:off x="9787414" y="3468052"/>
            <a:ext cx="205740" cy="4733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727"/>
              </a:lnSpc>
              <a:buNone/>
            </a:pPr>
            <a:r>
              <a:rPr lang="en-US" sz="298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982" dirty="0"/>
          </a:p>
        </p:txBody>
      </p:sp>
      <p:sp>
        <p:nvSpPr>
          <p:cNvPr id="17" name="Text 14"/>
          <p:cNvSpPr/>
          <p:nvPr/>
        </p:nvSpPr>
        <p:spPr>
          <a:xfrm>
            <a:off x="10426660" y="3507462"/>
            <a:ext cx="2524482" cy="3943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06"/>
              </a:lnSpc>
              <a:buNone/>
            </a:pPr>
            <a:r>
              <a:rPr lang="en-US" sz="248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User Restrictions</a:t>
            </a:r>
            <a:endParaRPr lang="en-US" sz="2485" dirty="0"/>
          </a:p>
        </p:txBody>
      </p:sp>
      <p:sp>
        <p:nvSpPr>
          <p:cNvPr id="18" name="Text 15"/>
          <p:cNvSpPr/>
          <p:nvPr/>
        </p:nvSpPr>
        <p:spPr>
          <a:xfrm>
            <a:off x="10426660" y="4154210"/>
            <a:ext cx="3257074" cy="16154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81"/>
              </a:lnSpc>
              <a:buNone/>
            </a:pPr>
            <a:r>
              <a:rPr lang="en-US" sz="198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Users encounter limitations such as file-sharing constraints and restricted media support.</a:t>
            </a:r>
            <a:endParaRPr lang="en-US" sz="1988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946666" y="978575"/>
            <a:ext cx="8473440" cy="7889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212"/>
              </a:lnSpc>
              <a:buNone/>
            </a:pPr>
            <a:r>
              <a:rPr lang="en-US" sz="497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Drawbacks of Existing System</a:t>
            </a:r>
            <a:endParaRPr lang="en-US" sz="4970" dirty="0"/>
          </a:p>
        </p:txBody>
      </p:sp>
      <p:sp>
        <p:nvSpPr>
          <p:cNvPr id="5" name="Shape 3"/>
          <p:cNvSpPr/>
          <p:nvPr/>
        </p:nvSpPr>
        <p:spPr>
          <a:xfrm>
            <a:off x="946666" y="2272308"/>
            <a:ext cx="6242328" cy="2363153"/>
          </a:xfrm>
          <a:prstGeom prst="roundRect">
            <a:avLst>
              <a:gd name="adj" fmla="val 6410"/>
            </a:avLst>
          </a:prstGeom>
          <a:solidFill>
            <a:srgbClr val="282C32"/>
          </a:solidFill>
          <a:ln/>
        </p:spPr>
      </p:sp>
      <p:sp>
        <p:nvSpPr>
          <p:cNvPr id="6" name="Text 4"/>
          <p:cNvSpPr/>
          <p:nvPr/>
        </p:nvSpPr>
        <p:spPr>
          <a:xfrm>
            <a:off x="1199078" y="2524720"/>
            <a:ext cx="2903220" cy="3943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06"/>
              </a:lnSpc>
              <a:buNone/>
            </a:pPr>
            <a:r>
              <a:rPr lang="en-US" sz="248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Slow Response Time</a:t>
            </a:r>
            <a:endParaRPr lang="en-US" sz="2485" dirty="0"/>
          </a:p>
        </p:txBody>
      </p:sp>
      <p:sp>
        <p:nvSpPr>
          <p:cNvPr id="7" name="Text 5"/>
          <p:cNvSpPr/>
          <p:nvPr/>
        </p:nvSpPr>
        <p:spPr>
          <a:xfrm>
            <a:off x="1199078" y="3171468"/>
            <a:ext cx="5737503" cy="12115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81"/>
              </a:lnSpc>
              <a:buNone/>
            </a:pPr>
            <a:r>
              <a:rPr lang="en-US" sz="198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current system suffers from slow response time, hampering efficient communication.</a:t>
            </a:r>
            <a:endParaRPr lang="en-US" sz="1988" dirty="0"/>
          </a:p>
        </p:txBody>
      </p:sp>
      <p:sp>
        <p:nvSpPr>
          <p:cNvPr id="8" name="Shape 6"/>
          <p:cNvSpPr/>
          <p:nvPr/>
        </p:nvSpPr>
        <p:spPr>
          <a:xfrm>
            <a:off x="7441406" y="2272308"/>
            <a:ext cx="6242328" cy="2363153"/>
          </a:xfrm>
          <a:prstGeom prst="roundRect">
            <a:avLst>
              <a:gd name="adj" fmla="val 6410"/>
            </a:avLst>
          </a:prstGeom>
          <a:solidFill>
            <a:srgbClr val="282C32"/>
          </a:solidFill>
          <a:ln/>
        </p:spPr>
      </p:sp>
      <p:sp>
        <p:nvSpPr>
          <p:cNvPr id="9" name="Text 7"/>
          <p:cNvSpPr/>
          <p:nvPr/>
        </p:nvSpPr>
        <p:spPr>
          <a:xfrm>
            <a:off x="7693819" y="2524720"/>
            <a:ext cx="2971800" cy="3943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06"/>
              </a:lnSpc>
              <a:buNone/>
            </a:pPr>
            <a:r>
              <a:rPr lang="en-US" sz="248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Inadequate UI Design</a:t>
            </a:r>
            <a:endParaRPr lang="en-US" sz="2485" dirty="0"/>
          </a:p>
        </p:txBody>
      </p:sp>
      <p:sp>
        <p:nvSpPr>
          <p:cNvPr id="10" name="Text 8"/>
          <p:cNvSpPr/>
          <p:nvPr/>
        </p:nvSpPr>
        <p:spPr>
          <a:xfrm>
            <a:off x="7693819" y="3171468"/>
            <a:ext cx="5737503" cy="8077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81"/>
              </a:lnSpc>
              <a:buNone/>
            </a:pPr>
            <a:r>
              <a:rPr lang="en-US" sz="198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Usability issues and a cluttered interface contribute to a frustrating user experience.</a:t>
            </a:r>
            <a:endParaRPr lang="en-US" sz="1988" dirty="0"/>
          </a:p>
        </p:txBody>
      </p:sp>
      <p:sp>
        <p:nvSpPr>
          <p:cNvPr id="11" name="Shape 9"/>
          <p:cNvSpPr/>
          <p:nvPr/>
        </p:nvSpPr>
        <p:spPr>
          <a:xfrm>
            <a:off x="946666" y="4887873"/>
            <a:ext cx="6242328" cy="2363153"/>
          </a:xfrm>
          <a:prstGeom prst="roundRect">
            <a:avLst>
              <a:gd name="adj" fmla="val 6410"/>
            </a:avLst>
          </a:prstGeom>
          <a:solidFill>
            <a:srgbClr val="282C32"/>
          </a:solidFill>
          <a:ln/>
        </p:spPr>
      </p:sp>
      <p:sp>
        <p:nvSpPr>
          <p:cNvPr id="12" name="Text 10"/>
          <p:cNvSpPr/>
          <p:nvPr/>
        </p:nvSpPr>
        <p:spPr>
          <a:xfrm>
            <a:off x="1199078" y="5140285"/>
            <a:ext cx="4290060" cy="3943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06"/>
              </a:lnSpc>
              <a:buNone/>
            </a:pPr>
            <a:r>
              <a:rPr lang="en-US" sz="248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Lack of Collaboration Features</a:t>
            </a:r>
            <a:endParaRPr lang="en-US" sz="2485" dirty="0"/>
          </a:p>
        </p:txBody>
      </p:sp>
      <p:sp>
        <p:nvSpPr>
          <p:cNvPr id="13" name="Text 11"/>
          <p:cNvSpPr/>
          <p:nvPr/>
        </p:nvSpPr>
        <p:spPr>
          <a:xfrm>
            <a:off x="1199078" y="5787033"/>
            <a:ext cx="5737503" cy="8077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81"/>
              </a:lnSpc>
              <a:buNone/>
            </a:pPr>
            <a:r>
              <a:rPr lang="en-US" sz="198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Collaboration tools are missing, hindering teamwork and productivity.</a:t>
            </a:r>
            <a:endParaRPr lang="en-US" sz="1988" dirty="0"/>
          </a:p>
        </p:txBody>
      </p:sp>
      <p:sp>
        <p:nvSpPr>
          <p:cNvPr id="14" name="Shape 12"/>
          <p:cNvSpPr/>
          <p:nvPr/>
        </p:nvSpPr>
        <p:spPr>
          <a:xfrm>
            <a:off x="7441406" y="4887873"/>
            <a:ext cx="6242328" cy="2363153"/>
          </a:xfrm>
          <a:prstGeom prst="roundRect">
            <a:avLst>
              <a:gd name="adj" fmla="val 6410"/>
            </a:avLst>
          </a:prstGeom>
          <a:solidFill>
            <a:srgbClr val="282C32"/>
          </a:solidFill>
          <a:ln/>
        </p:spPr>
      </p:sp>
      <p:sp>
        <p:nvSpPr>
          <p:cNvPr id="15" name="Text 13"/>
          <p:cNvSpPr/>
          <p:nvPr/>
        </p:nvSpPr>
        <p:spPr>
          <a:xfrm>
            <a:off x="7693819" y="5140285"/>
            <a:ext cx="3276600" cy="3943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06"/>
              </a:lnSpc>
              <a:buNone/>
            </a:pPr>
            <a:r>
              <a:rPr lang="en-US" sz="248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Unreliable Connectivity</a:t>
            </a:r>
            <a:endParaRPr lang="en-US" sz="2485" dirty="0"/>
          </a:p>
        </p:txBody>
      </p:sp>
      <p:sp>
        <p:nvSpPr>
          <p:cNvPr id="16" name="Text 14"/>
          <p:cNvSpPr/>
          <p:nvPr/>
        </p:nvSpPr>
        <p:spPr>
          <a:xfrm>
            <a:off x="7693819" y="5787033"/>
            <a:ext cx="5737503" cy="12115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81"/>
              </a:lnSpc>
              <a:buNone/>
            </a:pPr>
            <a:r>
              <a:rPr lang="en-US" sz="198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Poor connectivity often disrupts communication, leading to missed messages and dropped calls.</a:t>
            </a:r>
            <a:endParaRPr lang="en-US" sz="1988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946666" y="944999"/>
            <a:ext cx="5048964" cy="7889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212"/>
              </a:lnSpc>
              <a:buNone/>
            </a:pPr>
            <a:r>
              <a:rPr lang="en-US" sz="497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Proposed System</a:t>
            </a:r>
            <a:endParaRPr lang="en-US" sz="497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66" y="2238732"/>
            <a:ext cx="3993237" cy="246792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946666" y="5022175"/>
            <a:ext cx="3070860" cy="3943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06"/>
              </a:lnSpc>
              <a:buNone/>
            </a:pPr>
            <a:r>
              <a:rPr lang="en-US" sz="248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Real-Time Interaction</a:t>
            </a:r>
            <a:endParaRPr lang="en-US" sz="2485" dirty="0"/>
          </a:p>
        </p:txBody>
      </p:sp>
      <p:sp>
        <p:nvSpPr>
          <p:cNvPr id="7" name="Text 4"/>
          <p:cNvSpPr/>
          <p:nvPr/>
        </p:nvSpPr>
        <p:spPr>
          <a:xfrm>
            <a:off x="946666" y="5668923"/>
            <a:ext cx="3993237" cy="16154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81"/>
              </a:lnSpc>
              <a:buNone/>
            </a:pPr>
            <a:r>
              <a:rPr lang="en-US" sz="198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Experience seamless communication with instant message delivery and real-time updates.</a:t>
            </a:r>
            <a:endParaRPr lang="en-US" sz="1988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522" y="2238732"/>
            <a:ext cx="3993237" cy="246792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318522" y="5022175"/>
            <a:ext cx="2651760" cy="3943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06"/>
              </a:lnSpc>
              <a:buNone/>
            </a:pPr>
            <a:r>
              <a:rPr lang="en-US" sz="248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Enhanced Security</a:t>
            </a:r>
            <a:endParaRPr lang="en-US" sz="2485" dirty="0"/>
          </a:p>
        </p:txBody>
      </p:sp>
      <p:sp>
        <p:nvSpPr>
          <p:cNvPr id="10" name="Text 6"/>
          <p:cNvSpPr/>
          <p:nvPr/>
        </p:nvSpPr>
        <p:spPr>
          <a:xfrm>
            <a:off x="5318522" y="5668923"/>
            <a:ext cx="3993237" cy="16154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81"/>
              </a:lnSpc>
              <a:buNone/>
            </a:pPr>
            <a:r>
              <a:rPr lang="en-US" sz="198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Our solution prioritizes data protection through robust encryption and authentication mechanisms.</a:t>
            </a:r>
            <a:endParaRPr lang="en-US" sz="1988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0378" y="2238732"/>
            <a:ext cx="3993356" cy="246804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690378" y="5022294"/>
            <a:ext cx="2987040" cy="3943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06"/>
              </a:lnSpc>
              <a:buNone/>
            </a:pPr>
            <a:r>
              <a:rPr lang="en-US" sz="248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Chat Backup Support</a:t>
            </a:r>
            <a:endParaRPr lang="en-US" sz="2485" dirty="0"/>
          </a:p>
        </p:txBody>
      </p:sp>
      <p:sp>
        <p:nvSpPr>
          <p:cNvPr id="13" name="Text 8"/>
          <p:cNvSpPr/>
          <p:nvPr/>
        </p:nvSpPr>
        <p:spPr>
          <a:xfrm>
            <a:off x="9690378" y="5669042"/>
            <a:ext cx="3993356" cy="16154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81"/>
              </a:lnSpc>
              <a:buNone/>
            </a:pPr>
            <a:r>
              <a:rPr lang="en-US" sz="198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Never lose a chat again! Our automatic backup keeps your conversations flowing seamlessly.</a:t>
            </a:r>
            <a:endParaRPr lang="en-US" sz="1988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601789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15563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946666" y="3849767"/>
            <a:ext cx="9098280" cy="7889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212"/>
              </a:lnSpc>
              <a:buNone/>
            </a:pPr>
            <a:r>
              <a:rPr lang="en-US" sz="497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Advantages of Proposed System</a:t>
            </a:r>
            <a:endParaRPr lang="en-US" sz="4970" dirty="0"/>
          </a:p>
        </p:txBody>
      </p:sp>
      <p:sp>
        <p:nvSpPr>
          <p:cNvPr id="6" name="Text 3"/>
          <p:cNvSpPr/>
          <p:nvPr/>
        </p:nvSpPr>
        <p:spPr>
          <a:xfrm>
            <a:off x="946666" y="5269706"/>
            <a:ext cx="3029426" cy="4733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727"/>
              </a:lnSpc>
              <a:buNone/>
            </a:pPr>
            <a:r>
              <a:rPr lang="en-US" sz="298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Efficiency</a:t>
            </a:r>
            <a:endParaRPr lang="en-US" sz="2982" dirty="0"/>
          </a:p>
        </p:txBody>
      </p:sp>
      <p:sp>
        <p:nvSpPr>
          <p:cNvPr id="7" name="Text 4"/>
          <p:cNvSpPr/>
          <p:nvPr/>
        </p:nvSpPr>
        <p:spPr>
          <a:xfrm>
            <a:off x="946666" y="5995511"/>
            <a:ext cx="3834646" cy="16154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81"/>
              </a:lnSpc>
              <a:buNone/>
            </a:pPr>
            <a:r>
              <a:rPr lang="en-US" sz="198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Swift and responsive communication streamlines interactions and boosts productivity.</a:t>
            </a:r>
            <a:endParaRPr lang="en-US" sz="1988" dirty="0"/>
          </a:p>
        </p:txBody>
      </p:sp>
      <p:sp>
        <p:nvSpPr>
          <p:cNvPr id="8" name="Text 5"/>
          <p:cNvSpPr/>
          <p:nvPr/>
        </p:nvSpPr>
        <p:spPr>
          <a:xfrm>
            <a:off x="5404723" y="5269706"/>
            <a:ext cx="3834646" cy="9467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727"/>
              </a:lnSpc>
              <a:buNone/>
            </a:pPr>
            <a:r>
              <a:rPr lang="en-US" sz="298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Intuitive User Interface</a:t>
            </a:r>
            <a:endParaRPr lang="en-US" sz="2982" dirty="0"/>
          </a:p>
        </p:txBody>
      </p:sp>
      <p:sp>
        <p:nvSpPr>
          <p:cNvPr id="9" name="Text 6"/>
          <p:cNvSpPr/>
          <p:nvPr/>
        </p:nvSpPr>
        <p:spPr>
          <a:xfrm>
            <a:off x="5404723" y="6468904"/>
            <a:ext cx="3834646" cy="12115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81"/>
              </a:lnSpc>
              <a:buNone/>
            </a:pPr>
            <a:r>
              <a:rPr lang="en-US" sz="198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 aesthetically pleasing and user-friendly design ensures a delightful user experience.</a:t>
            </a:r>
            <a:endParaRPr lang="en-US" sz="1988" dirty="0"/>
          </a:p>
        </p:txBody>
      </p:sp>
      <p:sp>
        <p:nvSpPr>
          <p:cNvPr id="10" name="Text 7"/>
          <p:cNvSpPr/>
          <p:nvPr/>
        </p:nvSpPr>
        <p:spPr>
          <a:xfrm>
            <a:off x="9862780" y="5269706"/>
            <a:ext cx="3223260" cy="4733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727"/>
              </a:lnSpc>
              <a:buNone/>
            </a:pPr>
            <a:r>
              <a:rPr lang="en-US" sz="298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Collaboration Tools</a:t>
            </a:r>
            <a:endParaRPr lang="en-US" sz="2982" dirty="0"/>
          </a:p>
        </p:txBody>
      </p:sp>
      <p:sp>
        <p:nvSpPr>
          <p:cNvPr id="11" name="Text 8"/>
          <p:cNvSpPr/>
          <p:nvPr/>
        </p:nvSpPr>
        <p:spPr>
          <a:xfrm>
            <a:off x="9862780" y="5995511"/>
            <a:ext cx="3834646" cy="16154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81"/>
              </a:lnSpc>
              <a:buNone/>
            </a:pPr>
            <a:r>
              <a:rPr lang="en-US" sz="198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Powerful features facilitate effective teamwork and enable seamless collaboration.</a:t>
            </a:r>
            <a:endParaRPr lang="en-US" sz="1988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946666" y="1064419"/>
            <a:ext cx="7048500" cy="7889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212"/>
              </a:lnSpc>
              <a:buNone/>
            </a:pPr>
            <a:r>
              <a:rPr lang="en-US" sz="497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Modules: Coding Modules</a:t>
            </a:r>
            <a:endParaRPr lang="en-US" sz="4970" dirty="0"/>
          </a:p>
        </p:txBody>
      </p:sp>
      <p:sp>
        <p:nvSpPr>
          <p:cNvPr id="7" name="Shape 4"/>
          <p:cNvSpPr/>
          <p:nvPr/>
        </p:nvSpPr>
        <p:spPr>
          <a:xfrm>
            <a:off x="7258407" y="2231946"/>
            <a:ext cx="113586" cy="4933117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8" name="Shape 5"/>
          <p:cNvSpPr/>
          <p:nvPr/>
        </p:nvSpPr>
        <p:spPr>
          <a:xfrm>
            <a:off x="7599164" y="2656284"/>
            <a:ext cx="883563" cy="113586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9" name="Shape 6"/>
          <p:cNvSpPr/>
          <p:nvPr/>
        </p:nvSpPr>
        <p:spPr>
          <a:xfrm>
            <a:off x="7031236" y="2429232"/>
            <a:ext cx="567928" cy="567928"/>
          </a:xfrm>
          <a:prstGeom prst="roundRect">
            <a:avLst>
              <a:gd name="adj" fmla="val 26671"/>
            </a:avLst>
          </a:prstGeom>
          <a:solidFill>
            <a:srgbClr val="282C32"/>
          </a:solidFill>
          <a:ln/>
        </p:spPr>
      </p:sp>
      <p:sp>
        <p:nvSpPr>
          <p:cNvPr id="10" name="Text 7"/>
          <p:cNvSpPr/>
          <p:nvPr/>
        </p:nvSpPr>
        <p:spPr>
          <a:xfrm>
            <a:off x="7246620" y="2476500"/>
            <a:ext cx="137160" cy="4733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727"/>
              </a:lnSpc>
              <a:buNone/>
            </a:pPr>
            <a:r>
              <a:rPr lang="en-US" sz="298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982" dirty="0"/>
          </a:p>
        </p:txBody>
      </p:sp>
      <p:sp>
        <p:nvSpPr>
          <p:cNvPr id="11" name="Text 8"/>
          <p:cNvSpPr/>
          <p:nvPr/>
        </p:nvSpPr>
        <p:spPr>
          <a:xfrm>
            <a:off x="8703588" y="2484358"/>
            <a:ext cx="2524482" cy="3943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06"/>
              </a:lnSpc>
              <a:buNone/>
            </a:pPr>
            <a:r>
              <a:rPr lang="en-US" sz="248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Registration</a:t>
            </a:r>
            <a:endParaRPr lang="en-US" sz="2485" dirty="0"/>
          </a:p>
        </p:txBody>
      </p:sp>
      <p:sp>
        <p:nvSpPr>
          <p:cNvPr id="12" name="Text 9"/>
          <p:cNvSpPr/>
          <p:nvPr/>
        </p:nvSpPr>
        <p:spPr>
          <a:xfrm>
            <a:off x="8703588" y="3131106"/>
            <a:ext cx="4980146" cy="8077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81"/>
              </a:lnSpc>
              <a:buNone/>
            </a:pPr>
            <a:r>
              <a:rPr lang="en-US" sz="198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Create a user account and handle authentication for secure login.</a:t>
            </a:r>
            <a:endParaRPr lang="en-US" sz="1988" dirty="0"/>
          </a:p>
        </p:txBody>
      </p:sp>
      <p:sp>
        <p:nvSpPr>
          <p:cNvPr id="13" name="Shape 10"/>
          <p:cNvSpPr/>
          <p:nvPr/>
        </p:nvSpPr>
        <p:spPr>
          <a:xfrm>
            <a:off x="6147673" y="3918466"/>
            <a:ext cx="883563" cy="113586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14" name="Shape 11"/>
          <p:cNvSpPr/>
          <p:nvPr/>
        </p:nvSpPr>
        <p:spPr>
          <a:xfrm>
            <a:off x="7031236" y="3691414"/>
            <a:ext cx="567928" cy="567928"/>
          </a:xfrm>
          <a:prstGeom prst="roundRect">
            <a:avLst>
              <a:gd name="adj" fmla="val 26671"/>
            </a:avLst>
          </a:prstGeom>
          <a:solidFill>
            <a:srgbClr val="282C32"/>
          </a:solidFill>
          <a:ln/>
        </p:spPr>
      </p:sp>
      <p:sp>
        <p:nvSpPr>
          <p:cNvPr id="15" name="Text 12"/>
          <p:cNvSpPr/>
          <p:nvPr/>
        </p:nvSpPr>
        <p:spPr>
          <a:xfrm>
            <a:off x="7208520" y="3738682"/>
            <a:ext cx="213360" cy="4733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727"/>
              </a:lnSpc>
              <a:buNone/>
            </a:pPr>
            <a:r>
              <a:rPr lang="en-US" sz="298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982" dirty="0"/>
          </a:p>
        </p:txBody>
      </p:sp>
      <p:sp>
        <p:nvSpPr>
          <p:cNvPr id="16" name="Text 13"/>
          <p:cNvSpPr/>
          <p:nvPr/>
        </p:nvSpPr>
        <p:spPr>
          <a:xfrm>
            <a:off x="3402330" y="3746540"/>
            <a:ext cx="2524482" cy="3943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3106"/>
              </a:lnSpc>
              <a:buNone/>
            </a:pPr>
            <a:r>
              <a:rPr lang="en-US" sz="248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Messaging</a:t>
            </a:r>
            <a:endParaRPr lang="en-US" sz="2485" dirty="0"/>
          </a:p>
        </p:txBody>
      </p:sp>
      <p:sp>
        <p:nvSpPr>
          <p:cNvPr id="17" name="Text 14"/>
          <p:cNvSpPr/>
          <p:nvPr/>
        </p:nvSpPr>
        <p:spPr>
          <a:xfrm>
            <a:off x="946666" y="4393287"/>
            <a:ext cx="4980146" cy="12115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3181"/>
              </a:lnSpc>
              <a:buNone/>
            </a:pPr>
            <a:r>
              <a:rPr lang="en-US" sz="198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Develop a mechanism for real-time messaging with text and multimedia support.</a:t>
            </a:r>
            <a:endParaRPr lang="en-US" sz="1988" dirty="0"/>
          </a:p>
        </p:txBody>
      </p:sp>
      <p:sp>
        <p:nvSpPr>
          <p:cNvPr id="18" name="Shape 15"/>
          <p:cNvSpPr/>
          <p:nvPr/>
        </p:nvSpPr>
        <p:spPr>
          <a:xfrm>
            <a:off x="7599164" y="5226248"/>
            <a:ext cx="883563" cy="113586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19" name="Shape 16"/>
          <p:cNvSpPr/>
          <p:nvPr/>
        </p:nvSpPr>
        <p:spPr>
          <a:xfrm>
            <a:off x="7031236" y="4999196"/>
            <a:ext cx="567928" cy="567928"/>
          </a:xfrm>
          <a:prstGeom prst="roundRect">
            <a:avLst>
              <a:gd name="adj" fmla="val 26671"/>
            </a:avLst>
          </a:prstGeom>
          <a:solidFill>
            <a:srgbClr val="282C32"/>
          </a:solidFill>
          <a:ln/>
        </p:spPr>
      </p:sp>
      <p:sp>
        <p:nvSpPr>
          <p:cNvPr id="20" name="Text 17"/>
          <p:cNvSpPr/>
          <p:nvPr/>
        </p:nvSpPr>
        <p:spPr>
          <a:xfrm>
            <a:off x="7212330" y="5046464"/>
            <a:ext cx="205740" cy="4733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727"/>
              </a:lnSpc>
              <a:buNone/>
            </a:pPr>
            <a:r>
              <a:rPr lang="en-US" sz="298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982" dirty="0"/>
          </a:p>
        </p:txBody>
      </p:sp>
      <p:sp>
        <p:nvSpPr>
          <p:cNvPr id="21" name="Text 18"/>
          <p:cNvSpPr/>
          <p:nvPr/>
        </p:nvSpPr>
        <p:spPr>
          <a:xfrm>
            <a:off x="8703588" y="5054322"/>
            <a:ext cx="2524482" cy="3943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06"/>
              </a:lnSpc>
              <a:buNone/>
            </a:pPr>
            <a:r>
              <a:rPr lang="en-US" sz="248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Chat Backup</a:t>
            </a:r>
            <a:endParaRPr lang="en-US" sz="2485" dirty="0"/>
          </a:p>
        </p:txBody>
      </p:sp>
      <p:sp>
        <p:nvSpPr>
          <p:cNvPr id="22" name="Text 19"/>
          <p:cNvSpPr/>
          <p:nvPr/>
        </p:nvSpPr>
        <p:spPr>
          <a:xfrm>
            <a:off x="8703588" y="5701070"/>
            <a:ext cx="4980146" cy="12115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81"/>
              </a:lnSpc>
              <a:buNone/>
            </a:pPr>
            <a:r>
              <a:rPr lang="en-US" sz="198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Experience the power of seamless chat backup, ensuring you never lose any past conversations.</a:t>
            </a:r>
            <a:endParaRPr lang="en-US" sz="1988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946666" y="1470660"/>
            <a:ext cx="5760720" cy="7889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212"/>
              </a:lnSpc>
              <a:buNone/>
            </a:pPr>
            <a:r>
              <a:rPr lang="en-US" sz="497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Architecture/Design</a:t>
            </a:r>
            <a:endParaRPr lang="en-US" sz="4970" dirty="0"/>
          </a:p>
        </p:txBody>
      </p:sp>
      <p:sp>
        <p:nvSpPr>
          <p:cNvPr id="6" name="Text 3"/>
          <p:cNvSpPr/>
          <p:nvPr/>
        </p:nvSpPr>
        <p:spPr>
          <a:xfrm>
            <a:off x="946666" y="2638187"/>
            <a:ext cx="7250668" cy="12115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81"/>
              </a:lnSpc>
              <a:buNone/>
            </a:pPr>
            <a:r>
              <a:rPr lang="en-US" sz="198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Our chat application follows a modular architecture, ensuring scalability, flexibility, and easy maintenance. Discover our thoughtfully designed system.</a:t>
            </a:r>
            <a:endParaRPr lang="en-US" sz="1988" dirty="0"/>
          </a:p>
        </p:txBody>
      </p:sp>
      <p:sp>
        <p:nvSpPr>
          <p:cNvPr id="7" name="Text 4"/>
          <p:cNvSpPr/>
          <p:nvPr/>
        </p:nvSpPr>
        <p:spPr>
          <a:xfrm>
            <a:off x="1350526" y="4133731"/>
            <a:ext cx="6846808" cy="8077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81"/>
              </a:lnSpc>
              <a:buSzPct val="100000"/>
              <a:buFont typeface="+mj-lt"/>
              <a:buAutoNum type="arabicPeriod"/>
            </a:pPr>
            <a:r>
              <a:rPr lang="en-US" sz="1988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System Architecture:</a:t>
            </a:r>
            <a:r>
              <a:rPr lang="en-US" sz="198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Highlights key component interactions.</a:t>
            </a:r>
            <a:endParaRPr lang="en-US" sz="1988" dirty="0"/>
          </a:p>
        </p:txBody>
      </p:sp>
      <p:sp>
        <p:nvSpPr>
          <p:cNvPr id="8" name="Text 5"/>
          <p:cNvSpPr/>
          <p:nvPr/>
        </p:nvSpPr>
        <p:spPr>
          <a:xfrm>
            <a:off x="1350526" y="5042416"/>
            <a:ext cx="6846808" cy="8077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81"/>
              </a:lnSpc>
              <a:buSzPct val="100000"/>
              <a:buFont typeface="+mj-lt"/>
              <a:buAutoNum type="arabicPeriod" startAt="2"/>
            </a:pPr>
            <a:r>
              <a:rPr lang="en-US" sz="1988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Design Principles:</a:t>
            </a:r>
            <a:r>
              <a:rPr lang="en-US" sz="198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Leverages object-oriented design, emphasizes modularity and security.</a:t>
            </a:r>
            <a:endParaRPr lang="en-US" sz="1988" dirty="0"/>
          </a:p>
        </p:txBody>
      </p:sp>
      <p:sp>
        <p:nvSpPr>
          <p:cNvPr id="9" name="Text 6"/>
          <p:cNvSpPr/>
          <p:nvPr/>
        </p:nvSpPr>
        <p:spPr>
          <a:xfrm>
            <a:off x="1350526" y="5951101"/>
            <a:ext cx="6846808" cy="8077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81"/>
              </a:lnSpc>
              <a:buSzPct val="100000"/>
              <a:buFont typeface="+mj-lt"/>
              <a:buAutoNum type="arabicPeriod" startAt="3"/>
            </a:pPr>
            <a:r>
              <a:rPr lang="en-US" sz="1988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User Interface and Database:</a:t>
            </a:r>
            <a:r>
              <a:rPr lang="en-US" sz="198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Prioritizes user experience, efficiently stores profiles and chat history.</a:t>
            </a:r>
            <a:endParaRPr lang="en-US" sz="1988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30855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946666" y="694134"/>
            <a:ext cx="5048964" cy="7889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212"/>
              </a:lnSpc>
              <a:buNone/>
            </a:pPr>
            <a:r>
              <a:rPr lang="en-US" sz="497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Sample Code</a:t>
            </a:r>
            <a:endParaRPr lang="en-US" sz="4970" dirty="0"/>
          </a:p>
        </p:txBody>
      </p:sp>
      <p:sp>
        <p:nvSpPr>
          <p:cNvPr id="5" name="Text 3"/>
          <p:cNvSpPr/>
          <p:nvPr/>
        </p:nvSpPr>
        <p:spPr>
          <a:xfrm>
            <a:off x="946666" y="1861661"/>
            <a:ext cx="12737068" cy="8077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81"/>
              </a:lnSpc>
              <a:buNone/>
            </a:pPr>
            <a:r>
              <a:rPr lang="en-US" sz="198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Take a sneak peek into the underlying code with a snippet showcasing the elegant and efficient implementation of our chat application.</a:t>
            </a:r>
            <a:endParaRPr lang="en-US" sz="1988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66" y="2993231"/>
            <a:ext cx="3815953" cy="3029307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9" y="2993231"/>
            <a:ext cx="5753100" cy="1692712"/>
          </a:xfrm>
          <a:prstGeom prst="rect">
            <a:avLst/>
          </a:prstGeom>
        </p:spPr>
      </p:pic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5907" y="2993230"/>
            <a:ext cx="3272314" cy="30293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688</Words>
  <Application>Microsoft Office PowerPoint</Application>
  <PresentationFormat>Custom</PresentationFormat>
  <Paragraphs>95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Barlow</vt:lpstr>
      <vt:lpstr>Calibri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Rudraksh Kapoor</cp:lastModifiedBy>
  <cp:revision>5</cp:revision>
  <dcterms:created xsi:type="dcterms:W3CDTF">2023-11-26T13:43:32Z</dcterms:created>
  <dcterms:modified xsi:type="dcterms:W3CDTF">2023-12-04T03:55:08Z</dcterms:modified>
</cp:coreProperties>
</file>