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95"/>
  </p:sldMasterIdLst>
  <p:notesMasterIdLst>
    <p:notesMasterId r:id="rId135"/>
  </p:notesMasterIdLst>
  <p:sldIdLst>
    <p:sldId id="350" r:id="rId96"/>
    <p:sldId id="516" r:id="rId97"/>
    <p:sldId id="546" r:id="rId98"/>
    <p:sldId id="354" r:id="rId99"/>
    <p:sldId id="568" r:id="rId100"/>
    <p:sldId id="555" r:id="rId101"/>
    <p:sldId id="581" r:id="rId102"/>
    <p:sldId id="537" r:id="rId103"/>
    <p:sldId id="554" r:id="rId104"/>
    <p:sldId id="562" r:id="rId105"/>
    <p:sldId id="560" r:id="rId106"/>
    <p:sldId id="561" r:id="rId107"/>
    <p:sldId id="585" r:id="rId108"/>
    <p:sldId id="569" r:id="rId109"/>
    <p:sldId id="553" r:id="rId110"/>
    <p:sldId id="580" r:id="rId111"/>
    <p:sldId id="565" r:id="rId112"/>
    <p:sldId id="557" r:id="rId113"/>
    <p:sldId id="556" r:id="rId114"/>
    <p:sldId id="584" r:id="rId115"/>
    <p:sldId id="564" r:id="rId116"/>
    <p:sldId id="551" r:id="rId117"/>
    <p:sldId id="572" r:id="rId118"/>
    <p:sldId id="566" r:id="rId119"/>
    <p:sldId id="558" r:id="rId120"/>
    <p:sldId id="563" r:id="rId121"/>
    <p:sldId id="573" r:id="rId122"/>
    <p:sldId id="574" r:id="rId123"/>
    <p:sldId id="575" r:id="rId124"/>
    <p:sldId id="570" r:id="rId125"/>
    <p:sldId id="578" r:id="rId126"/>
    <p:sldId id="582" r:id="rId127"/>
    <p:sldId id="583" r:id="rId128"/>
    <p:sldId id="576" r:id="rId129"/>
    <p:sldId id="577" r:id="rId130"/>
    <p:sldId id="579" r:id="rId131"/>
    <p:sldId id="545" r:id="rId132"/>
    <p:sldId id="520" r:id="rId133"/>
    <p:sldId id="299" r:id="rId134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BBC5D8"/>
    <a:srgbClr val="EA6846"/>
    <a:srgbClr val="FFFFFF"/>
    <a:srgbClr val="BFBFBF"/>
    <a:srgbClr val="00B0F0"/>
    <a:srgbClr val="333333"/>
    <a:srgbClr val="F0F1F0"/>
    <a:srgbClr val="4264A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5" autoAdjust="0"/>
    <p:restoredTop sz="95501" autoAdjust="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22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theme" Target="theme/theme1.xml"/><Relationship Id="rId16" Type="http://schemas.openxmlformats.org/officeDocument/2006/relationships/customXml" Target="../customXml/item16.xml"/><Relationship Id="rId107" Type="http://schemas.openxmlformats.org/officeDocument/2006/relationships/slide" Target="slides/slide12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7.xml"/><Relationship Id="rId123" Type="http://schemas.openxmlformats.org/officeDocument/2006/relationships/slide" Target="slides/slide28.xml"/><Relationship Id="rId128" Type="http://schemas.openxmlformats.org/officeDocument/2006/relationships/slide" Target="slides/slide33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slideMaster" Target="slideMasters/slideMaster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slide" Target="slides/slide18.xml"/><Relationship Id="rId118" Type="http://schemas.openxmlformats.org/officeDocument/2006/relationships/slide" Target="slides/slide23.xml"/><Relationship Id="rId134" Type="http://schemas.openxmlformats.org/officeDocument/2006/relationships/slide" Target="slides/slide39.xml"/><Relationship Id="rId139" Type="http://schemas.openxmlformats.org/officeDocument/2006/relationships/tableStyles" Target="tableStyle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8.xml"/><Relationship Id="rId108" Type="http://schemas.openxmlformats.org/officeDocument/2006/relationships/slide" Target="slides/slide13.xml"/><Relationship Id="rId124" Type="http://schemas.openxmlformats.org/officeDocument/2006/relationships/slide" Target="slides/slide29.xml"/><Relationship Id="rId129" Type="http://schemas.openxmlformats.org/officeDocument/2006/relationships/slide" Target="slides/slide34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slide" Target="slides/slid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slide" Target="slides/slide19.xml"/><Relationship Id="rId119" Type="http://schemas.openxmlformats.org/officeDocument/2006/relationships/slide" Target="slides/slide24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35.xml"/><Relationship Id="rId135" Type="http://schemas.openxmlformats.org/officeDocument/2006/relationships/notesMaster" Target="notesMasters/notesMaster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14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2.xml"/><Relationship Id="rId104" Type="http://schemas.openxmlformats.org/officeDocument/2006/relationships/slide" Target="slides/slide9.xml"/><Relationship Id="rId120" Type="http://schemas.openxmlformats.org/officeDocument/2006/relationships/slide" Target="slides/slide25.xml"/><Relationship Id="rId125" Type="http://schemas.openxmlformats.org/officeDocument/2006/relationships/slide" Target="slides/slide30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15.xml"/><Relationship Id="rId115" Type="http://schemas.openxmlformats.org/officeDocument/2006/relationships/slide" Target="slides/slide20.xml"/><Relationship Id="rId131" Type="http://schemas.openxmlformats.org/officeDocument/2006/relationships/slide" Target="slides/slide36.xml"/><Relationship Id="rId136" Type="http://schemas.openxmlformats.org/officeDocument/2006/relationships/presProps" Target="pres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5.xml"/><Relationship Id="rId105" Type="http://schemas.openxmlformats.org/officeDocument/2006/relationships/slide" Target="slides/slide10.xml"/><Relationship Id="rId126" Type="http://schemas.openxmlformats.org/officeDocument/2006/relationships/slide" Target="slides/slide31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3.xml"/><Relationship Id="rId121" Type="http://schemas.openxmlformats.org/officeDocument/2006/relationships/slide" Target="slides/slide26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slide" Target="slides/slide21.xml"/><Relationship Id="rId137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slide" Target="slides/slide16.xml"/><Relationship Id="rId132" Type="http://schemas.openxmlformats.org/officeDocument/2006/relationships/slide" Target="slides/slide37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slide" Target="slides/slide11.xml"/><Relationship Id="rId127" Type="http://schemas.openxmlformats.org/officeDocument/2006/relationships/slide" Target="slides/slide3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slide" Target="slides/slide4.xml"/><Relationship Id="rId101" Type="http://schemas.openxmlformats.org/officeDocument/2006/relationships/slide" Target="slides/slide6.xml"/><Relationship Id="rId122" Type="http://schemas.openxmlformats.org/officeDocument/2006/relationships/slide" Target="slides/slide2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slide" Target="slides/slide17.xml"/><Relationship Id="rId133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94AE7CE6-E4E6-4B6E-A05A-8BBDCD735EA3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DFB037BC-D726-4130-BC65-FFAC271D0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7BC-D726-4130-BC65-FFAC271D09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8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037BC-D726-4130-BC65-FFAC271D09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2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DABF-7ADC-4316-B221-F437217E575D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1799-0FEA-4575-812F-32C5E7CEFC58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2FA-6751-4A40-9E6D-3D6DF5310EAB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022"/>
            <a:ext cx="12192000" cy="4695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133" b="1" i="0" baseline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heading lies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96285"/>
            <a:ext cx="12192000" cy="348800"/>
          </a:xfrm>
          <a:prstGeom prst="rect">
            <a:avLst/>
          </a:prstGeom>
        </p:spPr>
        <p:txBody>
          <a:bodyPr wrap="none" lIns="274289" tIns="45715" rIns="91430" bIns="45715" anchor="t">
            <a:noAutofit/>
          </a:bodyPr>
          <a:lstStyle>
            <a:lvl1pPr marL="0" marR="0" indent="0" algn="l" defTabSz="12190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15" indent="0">
              <a:buNone/>
              <a:defRPr/>
            </a:lvl2pPr>
            <a:lvl3pPr marL="1219031" indent="0">
              <a:buNone/>
              <a:defRPr/>
            </a:lvl3pPr>
            <a:lvl4pPr marL="1828546" indent="0">
              <a:buNone/>
              <a:defRPr/>
            </a:lvl4pPr>
            <a:lvl5pPr marL="2438062" indent="0">
              <a:buNone/>
              <a:defRPr/>
            </a:lvl5pPr>
          </a:lstStyle>
          <a:p>
            <a:pPr marL="0" marR="0" lvl="0" indent="0" algn="l" defTabSz="12190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Explain here. </a:t>
            </a:r>
          </a:p>
        </p:txBody>
      </p:sp>
    </p:spTree>
    <p:extLst>
      <p:ext uri="{BB962C8B-B14F-4D97-AF65-F5344CB8AC3E}">
        <p14:creationId xmlns:p14="http://schemas.microsoft.com/office/powerpoint/2010/main" val="654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0000"/>
            <a:lum/>
          </a:blip>
          <a:srcRect/>
          <a:stretch>
            <a:fillRect l="45000" t="40000" r="4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8B04-30D1-4384-BAE9-11AB4D1E8684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27AA-F243-4E37-9EF1-13994480CBA9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0EC9E-0517-470F-8E63-485692557630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20B0-8C43-4F62-907E-22DFC6786404}" type="datetime1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BE91-07A7-4118-8F41-913D34F86215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7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973C-BFD2-4917-A84C-5066CA6E6CAA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DCE2-EFEA-486D-AD03-FE6D74AA71BC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6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A6AB-CBB9-4083-917B-5CE1F2E3A969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6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6787-BC13-47F0-A8F6-B27D880F8489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2A57A-2D63-471A-8F49-5C8CC3CA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10.10.30.47:8045/" TargetMode="External"/><Relationship Id="rId2" Type="http://schemas.openxmlformats.org/officeDocument/2006/relationships/hyperlink" Target="http://10.10.30.47:9945/api/eligibility/transaction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10.10.30.47:8099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1296072" y="85090"/>
            <a:ext cx="8128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0" y="1330736"/>
            <a:ext cx="12192000" cy="3908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i="0" kern="1200" baseline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400" b="0" dirty="0" smtClean="0">
                <a:solidFill>
                  <a:schemeClr val="bg1"/>
                </a:solidFill>
              </a:rPr>
              <a:t>Eligibility </a:t>
            </a:r>
            <a:r>
              <a:rPr lang="en-US" sz="2400" b="0" dirty="0">
                <a:solidFill>
                  <a:schemeClr val="bg1"/>
                </a:solidFill>
              </a:rPr>
              <a:t>API </a:t>
            </a:r>
            <a:r>
              <a:rPr lang="en-US" sz="2400" b="0" dirty="0" smtClean="0">
                <a:solidFill>
                  <a:schemeClr val="bg1"/>
                </a:solidFill>
              </a:rPr>
              <a:t>– Log Insertion </a:t>
            </a:r>
            <a:r>
              <a:rPr lang="en-US" sz="2400" b="0" dirty="0">
                <a:solidFill>
                  <a:schemeClr val="bg1"/>
                </a:solidFill>
              </a:rPr>
              <a:t>on client </a:t>
            </a:r>
            <a:r>
              <a:rPr lang="en-US" sz="2400" b="0" dirty="0" smtClean="0">
                <a:solidFill>
                  <a:schemeClr val="bg1"/>
                </a:solidFill>
              </a:rPr>
              <a:t>server</a:t>
            </a:r>
            <a:endParaRPr lang="en-US" sz="24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4F8FF3B-CC1E-44F1-9A58-FE6C5DA37A7F}"/>
              </a:ext>
            </a:extLst>
          </p:cNvPr>
          <p:cNvSpPr txBox="1"/>
          <p:nvPr/>
        </p:nvSpPr>
        <p:spPr>
          <a:xfrm>
            <a:off x="4380040" y="1721598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370707_ EDI _Draft V1.0</a:t>
            </a:r>
            <a:endParaRPr lang="en-US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03580"/>
              </p:ext>
            </p:extLst>
          </p:nvPr>
        </p:nvGraphicFramePr>
        <p:xfrm>
          <a:off x="3321267" y="3158838"/>
          <a:ext cx="5784741" cy="2216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8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7037">
                  <a:extLst>
                    <a:ext uri="{9D8B030D-6E8A-4147-A177-3AD203B41FA5}">
                      <a16:colId xmlns:a16="http://schemas.microsoft.com/office/drawing/2014/main" xmlns="" val="3298777559"/>
                    </a:ext>
                  </a:extLst>
                </a:gridCol>
                <a:gridCol w="21245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03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21275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Documented</a:t>
                      </a:r>
                      <a:r>
                        <a:rPr lang="en-US" sz="1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by</a:t>
                      </a: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[</a:t>
                      </a:r>
                      <a:r>
                        <a:rPr lang="en-US" sz="1400" b="1" i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Sohaib</a:t>
                      </a:r>
                      <a:r>
                        <a:rPr lang="en-US" sz="14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b="1" i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Qamar</a:t>
                      </a:r>
                      <a:r>
                        <a:rPr lang="en-US" sz="1400" b="1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(Business Analyst)]</a:t>
                      </a:r>
                      <a:endParaRPr lang="en-US" sz="14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399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Sr. #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Reviewer</a:t>
                      </a:r>
                      <a:r>
                        <a:rPr lang="en-US" sz="14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Team Name</a:t>
                      </a: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Date</a:t>
                      </a:r>
                      <a:endParaRPr lang="en-US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Ahmed Afzal</a:t>
                      </a:r>
                      <a:endParaRPr 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 Analyst</a:t>
                      </a:r>
                      <a:endParaRPr lang="en-US" sz="12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Faisal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Mahmood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Manager (EDI)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Muhammad 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Noman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Software Engineer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03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5044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0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21169"/>
              </p:ext>
            </p:extLst>
          </p:nvPr>
        </p:nvGraphicFramePr>
        <p:xfrm>
          <a:off x="247138" y="722191"/>
          <a:ext cx="686211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7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6182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latin typeface="Calibri (Body)"/>
                          <a:cs typeface="Arial" panose="020B0604020202020204" pitchFamily="34" charset="0"/>
                        </a:rPr>
                        <a:t>Use Case Name</a:t>
                      </a:r>
                      <a:r>
                        <a:rPr lang="en-US" sz="1200" b="1" dirty="0" smtClean="0">
                          <a:latin typeface="Calibri (Body)"/>
                          <a:cs typeface="Arial" panose="020B0604020202020204" pitchFamily="34" charset="0"/>
                        </a:rPr>
                        <a:t>: Customer’s data</a:t>
                      </a:r>
                      <a:r>
                        <a:rPr lang="en-US" sz="1200" b="1" baseline="0" dirty="0" smtClean="0">
                          <a:latin typeface="Calibri (Body)"/>
                          <a:cs typeface="Arial" panose="020B0604020202020204" pitchFamily="34" charset="0"/>
                        </a:rPr>
                        <a:t> validation</a:t>
                      </a:r>
                      <a:endParaRPr lang="en-US" sz="1200" b="1" i="1" dirty="0">
                        <a:latin typeface="Calibri (Body)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91">
                <a:tc>
                  <a:txBody>
                    <a:bodyPr/>
                    <a:lstStyle/>
                    <a:p>
                      <a:r>
                        <a:rPr lang="en-CA" sz="1200" b="1" dirty="0"/>
                        <a:t>Primary Actor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dirty="0" smtClean="0"/>
                        <a:t>Client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Stake holders and their interests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Client</a:t>
                      </a:r>
                      <a:endParaRPr lang="en-CA" sz="1200" i="1" baseline="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baseline="0" dirty="0" smtClean="0"/>
                        <a:t>Interest: Wants to verify a customer’s insurance activeness</a:t>
                      </a:r>
                      <a:endParaRPr lang="en-US" sz="1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1870">
                <a:tc>
                  <a:txBody>
                    <a:bodyPr/>
                    <a:lstStyle/>
                    <a:p>
                      <a:r>
                        <a:rPr lang="en-CA" sz="1200" b="1" dirty="0"/>
                        <a:t>Success Condition (If)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r>
                        <a:rPr lang="en-CA" sz="1200" i="1" u="none" dirty="0" smtClean="0"/>
                        <a:t>Customer’s data will be</a:t>
                      </a:r>
                      <a:r>
                        <a:rPr lang="en-CA" sz="1200" i="1" u="none" baseline="0" dirty="0" smtClean="0"/>
                        <a:t> validated</a:t>
                      </a:r>
                      <a:endParaRPr lang="en-CA" sz="1200" i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562">
                <a:tc>
                  <a:txBody>
                    <a:bodyPr/>
                    <a:lstStyle/>
                    <a:p>
                      <a:r>
                        <a:rPr lang="en-CA" sz="1200" b="1" dirty="0"/>
                        <a:t>Failed Condition (Else)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not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r>
                        <a:rPr lang="en-CA" sz="1200" i="1" u="none" dirty="0" smtClean="0"/>
                        <a:t>Customer’s data</a:t>
                      </a:r>
                      <a:r>
                        <a:rPr lang="en-CA" sz="1200" i="1" u="none" baseline="0" dirty="0" smtClean="0"/>
                        <a:t> will not be validated</a:t>
                      </a:r>
                      <a:endParaRPr lang="en-CA" sz="1200" i="1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6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API: Parameters Received in-case of Internal 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54" y="482602"/>
            <a:ext cx="9619012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Parameters will be received from Client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Parameters and sample input for Internal clients are mentioned below</a:t>
            </a:r>
            <a:r>
              <a:rPr lang="en-US" dirty="0" smtClean="0"/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Mandatory Parameters:</a:t>
            </a: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ClientId</a:t>
            </a:r>
            <a:r>
              <a:rPr lang="en-US" sz="1200" dirty="0"/>
              <a:t>" : "10032",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PayerName</a:t>
            </a:r>
            <a:r>
              <a:rPr lang="en-US" sz="1200" dirty="0"/>
              <a:t>" : "CMS",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PayerId</a:t>
            </a:r>
            <a:r>
              <a:rPr lang="en-US" sz="1200" dirty="0"/>
              <a:t>" : "CMS",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ProviderLastName</a:t>
            </a:r>
            <a:r>
              <a:rPr lang="en-US" sz="1200" dirty="0"/>
              <a:t>" : "HEMCARE MEDICAL CLINIC, PC",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ProviderFirstName</a:t>
            </a:r>
            <a:r>
              <a:rPr lang="en-US" sz="1200" dirty="0"/>
              <a:t>" : "",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ProviderNPI</a:t>
            </a:r>
            <a:r>
              <a:rPr lang="en-US" sz="1200" dirty="0"/>
              <a:t>" : "1982639407",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"</a:t>
            </a:r>
            <a:r>
              <a:rPr lang="en-US" sz="1200" dirty="0" err="1"/>
              <a:t>MemberId</a:t>
            </a:r>
            <a:r>
              <a:rPr lang="en-US" sz="1200" dirty="0"/>
              <a:t>" : "5HQ1NY9AK00",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PatientDOB</a:t>
            </a:r>
            <a:r>
              <a:rPr lang="en-US" sz="1200" dirty="0"/>
              <a:t>" : "19191102",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PatientLastName</a:t>
            </a:r>
            <a:r>
              <a:rPr lang="en-US" sz="1200" dirty="0"/>
              <a:t>" : "Thomas",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PatientFirstName</a:t>
            </a:r>
            <a:r>
              <a:rPr lang="en-US" sz="1200" dirty="0"/>
              <a:t>" : "Marie",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SubscriberLastName</a:t>
            </a:r>
            <a:r>
              <a:rPr lang="en-US" sz="1200" dirty="0"/>
              <a:t>" : "",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SubscriberFirstName</a:t>
            </a:r>
            <a:r>
              <a:rPr lang="en-US" sz="1200" dirty="0"/>
              <a:t>" : "",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SubscriberDOB</a:t>
            </a:r>
            <a:r>
              <a:rPr lang="en-US" sz="1200" dirty="0"/>
              <a:t>" : "19191102",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RelationshipCode</a:t>
            </a:r>
            <a:r>
              <a:rPr lang="en-US" sz="1200" dirty="0"/>
              <a:t>" : "S",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DateOfService</a:t>
            </a:r>
            <a:r>
              <a:rPr lang="en-US" sz="1200" dirty="0"/>
              <a:t>" : "20200602",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ServiceTypeCode</a:t>
            </a:r>
            <a:r>
              <a:rPr lang="en-US" sz="1200" dirty="0"/>
              <a:t>" : "30",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RequestType</a:t>
            </a:r>
            <a:r>
              <a:rPr lang="en-US" sz="1200" dirty="0"/>
              <a:t>":"classic",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Client_Type":"Patient</a:t>
            </a:r>
            <a:r>
              <a:rPr lang="en-US" sz="1200" dirty="0"/>
              <a:t>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"</a:t>
            </a:r>
            <a:r>
              <a:rPr lang="en-US" sz="1200" dirty="0"/>
              <a:t>Patient_Account":"6010039534101",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claim_number":</a:t>
            </a:r>
            <a:r>
              <a:rPr lang="en-US" sz="1200" dirty="0" err="1" smtClean="0"/>
              <a:t>null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“</a:t>
            </a:r>
            <a:r>
              <a:rPr lang="en-US" sz="1200" dirty="0" err="1" smtClean="0"/>
              <a:t>ServerName</a:t>
            </a:r>
            <a:r>
              <a:rPr lang="en-US" sz="1200" dirty="0" smtClean="0"/>
              <a:t>”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“</a:t>
            </a:r>
            <a:r>
              <a:rPr lang="en-US" sz="1200" dirty="0" err="1" smtClean="0"/>
              <a:t>InsuranceId</a:t>
            </a:r>
            <a:r>
              <a:rPr lang="en-US" sz="1200" dirty="0" smtClean="0"/>
              <a:t>”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Optional Parameters: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ProviderTaxId</a:t>
            </a:r>
            <a:r>
              <a:rPr lang="en-US" sz="1200" dirty="0"/>
              <a:t>" : null,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ProviderPin</a:t>
            </a:r>
            <a:r>
              <a:rPr lang="en-US" sz="1200" dirty="0"/>
              <a:t>" : null</a:t>
            </a:r>
            <a:r>
              <a:rPr lang="en-US" sz="1400" dirty="0" smtClean="0"/>
              <a:t>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Gender":"F</a:t>
            </a:r>
            <a:r>
              <a:rPr lang="en-US" sz="1200" dirty="0"/>
              <a:t>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7500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API: Parameters Received in-case of </a:t>
            </a:r>
            <a:r>
              <a:rPr lang="en-US" dirty="0" smtClean="0"/>
              <a:t>External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281" y="675503"/>
            <a:ext cx="818017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Parameters and sample input for External clients are mentioned below</a:t>
            </a:r>
            <a:r>
              <a:rPr lang="en-US" sz="1600" dirty="0" smtClean="0"/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Mandatory Parameters: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"</a:t>
            </a:r>
            <a:r>
              <a:rPr lang="en-US" sz="1200" dirty="0" err="1"/>
              <a:t>ClientId</a:t>
            </a:r>
            <a:r>
              <a:rPr lang="en-US" sz="1200" dirty="0"/>
              <a:t>" : "1104",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PayerName</a:t>
            </a:r>
            <a:r>
              <a:rPr lang="en-US" sz="1200" dirty="0"/>
              <a:t>" : "CMS",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PayerId</a:t>
            </a:r>
            <a:r>
              <a:rPr lang="en-US" sz="1200" dirty="0"/>
              <a:t>" : "0002",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ProviderLastName</a:t>
            </a:r>
            <a:r>
              <a:rPr lang="en-US" sz="1200" dirty="0"/>
              <a:t>" : "HEMCARE MEDICAL CLINIC, PC",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ProviderFirstName</a:t>
            </a:r>
            <a:r>
              <a:rPr lang="en-US" sz="1200" dirty="0"/>
              <a:t>" : "",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ProviderNPI</a:t>
            </a:r>
            <a:r>
              <a:rPr lang="en-US" sz="1200" dirty="0"/>
              <a:t>" : "1982639407",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"</a:t>
            </a:r>
            <a:r>
              <a:rPr lang="en-US" sz="1200" dirty="0" err="1"/>
              <a:t>MemberId</a:t>
            </a:r>
            <a:r>
              <a:rPr lang="en-US" sz="1200" dirty="0"/>
              <a:t>" : "5HQ1NY9AK00",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PatientDOB</a:t>
            </a:r>
            <a:r>
              <a:rPr lang="en-US" sz="1200" dirty="0"/>
              <a:t>" : "19191102",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PatientLastName</a:t>
            </a:r>
            <a:r>
              <a:rPr lang="en-US" sz="1200" dirty="0"/>
              <a:t>" : "Thomas",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PatientFirstName</a:t>
            </a:r>
            <a:r>
              <a:rPr lang="en-US" sz="1200" dirty="0"/>
              <a:t>" : "Marie",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SubscriberLastName</a:t>
            </a:r>
            <a:r>
              <a:rPr lang="en-US" sz="1200" dirty="0"/>
              <a:t>" : "",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SubscriberFirstName</a:t>
            </a:r>
            <a:r>
              <a:rPr lang="en-US" sz="1200" dirty="0"/>
              <a:t>" : "",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SubscriberDOB</a:t>
            </a:r>
            <a:r>
              <a:rPr lang="en-US" sz="1200" dirty="0"/>
              <a:t>" : "19191102",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RelationshipCode</a:t>
            </a:r>
            <a:r>
              <a:rPr lang="en-US" sz="1200" dirty="0"/>
              <a:t>" : "S",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DateOfService</a:t>
            </a:r>
            <a:r>
              <a:rPr lang="en-US" sz="1200" dirty="0"/>
              <a:t>" : "20200602",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ServiceTypeCode</a:t>
            </a:r>
            <a:r>
              <a:rPr lang="en-US" sz="1200" dirty="0"/>
              <a:t>" : "30",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RequestType</a:t>
            </a:r>
            <a:r>
              <a:rPr lang="en-US" sz="1200" dirty="0"/>
              <a:t>":"classic",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Client_Type":"Patient</a:t>
            </a:r>
            <a:r>
              <a:rPr lang="en-US" sz="1200" dirty="0"/>
              <a:t>",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"Optional Parameters: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ProviderTaxId</a:t>
            </a:r>
            <a:r>
              <a:rPr lang="en-US" sz="1200" dirty="0"/>
              <a:t>" : null,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ProviderPin</a:t>
            </a:r>
            <a:r>
              <a:rPr lang="en-US" sz="1200" dirty="0"/>
              <a:t>" : null</a:t>
            </a:r>
            <a:r>
              <a:rPr lang="en-US" sz="1200" dirty="0" smtClean="0"/>
              <a:t>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 </a:t>
            </a:r>
            <a:r>
              <a:rPr lang="en-US" sz="1200" dirty="0" err="1" smtClean="0"/>
              <a:t>Gender</a:t>
            </a:r>
            <a:r>
              <a:rPr lang="en-US" sz="1200" dirty="0" err="1"/>
              <a:t>":"F</a:t>
            </a:r>
            <a:r>
              <a:rPr lang="en-US" sz="1200" dirty="0" smtClean="0"/>
              <a:t>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  </a:t>
            </a:r>
            <a:r>
              <a:rPr lang="en-US" sz="1200" dirty="0" err="1" smtClean="0"/>
              <a:t>InsuranceId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826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parameters will be used for DB searching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54" y="482602"/>
            <a:ext cx="96190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PayerName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PayerId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MemberId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PatientDOB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PatientLastName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PatientFirstName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SubscriberLastName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SubscriberFirstName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SubscriberDOB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RelationshipCode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DateOfService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ServiceTypeCode</a:t>
            </a:r>
            <a:endParaRPr lang="en-US" sz="1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2654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CD281-8383-4F8A-9E15-899C068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Eligibility_API_Clients </a:t>
            </a:r>
            <a:r>
              <a:rPr lang="en-US" dirty="0" smtClean="0"/>
              <a:t>Table</a:t>
            </a:r>
            <a:endParaRPr lang="x-non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7436AF7-D854-4C28-8C44-021EDB413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1366"/>
              </p:ext>
            </p:extLst>
          </p:nvPr>
        </p:nvGraphicFramePr>
        <p:xfrm>
          <a:off x="2708099" y="1487931"/>
          <a:ext cx="4673004" cy="1140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97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9816">
                  <a:extLst>
                    <a:ext uri="{9D8B030D-6E8A-4147-A177-3AD203B41FA5}">
                      <a16:colId xmlns:a16="http://schemas.microsoft.com/office/drawing/2014/main" xmlns="" val="1615049175"/>
                    </a:ext>
                  </a:extLst>
                </a:gridCol>
                <a:gridCol w="1713470">
                  <a:extLst>
                    <a:ext uri="{9D8B030D-6E8A-4147-A177-3AD203B41FA5}">
                      <a16:colId xmlns:a16="http://schemas.microsoft.com/office/drawing/2014/main" xmlns="" val="37481987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Table Name 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Column </a:t>
                      </a:r>
                      <a:r>
                        <a:rPr lang="x-none" sz="1100" dirty="0" smtClean="0">
                          <a:effectLst/>
                        </a:rPr>
                        <a:t>Name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 dirty="0" smtClean="0">
                          <a:effectLst/>
                        </a:rPr>
                        <a:t>Parameter</a:t>
                      </a:r>
                      <a:r>
                        <a:rPr lang="en-US" sz="1100" dirty="0" smtClean="0">
                          <a:effectLst/>
                        </a:rPr>
                        <a:t> Name 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377975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 Eligibility_API_Clients 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INTERNAL_CLIENT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Response_Bit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0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15948"/>
              </p:ext>
            </p:extLst>
          </p:nvPr>
        </p:nvGraphicFramePr>
        <p:xfrm>
          <a:off x="247138" y="722191"/>
          <a:ext cx="686211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7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6182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latin typeface="Calibri (Body)"/>
                          <a:cs typeface="Arial" panose="020B0604020202020204" pitchFamily="34" charset="0"/>
                        </a:rPr>
                        <a:t>Use Case Name</a:t>
                      </a:r>
                      <a:r>
                        <a:rPr lang="en-US" sz="1200" b="1" dirty="0" smtClean="0">
                          <a:latin typeface="Calibri (Body)"/>
                          <a:cs typeface="Arial" panose="020B0604020202020204" pitchFamily="34" charset="0"/>
                        </a:rPr>
                        <a:t>: Maintain Log</a:t>
                      </a:r>
                      <a:endParaRPr lang="en-US" sz="1200" b="1" i="1" dirty="0">
                        <a:latin typeface="Calibri (Body)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91">
                <a:tc>
                  <a:txBody>
                    <a:bodyPr/>
                    <a:lstStyle/>
                    <a:p>
                      <a:r>
                        <a:rPr lang="en-CA" sz="1200" b="1" dirty="0"/>
                        <a:t>Primary Actor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dirty="0" smtClean="0"/>
                        <a:t>EDI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Stake holders and their interests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Client</a:t>
                      </a:r>
                      <a:endParaRPr lang="en-CA" sz="1200" i="1" baseline="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baseline="0" dirty="0" smtClean="0"/>
                        <a:t>Interest: Wants to verify a customer’s status</a:t>
                      </a:r>
                      <a:endParaRPr lang="en-US" sz="1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1870">
                <a:tc>
                  <a:txBody>
                    <a:bodyPr/>
                    <a:lstStyle/>
                    <a:p>
                      <a:r>
                        <a:rPr lang="en-CA" sz="1200" b="1" dirty="0"/>
                        <a:t>Success Condition (If)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u="none" dirty="0" smtClean="0"/>
                        <a:t>Log is maintained</a:t>
                      </a:r>
                      <a:r>
                        <a:rPr lang="en-CA" sz="1200" i="1" u="none" baseline="0" dirty="0" smtClean="0"/>
                        <a:t> for the client’s request and its response</a:t>
                      </a:r>
                      <a:endParaRPr lang="en-CA" sz="1200" i="1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562">
                <a:tc>
                  <a:txBody>
                    <a:bodyPr/>
                    <a:lstStyle/>
                    <a:p>
                      <a:r>
                        <a:rPr lang="en-CA" sz="1200" b="1" dirty="0"/>
                        <a:t>Failed Condition (Else)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not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r>
                        <a:rPr lang="en-CA" sz="1200" i="1" u="none" dirty="0" smtClean="0"/>
                        <a:t>Log will not</a:t>
                      </a:r>
                      <a:r>
                        <a:rPr lang="en-CA" sz="1200" i="1" u="none" baseline="0" dirty="0" smtClean="0"/>
                        <a:t> be maintained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3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CD281-8383-4F8A-9E15-899C068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Eligibility_API_Logs </a:t>
            </a:r>
            <a:r>
              <a:rPr lang="en-US" dirty="0" smtClean="0"/>
              <a:t>Table</a:t>
            </a:r>
            <a:endParaRPr lang="x-non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7436AF7-D854-4C28-8C44-021EDB413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28488"/>
              </p:ext>
            </p:extLst>
          </p:nvPr>
        </p:nvGraphicFramePr>
        <p:xfrm>
          <a:off x="2329159" y="851934"/>
          <a:ext cx="6658321" cy="4333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6624">
                  <a:extLst>
                    <a:ext uri="{9D8B030D-6E8A-4147-A177-3AD203B41FA5}">
                      <a16:colId xmlns:a16="http://schemas.microsoft.com/office/drawing/2014/main" xmlns="" val="1615049175"/>
                    </a:ext>
                  </a:extLst>
                </a:gridCol>
                <a:gridCol w="1442658">
                  <a:extLst>
                    <a:ext uri="{9D8B030D-6E8A-4147-A177-3AD203B41FA5}">
                      <a16:colId xmlns:a16="http://schemas.microsoft.com/office/drawing/2014/main" xmlns="" val="3748198783"/>
                    </a:ext>
                  </a:extLst>
                </a:gridCol>
                <a:gridCol w="12082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13253"/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Table Name 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Column </a:t>
                      </a:r>
                      <a:r>
                        <a:rPr lang="x-none" sz="1100" dirty="0" smtClean="0">
                          <a:effectLst/>
                        </a:rPr>
                        <a:t>Name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x-none" sz="1100" dirty="0" smtClean="0">
                          <a:effectLst/>
                        </a:rPr>
                        <a:t>Parameter</a:t>
                      </a:r>
                      <a:r>
                        <a:rPr lang="en-US" sz="1100" dirty="0" smtClean="0">
                          <a:effectLst/>
                        </a:rPr>
                        <a:t> Name 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Data Type (Length)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Type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77975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r>
                        <a:rPr lang="en-US" sz="11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Eligibility_API_Logs</a:t>
                      </a:r>
                      <a:r>
                        <a:rPr lang="en-US" sz="11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endParaRPr lang="x-none" sz="11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ClientID</a:t>
                      </a:r>
                      <a:endParaRPr lang="x-none" sz="11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ClientId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(400)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Situational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spcAft>
                          <a:spcPts val="0"/>
                        </a:spcAft>
                      </a:pPr>
                      <a:endParaRPr lang="x-none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PayerName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PayerName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PayerId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PayerId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4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ProviderLastName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ProviderLastName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ProviderFirstName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ProviderFirstName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Situational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ProviderNPI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ProviderNPI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ProviderTaxId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ProviderTaxId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ProviderPin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ProviderPin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MemberID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MemberId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PatientDOB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PatientDOB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Datetime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(8)</a:t>
                      </a:r>
                      <a:endParaRPr lang="x-none" sz="1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PatientLastName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PatientLastName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PatientFirstName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PatientFirstName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SubscriberLastName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SubscriberLastName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Situational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SubscriberFirstName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SubscriberFirstName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Situational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SubscriberDOB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SubscriberDOB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datetime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(8)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Situational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Relationship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RelationshipCode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DateOFService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DateOfService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datetime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(8)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ServiceTypeCode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ServiceTypeCod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(-1)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RequestType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RequestType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(50)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ClientType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Client_Type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(100)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Gender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Gender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(50)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Optional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5946" y="5090982"/>
            <a:ext cx="754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case of Internal client following parameters are added into the above list i.e.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30605"/>
              </p:ext>
            </p:extLst>
          </p:nvPr>
        </p:nvGraphicFramePr>
        <p:xfrm>
          <a:off x="2337486" y="5502875"/>
          <a:ext cx="6666471" cy="7486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36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69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51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862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54443"/>
              </a:tblGrid>
              <a:tr h="1479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Patient_Account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Patient_Account</a:t>
                      </a:r>
                      <a:endParaRPr lang="x-none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bigint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(8)</a:t>
                      </a:r>
                      <a:endParaRPr lang="x-none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Claim_No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claim_number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bigint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(8)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ServerName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ServerName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(100)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Mandatory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InsuranceID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InsuranceId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nvarchar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(200)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Situational</a:t>
                      </a:r>
                      <a:endParaRPr lang="x-non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784" y="482602"/>
            <a:ext cx="488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Following parameters are required to maintain log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600303" y="5955958"/>
            <a:ext cx="947351" cy="280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47654" y="5379308"/>
            <a:ext cx="1985319" cy="115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InsuranceId</a:t>
            </a:r>
            <a:r>
              <a:rPr lang="en-US" sz="1400" dirty="0" smtClean="0"/>
              <a:t>” is Mandatory incase of Internal clients while it is Optional in case of External clients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12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3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20478"/>
              </p:ext>
            </p:extLst>
          </p:nvPr>
        </p:nvGraphicFramePr>
        <p:xfrm>
          <a:off x="247138" y="722191"/>
          <a:ext cx="686211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7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6182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latin typeface="Calibri (Body)"/>
                          <a:cs typeface="Arial" panose="020B0604020202020204" pitchFamily="34" charset="0"/>
                        </a:rPr>
                        <a:t>Use Case Name</a:t>
                      </a:r>
                      <a:r>
                        <a:rPr lang="en-US" sz="1200" b="1" dirty="0" smtClean="0">
                          <a:latin typeface="Calibri (Body)"/>
                          <a:cs typeface="Arial" panose="020B0604020202020204" pitchFamily="34" charset="0"/>
                        </a:rPr>
                        <a:t>: Sends Request to Insurance Company</a:t>
                      </a:r>
                      <a:endParaRPr lang="en-US" sz="1200" b="1" i="1" dirty="0">
                        <a:latin typeface="Calibri (Body)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91">
                <a:tc>
                  <a:txBody>
                    <a:bodyPr/>
                    <a:lstStyle/>
                    <a:p>
                      <a:r>
                        <a:rPr lang="en-CA" sz="1200" b="1" dirty="0"/>
                        <a:t>Primary Actor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dirty="0" smtClean="0"/>
                        <a:t>EDI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Stake holders and their interests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baseline="0" dirty="0" smtClean="0"/>
                        <a:t>EDI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baseline="0" dirty="0" smtClean="0"/>
                        <a:t>Interest: wants to verify customer’s status from insurance company</a:t>
                      </a:r>
                      <a:endParaRPr lang="en-US" sz="1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1870">
                <a:tc>
                  <a:txBody>
                    <a:bodyPr/>
                    <a:lstStyle/>
                    <a:p>
                      <a:r>
                        <a:rPr lang="en-CA" sz="1200" b="1" dirty="0"/>
                        <a:t>Success Condition (If)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r>
                        <a:rPr lang="en-CA" sz="1200" i="1" u="none" dirty="0" smtClean="0"/>
                        <a:t>API</a:t>
                      </a:r>
                      <a:r>
                        <a:rPr lang="en-CA" sz="1200" i="1" u="none" baseline="0" dirty="0" smtClean="0"/>
                        <a:t> will send request to insurance company for verification</a:t>
                      </a:r>
                      <a:endParaRPr lang="en-CA" sz="1200" i="1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562">
                <a:tc>
                  <a:txBody>
                    <a:bodyPr/>
                    <a:lstStyle/>
                    <a:p>
                      <a:r>
                        <a:rPr lang="en-CA" sz="1200" b="1" dirty="0"/>
                        <a:t>Failed Condition (Else)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not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r>
                        <a:rPr lang="en-CA" sz="1200" i="1" u="none" dirty="0" smtClean="0"/>
                        <a:t>API</a:t>
                      </a:r>
                      <a:r>
                        <a:rPr lang="en-CA" sz="1200" i="1" u="none" baseline="0" dirty="0" smtClean="0"/>
                        <a:t> will </a:t>
                      </a:r>
                      <a:r>
                        <a:rPr lang="en-CA" sz="1200" i="1" u="none" dirty="0" smtClean="0"/>
                        <a:t>not send request</a:t>
                      </a:r>
                      <a:r>
                        <a:rPr lang="en-CA" sz="1200" i="1" u="none" baseline="0" dirty="0" smtClean="0"/>
                        <a:t> to insurance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0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API : Sends request to insurance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54" y="482602"/>
            <a:ext cx="9619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Generates </a:t>
            </a:r>
            <a:r>
              <a:rPr lang="en-US" dirty="0"/>
              <a:t>request </a:t>
            </a:r>
            <a:r>
              <a:rPr lang="en-US" dirty="0" smtClean="0"/>
              <a:t>in 270 format or parameterized request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Sends request to </a:t>
            </a:r>
            <a:r>
              <a:rPr lang="en-US" dirty="0"/>
              <a:t>Insurance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Receives </a:t>
            </a:r>
            <a:r>
              <a:rPr lang="en-US" dirty="0"/>
              <a:t>response from insurance  in 271 format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API then sends the response of the insurance to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2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 API : </a:t>
            </a:r>
            <a:r>
              <a:rPr lang="en-US" dirty="0"/>
              <a:t>Receives </a:t>
            </a:r>
            <a:r>
              <a:rPr lang="en-US" dirty="0" smtClean="0"/>
              <a:t>Parameters </a:t>
            </a:r>
            <a:r>
              <a:rPr lang="en-US" dirty="0"/>
              <a:t>from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54" y="482602"/>
            <a:ext cx="96190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Parameters </a:t>
            </a:r>
            <a:r>
              <a:rPr lang="en-US" dirty="0"/>
              <a:t>from 1</a:t>
            </a:r>
            <a:r>
              <a:rPr lang="en-US" baseline="30000" dirty="0"/>
              <a:t>st</a:t>
            </a:r>
            <a:r>
              <a:rPr lang="en-US" dirty="0"/>
              <a:t> API will be </a:t>
            </a:r>
            <a:r>
              <a:rPr lang="en-US" dirty="0" smtClean="0"/>
              <a:t>received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Parameters and sample input for Internal clients are given below: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Mandatory Parameters</a:t>
            </a:r>
            <a:r>
              <a:rPr lang="en-US" dirty="0" smtClean="0"/>
              <a:t>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"</a:t>
            </a:r>
            <a:r>
              <a:rPr lang="en-US" sz="1200" dirty="0" err="1"/>
              <a:t>PayerName</a:t>
            </a:r>
            <a:r>
              <a:rPr lang="en-US" sz="1200" dirty="0"/>
              <a:t>" : "CMS",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PayerId</a:t>
            </a:r>
            <a:r>
              <a:rPr lang="en-US" sz="1200" dirty="0"/>
              <a:t>" : "CMS",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ProviderLastName</a:t>
            </a:r>
            <a:r>
              <a:rPr lang="en-US" sz="1200" dirty="0"/>
              <a:t>" : "HEMCARE MEDICAL CLINIC, PC",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ProviderFirstName</a:t>
            </a:r>
            <a:r>
              <a:rPr lang="en-US" sz="1200" dirty="0"/>
              <a:t>" : "",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ProviderNPI</a:t>
            </a:r>
            <a:r>
              <a:rPr lang="en-US" sz="1200" dirty="0"/>
              <a:t>" : "1982639407",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MemberId</a:t>
            </a:r>
            <a:r>
              <a:rPr lang="en-US" sz="1200" dirty="0"/>
              <a:t>" : "5HQ1NY9AK00",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PatientDOB</a:t>
            </a:r>
            <a:r>
              <a:rPr lang="en-US" sz="1200" dirty="0"/>
              <a:t>" : "19191102",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PatientLastName</a:t>
            </a:r>
            <a:r>
              <a:rPr lang="en-US" sz="1200" dirty="0"/>
              <a:t>" : "Thomas",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PatientFirstName</a:t>
            </a:r>
            <a:r>
              <a:rPr lang="en-US" sz="1200" dirty="0"/>
              <a:t>" : "Marie",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SubscriberLastName</a:t>
            </a:r>
            <a:r>
              <a:rPr lang="en-US" sz="1200" dirty="0"/>
              <a:t>" : "",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SubscriberFirstName</a:t>
            </a:r>
            <a:r>
              <a:rPr lang="en-US" sz="1200" dirty="0"/>
              <a:t>" : "",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SubscriberDOB</a:t>
            </a:r>
            <a:r>
              <a:rPr lang="en-US" sz="1200" dirty="0"/>
              <a:t>" : "19191102",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RelationshipCode</a:t>
            </a:r>
            <a:r>
              <a:rPr lang="en-US" sz="1200" dirty="0"/>
              <a:t>" : "S",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DateOfService</a:t>
            </a:r>
            <a:r>
              <a:rPr lang="en-US" sz="1200" dirty="0"/>
              <a:t>" : "20200602",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/>
              <a:t>"</a:t>
            </a:r>
            <a:r>
              <a:rPr lang="en-US" sz="1200" dirty="0" err="1"/>
              <a:t>ServiceTypeCode</a:t>
            </a:r>
            <a:r>
              <a:rPr lang="en-US" sz="1200" dirty="0"/>
              <a:t>" : "30</a:t>
            </a:r>
            <a:r>
              <a:rPr lang="en-US" sz="1200" dirty="0" smtClean="0"/>
              <a:t>"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Optional </a:t>
            </a:r>
            <a:r>
              <a:rPr lang="en-US" dirty="0"/>
              <a:t>Parameters</a:t>
            </a:r>
            <a:r>
              <a:rPr lang="en-US" dirty="0" smtClean="0"/>
              <a:t>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"</a:t>
            </a:r>
            <a:r>
              <a:rPr lang="en-US" sz="1200" dirty="0" err="1"/>
              <a:t>Gender":"F</a:t>
            </a:r>
            <a:r>
              <a:rPr lang="en-US" sz="1200" dirty="0"/>
              <a:t>",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9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029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Change Request Details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C1FE60A-7BFE-4B07-A4DB-04D99F6A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24771"/>
              </p:ext>
            </p:extLst>
          </p:nvPr>
        </p:nvGraphicFramePr>
        <p:xfrm>
          <a:off x="325880" y="698337"/>
          <a:ext cx="8860065" cy="11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1738">
                  <a:extLst>
                    <a:ext uri="{9D8B030D-6E8A-4147-A177-3AD203B41FA5}">
                      <a16:colId xmlns:a16="http://schemas.microsoft.com/office/drawing/2014/main" xmlns="" val="1762580127"/>
                    </a:ext>
                  </a:extLst>
                </a:gridCol>
                <a:gridCol w="5548327">
                  <a:extLst>
                    <a:ext uri="{9D8B030D-6E8A-4147-A177-3AD203B41FA5}">
                      <a16:colId xmlns:a16="http://schemas.microsoft.com/office/drawing/2014/main" xmlns="" val="3533421494"/>
                    </a:ext>
                  </a:extLst>
                </a:gridCol>
              </a:tblGrid>
              <a:tr h="380820">
                <a:tc>
                  <a:txBody>
                    <a:bodyPr/>
                    <a:lstStyle/>
                    <a:p>
                      <a:r>
                        <a:rPr lang="en-US" dirty="0"/>
                        <a:t>Requestor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Usama</a:t>
                      </a: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Munir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815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Eligibility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5950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EDI Backlog</a:t>
                      </a:r>
                      <a:endParaRPr lang="en-US" sz="1800" i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101269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7" y="1917158"/>
            <a:ext cx="9866667" cy="48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Below mentioned parameters will be used to generate 270 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446" y="482602"/>
            <a:ext cx="9619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PayerName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PayerId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ProviderLastName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ProviderFirstName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ProviderNPI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MemberId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PatientDOB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PatientLastName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PatientFirstName</a:t>
            </a:r>
            <a:endParaRPr lang="en-US" sz="12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SubscriberLastName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SubscriberFirstName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SubscriberDOB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RelationshipCode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DateOfService</a:t>
            </a:r>
            <a:endParaRPr lang="en-US" sz="1200" dirty="0" smtClean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ServiceTypeCode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52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4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539877"/>
              </p:ext>
            </p:extLst>
          </p:nvPr>
        </p:nvGraphicFramePr>
        <p:xfrm>
          <a:off x="247138" y="722191"/>
          <a:ext cx="6862118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7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6182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latin typeface="Calibri (Body)"/>
                          <a:cs typeface="Arial" panose="020B0604020202020204" pitchFamily="34" charset="0"/>
                        </a:rPr>
                        <a:t>Use Case Name</a:t>
                      </a:r>
                      <a:r>
                        <a:rPr lang="en-US" sz="1200" b="1" dirty="0" smtClean="0">
                          <a:latin typeface="Calibri (Body)"/>
                          <a:cs typeface="Arial" panose="020B0604020202020204" pitchFamily="34" charset="0"/>
                        </a:rPr>
                        <a:t>: Sends Request to Insurance Company</a:t>
                      </a:r>
                      <a:endParaRPr lang="en-US" sz="1200" b="1" i="1" dirty="0">
                        <a:latin typeface="Calibri (Body)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91">
                <a:tc>
                  <a:txBody>
                    <a:bodyPr/>
                    <a:lstStyle/>
                    <a:p>
                      <a:r>
                        <a:rPr lang="en-CA" sz="1200" b="1" dirty="0"/>
                        <a:t>Primary Actor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dirty="0" smtClean="0"/>
                        <a:t>EDI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Stake holders and their interests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EDI</a:t>
                      </a:r>
                      <a:endParaRPr lang="en-CA" sz="1200" i="1" baseline="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baseline="0" dirty="0" smtClean="0"/>
                        <a:t>Interest: Wants to verify a customer’s insurance activeness from Insurance company</a:t>
                      </a:r>
                      <a:endParaRPr lang="en-US" sz="1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1870">
                <a:tc>
                  <a:txBody>
                    <a:bodyPr/>
                    <a:lstStyle/>
                    <a:p>
                      <a:r>
                        <a:rPr lang="en-CA" sz="1200" b="1" dirty="0"/>
                        <a:t>Success Condition (If)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r>
                        <a:rPr lang="en-CA" sz="1200" i="1" u="none" dirty="0" smtClean="0"/>
                        <a:t>API</a:t>
                      </a:r>
                      <a:r>
                        <a:rPr lang="en-CA" sz="1200" i="1" u="none" baseline="0" dirty="0" smtClean="0"/>
                        <a:t> will send request to insurance company for verification</a:t>
                      </a:r>
                      <a:endParaRPr lang="en-CA" sz="1200" i="1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562">
                <a:tc>
                  <a:txBody>
                    <a:bodyPr/>
                    <a:lstStyle/>
                    <a:p>
                      <a:r>
                        <a:rPr lang="en-CA" sz="1200" b="1" dirty="0"/>
                        <a:t>Failed Condition (Else)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not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r>
                        <a:rPr lang="en-CA" sz="1200" i="1" u="none" dirty="0" smtClean="0"/>
                        <a:t>Request will not</a:t>
                      </a:r>
                      <a:r>
                        <a:rPr lang="en-CA" sz="1200" i="1" u="none" baseline="0" dirty="0" smtClean="0"/>
                        <a:t> be sent to insurance 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CD281-8383-4F8A-9E15-899C068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Send to insurance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4A449A-DDF6-4374-94A7-73CB246B7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82602"/>
            <a:ext cx="12192000" cy="34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is 270 Format of a request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745" y="831402"/>
            <a:ext cx="91440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ISA*00*          *00*        </a:t>
            </a:r>
          </a:p>
          <a:p>
            <a:r>
              <a:rPr lang="en-US" sz="1400" dirty="0"/>
              <a:t>  *ZZ*SENDERID       *ZZ*CMS    </a:t>
            </a:r>
          </a:p>
          <a:p>
            <a:r>
              <a:rPr lang="en-US" sz="1400" dirty="0"/>
              <a:t>        *201014*0713*^*00501*133774371*0*P*|</a:t>
            </a:r>
          </a:p>
          <a:p>
            <a:r>
              <a:rPr lang="en-US" sz="1400" dirty="0"/>
              <a:t>~GS*HS*SENDERID*CMS*20201014*0713*1*X*005010X279A1~ST*270*1001*</a:t>
            </a:r>
          </a:p>
          <a:p>
            <a:r>
              <a:rPr lang="en-US" sz="1400" dirty="0"/>
              <a:t>005010X279A1~BHT*0022*13*1001*20201014*0713~HL*1**20*1~NM1*PR*2*CMS</a:t>
            </a:r>
          </a:p>
          <a:p>
            <a:r>
              <a:rPr lang="en-US" sz="1400" dirty="0"/>
              <a:t>*****PI*CMS~HL*2*1*21*1~NM1*1P*2*DANIEL B WRIGHT DNP LLC</a:t>
            </a:r>
          </a:p>
          <a:p>
            <a:r>
              <a:rPr lang="en-US" sz="1400" dirty="0"/>
              <a:t>*****XX*1801421714~HL*3*2*22*0~TRN*1*002954*9000000001~NM1*IL*1*KEMP*Carol</a:t>
            </a:r>
          </a:p>
          <a:p>
            <a:r>
              <a:rPr lang="en-US" sz="1400" dirty="0"/>
              <a:t>****MI*4WX9N34AR49~DMG*D8*19341205~DTP*291*D8*20201014</a:t>
            </a:r>
          </a:p>
          <a:p>
            <a:r>
              <a:rPr lang="en-US" sz="1400" dirty="0"/>
              <a:t>~EQ*1^2^3^4^5^6^7^8^10^12^13^14^15^18^20^23^24^25^26^27^28^30^33^36^37^38^39^40^41</a:t>
            </a:r>
          </a:p>
          <a:p>
            <a:r>
              <a:rPr lang="en-US" sz="1400" dirty="0"/>
              <a:t>^42^45^47^48^49^50^51^52^53^54^62^65^67^68^69^73^76^78^80^81^82^83^86^88^93^98^</a:t>
            </a:r>
          </a:p>
          <a:p>
            <a:r>
              <a:rPr lang="en-US" sz="1400" dirty="0"/>
              <a:t>99^A0^A3^A4^A5^A6^A7^A8^AD^AE^AF^AG^AI^AJ^AK^AL^BF^BG^BH^BT^BU^BV^CQ^DM^MH^</a:t>
            </a:r>
          </a:p>
          <a:p>
            <a:r>
              <a:rPr lang="en-US" sz="1400" dirty="0"/>
              <a:t>UC^RN~EQ**HC|76706~EQ**HC|76977~EQ**HC|77078~EQ**HC|77080~EQ**HC|77081~EQ**HC|80061~EQ*</a:t>
            </a:r>
          </a:p>
          <a:p>
            <a:r>
              <a:rPr lang="en-US" sz="1400" dirty="0"/>
              <a:t>*HC|82270~EQ**HC|82465~EQ**HC|82947~EQ**HC|82950~EQ**HC|82951~EQ**HC|83718~EQ**HC|84478~EQ**</a:t>
            </a:r>
          </a:p>
          <a:p>
            <a:r>
              <a:rPr lang="en-US" sz="1400" dirty="0"/>
              <a:t>HC|90670~EQ**HC|90732~EQ**HC|G0101~EQ**HC|G0102~EQ**HC|G0103~EQ**HC|G0104</a:t>
            </a:r>
          </a:p>
          <a:p>
            <a:r>
              <a:rPr lang="en-US" sz="1400" dirty="0"/>
              <a:t>~EQ**HC|G0105~EQ**HC|G0106~EQ**HC|G0117~EQ**HC|G0118~EQ**HC|G0120~EQ**HC|G0121~EQ**HC|G0123</a:t>
            </a:r>
          </a:p>
          <a:p>
            <a:r>
              <a:rPr lang="en-US" sz="1400" dirty="0"/>
              <a:t>~EQ**HC|G0130~EQ**HC|G0143~EQ**HC|G0144~EQ**HC|G0145~EQ**HC|G0147~EQ**HC|G014</a:t>
            </a:r>
          </a:p>
          <a:p>
            <a:r>
              <a:rPr lang="en-US" sz="1400" dirty="0"/>
              <a:t>8~EQ**HC|G0328~EQ**HC|G0402~EQ**HC|G0403~EQ**HC|G0404~EQ**HC|G0405~EQ**HC|G0438~EQ**HC|G0439</a:t>
            </a:r>
          </a:p>
          <a:p>
            <a:r>
              <a:rPr lang="en-US" sz="1400" dirty="0"/>
              <a:t>~EQ**HC|G0444~EQ**HC|G0445~EQ**HC|G0446~EQ**HC|G0447~EQ**HC|G0472~EQ**HC|G0473</a:t>
            </a:r>
          </a:p>
          <a:p>
            <a:r>
              <a:rPr lang="en-US" sz="1400" dirty="0"/>
              <a:t>~EQ**HC|G0475~EQ**HC|G0499~EQ**HC|P3000~EQ**HC|Q0091~SE*62*1001~GE*1*1~IEA*1*133774371~</a:t>
            </a:r>
          </a:p>
        </p:txBody>
      </p:sp>
    </p:spTree>
    <p:extLst>
      <p:ext uri="{BB962C8B-B14F-4D97-AF65-F5344CB8AC3E}">
        <p14:creationId xmlns:p14="http://schemas.microsoft.com/office/powerpoint/2010/main" val="15156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CD281-8383-4F8A-9E15-899C068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Returned By </a:t>
            </a:r>
            <a:r>
              <a:rPr lang="en-US" dirty="0" smtClean="0"/>
              <a:t>Insurance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4A449A-DDF6-4374-94A7-73CB246B7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82602"/>
            <a:ext cx="12192000" cy="34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is 271 Format of a response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745" y="831402"/>
            <a:ext cx="9144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ISA*00*          *00*         </a:t>
            </a:r>
          </a:p>
          <a:p>
            <a:r>
              <a:rPr lang="en-US" sz="1400" dirty="0"/>
              <a:t> *ZZ*IVANS-CMS-RT   *ZZ*EO-IVANS-RT </a:t>
            </a:r>
          </a:p>
          <a:p>
            <a:r>
              <a:rPr lang="en-US" sz="1400" dirty="0"/>
              <a:t>   *201014*0613*^*00501*401896025*0*P*|~GS*HB*IVANS-CMS-RT*EO-IVANS-RT*20201014*0613</a:t>
            </a:r>
          </a:p>
          <a:p>
            <a:r>
              <a:rPr lang="en-US" sz="1400" dirty="0"/>
              <a:t>*401896025*X*005010X279A1~ST*271*111896026*005010X279A1~BHT*0022*11*401896025*20201014</a:t>
            </a:r>
          </a:p>
          <a:p>
            <a:r>
              <a:rPr lang="en-US" sz="1400" dirty="0"/>
              <a:t>*061338~HL*1**20*1~NM1*PR*2*CMS*****PI*CMS~HL*2*1*21*0~NM1*1P*2*DANIEL B WRIGHT DNP LLC</a:t>
            </a:r>
          </a:p>
          <a:p>
            <a:r>
              <a:rPr lang="en-US" sz="1400" dirty="0"/>
              <a:t>*****XX*1801421714~AAA*N**41*C~SE*8*111896026~GE*1*401896025~IEA*1*401896025~</a:t>
            </a:r>
          </a:p>
        </p:txBody>
      </p:sp>
    </p:spTree>
    <p:extLst>
      <p:ext uri="{BB962C8B-B14F-4D97-AF65-F5344CB8AC3E}">
        <p14:creationId xmlns:p14="http://schemas.microsoft.com/office/powerpoint/2010/main" val="13530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7091"/>
              </p:ext>
            </p:extLst>
          </p:nvPr>
        </p:nvGraphicFramePr>
        <p:xfrm>
          <a:off x="247138" y="722191"/>
          <a:ext cx="686211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7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6182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latin typeface="Calibri (Body)"/>
                          <a:cs typeface="Arial" panose="020B0604020202020204" pitchFamily="34" charset="0"/>
                        </a:rPr>
                        <a:t>Use Case Name</a:t>
                      </a:r>
                      <a:r>
                        <a:rPr lang="en-US" sz="1200" b="1" dirty="0" smtClean="0">
                          <a:latin typeface="Calibri (Body)"/>
                          <a:cs typeface="Arial" panose="020B0604020202020204" pitchFamily="34" charset="0"/>
                        </a:rPr>
                        <a:t>: Receives</a:t>
                      </a:r>
                      <a:r>
                        <a:rPr lang="en-US" sz="1200" b="1" baseline="0" dirty="0" smtClean="0">
                          <a:latin typeface="Calibri (Body)"/>
                          <a:cs typeface="Arial" panose="020B0604020202020204" pitchFamily="34" charset="0"/>
                        </a:rPr>
                        <a:t> Request from 1</a:t>
                      </a:r>
                      <a:r>
                        <a:rPr lang="en-US" sz="1200" b="1" baseline="30000" dirty="0" smtClean="0">
                          <a:latin typeface="Calibri (Body)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200" b="1" baseline="0" dirty="0" smtClean="0">
                          <a:latin typeface="Calibri (Body)"/>
                          <a:cs typeface="Arial" panose="020B0604020202020204" pitchFamily="34" charset="0"/>
                        </a:rPr>
                        <a:t> API</a:t>
                      </a:r>
                      <a:endParaRPr lang="en-US" sz="1200" b="1" i="1" dirty="0">
                        <a:latin typeface="Calibri (Body)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91">
                <a:tc>
                  <a:txBody>
                    <a:bodyPr/>
                    <a:lstStyle/>
                    <a:p>
                      <a:r>
                        <a:rPr lang="en-CA" sz="1200" b="1" dirty="0"/>
                        <a:t>Primary Actor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dirty="0" smtClean="0"/>
                        <a:t>EDI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Stake holders and their interests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EDI</a:t>
                      </a:r>
                      <a:endParaRPr lang="en-CA" sz="1200" i="1" baseline="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baseline="0" dirty="0" smtClean="0"/>
                        <a:t>Interest: wants to parse the file in specified format</a:t>
                      </a:r>
                      <a:endParaRPr lang="en-US" sz="1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1870">
                <a:tc>
                  <a:txBody>
                    <a:bodyPr/>
                    <a:lstStyle/>
                    <a:p>
                      <a:r>
                        <a:rPr lang="en-CA" sz="1200" b="1" dirty="0"/>
                        <a:t>Success Condition (If)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r>
                        <a:rPr lang="en-CA" sz="1200" i="1" u="none" dirty="0" smtClean="0"/>
                        <a:t>API will parse the request in requested 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562">
                <a:tc>
                  <a:txBody>
                    <a:bodyPr/>
                    <a:lstStyle/>
                    <a:p>
                      <a:r>
                        <a:rPr lang="en-CA" sz="1200" b="1" dirty="0"/>
                        <a:t>Failed Condition (Else)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not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r>
                        <a:rPr lang="en-CA" sz="1200" i="1" u="none" dirty="0" smtClean="0"/>
                        <a:t>API</a:t>
                      </a:r>
                      <a:r>
                        <a:rPr lang="en-CA" sz="1200" i="1" u="none" baseline="0" dirty="0" smtClean="0"/>
                        <a:t> will </a:t>
                      </a:r>
                      <a:r>
                        <a:rPr lang="en-CA" sz="1200" i="1" u="none" dirty="0" smtClean="0"/>
                        <a:t>not parse the request</a:t>
                      </a:r>
                      <a:endParaRPr lang="en-CA" sz="1200" i="1" u="none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6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sz="1800" dirty="0" smtClean="0"/>
              <a:t>rd</a:t>
            </a:r>
            <a:r>
              <a:rPr lang="en-US" dirty="0" smtClean="0"/>
              <a:t>  API : Parse the response of the 1</a:t>
            </a:r>
            <a:r>
              <a:rPr lang="en-US" baseline="30000" dirty="0" smtClean="0"/>
              <a:t>st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019" y="482602"/>
            <a:ext cx="9619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API will send the </a:t>
            </a:r>
            <a:r>
              <a:rPr lang="en-US" dirty="0" smtClean="0"/>
              <a:t>271 response </a:t>
            </a:r>
            <a:r>
              <a:rPr lang="en-US" dirty="0"/>
              <a:t>to the 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Response Type </a:t>
            </a:r>
            <a:r>
              <a:rPr lang="en-US" dirty="0"/>
              <a:t>and 271 format will be sent as </a:t>
            </a:r>
            <a:r>
              <a:rPr lang="en-US" dirty="0" smtClean="0"/>
              <a:t>parameters</a:t>
            </a:r>
          </a:p>
          <a:p>
            <a:pPr lvl="2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API will parse the response into the required </a:t>
            </a:r>
            <a:r>
              <a:rPr lang="en-US" dirty="0" smtClean="0"/>
              <a:t>format i.e. Response type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parsed response will be sent back to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Resonse</a:t>
            </a:r>
            <a:r>
              <a:rPr lang="en-US" dirty="0" smtClean="0"/>
              <a:t> can only be of the following types: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JSON, XML </a:t>
            </a:r>
            <a:r>
              <a:rPr lang="en-US" dirty="0"/>
              <a:t>AND HTML(</a:t>
            </a:r>
            <a:r>
              <a:rPr lang="en-US" dirty="0" err="1"/>
              <a:t>mvp</a:t>
            </a:r>
            <a:r>
              <a:rPr lang="en-US" dirty="0" smtClean="0"/>
              <a:t>, specialty, classic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4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7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6208"/>
              </p:ext>
            </p:extLst>
          </p:nvPr>
        </p:nvGraphicFramePr>
        <p:xfrm>
          <a:off x="247138" y="722191"/>
          <a:ext cx="6862118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4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7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6182">
                <a:tc gridSpan="2">
                  <a:txBody>
                    <a:bodyPr/>
                    <a:lstStyle/>
                    <a:p>
                      <a:r>
                        <a:rPr lang="en-US" sz="1200" b="1" dirty="0">
                          <a:latin typeface="Calibri (Body)"/>
                          <a:cs typeface="Arial" panose="020B0604020202020204" pitchFamily="34" charset="0"/>
                        </a:rPr>
                        <a:t>Use Case Name</a:t>
                      </a:r>
                      <a:r>
                        <a:rPr lang="en-US" sz="1200" b="1" dirty="0" smtClean="0">
                          <a:latin typeface="Calibri (Body)"/>
                          <a:cs typeface="Arial" panose="020B0604020202020204" pitchFamily="34" charset="0"/>
                        </a:rPr>
                        <a:t>: Sends Response to Customer</a:t>
                      </a:r>
                      <a:endParaRPr lang="en-US" sz="1200" b="1" i="1" dirty="0">
                        <a:latin typeface="Calibri (Body)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191">
                <a:tc>
                  <a:txBody>
                    <a:bodyPr/>
                    <a:lstStyle/>
                    <a:p>
                      <a:r>
                        <a:rPr lang="en-CA" sz="1200" b="1" dirty="0"/>
                        <a:t>Primary Actor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dirty="0" smtClean="0"/>
                        <a:t>EDI</a:t>
                      </a:r>
                      <a:endParaRPr lang="en-US" sz="12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Stake holders and their interests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dirty="0" smtClean="0"/>
                        <a:t>Client</a:t>
                      </a:r>
                      <a:endParaRPr lang="en-CA" sz="1200" i="1" baseline="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baseline="0" dirty="0" smtClean="0"/>
                        <a:t>Interest: Wants to verify a customer’s insurance activeness</a:t>
                      </a:r>
                      <a:endParaRPr lang="en-US" sz="12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1870">
                <a:tc>
                  <a:txBody>
                    <a:bodyPr/>
                    <a:lstStyle/>
                    <a:p>
                      <a:r>
                        <a:rPr lang="en-CA" sz="1200" b="1" dirty="0"/>
                        <a:t>Success Condition (If)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i="1" u="none" dirty="0" smtClean="0"/>
                        <a:t>Response</a:t>
                      </a:r>
                      <a:r>
                        <a:rPr lang="en-CA" sz="1200" i="1" u="none" baseline="0" dirty="0" smtClean="0"/>
                        <a:t> will be sent to client against his request</a:t>
                      </a:r>
                      <a:endParaRPr lang="en-CA" sz="1200" i="1" u="none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562">
                <a:tc>
                  <a:txBody>
                    <a:bodyPr/>
                    <a:lstStyle/>
                    <a:p>
                      <a:r>
                        <a:rPr lang="en-CA" sz="1200" b="1" dirty="0"/>
                        <a:t>Failed Condition (Else)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i="1" u="none" dirty="0"/>
                        <a:t>EDI service will not be consumed</a:t>
                      </a:r>
                      <a:r>
                        <a:rPr lang="en-CA" sz="1200" i="1" u="none" dirty="0" smtClean="0"/>
                        <a:t>.</a:t>
                      </a:r>
                    </a:p>
                    <a:p>
                      <a:r>
                        <a:rPr lang="en-CA" sz="1200" i="1" u="none" dirty="0" smtClean="0"/>
                        <a:t>Response will not</a:t>
                      </a:r>
                      <a:r>
                        <a:rPr lang="en-CA" sz="1200" i="1" u="none" baseline="0" dirty="0" smtClean="0"/>
                        <a:t> be sent to 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CD281-8383-4F8A-9E15-899C068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Parsed into HTML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4A449A-DDF6-4374-94A7-73CB246B7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82602"/>
            <a:ext cx="12192000" cy="34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– </a:t>
            </a:r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format of a response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5" y="1853513"/>
            <a:ext cx="10799805" cy="33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CD281-8383-4F8A-9E15-899C068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Parsed into </a:t>
            </a:r>
            <a:r>
              <a:rPr lang="en-US" dirty="0" smtClean="0"/>
              <a:t>HTML (Contd.)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4A449A-DDF6-4374-94A7-73CB246B7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82602"/>
            <a:ext cx="12192000" cy="34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– classic format of a response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58" y="1095631"/>
            <a:ext cx="7575077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CD281-8383-4F8A-9E15-899C068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Parsed into HTML (Contd.)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4A449A-DDF6-4374-94A7-73CB246B7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82602"/>
            <a:ext cx="12192000" cy="348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Html – specialty format of a response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6" y="1449861"/>
            <a:ext cx="11136443" cy="48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560292"/>
            <a:ext cx="12192000" cy="3506992"/>
          </a:xfrm>
          <a:prstGeom prst="rect">
            <a:avLst/>
          </a:prstGeom>
        </p:spPr>
        <p:txBody>
          <a:bodyPr lIns="103900" tIns="51951" rIns="103900" bIns="51951" anchor="ctr">
            <a:noAutofit/>
          </a:bodyPr>
          <a:lstStyle>
            <a:lvl1pPr marL="402325" indent="-402325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1703" indent="-335270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1082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7515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13947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50380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86813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23246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59678" indent="-268216" algn="l" defTabSz="10728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029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(Current System)</a:t>
            </a:r>
            <a:endParaRPr lang="en-US" sz="24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906281"/>
            <a:ext cx="12192000" cy="5602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33" b="1" i="0" kern="1200" baseline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0" dirty="0" smtClean="0">
                <a:latin typeface="Arial" panose="020B0604020202020204" pitchFamily="34" charset="0"/>
              </a:rPr>
              <a:t>	New Changes</a:t>
            </a:r>
            <a:endParaRPr lang="en-US" sz="2400" b="0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0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5CD281-8383-4F8A-9E15-899C068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Eligibility_API_Exceptions </a:t>
            </a:r>
            <a:r>
              <a:rPr lang="en-US" dirty="0" smtClean="0"/>
              <a:t>Table</a:t>
            </a:r>
            <a:endParaRPr lang="x-none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7436AF7-D854-4C28-8C44-021EDB413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18440"/>
              </p:ext>
            </p:extLst>
          </p:nvPr>
        </p:nvGraphicFramePr>
        <p:xfrm>
          <a:off x="2594919" y="1487931"/>
          <a:ext cx="4786184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9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1540">
                  <a:extLst>
                    <a:ext uri="{9D8B030D-6E8A-4147-A177-3AD203B41FA5}">
                      <a16:colId xmlns:a16="http://schemas.microsoft.com/office/drawing/2014/main" xmlns="" val="1615049175"/>
                    </a:ext>
                  </a:extLst>
                </a:gridCol>
                <a:gridCol w="1754970">
                  <a:extLst>
                    <a:ext uri="{9D8B030D-6E8A-4147-A177-3AD203B41FA5}">
                      <a16:colId xmlns:a16="http://schemas.microsoft.com/office/drawing/2014/main" xmlns="" val="37481987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Table Name 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Column </a:t>
                      </a:r>
                      <a:r>
                        <a:rPr lang="x-none" sz="1100" dirty="0" smtClean="0">
                          <a:effectLst/>
                        </a:rPr>
                        <a:t>Name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x-none" sz="1100" dirty="0" smtClean="0">
                          <a:effectLst/>
                        </a:rPr>
                        <a:t>Parameter</a:t>
                      </a:r>
                      <a:r>
                        <a:rPr lang="en-US" sz="1100" dirty="0" smtClean="0">
                          <a:effectLst/>
                        </a:rPr>
                        <a:t> Name 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377975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Eligibility_API_Exceptions</a:t>
                      </a: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x-non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0" y="935516"/>
            <a:ext cx="12192000" cy="348800"/>
          </a:xfrm>
          <a:prstGeom prst="rect">
            <a:avLst/>
          </a:prstGeom>
        </p:spPr>
        <p:txBody>
          <a:bodyPr vert="horz" wrap="none" lIns="274289" tIns="45715" rIns="91430" bIns="45715" rtlCol="0" anchor="t">
            <a:noAutofit/>
          </a:bodyPr>
          <a:lstStyle>
            <a:lvl1pPr marL="0" marR="0" indent="0" algn="l" defTabSz="12190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51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45475"/>
              </p:ext>
            </p:extLst>
          </p:nvPr>
        </p:nvGraphicFramePr>
        <p:xfrm>
          <a:off x="858702" y="677296"/>
          <a:ext cx="4759503" cy="5888260"/>
        </p:xfrm>
        <a:graphic>
          <a:graphicData uri="http://schemas.openxmlformats.org/drawingml/2006/table">
            <a:tbl>
              <a:tblPr/>
              <a:tblGrid>
                <a:gridCol w="8712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82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7770" marR="7770" marT="7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Response / Description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Injection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002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Client Id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Server Error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005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Is 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006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Payer Name is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007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Payer Id is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008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Provider Last Name is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009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Provider NPI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 ID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Date of birth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012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Provider First Name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Last Name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Subscriber Relationship Code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015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service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016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Payer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017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PARTICIPANT IDENTIFICATION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018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REQUEST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019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Date (Negative Date)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020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Date of service 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021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Subscriber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022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Patient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023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Payer Id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024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 Relationship Code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025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 Account is Required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026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 Not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Providing Real Time Eligibility for this Payer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210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027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Please Use Correct Request Type</a:t>
                      </a:r>
                    </a:p>
                  </a:txBody>
                  <a:tcPr marL="7770" marR="7770" marT="777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 for Responses in case of any Missing Parameter or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0" y="935516"/>
            <a:ext cx="12192000" cy="348800"/>
          </a:xfrm>
          <a:prstGeom prst="rect">
            <a:avLst/>
          </a:prstGeom>
        </p:spPr>
        <p:txBody>
          <a:bodyPr vert="horz" wrap="none" lIns="274289" tIns="45715" rIns="91430" bIns="45715" rtlCol="0" anchor="t">
            <a:noAutofit/>
          </a:bodyPr>
          <a:lstStyle>
            <a:lvl1pPr marL="0" marR="0" indent="0" algn="l" defTabSz="12190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51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 for Responses in case of any Missing Parameter or Exception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1" y="575281"/>
            <a:ext cx="10058400" cy="14180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02010" y="667266"/>
            <a:ext cx="4909751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2049" y="2202583"/>
            <a:ext cx="961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standard status code such as 407, 400 etc. will be displayed to client/user in case of concerned issue, but these codes (standard codes) will not be saved in DB. The DB will only store the exception in our format given below in </a:t>
            </a:r>
            <a:r>
              <a:rPr lang="en-US" b="1" dirty="0" err="1"/>
              <a:t>Eligibility_API_Exceptions</a:t>
            </a:r>
            <a:r>
              <a:rPr lang="en-US" dirty="0"/>
              <a:t> </a:t>
            </a:r>
            <a:r>
              <a:rPr lang="en-US" dirty="0" smtClean="0"/>
              <a:t>Table.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62" b="17499"/>
          <a:stretch/>
        </p:blipFill>
        <p:spPr>
          <a:xfrm>
            <a:off x="536848" y="3460722"/>
            <a:ext cx="10058400" cy="4283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56297" y="3563695"/>
            <a:ext cx="4909751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0" y="935516"/>
            <a:ext cx="12192000" cy="348800"/>
          </a:xfrm>
          <a:prstGeom prst="rect">
            <a:avLst/>
          </a:prstGeom>
        </p:spPr>
        <p:txBody>
          <a:bodyPr vert="horz" wrap="none" lIns="274289" tIns="45715" rIns="91430" bIns="45715" rtlCol="0" anchor="t">
            <a:noAutofit/>
          </a:bodyPr>
          <a:lstStyle>
            <a:lvl1pPr marL="0" marR="0" indent="0" algn="l" defTabSz="12190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51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Codes for Responses in case positive flow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175" y="2155877"/>
            <a:ext cx="961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standard status code for “OK” i.e. 200 is displayed to client/user when the API will receive hits and response back properly.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5" y="617895"/>
            <a:ext cx="10058400" cy="13328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26876" y="695961"/>
            <a:ext cx="1046205" cy="222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8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Points of the APIs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446" y="482602"/>
            <a:ext cx="96190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End Points of the 1</a:t>
            </a:r>
            <a:r>
              <a:rPr lang="en-US" baseline="30000" dirty="0" smtClean="0"/>
              <a:t>st</a:t>
            </a:r>
            <a:r>
              <a:rPr lang="en-US" dirty="0" smtClean="0"/>
              <a:t> API: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10.10.30.47:9945/api/eligibility/transactions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API will be initiated when the client requests to the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API Sends the response to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End </a:t>
            </a:r>
            <a:r>
              <a:rPr lang="en-US" dirty="0" smtClean="0"/>
              <a:t>Points </a:t>
            </a:r>
            <a:r>
              <a:rPr lang="en-US" dirty="0"/>
              <a:t>of the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API: </a:t>
            </a:r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10.10.30.47:8045</a:t>
            </a:r>
            <a:r>
              <a:rPr lang="en-US" u="sng" dirty="0" smtClean="0">
                <a:hlinkClick r:id="rId3"/>
              </a:rPr>
              <a:t>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API receives request from 1</a:t>
            </a:r>
            <a:r>
              <a:rPr lang="en-US" baseline="30000" dirty="0" smtClean="0"/>
              <a:t>st</a:t>
            </a:r>
            <a:r>
              <a:rPr lang="en-US" dirty="0" smtClean="0"/>
              <a:t> API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API </a:t>
            </a:r>
            <a:r>
              <a:rPr lang="en-US" dirty="0" smtClean="0"/>
              <a:t>Sends </a:t>
            </a:r>
            <a:r>
              <a:rPr lang="en-US" dirty="0"/>
              <a:t>the response to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API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End </a:t>
            </a:r>
            <a:r>
              <a:rPr lang="en-US" dirty="0" smtClean="0"/>
              <a:t>Points </a:t>
            </a:r>
            <a:r>
              <a:rPr lang="en-US" dirty="0"/>
              <a:t>of the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API: </a:t>
            </a:r>
            <a:r>
              <a:rPr lang="en-US" u="sng" dirty="0" smtClean="0">
                <a:hlinkClick r:id="rId4"/>
              </a:rPr>
              <a:t>http</a:t>
            </a:r>
            <a:r>
              <a:rPr lang="en-US" u="sng">
                <a:hlinkClick r:id="rId4"/>
              </a:rPr>
              <a:t>://</a:t>
            </a:r>
            <a:r>
              <a:rPr lang="en-US" u="sng" smtClean="0">
                <a:hlinkClick r:id="rId4"/>
              </a:rPr>
              <a:t>10.10.30.47:8099</a:t>
            </a:r>
            <a:r>
              <a:rPr lang="en-US" u="sng" dirty="0" smtClean="0">
                <a:hlinkClick r:id="rId4"/>
              </a:rPr>
              <a:t>/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API receives </a:t>
            </a:r>
            <a:r>
              <a:rPr lang="en-US" dirty="0" smtClean="0"/>
              <a:t>view type and 271 format from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API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API Sends the response to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US" b="1" dirty="0" smtClean="0"/>
              <a:t>Note: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The links of 2</a:t>
            </a:r>
            <a:r>
              <a:rPr lang="en-US" i="1" baseline="30000" dirty="0" smtClean="0"/>
              <a:t>nd</a:t>
            </a:r>
            <a:r>
              <a:rPr lang="en-US" i="1" dirty="0" smtClean="0"/>
              <a:t> and 3</a:t>
            </a:r>
            <a:r>
              <a:rPr lang="en-US" i="1" baseline="30000" dirty="0" smtClean="0"/>
              <a:t>rd</a:t>
            </a:r>
            <a:r>
              <a:rPr lang="en-US" i="1" dirty="0" smtClean="0"/>
              <a:t> APIs is confidential i.e. they will not be public but only accessed by 1</a:t>
            </a:r>
            <a:r>
              <a:rPr lang="en-US" i="1" baseline="30000" dirty="0" smtClean="0"/>
              <a:t>st</a:t>
            </a:r>
            <a:r>
              <a:rPr lang="en-US" i="1" dirty="0" smtClean="0"/>
              <a:t> API.</a:t>
            </a:r>
            <a:endParaRPr lang="en-US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The </a:t>
            </a:r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API will only be </a:t>
            </a:r>
            <a:r>
              <a:rPr lang="en-US" i="1" dirty="0" smtClean="0"/>
              <a:t>public.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23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Received in a Request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0" y="745085"/>
            <a:ext cx="12192000" cy="348800"/>
          </a:xfrm>
          <a:prstGeom prst="rect">
            <a:avLst/>
          </a:prstGeom>
        </p:spPr>
        <p:txBody>
          <a:bodyPr vert="horz" wrap="none" lIns="274289" tIns="45715" rIns="91430" bIns="45715" rtlCol="0" anchor="t">
            <a:noAutofit/>
          </a:bodyPr>
          <a:lstStyle>
            <a:lvl1pPr marL="0" marR="0" indent="0" algn="l" defTabSz="12190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51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0" y="1007568"/>
            <a:ext cx="12192000" cy="348800"/>
          </a:xfrm>
        </p:spPr>
        <p:txBody>
          <a:bodyPr/>
          <a:lstStyle/>
          <a:p>
            <a:r>
              <a:rPr lang="en-US" sz="2000" dirty="0" smtClean="0"/>
              <a:t>	The </a:t>
            </a:r>
            <a:r>
              <a:rPr lang="en-US" sz="2000" dirty="0"/>
              <a:t>requests contains single object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5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9580"/>
          </a:xfrm>
        </p:spPr>
        <p:txBody>
          <a:bodyPr/>
          <a:lstStyle/>
          <a:p>
            <a:r>
              <a:rPr lang="en-US" dirty="0" smtClean="0"/>
              <a:t>Which </a:t>
            </a:r>
            <a:r>
              <a:rPr lang="en-US" dirty="0"/>
              <a:t>authentication type will be performed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1141671"/>
            <a:ext cx="12192000" cy="348800"/>
          </a:xfrm>
          <a:prstGeom prst="rect">
            <a:avLst/>
          </a:prstGeom>
        </p:spPr>
        <p:txBody>
          <a:bodyPr vert="horz" wrap="none" lIns="274289" tIns="45715" rIns="91430" bIns="45715" rtlCol="0" anchor="t">
            <a:noAutofit/>
          </a:bodyPr>
          <a:lstStyle>
            <a:lvl1pPr marL="0" marR="0" indent="0" algn="l" defTabSz="12190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51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0" y="532370"/>
            <a:ext cx="12192000" cy="1074007"/>
          </a:xfrm>
          <a:prstGeom prst="rect">
            <a:avLst/>
          </a:prstGeom>
        </p:spPr>
        <p:txBody>
          <a:bodyPr vert="horz" wrap="none" lIns="274289" tIns="45715" rIns="91430" bIns="45715" rtlCol="0" anchor="t">
            <a:noAutofit/>
          </a:bodyPr>
          <a:lstStyle>
            <a:lvl1pPr marL="0" marR="0" indent="0" algn="l" defTabSz="121903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67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0951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Currently the API will be accessed only by internal clients, that’s why there will be no specific authentication process</a:t>
            </a:r>
          </a:p>
          <a:p>
            <a:r>
              <a:rPr lang="en-US" dirty="0" smtClean="0"/>
              <a:t>But still, User ID and Password verification will be there for safe side. But in future, only First API can be made public, then the authentication type</a:t>
            </a:r>
          </a:p>
          <a:p>
            <a:r>
              <a:rPr lang="en-US" dirty="0" smtClean="0"/>
              <a:t>will be decided with the coordination of our Data Security team.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83027" y="6393130"/>
            <a:ext cx="2743200" cy="365125"/>
          </a:xfrm>
        </p:spPr>
        <p:txBody>
          <a:bodyPr/>
          <a:lstStyle/>
          <a:p>
            <a:fld id="{9432A57A-2D63-471A-8F49-5C8CC3CA7B68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2192000" cy="560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Detailed Field Template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276"/>
              </p:ext>
            </p:extLst>
          </p:nvPr>
        </p:nvGraphicFramePr>
        <p:xfrm>
          <a:off x="327318" y="875258"/>
          <a:ext cx="11278422" cy="508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9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06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96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04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70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777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303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12177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8768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22801">
                <a:tc gridSpan="7"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Validations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Validation Message Texts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</a:rPr>
                        <a:t>Database Details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269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Text Field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711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Name/Label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Data</a:t>
                      </a:r>
                      <a:r>
                        <a:rPr lang="en-US" sz="8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Type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Default 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Length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Mandatory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Functionality/ Action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Dependency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Table 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Column Name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8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en-US" sz="800" i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Exp</a:t>
                      </a: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  <a:r>
                        <a:rPr lang="en-US" sz="800" i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First Name</a:t>
                      </a: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endParaRPr lang="en-US" sz="800" i="1" baseline="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pPr marL="0" algn="l" defTabSz="914400" rtl="0" eaLnBrk="1" latinLnBrk="0" hangingPunct="1"/>
                      <a:endParaRPr lang="en-US" sz="800" i="1" kern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endParaRPr lang="en-US" sz="8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pPr marL="0" algn="l" defTabSz="914400" rtl="0" eaLnBrk="1" latinLnBrk="0" hangingPunct="1"/>
                      <a:endParaRPr lang="en-US" sz="800" i="1" kern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pPr marL="0" algn="l" defTabSz="914400" rtl="0" eaLnBrk="1" latinLnBrk="0" hangingPunct="1"/>
                      <a:endParaRPr lang="en-US" sz="800" i="1" kern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r>
                        <a:rPr lang="en-US" sz="8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	</a:t>
                      </a:r>
                      <a:endParaRPr lang="en-US" sz="8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 smtClean="0"/>
                        <a:t>Eligibility_API_Logs</a:t>
                      </a:r>
                      <a:r>
                        <a:rPr lang="en-US" sz="8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382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Checkbox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70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800" i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sz="800" i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I accept the privacy agreement]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r>
                        <a:rPr lang="en-US" sz="8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	</a:t>
                      </a:r>
                      <a:endParaRPr lang="en-US" sz="8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pPr marL="0" algn="ctr" defTabSz="914400" rtl="0" eaLnBrk="1" latinLnBrk="0" hangingPunct="1"/>
                      <a:endParaRPr lang="en-US" sz="800" i="1" kern="12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 smtClean="0"/>
                        <a:t>Eligibility_API_Clients</a:t>
                      </a:r>
                      <a:r>
                        <a:rPr lang="en-US" sz="8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9624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Radio Button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800" i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sz="800" i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Gender]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r>
                        <a:rPr lang="en-US" sz="8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	</a:t>
                      </a:r>
                      <a:endParaRPr lang="en-US" sz="8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pPr marL="0" algn="l" defTabSz="914400" rtl="0" eaLnBrk="1" latinLnBrk="0" hangingPunct="1"/>
                      <a:endParaRPr lang="en-US" sz="800" i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smtClean="0"/>
                        <a:t>ELIGIBILITY_PAYER_INFORMATION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0137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Drop Down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en-US" sz="800" i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Exp</a:t>
                      </a: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 Document List]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r>
                        <a:rPr lang="en-US" sz="8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	</a:t>
                      </a:r>
                      <a:endParaRPr lang="en-US" sz="8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endParaRPr lang="en-US" sz="8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 smtClean="0"/>
                        <a:t>Eligibility_API_Exceptions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2884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Date Picker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en-US" sz="800" i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Exp</a:t>
                      </a: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  <a:r>
                        <a:rPr lang="en-US" sz="800" i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r>
                        <a:rPr lang="en-US" sz="8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	</a:t>
                      </a:r>
                      <a:endParaRPr lang="en-US" sz="8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endParaRPr lang="en-US" sz="8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1458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solidFill>
                            <a:schemeClr val="tx1"/>
                          </a:solidFill>
                        </a:rPr>
                        <a:t>Link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i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800" i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r>
                        <a:rPr lang="en-US" sz="800" i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MTBC link]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r>
                        <a:rPr lang="en-US" sz="800" i="1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	</a:t>
                      </a:r>
                      <a:endParaRPr lang="en-US" sz="8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N/A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7810">
                <a:tc gridSpan="1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900" i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i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i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90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</a:t>
                      </a:r>
                      <a:r>
                        <a:rPr lang="en-US" sz="800" i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Exp</a:t>
                      </a: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 Submit]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N/A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91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56038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Impact Analysis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737352"/>
              </p:ext>
            </p:extLst>
          </p:nvPr>
        </p:nvGraphicFramePr>
        <p:xfrm>
          <a:off x="433860" y="1187849"/>
          <a:ext cx="96739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760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067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976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Sr. 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Product(s)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Module(s)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442" y="2745206"/>
            <a:ext cx="1199264" cy="13583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31773" y="552724"/>
            <a:ext cx="2899063" cy="935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177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066656"/>
            <a:ext cx="12191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PROPOSED CHANGES</a:t>
            </a:r>
          </a:p>
        </p:txBody>
      </p:sp>
    </p:spTree>
    <p:extLst>
      <p:ext uri="{BB962C8B-B14F-4D97-AF65-F5344CB8AC3E}">
        <p14:creationId xmlns:p14="http://schemas.microsoft.com/office/powerpoint/2010/main" val="545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Flowchart: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79" y="16476"/>
            <a:ext cx="5176441" cy="667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8984" y="453081"/>
            <a:ext cx="1117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</a:rPr>
              <a:t>Whole </a:t>
            </a:r>
            <a:r>
              <a:rPr lang="en-US" sz="2000" b="1" dirty="0" smtClean="0">
                <a:solidFill>
                  <a:sysClr val="windowText" lastClr="000000"/>
                </a:solidFill>
              </a:rPr>
              <a:t>scenario of Eligibility APIs</a:t>
            </a:r>
            <a:endParaRPr lang="en-US" sz="2000" b="1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984" y="922338"/>
            <a:ext cx="1117050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We will have 3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The 1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US" dirty="0" smtClean="0">
                <a:solidFill>
                  <a:sysClr val="windowText" lastClr="000000"/>
                </a:solidFill>
              </a:rPr>
              <a:t>  </a:t>
            </a:r>
            <a:r>
              <a:rPr lang="en-US" dirty="0">
                <a:solidFill>
                  <a:sysClr val="windowText" lastClr="000000"/>
                </a:solidFill>
              </a:rPr>
              <a:t>API will receive request (parameterized) from the client and </a:t>
            </a:r>
            <a:r>
              <a:rPr lang="en-US" dirty="0" smtClean="0">
                <a:solidFill>
                  <a:sysClr val="windowText" lastClr="000000"/>
                </a:solidFill>
              </a:rPr>
              <a:t>validate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Response against that particular request is checked in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If fount in DB and the required format is 271 or required format is same as last request, API will response back to requestor.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response is not available in DB, API will send the request to 2</a:t>
            </a:r>
            <a:r>
              <a:rPr lang="en-US" baseline="300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nd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2</a:t>
            </a:r>
            <a:r>
              <a:rPr lang="en-US" baseline="300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nd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API will generate request in 270 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format and will send it to insurance company or will request in parameterized format to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The insurance company will respond back to 2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US" dirty="0" smtClean="0">
                <a:solidFill>
                  <a:sysClr val="windowText" lastClr="000000"/>
                </a:solidFill>
              </a:rPr>
              <a:t> API in 271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The 2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nd</a:t>
            </a:r>
            <a:r>
              <a:rPr lang="en-US" dirty="0" smtClean="0">
                <a:solidFill>
                  <a:sysClr val="windowText" lastClr="000000"/>
                </a:solidFill>
              </a:rPr>
              <a:t> API will send the response to 1</a:t>
            </a:r>
            <a:r>
              <a:rPr lang="en-US" baseline="30000" dirty="0" smtClean="0">
                <a:solidFill>
                  <a:sysClr val="windowText" lastClr="000000"/>
                </a:solidFill>
              </a:rPr>
              <a:t>st</a:t>
            </a:r>
            <a:r>
              <a:rPr lang="en-US" dirty="0" smtClean="0">
                <a:solidFill>
                  <a:sysClr val="windowText" lastClr="000000"/>
                </a:solidFill>
              </a:rPr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If the required format is 271 </a:t>
            </a:r>
            <a:r>
              <a:rPr lang="en-US" dirty="0" smtClean="0">
                <a:solidFill>
                  <a:sysClr val="windowText" lastClr="000000"/>
                </a:solidFill>
              </a:rPr>
              <a:t>then 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en-US" baseline="30000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API will 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response received 271 string to requestor.</a:t>
            </a:r>
            <a:endParaRPr lang="en-US" dirty="0" smtClean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Otherwise 271 string will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be sent to 3</a:t>
            </a:r>
            <a:r>
              <a:rPr lang="en-US" baseline="300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rd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API for 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parsing.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en-US" baseline="30000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rd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API will response back to 1</a:t>
            </a:r>
            <a:r>
              <a:rPr lang="en-US" baseline="30000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API in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required 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format e.g. </a:t>
            </a:r>
            <a:r>
              <a:rPr lang="en-US" sz="14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JSON, XML, HTML(</a:t>
            </a:r>
            <a:r>
              <a:rPr lang="en-US" sz="1400" b="1" i="1" dirty="0" err="1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mvp</a:t>
            </a:r>
            <a:r>
              <a:rPr lang="en-US" sz="1400" b="1" i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specialty, classic</a:t>
            </a:r>
            <a:r>
              <a:rPr lang="en-US" sz="1400" b="1" i="1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 smtClean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Log will be maintained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the </a:t>
            </a:r>
            <a:r>
              <a:rPr lang="en-US" b="1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Eligibility_API_Logs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table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63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A57A-2D63-471A-8F49-5C8CC3CA7B68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984" y="922338"/>
            <a:ext cx="1117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case of duplicate request, the whole process </a:t>
            </a: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will be repeated again.</a:t>
            </a:r>
            <a:endParaRPr lang="en-US" sz="1400" b="1" i="1" dirty="0" smtClean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8984" y="453081"/>
            <a:ext cx="11170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Duplicate Request</a:t>
            </a:r>
            <a:endParaRPr lang="en-US" sz="2000" b="1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984" y="1230115"/>
            <a:ext cx="1117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</a:t>
            </a: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Request will be checked in DB in case of internal client, and in case of external client, if response bit is 0 it will be checked in DB and if response bit is 1 request will be sent to insurance.</a:t>
            </a:r>
            <a:endParaRPr lang="en-US" sz="1400" b="1" i="1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006" y="1753335"/>
            <a:ext cx="1117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API will follow the same process for each request, either it is new or duplicated.</a:t>
            </a:r>
            <a:endParaRPr lang="en-US" sz="1400" b="1" i="1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API : Requests received from client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54" y="482602"/>
            <a:ext cx="96190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API will receive request from the </a:t>
            </a:r>
            <a:r>
              <a:rPr lang="en-US" dirty="0" smtClean="0"/>
              <a:t>client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API will validate </a:t>
            </a:r>
            <a:r>
              <a:rPr lang="en-US" dirty="0" smtClean="0"/>
              <a:t>request on the basis of two items i.e. client and parameter format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Parameter format 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 format 20201102 '</a:t>
            </a:r>
            <a:r>
              <a:rPr lang="en-US" dirty="0" err="1" smtClean="0"/>
              <a:t>yyyymmdd</a:t>
            </a:r>
            <a:r>
              <a:rPr lang="en-US" dirty="0" smtClean="0"/>
              <a:t>‘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there is some issue, API will response back to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API will check </a:t>
            </a:r>
            <a:r>
              <a:rPr lang="en-US" dirty="0"/>
              <a:t>whether the client is internal or </a:t>
            </a:r>
            <a:r>
              <a:rPr lang="en-US" dirty="0" smtClean="0"/>
              <a:t>external through </a:t>
            </a:r>
            <a:r>
              <a:rPr lang="en-US" i="1" u="sng" dirty="0" err="1" smtClean="0"/>
              <a:t>Internal_Client</a:t>
            </a:r>
            <a:r>
              <a:rPr lang="en-US" dirty="0" smtClean="0"/>
              <a:t> from </a:t>
            </a:r>
            <a:r>
              <a:rPr lang="en-US" i="1" u="sng" dirty="0" err="1" smtClean="0"/>
              <a:t>Eligibility_API_Clients</a:t>
            </a:r>
            <a:r>
              <a:rPr lang="en-US" dirty="0"/>
              <a:t> </a:t>
            </a:r>
            <a:r>
              <a:rPr lang="en-US" dirty="0" smtClean="0"/>
              <a:t>table. 1 means MTBC internal client and 0 means external.</a:t>
            </a:r>
            <a:endParaRPr lang="en-US" i="1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Internal clients are those which come through MTBC’s software's e.g. </a:t>
            </a:r>
            <a:r>
              <a:rPr lang="en-US" dirty="0" err="1" smtClean="0"/>
              <a:t>webEHR</a:t>
            </a:r>
            <a:r>
              <a:rPr lang="en-US" dirty="0" smtClean="0"/>
              <a:t>, </a:t>
            </a:r>
            <a:r>
              <a:rPr lang="en-US" dirty="0" err="1" smtClean="0"/>
              <a:t>TalkEHR</a:t>
            </a:r>
            <a:r>
              <a:rPr lang="en-US" dirty="0" smtClean="0"/>
              <a:t>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clients are third parties no using MTBC </a:t>
            </a:r>
            <a:r>
              <a:rPr lang="en-US" dirty="0" err="1" smtClean="0"/>
              <a:t>softwares</a:t>
            </a:r>
            <a:r>
              <a:rPr lang="en-US" dirty="0" smtClean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Internal clients will send </a:t>
            </a:r>
            <a:r>
              <a:rPr lang="en-US" dirty="0" err="1" smtClean="0"/>
              <a:t>Payer_ID</a:t>
            </a:r>
            <a:r>
              <a:rPr lang="en-US" dirty="0" smtClean="0"/>
              <a:t> from ELIGIBILITY_PAYER_INFORMATION table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client will send </a:t>
            </a:r>
            <a:r>
              <a:rPr lang="en-US" dirty="0" err="1" smtClean="0"/>
              <a:t>S_no</a:t>
            </a:r>
            <a:r>
              <a:rPr lang="en-US" dirty="0" smtClean="0"/>
              <a:t> from ELIGIBILITY_PAYER_INFORMATION table and while sending request to 2</a:t>
            </a:r>
            <a:r>
              <a:rPr lang="en-US" baseline="30000" dirty="0" smtClean="0"/>
              <a:t>nd</a:t>
            </a:r>
            <a:r>
              <a:rPr lang="en-US" dirty="0" smtClean="0"/>
              <a:t> API, </a:t>
            </a:r>
            <a:r>
              <a:rPr lang="en-US" dirty="0" err="1" smtClean="0"/>
              <a:t>Payer_ID</a:t>
            </a:r>
            <a:r>
              <a:rPr lang="en-US" dirty="0" smtClean="0"/>
              <a:t> will be picked using </a:t>
            </a:r>
            <a:r>
              <a:rPr lang="en-US" dirty="0" err="1" smtClean="0"/>
              <a:t>S_no</a:t>
            </a:r>
            <a:r>
              <a:rPr lang="en-US" dirty="0" smtClean="0"/>
              <a:t> from aforementioned table.</a:t>
            </a:r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API : Requests received from </a:t>
            </a:r>
            <a:r>
              <a:rPr lang="en-US" dirty="0" smtClean="0"/>
              <a:t>client (Contd.)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9605" y="690420"/>
            <a:ext cx="9619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values against the external clients are 0 or 1</a:t>
            </a:r>
          </a:p>
          <a:p>
            <a:pPr marL="1200150" lvl="4" indent="-285750">
              <a:buFont typeface="Arial" panose="020B0604020202020204" pitchFamily="34" charset="0"/>
              <a:buChar char="•"/>
            </a:pPr>
            <a:r>
              <a:rPr lang="en-US" dirty="0"/>
              <a:t>The values are stored in “</a:t>
            </a:r>
            <a:r>
              <a:rPr lang="en-US" dirty="0" err="1"/>
              <a:t>Response_Bit</a:t>
            </a:r>
            <a:r>
              <a:rPr lang="en-US" dirty="0"/>
              <a:t>” column in Eligibility_API_Clients table</a:t>
            </a:r>
          </a:p>
          <a:p>
            <a:pPr marL="914400" lvl="4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value against a client is 0, API will check the request in </a:t>
            </a:r>
            <a:r>
              <a:rPr lang="en-US" dirty="0" smtClean="0"/>
              <a:t>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API finds respond to the request in DB, it will send it to client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value against a client is 1,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API </a:t>
            </a:r>
            <a:r>
              <a:rPr lang="en-US" dirty="0"/>
              <a:t>will </a:t>
            </a:r>
            <a:r>
              <a:rPr lang="en-US" dirty="0" smtClean="0"/>
              <a:t>call 2</a:t>
            </a:r>
            <a:r>
              <a:rPr lang="en-US" baseline="30000" dirty="0" smtClean="0"/>
              <a:t>nd</a:t>
            </a:r>
            <a:r>
              <a:rPr lang="en-US" dirty="0" smtClean="0"/>
              <a:t> API to send request to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case the client is Internal, API will by-default check in DB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If API can’t find the request in DB, it will be sent to 2</a:t>
            </a:r>
            <a:r>
              <a:rPr lang="en-US" baseline="30000" dirty="0"/>
              <a:t>nd</a:t>
            </a:r>
            <a:r>
              <a:rPr lang="en-US" dirty="0"/>
              <a:t> API by 1</a:t>
            </a:r>
            <a:r>
              <a:rPr lang="en-US" baseline="30000" dirty="0"/>
              <a:t>st</a:t>
            </a:r>
            <a:r>
              <a:rPr lang="en-US" dirty="0"/>
              <a:t>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API also maintains a log of Requests and Responses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6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item1.xml><?xml version="1.0" encoding="utf-8"?>
<Control xmlns="http://schemas.microsoft.com/VisualStudio/2011/storyboarding/control">
  <Id Name="c62fa149-af2b-4466-90fc-3e396b2390ad" Revision="3" Stencil="fae2e3b0-e6ae-4f49-8768-a7bc295fb2bb" StencilVersion="1.0"/>
</Control>
</file>

<file path=customXml/item10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11.xml><?xml version="1.0" encoding="utf-8"?>
<Control xmlns="http://schemas.microsoft.com/VisualStudio/2011/storyboarding/control">
  <Id Name="c3f86b50-1c17-42e9-86bd-5945b11e26a0" Revision="1" Stencil="f2c7b4ff-cbeb-46c4-b030-557695141ffa" StencilVersion="1.0"/>
</Control>
</file>

<file path=customXml/item12.xml><?xml version="1.0" encoding="utf-8"?>
<Control xmlns="http://schemas.microsoft.com/VisualStudio/2011/storyboarding/control">
  <Id Name="c62fa149-af2b-4466-90fc-3e396b2390ad" Revision="3" Stencil="fae2e3b0-e6ae-4f49-8768-a7bc295fb2bb" StencilVersion="1.0"/>
</Control>
</file>

<file path=customXml/item13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14.xml><?xml version="1.0" encoding="utf-8"?>
<Control xmlns="http://schemas.microsoft.com/VisualStudio/2011/storyboarding/control">
  <Id Name="c3f86b50-1c17-42e9-86bd-5945b11e26a0" Revision="1" Stencil="f2c7b4ff-cbeb-46c4-b030-557695141ffa" StencilVersion="1.0"/>
</Control>
</file>

<file path=customXml/item15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6.xml><?xml version="1.0" encoding="utf-8"?>
<Control xmlns="http://schemas.microsoft.com/VisualStudio/2011/storyboarding/control">
  <Id Name="c479c741-c99b-4ab6-a220-45d952026569" Revision="3" Stencil="fae2e3b0-e6ae-4f49-8768-a7bc295fb2bb" StencilVersion="1.0"/>
</Control>
</file>

<file path=customXml/item17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18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1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2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2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23.xml><?xml version="1.0" encoding="utf-8"?>
<Control xmlns="http://schemas.microsoft.com/VisualStudio/2011/storyboarding/control">
  <Id Name="1d245ecd-fd5c-4936-99e0-84c36323d8b5" Revision="1" Stencil="System.MyShapes" StencilVersion="1.0"/>
</Control>
</file>

<file path=customXml/item24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25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26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c62fa149-af2b-4466-90fc-3e396b2390ad" Revision="3" Stencil="fae2e3b0-e6ae-4f49-8768-a7bc295fb2bb" StencilVersion="1.0"/>
</Control>
</file>

<file path=customXml/item29.xml><?xml version="1.0" encoding="utf-8"?>
<Control xmlns="http://schemas.microsoft.com/VisualStudio/2011/storyboarding/control">
  <Id Name="1d245ecd-fd5c-4936-99e0-84c36323d8b5" Revision="1" Stencil="System.MyShapes" StencilVersion="1.0"/>
</Control>
</file>

<file path=customXml/item3.xml><?xml version="1.0" encoding="utf-8"?>
<Control xmlns="http://schemas.microsoft.com/VisualStudio/2011/storyboarding/control">
  <Id Name="d4f54866-9ecd-442b-b138-bbc9e2eff67b" Revision="1" Stencil="fae2e3b0-e6ae-4f49-8768-a7bc295fb2bb" StencilVersion="1.0"/>
</Control>
</file>

<file path=customXml/item30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31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32.xml><?xml version="1.0" encoding="utf-8"?>
<Control xmlns="http://schemas.microsoft.com/VisualStudio/2011/storyboarding/control">
  <Id Name="c62fa149-af2b-4466-90fc-3e396b2390ad" Revision="3" Stencil="fae2e3b0-e6ae-4f49-8768-a7bc295fb2bb" StencilVersion="1.0"/>
</Control>
</file>

<file path=customXml/item33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3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3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04188C38B64A4496888F71636ECBDA" ma:contentTypeVersion="4" ma:contentTypeDescription="Create a new document." ma:contentTypeScope="" ma:versionID="6859a8d31ab8bfe2183da1a2e77a604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d5ca09c65f7fcd8b81ab1d0373696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7.xml><?xml version="1.0" encoding="utf-8"?>
<Control xmlns="http://schemas.microsoft.com/VisualStudio/2011/storyboarding/control">
  <Id Name="443b2943-2b39-4b8c-8543-c078e1fe19be" Revision="2" Stencil="fae2e3b0-e6ae-4f49-8768-a7bc295fb2bb" StencilVersion="1.0"/>
</Control>
</file>

<file path=customXml/item38.xml><?xml version="1.0" encoding="utf-8"?>
<Control xmlns="http://schemas.microsoft.com/VisualStudio/2011/storyboarding/control">
  <Id Name="c479c741-c99b-4ab6-a220-45d952026569" Revision="3" Stencil="fae2e3b0-e6ae-4f49-8768-a7bc295fb2bb" StencilVersion="1.0"/>
</Control>
</file>

<file path=customXml/item39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4.xml><?xml version="1.0" encoding="utf-8"?>
<Control xmlns="http://schemas.microsoft.com/VisualStudio/2011/storyboarding/control">
  <Id Name="443b2943-2b39-4b8c-8543-c078e1fe19be" Revision="2" Stencil="fae2e3b0-e6ae-4f49-8768-a7bc295fb2bb" StencilVersion="1.0"/>
</Control>
</file>

<file path=customXml/item40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41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42.xml><?xml version="1.0" encoding="utf-8"?>
<Control xmlns="http://schemas.microsoft.com/VisualStudio/2011/storyboarding/control">
  <Id Name="c3f86b50-1c17-42e9-86bd-5945b11e26a0" Revision="1" Stencil="f2c7b4ff-cbeb-46c4-b030-557695141ffa" StencilVersion="1.0"/>
</Control>
</file>

<file path=customXml/item43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44.xml><?xml version="1.0" encoding="utf-8"?>
<Control xmlns="http://schemas.microsoft.com/VisualStudio/2011/storyboarding/control">
  <Id Name="c479c741-c99b-4ab6-a220-45d952026569" Revision="3" Stencil="fae2e3b0-e6ae-4f49-8768-a7bc295fb2bb" StencilVersion="1.0"/>
</Control>
</file>

<file path=customXml/item45.xml><?xml version="1.0" encoding="utf-8"?>
<Control xmlns="http://schemas.microsoft.com/VisualStudio/2011/storyboarding/control">
  <Id Name="c479c741-c99b-4ab6-a220-45d952026569" Revision="3" Stencil="fae2e3b0-e6ae-4f49-8768-a7bc295fb2bb" StencilVersion="1.0"/>
</Control>
</file>

<file path=customXml/item4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48.xml><?xml version="1.0" encoding="utf-8"?>
<Control xmlns="http://schemas.microsoft.com/VisualStudio/2011/storyboarding/control">
  <Id Name="d4f54866-9ecd-442b-b138-bbc9e2eff67b" Revision="1" Stencil="fae2e3b0-e6ae-4f49-8768-a7bc295fb2bb" StencilVersion="1.0"/>
</Control>
</file>

<file path=customXml/item4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50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51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52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5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5.xml><?xml version="1.0" encoding="utf-8"?>
<Control xmlns="http://schemas.microsoft.com/VisualStudio/2011/storyboarding/control">
  <Id Name="c479c741-c99b-4ab6-a220-45d952026569" Revision="3" Stencil="fae2e3b0-e6ae-4f49-8768-a7bc295fb2bb" StencilVersion="1.0"/>
</Control>
</file>

<file path=customXml/item5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7.xml><?xml version="1.0" encoding="utf-8"?>
<Control xmlns="http://schemas.microsoft.com/VisualStudio/2011/storyboarding/control">
  <Id Name="443b2943-2b39-4b8c-8543-c078e1fe19be" Revision="2" Stencil="fae2e3b0-e6ae-4f49-8768-a7bc295fb2bb" StencilVersion="1.0"/>
</Control>
</file>

<file path=customXml/item58.xml><?xml version="1.0" encoding="utf-8"?>
<Control xmlns="http://schemas.microsoft.com/VisualStudio/2011/storyboarding/control">
  <Id Name="c62fa149-af2b-4466-90fc-3e396b2390ad" Revision="3" Stencil="fae2e3b0-e6ae-4f49-8768-a7bc295fb2bb" StencilVersion="1.0"/>
</Control>
</file>

<file path=customXml/item59.xml><?xml version="1.0" encoding="utf-8"?>
<Control xmlns="http://schemas.microsoft.com/VisualStudio/2011/storyboarding/control">
  <Id Name="ee055038-ee41-4fd4-973f-63c3b6fb2cbd" Revision="1" Stencil="94241fbd-21f0-44e0-8e21-8e7bc94e3c00" StencilVersion="1.0"/>
</Control>
</file>

<file path=customXml/item6.xml><?xml version="1.0" encoding="utf-8"?>
<Control xmlns="http://schemas.microsoft.com/VisualStudio/2011/storyboarding/control">
  <Id Name="c62fa149-af2b-4466-90fc-3e396b2390ad" Revision="3" Stencil="fae2e3b0-e6ae-4f49-8768-a7bc295fb2bb" StencilVersion="1.0"/>
</Control>
</file>

<file path=customXml/item60.xml><?xml version="1.0" encoding="utf-8"?>
<Control xmlns="http://schemas.microsoft.com/VisualStudio/2011/storyboarding/control">
  <Id Name="c62fa149-af2b-4466-90fc-3e396b2390ad" Revision="3" Stencil="fae2e3b0-e6ae-4f49-8768-a7bc295fb2bb" StencilVersion="1.0"/>
</Control>
</file>

<file path=customXml/item6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2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63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64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c62fa149-af2b-4466-90fc-3e396b2390ad" Revision="3" Stencil="fae2e3b0-e6ae-4f49-8768-a7bc295fb2bb" StencilVersion="1.0"/>
</Control>
</file>

<file path=customXml/item67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68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69.xml><?xml version="1.0" encoding="utf-8"?>
<Control xmlns="http://schemas.microsoft.com/VisualStudio/2011/storyboarding/control">
  <Id Name="fe93e0bd-f0d8-45f6-a73a-da02b78e8019" Revision="1" Stencil="a3924b84-f52d-4014-971c-a05621f10e1b" StencilVersion="1.0"/>
</Control>
</file>

<file path=customXml/item7.xml><?xml version="1.0" encoding="utf-8"?>
<Control xmlns="http://schemas.microsoft.com/VisualStudio/2011/storyboarding/control">
  <Id Name="c479c741-c99b-4ab6-a220-45d952026569" Revision="3" Stencil="fae2e3b0-e6ae-4f49-8768-a7bc295fb2bb" StencilVersion="1.0"/>
</Control>
</file>

<file path=customXml/item70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7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2.xml><?xml version="1.0" encoding="utf-8"?>
<Control xmlns="http://schemas.microsoft.com/VisualStudio/2011/storyboarding/control">
  <Id Name="c62fa149-af2b-4466-90fc-3e396b2390ad" Revision="3" Stencil="fae2e3b0-e6ae-4f49-8768-a7bc295fb2bb" StencilVersion="1.0"/>
</Control>
</file>

<file path=customXml/item73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74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75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76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77.xml><?xml version="1.0" encoding="utf-8"?>
<Control xmlns="http://schemas.microsoft.com/VisualStudio/2011/storyboarding/control">
  <Id Name="c479c741-c99b-4ab6-a220-45d952026569" Revision="3" Stencil="fae2e3b0-e6ae-4f49-8768-a7bc295fb2bb" StencilVersion="1.0"/>
</Control>
</file>

<file path=customXml/item78.xml><?xml version="1.0" encoding="utf-8"?>
<Control xmlns="http://schemas.microsoft.com/VisualStudio/2011/storyboarding/control">
  <Id Name="362168ed-47e1-4104-bba6-e79092939860" Revision="2" Stencil="System.MyShapes" StencilVersion="1.0"/>
</Control>
</file>

<file path=customXml/item7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80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81.xml><?xml version="1.0" encoding="utf-8"?>
<Control xmlns="http://schemas.microsoft.com/VisualStudio/2011/storyboarding/control">
  <Id Name="6442c28f-7df4-4e56-902e-2b9b9b7a779a" Revision="1" Stencil="System.MyShapes" StencilVersion="1.0"/>
</Control>
</file>

<file path=customXml/item82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83.xml><?xml version="1.0" encoding="utf-8"?>
<Control xmlns="http://schemas.microsoft.com/VisualStudio/2011/storyboarding/control">
  <Id Name="c62fa149-af2b-4466-90fc-3e396b2390ad" Revision="3" Stencil="fae2e3b0-e6ae-4f49-8768-a7bc295fb2bb" StencilVersion="1.0"/>
</Control>
</file>

<file path=customXml/item84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85.xml><?xml version="1.0" encoding="utf-8"?>
<Control xmlns="http://schemas.microsoft.com/VisualStudio/2011/storyboarding/control">
  <Id Name="a5995ee7-7f29-4963-8c84-1345e590aa5d" Revision="1" Stencil="174d769f-1811-42ca-a06b-bac2dbbc0631" StencilVersion="1.0"/>
</Control>
</file>

<file path=customXml/item86.xml><?xml version="1.0" encoding="utf-8"?>
<Control xmlns="http://schemas.microsoft.com/VisualStudio/2011/storyboarding/control">
  <Id Name="c479c741-c99b-4ab6-a220-45d952026569" Revision="3" Stencil="fae2e3b0-e6ae-4f49-8768-a7bc295fb2bb" StencilVersion="1.0"/>
</Control>
</file>

<file path=customXml/item87.xml><?xml version="1.0" encoding="utf-8"?>
<Control xmlns="http://schemas.microsoft.com/VisualStudio/2011/storyboarding/control">
  <Id Name="c479c741-c99b-4ab6-a220-45d952026569" Revision="3" Stencil="fae2e3b0-e6ae-4f49-8768-a7bc295fb2bb" StencilVersion="1.0"/>
</Control>
</file>

<file path=customXml/item8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9.xml><?xml version="1.0" encoding="utf-8"?>
<Control xmlns="http://schemas.microsoft.com/VisualStudio/2011/storyboarding/control">
  <Id Name="c479c741-c99b-4ab6-a220-45d952026569" Revision="3" Stencil="fae2e3b0-e6ae-4f49-8768-a7bc295fb2bb" StencilVersion="1.0"/>
</Control>
</file>

<file path=customXml/item9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90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91.xml><?xml version="1.0" encoding="utf-8"?>
<Control xmlns="http://schemas.microsoft.com/VisualStudio/2011/storyboarding/control">
  <Id Name="c3f86b50-1c17-42e9-86bd-5945b11e26a0" Revision="1" Stencil="f2c7b4ff-cbeb-46c4-b030-557695141ffa" StencilVersion="1.0"/>
</Control>
</file>

<file path=customXml/item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3.xml><?xml version="1.0" encoding="utf-8"?>
<Control xmlns="http://schemas.microsoft.com/VisualStudio/2011/storyboarding/control">
  <Id Name="02b4f8c2-73e8-4620-aa2c-a020f626da47" Revision="2" Stencil="f2c7b4ff-cbeb-46c4-b030-557695141ffa" StencilVersion="1.0"/>
</Control>
</file>

<file path=customXml/item9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Props1.xml><?xml version="1.0" encoding="utf-8"?>
<ds:datastoreItem xmlns:ds="http://schemas.openxmlformats.org/officeDocument/2006/customXml" ds:itemID="{1D4C2E79-EA01-49DF-B6C8-B9458A15A45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76C06A1-239B-486E-8F56-00BBAC42FEB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B64FF12-02DC-43E6-8733-81FF2F854CD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F6F9AD1A-5A1A-4A8D-96E2-350BA876D30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F977AA9-68E1-4206-9343-24C0529BF8B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9EC5242-A25E-4B52-A1D2-FA900AE214E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7F87044-C159-4EE1-8F7E-B3CB4BC6BCC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6F90C01-F321-443C-8652-5CE06A24705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AE9D49B-B94A-47C4-A3AD-6CCA5DE5FBB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3768D54-1B69-419A-98F8-F2365CFF2B9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12AC151-DF84-48FC-A2A8-38D6994BBC7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CC726C7-7E05-4B2C-BD8D-5A1FDEC658B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F7F8420-D0CF-415E-84C4-9BA3787A1E3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5AD2A83-0ABC-4411-8C23-8936E2B23BC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9CB6214E-09ED-45C8-A93A-03E1AAF44CC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5239086-3CF9-424C-9397-362694DE878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A819070-D086-47B2-9A84-F8EFA0577A8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33DAF46-16B1-4D32-97FA-3132B8221B2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3B2E8AA-B4E4-4F4F-86A6-64CD584B911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86D761F1-838F-45EA-90B9-E7D72D30225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E07516FE-DBFA-4B42-8CBC-31057340D3E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324DF6A-8929-4A4B-B98E-DE45EFD393C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BDF51E4-AFD6-4384-AA05-55A1EE7901F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5ACB9BCB-06B7-43D8-A51A-51F32467ECD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A8312C7-2BB0-4B1D-B4A2-C917C44B4A4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79A182A-55D5-4BD1-B906-35211D435DC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483BDCD4-A6E7-4567-8421-A72F180B5AC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6C88A33-7964-474E-B066-467B6D37891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8294D8F-976B-45EE-B91C-24B35CF5074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6A83C37-F442-41C7-B683-1E917F69D6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7.xml><?xml version="1.0" encoding="utf-8"?>
<ds:datastoreItem xmlns:ds="http://schemas.openxmlformats.org/officeDocument/2006/customXml" ds:itemID="{1E57ED1B-73F1-43B6-9BB0-84F94EDE8A3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677FD16-CC07-4201-821D-1B9D2BD49050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0C22D917-74D0-4E95-9B0C-9AD76EB4A69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745A337-479A-407B-9184-6555A355463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CB67414-9C96-47B2-B542-84C4A553007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193E161-46EA-49FE-8DF1-03D9271D1ED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D79A538-9045-4102-A88F-AA929FD2706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C21CEAC-ED3F-482C-BA2E-48B38A2A054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316E9D4-7FAB-417C-A2EA-5FCB94737BF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2DFC484D-6362-45EB-A518-CBDEE8EC658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95E45A2F-01BF-4A0D-9540-AC182E98465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41F9B93-C8FC-4EA9-AF8E-3D048B2B1BC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F0C451D-3F03-4CF2-A035-3A961045982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C491EAA-87B2-4D8D-B273-2DBC6388CEFD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22426219-DC53-498C-8F71-E11489032F6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A2B7AA5-52BB-4DA4-8E07-4EFA62158457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204ECBFB-3312-49E8-84F9-934B0FE10B9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1DBC1DE-FA8C-487A-99F2-9294CB07B73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9D96932-6D25-41E6-B080-14563320B7E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FDE4DBF-DA95-4369-B457-A28F84327F1C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B4DCD60-C3BF-4DB8-9036-BE1A06633D09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7C39091-6BE8-43B8-BF34-D77DA8C6B843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13F7C3FA-77CF-40E5-B16E-ED49455C1DD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5F844E3-F479-4E41-9B4E-AECCEDB5CF3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F4184893-BAFD-46D6-B99D-8A443B6BCDF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966B754-6598-4231-8F9A-522CE0E1CB2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77C596FD-E45A-4EC5-9FB2-238C485C87AA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179D021-7282-4220-8A9E-F8E0E4350CD0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DDADE30-C86B-4989-B9B0-0CDAED7524FF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3BB308F4-1751-493C-9049-F3FC0DF5BA5C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838F962-783F-4546-B208-1D74021B191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7AE060D3-090E-47FB-ABFC-DD9D509647AB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DAE4B8A-3344-40ED-A4D6-A462B358105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21ABD36C-6379-4385-A894-DD977B30216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E2B77AE-4CEE-48CD-AA38-5BDF65F08C4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E699C0B-C063-42B3-B497-44B031D2315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8FF5019-8970-4E47-874C-962D07F0A41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E56E49F-8E0B-484C-BF1E-B77FB7B976C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F8AC128-645B-4E01-9EF9-69FF8DCB82C1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72.xml><?xml version="1.0" encoding="utf-8"?>
<ds:datastoreItem xmlns:ds="http://schemas.openxmlformats.org/officeDocument/2006/customXml" ds:itemID="{629E3826-A9DF-4968-A773-77EBB329D605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D9B5016-CBE7-4367-9F87-D737FD53D0CC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E3F8131-9D1E-4057-A137-A507F459861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76FCD4A6-AB34-4CDA-AEE8-93240EB002B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2E09C82-8FC1-42D8-8323-F1E877F4870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42768A9-D8B6-4F05-8F55-E5A6EDFA6B7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58F778C8-E7CD-47CF-BFC1-4D43B8A2A57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891C708E-32E4-4664-ADD3-8C5E52A18AD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41FE21A-DCB6-4830-B59D-47A48283FAA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10BE7534-1A2B-4059-A034-212C0A0FD59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8A88DEB9-A1D5-40FC-A3F3-C8C6C6CF0D94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6E9982C9-6895-4D78-86E4-6A5A37038865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39EE7CEC-40C1-4D82-8545-C0BD40CB8E2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C2C73FEC-322A-48DF-B187-DEE039DC18D4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E7A9003-AF12-4348-81D5-7F511145327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54C9935-639C-4E3B-AFA5-DFAE7B7BA91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9A2C9CE0-EABA-449B-AA7B-BFD6D45E922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8236E6C-D6D8-4FDA-A2DC-F25F15DEBB8F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81BC938F-57FC-49C2-9C83-A4AD1A2A009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1A3F0B5-AB08-480D-8BF9-5882AF4612B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BC21FF1-9C2D-464C-964A-F1419B8AB47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4CFA536-D8EE-4AB6-AEF4-354ABE42CD5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6A840528-5A99-48C4-B24E-29F1DB0C898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3B6D3B4-ED43-4953-A0C5-FE6A4395C54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D6287C9-424C-4340-877C-95EC4D77BA4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10353</TotalTime>
  <Words>2790</Words>
  <Application>Microsoft Office PowerPoint</Application>
  <PresentationFormat>Widescreen</PresentationFormat>
  <Paragraphs>663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(Body)</vt:lpstr>
      <vt:lpstr>Calibri Light</vt:lpstr>
      <vt:lpstr>Century Gothic</vt:lpstr>
      <vt:lpstr>Office Theme</vt:lpstr>
      <vt:lpstr>PowerPoint Presentation</vt:lpstr>
      <vt:lpstr>Change Request Details</vt:lpstr>
      <vt:lpstr>Problem Statement (Current System)</vt:lpstr>
      <vt:lpstr>PowerPoint Presentation</vt:lpstr>
      <vt:lpstr>   Flowchart:</vt:lpstr>
      <vt:lpstr>PowerPoint Presentation</vt:lpstr>
      <vt:lpstr>PowerPoint Presentation</vt:lpstr>
      <vt:lpstr>1st API : Requests received from client</vt:lpstr>
      <vt:lpstr>1st API : Requests received from client (Contd.)</vt:lpstr>
      <vt:lpstr>Use Case 1</vt:lpstr>
      <vt:lpstr>1st API: Parameters Received in-case of Internal client</vt:lpstr>
      <vt:lpstr>1st API: Parameters Received in-case of External client</vt:lpstr>
      <vt:lpstr>Following parameters will be used for DB searching</vt:lpstr>
      <vt:lpstr>Eligibility_API_Clients Table</vt:lpstr>
      <vt:lpstr>Use Case 2</vt:lpstr>
      <vt:lpstr>Eligibility_API_Logs Table</vt:lpstr>
      <vt:lpstr>Use Case 3</vt:lpstr>
      <vt:lpstr>2nd  API : Sends request to insurance</vt:lpstr>
      <vt:lpstr>2nd  API : Receives Parameters from 1st API</vt:lpstr>
      <vt:lpstr>Below mentioned parameters will be used to generate 270 string</vt:lpstr>
      <vt:lpstr>Use Case 4</vt:lpstr>
      <vt:lpstr>Data Send to insurance</vt:lpstr>
      <vt:lpstr>Data Returned By Insurance</vt:lpstr>
      <vt:lpstr>Use Case 5</vt:lpstr>
      <vt:lpstr>3rd  API : Parse the response of the 1st API</vt:lpstr>
      <vt:lpstr>Use Case 7</vt:lpstr>
      <vt:lpstr>Data Parsed into HTML</vt:lpstr>
      <vt:lpstr>Data Parsed into HTML (Contd.)</vt:lpstr>
      <vt:lpstr>Data Parsed into HTML (Contd.)</vt:lpstr>
      <vt:lpstr>Eligibility_API_Exceptions Table</vt:lpstr>
      <vt:lpstr>Status Codes for Responses in case of any Missing Parameter or Error</vt:lpstr>
      <vt:lpstr>Status Codes for Responses in case of any Missing Parameter or Exception</vt:lpstr>
      <vt:lpstr>Status Codes for Responses in case positive flow</vt:lpstr>
      <vt:lpstr>End Points of the APIs</vt:lpstr>
      <vt:lpstr>Objects Received in a Request</vt:lpstr>
      <vt:lpstr>Which authentication type will be performed?</vt:lpstr>
      <vt:lpstr>PowerPoint Presentation</vt:lpstr>
      <vt:lpstr>Impact Analysis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 ALI</dc:creator>
  <cp:lastModifiedBy>MUHAMMAD NOMAN</cp:lastModifiedBy>
  <cp:revision>8974</cp:revision>
  <cp:lastPrinted>2018-06-28T11:56:56Z</cp:lastPrinted>
  <dcterms:created xsi:type="dcterms:W3CDTF">2018-01-04T16:38:06Z</dcterms:created>
  <dcterms:modified xsi:type="dcterms:W3CDTF">2022-08-31T07:26:33Z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0x0101006E04188C38B64A4496888F71636ECBDA</vt:lpwstr>
  </property>
  <property fmtid="{D5CDD505-2E9C-101B-9397-08002B2CF9AE}" pid="4" name="Tfs.LastKnownPath">
    <vt:lpwstr>\\filesrv\Home Folders\IT\SOHAIBQAMAR\CMFs\Eligibility API - CMF\Eligibility API v 1.1.pptx</vt:lpwstr>
  </property>
</Properties>
</file>