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91" r:id="rId2"/>
    <p:sldId id="318" r:id="rId3"/>
    <p:sldId id="319" r:id="rId4"/>
    <p:sldId id="317" r:id="rId5"/>
    <p:sldId id="285" r:id="rId6"/>
    <p:sldId id="256" r:id="rId7"/>
    <p:sldId id="258" r:id="rId8"/>
    <p:sldId id="287" r:id="rId9"/>
    <p:sldId id="282" r:id="rId10"/>
    <p:sldId id="259" r:id="rId11"/>
    <p:sldId id="275" r:id="rId12"/>
    <p:sldId id="304" r:id="rId13"/>
    <p:sldId id="260" r:id="rId14"/>
    <p:sldId id="276" r:id="rId15"/>
    <p:sldId id="262" r:id="rId16"/>
    <p:sldId id="305" r:id="rId17"/>
    <p:sldId id="306" r:id="rId18"/>
    <p:sldId id="261" r:id="rId19"/>
    <p:sldId id="264" r:id="rId20"/>
    <p:sldId id="286" r:id="rId21"/>
    <p:sldId id="268" r:id="rId22"/>
    <p:sldId id="269" r:id="rId23"/>
    <p:sldId id="271" r:id="rId24"/>
    <p:sldId id="315" r:id="rId25"/>
    <p:sldId id="267" r:id="rId26"/>
    <p:sldId id="278" r:id="rId27"/>
    <p:sldId id="288" r:id="rId28"/>
    <p:sldId id="277" r:id="rId29"/>
    <p:sldId id="294" r:id="rId30"/>
    <p:sldId id="316" r:id="rId31"/>
    <p:sldId id="263" r:id="rId32"/>
    <p:sldId id="307" r:id="rId33"/>
    <p:sldId id="308" r:id="rId34"/>
    <p:sldId id="309" r:id="rId35"/>
    <p:sldId id="310" r:id="rId36"/>
    <p:sldId id="312" r:id="rId37"/>
    <p:sldId id="313" r:id="rId38"/>
    <p:sldId id="311" r:id="rId39"/>
    <p:sldId id="314" r:id="rId40"/>
    <p:sldId id="297" r:id="rId41"/>
    <p:sldId id="300" r:id="rId42"/>
    <p:sldId id="293" r:id="rId43"/>
    <p:sldId id="320" r:id="rId44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890" y="-84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e Harding" userId="S::j.harding3@brighton.ac.uk::adb61567-eb13-4b72-af7d-808bb763ff61" providerId="AD" clId="Web-{12ACDFC8-8D4B-4AF9-A644-B3840AC72DD8}"/>
    <pc:docChg chg="modSld">
      <pc:chgData name="Jennie Harding" userId="S::j.harding3@brighton.ac.uk::adb61567-eb13-4b72-af7d-808bb763ff61" providerId="AD" clId="Web-{12ACDFC8-8D4B-4AF9-A644-B3840AC72DD8}" dt="2018-09-27T12:58:20.993" v="215"/>
      <pc:docMkLst>
        <pc:docMk/>
      </pc:docMkLst>
      <pc:sldChg chg="addSp delSp modSp addAnim modAnim">
        <pc:chgData name="Jennie Harding" userId="S::j.harding3@brighton.ac.uk::adb61567-eb13-4b72-af7d-808bb763ff61" providerId="AD" clId="Web-{12ACDFC8-8D4B-4AF9-A644-B3840AC72DD8}" dt="2018-09-27T12:58:20.993" v="215"/>
        <pc:sldMkLst>
          <pc:docMk/>
          <pc:sldMk cId="2909645391" sldId="282"/>
        </pc:sldMkLst>
        <pc:spChg chg="mod">
          <ac:chgData name="Jennie Harding" userId="S::j.harding3@brighton.ac.uk::adb61567-eb13-4b72-af7d-808bb763ff61" providerId="AD" clId="Web-{12ACDFC8-8D4B-4AF9-A644-B3840AC72DD8}" dt="2018-09-27T12:48:36.333" v="190" actId="20577"/>
          <ac:spMkLst>
            <pc:docMk/>
            <pc:sldMk cId="2909645391" sldId="282"/>
            <ac:spMk id="2" creationId="{00000000-0000-0000-0000-000000000000}"/>
          </ac:spMkLst>
        </pc:spChg>
        <pc:spChg chg="del mod">
          <ac:chgData name="Jennie Harding" userId="S::j.harding3@brighton.ac.uk::adb61567-eb13-4b72-af7d-808bb763ff61" providerId="AD" clId="Web-{12ACDFC8-8D4B-4AF9-A644-B3840AC72DD8}" dt="2018-09-27T12:54:24.342" v="192"/>
          <ac:spMkLst>
            <pc:docMk/>
            <pc:sldMk cId="2909645391" sldId="282"/>
            <ac:spMk id="3" creationId="{00000000-0000-0000-0000-000000000000}"/>
          </ac:spMkLst>
        </pc:spChg>
        <pc:spChg chg="add del mod">
          <ac:chgData name="Jennie Harding" userId="S::j.harding3@brighton.ac.uk::adb61567-eb13-4b72-af7d-808bb763ff61" providerId="AD" clId="Web-{12ACDFC8-8D4B-4AF9-A644-B3840AC72DD8}" dt="2018-09-27T12:55:16.090" v="194"/>
          <ac:spMkLst>
            <pc:docMk/>
            <pc:sldMk cId="2909645391" sldId="282"/>
            <ac:spMk id="7" creationId="{97066A6F-05ED-493B-B8E8-9942F24D3B48}"/>
          </ac:spMkLst>
        </pc:spChg>
        <pc:spChg chg="add mod">
          <ac:chgData name="Jennie Harding" userId="S::j.harding3@brighton.ac.uk::adb61567-eb13-4b72-af7d-808bb763ff61" providerId="AD" clId="Web-{12ACDFC8-8D4B-4AF9-A644-B3840AC72DD8}" dt="2018-09-27T12:57:55.759" v="209" actId="14100"/>
          <ac:spMkLst>
            <pc:docMk/>
            <pc:sldMk cId="2909645391" sldId="282"/>
            <ac:spMk id="12" creationId="{A07F3BFB-95CE-4AAC-A2C6-A872173CBC22}"/>
          </ac:spMkLst>
        </pc:spChg>
        <pc:spChg chg="add mod">
          <ac:chgData name="Jennie Harding" userId="S::j.harding3@brighton.ac.uk::adb61567-eb13-4b72-af7d-808bb763ff61" providerId="AD" clId="Web-{12ACDFC8-8D4B-4AF9-A644-B3840AC72DD8}" dt="2018-09-27T12:58:03.087" v="211" actId="1076"/>
          <ac:spMkLst>
            <pc:docMk/>
            <pc:sldMk cId="2909645391" sldId="282"/>
            <ac:spMk id="13" creationId="{111B5498-8AB5-4479-A663-ACD9F5DC7FEC}"/>
          </ac:spMkLst>
        </pc:spChg>
        <pc:picChg chg="add del mod ord">
          <ac:chgData name="Jennie Harding" userId="S::j.harding3@brighton.ac.uk::adb61567-eb13-4b72-af7d-808bb763ff61" providerId="AD" clId="Web-{12ACDFC8-8D4B-4AF9-A644-B3840AC72DD8}" dt="2018-09-27T12:54:31.578" v="193"/>
          <ac:picMkLst>
            <pc:docMk/>
            <pc:sldMk cId="2909645391" sldId="282"/>
            <ac:picMk id="4" creationId="{3EDF60A2-6B53-4A9F-AE16-B2313069674B}"/>
          </ac:picMkLst>
        </pc:picChg>
        <pc:picChg chg="add mod ord">
          <ac:chgData name="Jennie Harding" userId="S::j.harding3@brighton.ac.uk::adb61567-eb13-4b72-af7d-808bb763ff61" providerId="AD" clId="Web-{12ACDFC8-8D4B-4AF9-A644-B3840AC72DD8}" dt="2018-09-27T12:57:23.744" v="204" actId="1076"/>
          <ac:picMkLst>
            <pc:docMk/>
            <pc:sldMk cId="2909645391" sldId="282"/>
            <ac:picMk id="8" creationId="{F88FEFBD-4FAD-4F82-922E-D041526D7D83}"/>
          </ac:picMkLst>
        </pc:picChg>
        <pc:picChg chg="add mod">
          <ac:chgData name="Jennie Harding" userId="S::j.harding3@brighton.ac.uk::adb61567-eb13-4b72-af7d-808bb763ff61" providerId="AD" clId="Web-{12ACDFC8-8D4B-4AF9-A644-B3840AC72DD8}" dt="2018-09-27T12:57:18.637" v="202" actId="1076"/>
          <ac:picMkLst>
            <pc:docMk/>
            <pc:sldMk cId="2909645391" sldId="282"/>
            <ac:picMk id="10" creationId="{D9146C6A-649A-4BE6-B3EB-5C41487D8AC4}"/>
          </ac:picMkLst>
        </pc:picChg>
      </pc:sldChg>
      <pc:sldChg chg="modSp">
        <pc:chgData name="Jennie Harding" userId="S::j.harding3@brighton.ac.uk::adb61567-eb13-4b72-af7d-808bb763ff61" providerId="AD" clId="Web-{12ACDFC8-8D4B-4AF9-A644-B3840AC72DD8}" dt="2018-09-27T12:40:17.500" v="163" actId="1076"/>
        <pc:sldMkLst>
          <pc:docMk/>
          <pc:sldMk cId="390336997" sldId="285"/>
        </pc:sldMkLst>
        <pc:spChg chg="mod">
          <ac:chgData name="Jennie Harding" userId="S::j.harding3@brighton.ac.uk::adb61567-eb13-4b72-af7d-808bb763ff61" providerId="AD" clId="Web-{12ACDFC8-8D4B-4AF9-A644-B3840AC72DD8}" dt="2018-09-27T12:40:17.500" v="163" actId="1076"/>
          <ac:spMkLst>
            <pc:docMk/>
            <pc:sldMk cId="390336997" sldId="285"/>
            <ac:spMk id="2" creationId="{00000000-0000-0000-0000-000000000000}"/>
          </ac:spMkLst>
        </pc:spChg>
        <pc:spChg chg="mod">
          <ac:chgData name="Jennie Harding" userId="S::j.harding3@brighton.ac.uk::adb61567-eb13-4b72-af7d-808bb763ff61" providerId="AD" clId="Web-{12ACDFC8-8D4B-4AF9-A644-B3840AC72DD8}" dt="2018-09-27T12:40:00.733" v="154" actId="20577"/>
          <ac:spMkLst>
            <pc:docMk/>
            <pc:sldMk cId="390336997" sldId="285"/>
            <ac:spMk id="3" creationId="{00000000-0000-0000-0000-000000000000}"/>
          </ac:spMkLst>
        </pc:spChg>
        <pc:picChg chg="mod">
          <ac:chgData name="Jennie Harding" userId="S::j.harding3@brighton.ac.uk::adb61567-eb13-4b72-af7d-808bb763ff61" providerId="AD" clId="Web-{12ACDFC8-8D4B-4AF9-A644-B3840AC72DD8}" dt="2018-09-27T12:40:13.155" v="162" actId="1076"/>
          <ac:picMkLst>
            <pc:docMk/>
            <pc:sldMk cId="390336997" sldId="285"/>
            <ac:picMk id="4" creationId="{00000000-0000-0000-0000-000000000000}"/>
          </ac:picMkLst>
        </pc:picChg>
      </pc:sldChg>
      <pc:sldChg chg="modSp">
        <pc:chgData name="Jennie Harding" userId="S::j.harding3@brighton.ac.uk::adb61567-eb13-4b72-af7d-808bb763ff61" providerId="AD" clId="Web-{12ACDFC8-8D4B-4AF9-A644-B3840AC72DD8}" dt="2018-09-27T12:36:32.379" v="96" actId="20577"/>
        <pc:sldMkLst>
          <pc:docMk/>
          <pc:sldMk cId="4051466690" sldId="291"/>
        </pc:sldMkLst>
        <pc:spChg chg="mod">
          <ac:chgData name="Jennie Harding" userId="S::j.harding3@brighton.ac.uk::adb61567-eb13-4b72-af7d-808bb763ff61" providerId="AD" clId="Web-{12ACDFC8-8D4B-4AF9-A644-B3840AC72DD8}" dt="2018-09-27T12:36:32.379" v="96" actId="20577"/>
          <ac:spMkLst>
            <pc:docMk/>
            <pc:sldMk cId="4051466690" sldId="291"/>
            <ac:spMk id="3" creationId="{00000000-0000-0000-0000-000000000000}"/>
          </ac:spMkLst>
        </pc:spChg>
      </pc:sldChg>
    </pc:docChg>
  </pc:docChgLst>
  <pc:docChgLst>
    <pc:chgData name="Jennie Harding" userId="S::j.harding3@brighton.ac.uk::adb61567-eb13-4b72-af7d-808bb763ff61" providerId="AD" clId="Web-{B2FEA4BB-DE89-2BC0-E094-01A69930D760}"/>
    <pc:docChg chg="modSld">
      <pc:chgData name="Jennie Harding" userId="S::j.harding3@brighton.ac.uk::adb61567-eb13-4b72-af7d-808bb763ff61" providerId="AD" clId="Web-{B2FEA4BB-DE89-2BC0-E094-01A69930D760}" dt="2018-09-28T08:45:45.507" v="51"/>
      <pc:docMkLst>
        <pc:docMk/>
      </pc:docMkLst>
      <pc:sldChg chg="addAnim modAnim">
        <pc:chgData name="Jennie Harding" userId="S::j.harding3@brighton.ac.uk::adb61567-eb13-4b72-af7d-808bb763ff61" providerId="AD" clId="Web-{B2FEA4BB-DE89-2BC0-E094-01A69930D760}" dt="2018-09-28T08:45:45.507" v="51"/>
        <pc:sldMkLst>
          <pc:docMk/>
          <pc:sldMk cId="2909645391" sldId="282"/>
        </pc:sldMkLst>
      </pc:sldChg>
      <pc:sldChg chg="modSp">
        <pc:chgData name="Jennie Harding" userId="S::j.harding3@brighton.ac.uk::adb61567-eb13-4b72-af7d-808bb763ff61" providerId="AD" clId="Web-{B2FEA4BB-DE89-2BC0-E094-01A69930D760}" dt="2018-09-28T08:45:31.742" v="48" actId="20577"/>
        <pc:sldMkLst>
          <pc:docMk/>
          <pc:sldMk cId="4051466690" sldId="291"/>
        </pc:sldMkLst>
        <pc:spChg chg="mod">
          <ac:chgData name="Jennie Harding" userId="S::j.harding3@brighton.ac.uk::adb61567-eb13-4b72-af7d-808bb763ff61" providerId="AD" clId="Web-{B2FEA4BB-DE89-2BC0-E094-01A69930D760}" dt="2018-09-28T08:45:31.742" v="48" actId="20577"/>
          <ac:spMkLst>
            <pc:docMk/>
            <pc:sldMk cId="4051466690" sldId="291"/>
            <ac:spMk id="3" creationId="{00000000-0000-0000-0000-000000000000}"/>
          </ac:spMkLst>
        </pc:spChg>
      </pc:sldChg>
    </pc:docChg>
  </pc:docChgLst>
  <pc:docChgLst>
    <pc:chgData name="Jennie Harding" userId="adb61567-eb13-4b72-af7d-808bb763ff61" providerId="ADAL" clId="{966E93A5-999D-4EB5-BDF9-3D0BF0080A96}"/>
    <pc:docChg chg="undo custSel modSld">
      <pc:chgData name="Jennie Harding" userId="adb61567-eb13-4b72-af7d-808bb763ff61" providerId="ADAL" clId="{966E93A5-999D-4EB5-BDF9-3D0BF0080A96}" dt="2020-10-05T11:18:35.226" v="344" actId="27636"/>
      <pc:docMkLst>
        <pc:docMk/>
      </pc:docMkLst>
      <pc:sldChg chg="modSp mod">
        <pc:chgData name="Jennie Harding" userId="adb61567-eb13-4b72-af7d-808bb763ff61" providerId="ADAL" clId="{966E93A5-999D-4EB5-BDF9-3D0BF0080A96}" dt="2020-10-03T11:46:05.532" v="75" actId="207"/>
        <pc:sldMkLst>
          <pc:docMk/>
          <pc:sldMk cId="0" sldId="268"/>
        </pc:sldMkLst>
        <pc:spChg chg="mod">
          <ac:chgData name="Jennie Harding" userId="adb61567-eb13-4b72-af7d-808bb763ff61" providerId="ADAL" clId="{966E93A5-999D-4EB5-BDF9-3D0BF0080A96}" dt="2020-10-03T11:45:49.179" v="74" actId="20577"/>
          <ac:spMkLst>
            <pc:docMk/>
            <pc:sldMk cId="0" sldId="268"/>
            <ac:spMk id="3" creationId="{00000000-0000-0000-0000-000000000000}"/>
          </ac:spMkLst>
        </pc:spChg>
        <pc:spChg chg="mod">
          <ac:chgData name="Jennie Harding" userId="adb61567-eb13-4b72-af7d-808bb763ff61" providerId="ADAL" clId="{966E93A5-999D-4EB5-BDF9-3D0BF0080A96}" dt="2020-10-03T11:46:05.532" v="75" actId="207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Jennie Harding" userId="adb61567-eb13-4b72-af7d-808bb763ff61" providerId="ADAL" clId="{966E93A5-999D-4EB5-BDF9-3D0BF0080A96}" dt="2020-10-03T11:44:02.236" v="2" actId="20577"/>
        <pc:sldMkLst>
          <pc:docMk/>
          <pc:sldMk cId="390336997" sldId="285"/>
        </pc:sldMkLst>
        <pc:spChg chg="mod">
          <ac:chgData name="Jennie Harding" userId="adb61567-eb13-4b72-af7d-808bb763ff61" providerId="ADAL" clId="{966E93A5-999D-4EB5-BDF9-3D0BF0080A96}" dt="2020-10-03T11:44:02.236" v="2" actId="20577"/>
          <ac:spMkLst>
            <pc:docMk/>
            <pc:sldMk cId="390336997" sldId="285"/>
            <ac:spMk id="3" creationId="{00000000-0000-0000-0000-000000000000}"/>
          </ac:spMkLst>
        </pc:spChg>
      </pc:sldChg>
      <pc:sldChg chg="modSp mod">
        <pc:chgData name="Jennie Harding" userId="adb61567-eb13-4b72-af7d-808bb763ff61" providerId="ADAL" clId="{966E93A5-999D-4EB5-BDF9-3D0BF0080A96}" dt="2020-10-03T11:47:24.968" v="138" actId="114"/>
        <pc:sldMkLst>
          <pc:docMk/>
          <pc:sldMk cId="2776521019" sldId="293"/>
        </pc:sldMkLst>
        <pc:spChg chg="mod">
          <ac:chgData name="Jennie Harding" userId="adb61567-eb13-4b72-af7d-808bb763ff61" providerId="ADAL" clId="{966E93A5-999D-4EB5-BDF9-3D0BF0080A96}" dt="2020-10-03T11:47:24.968" v="138" actId="114"/>
          <ac:spMkLst>
            <pc:docMk/>
            <pc:sldMk cId="2776521019" sldId="293"/>
            <ac:spMk id="3" creationId="{00000000-0000-0000-0000-000000000000}"/>
          </ac:spMkLst>
        </pc:spChg>
      </pc:sldChg>
      <pc:sldChg chg="modSp mod">
        <pc:chgData name="Jennie Harding" userId="adb61567-eb13-4b72-af7d-808bb763ff61" providerId="ADAL" clId="{966E93A5-999D-4EB5-BDF9-3D0BF0080A96}" dt="2020-10-03T11:43:02.065" v="0" actId="20577"/>
        <pc:sldMkLst>
          <pc:docMk/>
          <pc:sldMk cId="58840750" sldId="319"/>
        </pc:sldMkLst>
        <pc:spChg chg="mod">
          <ac:chgData name="Jennie Harding" userId="adb61567-eb13-4b72-af7d-808bb763ff61" providerId="ADAL" clId="{966E93A5-999D-4EB5-BDF9-3D0BF0080A96}" dt="2020-10-03T11:43:02.065" v="0" actId="20577"/>
          <ac:spMkLst>
            <pc:docMk/>
            <pc:sldMk cId="58840750" sldId="319"/>
            <ac:spMk id="3" creationId="{00000000-0000-0000-0000-000000000000}"/>
          </ac:spMkLst>
        </pc:spChg>
      </pc:sldChg>
      <pc:sldChg chg="modSp mod">
        <pc:chgData name="Jennie Harding" userId="adb61567-eb13-4b72-af7d-808bb763ff61" providerId="ADAL" clId="{966E93A5-999D-4EB5-BDF9-3D0BF0080A96}" dt="2020-10-05T11:18:35.226" v="344" actId="27636"/>
        <pc:sldMkLst>
          <pc:docMk/>
          <pc:sldMk cId="593269968" sldId="320"/>
        </pc:sldMkLst>
        <pc:spChg chg="mod">
          <ac:chgData name="Jennie Harding" userId="adb61567-eb13-4b72-af7d-808bb763ff61" providerId="ADAL" clId="{966E93A5-999D-4EB5-BDF9-3D0BF0080A96}" dt="2020-10-05T11:18:35.226" v="344" actId="27636"/>
          <ac:spMkLst>
            <pc:docMk/>
            <pc:sldMk cId="593269968" sldId="32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r>
              <a:rPr lang="en-GB"/>
              <a:t>Level 4 Database – CI102/CI112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8" y="0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3B9AE707-4ACC-4D02-9D9B-10D4E454F52F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104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8" y="6743104"/>
            <a:ext cx="4434999" cy="35496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3B5B5176-D677-402B-866F-59D628AEB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46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h1033@brighton.ac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Create_Your_Own_Sim_Games/MySQL_Database_Cla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tnitetra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.u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nnel4.com/programmes/catchu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.uk/s/ref=nb_sb_noss_1?url=search-alias%3Daps&amp;field-keywords=connolly+and+begg&amp;rh=i:aps,k:connolly+and+beg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gan.com/infographic-how-much-content-is-created-and-shared-every-minute/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righton.domains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-big-data" TargetMode="External"/><Relationship Id="rId2" Type="http://schemas.openxmlformats.org/officeDocument/2006/relationships/hyperlink" Target="http://www.economist.com/node/1555744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://data-changing-the-world-450885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dgman.co.uk/" TargetMode="External"/><Relationship Id="rId2" Type="http://schemas.openxmlformats.org/officeDocument/2006/relationships/hyperlink" Target="http://www.amazon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Jennie 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My email: </a:t>
            </a:r>
            <a:r>
              <a:rPr lang="en-GB" dirty="0">
                <a:hlinkClick r:id="rId2"/>
              </a:rPr>
              <a:t>jh1033@brighton.ac.uk</a:t>
            </a:r>
            <a:r>
              <a:rPr lang="en-GB" dirty="0"/>
              <a:t> </a:t>
            </a:r>
          </a:p>
          <a:p>
            <a:r>
              <a:rPr lang="en-GB" b="1" dirty="0"/>
              <a:t>Semester One</a:t>
            </a:r>
            <a:r>
              <a:rPr lang="en-GB" dirty="0"/>
              <a:t>: learn SQL</a:t>
            </a:r>
            <a:r>
              <a:rPr lang="en-GB" dirty="0">
                <a:cs typeface="Calibri"/>
              </a:rPr>
              <a:t>, mainly to </a:t>
            </a:r>
            <a:r>
              <a:rPr lang="en-GB" b="1" dirty="0">
                <a:cs typeface="Calibri"/>
              </a:rPr>
              <a:t>query data </a:t>
            </a:r>
            <a:r>
              <a:rPr lang="en-GB" i="1" dirty="0">
                <a:cs typeface="Calibri"/>
              </a:rPr>
              <a:t>(Oct – Jan)</a:t>
            </a:r>
            <a:r>
              <a:rPr lang="en-GB" dirty="0">
                <a:cs typeface="Calibri"/>
              </a:rPr>
              <a:t> 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46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/>
            </a:br>
            <a:r>
              <a:rPr lang="en-GB" b="1" dirty="0"/>
              <a:t>Embedded Software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Chemical plants</a:t>
            </a:r>
          </a:p>
          <a:p>
            <a:r>
              <a:rPr lang="en-GB"/>
              <a:t>Huge kettles mixing and creating chemicals</a:t>
            </a:r>
          </a:p>
          <a:p>
            <a:r>
              <a:rPr lang="en-GB"/>
              <a:t>Controlled by embedded software</a:t>
            </a:r>
          </a:p>
          <a:p>
            <a:pPr lvl="1"/>
            <a:r>
              <a:rPr lang="en-GB"/>
              <a:t> heat to 80 degrees C</a:t>
            </a:r>
          </a:p>
          <a:p>
            <a:pPr lvl="1"/>
            <a:r>
              <a:rPr lang="en-GB"/>
              <a:t> stir for 10 minutes</a:t>
            </a:r>
          </a:p>
          <a:p>
            <a:pPr lvl="1"/>
            <a:r>
              <a:rPr lang="en-GB"/>
              <a:t> add 500 litres chemical X </a:t>
            </a:r>
          </a:p>
          <a:p>
            <a:pPr lvl="1"/>
            <a:r>
              <a:rPr lang="en-GB"/>
              <a:t> stir for 15 minutes</a:t>
            </a:r>
          </a:p>
          <a:p>
            <a:r>
              <a:rPr lang="en-GB"/>
              <a:t>Huge plants run by tiny teams</a:t>
            </a:r>
          </a:p>
          <a:p>
            <a:r>
              <a:rPr lang="en-GB"/>
              <a:t>Control software uses database to hold parameters</a:t>
            </a:r>
          </a:p>
          <a:p>
            <a:pPr lvl="1"/>
            <a:r>
              <a:rPr lang="en-GB"/>
              <a:t>e.g. 80 degrees</a:t>
            </a:r>
          </a:p>
          <a:p>
            <a:pPr lvl="1"/>
            <a:r>
              <a:rPr lang="en-GB"/>
              <a:t>control software can send changes to embedded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1957730_2e92824dfc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>
                <a:cs typeface="Calibri"/>
              </a:rPr>
            </a:br>
            <a:r>
              <a:rPr lang="en-GB" b="1" dirty="0">
                <a:cs typeface="Calibri"/>
              </a:rPr>
              <a:t>Games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https://en.wikibooks.org/wiki/Create_Your_Own_Sim_Games/MySQL_Database_Class</a:t>
            </a:r>
            <a:endParaRPr lang="en-GB" dirty="0"/>
          </a:p>
          <a:p>
            <a:endParaRPr lang="en-GB" dirty="0"/>
          </a:p>
          <a:p>
            <a:r>
              <a:rPr lang="en-GB" dirty="0"/>
              <a:t>Storing game data - SQL not fast enough for real-time, but can be used for:</a:t>
            </a:r>
          </a:p>
          <a:p>
            <a:pPr lvl="1"/>
            <a:r>
              <a:rPr lang="en-GB" dirty="0"/>
              <a:t>Scores / </a:t>
            </a:r>
            <a:r>
              <a:rPr lang="en-GB" dirty="0" err="1"/>
              <a:t>leaderboards</a:t>
            </a:r>
            <a:endParaRPr lang="en-GB" dirty="0"/>
          </a:p>
          <a:p>
            <a:pPr lvl="1"/>
            <a:r>
              <a:rPr lang="en-GB" dirty="0"/>
              <a:t>Values for graphics during development (can change)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28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>
                <a:cs typeface="Calibri"/>
              </a:rPr>
            </a:br>
            <a:r>
              <a:rPr lang="en-GB" b="1" dirty="0">
                <a:cs typeface="Calibri"/>
              </a:rPr>
              <a:t>Games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Fortnite</a:t>
            </a:r>
            <a:r>
              <a:rPr lang="en-GB" dirty="0"/>
              <a:t> – around 4 million users</a:t>
            </a:r>
          </a:p>
          <a:p>
            <a:pPr lvl="1"/>
            <a:r>
              <a:rPr lang="en-GB" dirty="0"/>
              <a:t> Hold data on each – name </a:t>
            </a:r>
            <a:r>
              <a:rPr lang="en-GB" dirty="0" err="1"/>
              <a:t>etc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https://fortnitetracker.com/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r>
              <a:rPr lang="en-GB" dirty="0"/>
              <a:t>Track progress through games </a:t>
            </a:r>
          </a:p>
          <a:p>
            <a:pPr lvl="1"/>
            <a:r>
              <a:rPr lang="en-GB" dirty="0"/>
              <a:t> levels reached?</a:t>
            </a:r>
          </a:p>
          <a:p>
            <a:pPr lvl="1"/>
            <a:r>
              <a:rPr lang="en-GB" dirty="0"/>
              <a:t> points achieved?</a:t>
            </a:r>
          </a:p>
          <a:p>
            <a:pPr lvl="1"/>
            <a:r>
              <a:rPr lang="en-GB" dirty="0"/>
              <a:t>(varies according to game)</a:t>
            </a:r>
          </a:p>
          <a:p>
            <a:endParaRPr lang="en-GB" dirty="0"/>
          </a:p>
          <a:p>
            <a:r>
              <a:rPr lang="en-GB" dirty="0"/>
              <a:t>Holding vector data to support actual implementation of the screen designs (during dev. – access not fast enough for real-time processing)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584" y="762000"/>
            <a:ext cx="6809815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52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Downland for the Tandy TRS-80 Color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5868181"/>
            <a:ext cx="5638800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Score – often stored against user name for </a:t>
            </a:r>
            <a:r>
              <a:rPr lang="en-GB" dirty="0" err="1"/>
              <a:t>leaderboard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81800" y="5257801"/>
            <a:ext cx="152400" cy="60959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152400"/>
            <a:ext cx="2883482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/>
              <a:t>Stage reached – again stored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7420636" y="410236"/>
            <a:ext cx="240268" cy="463259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5601481"/>
            <a:ext cx="1283300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Vector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5029200"/>
            <a:ext cx="1143000" cy="57228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>
                <a:cs typeface="Calibri"/>
              </a:rPr>
            </a:br>
            <a:r>
              <a:rPr lang="en-GB" b="1" dirty="0">
                <a:cs typeface="Calibri"/>
              </a:rPr>
              <a:t>Media Rich Web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of products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https://www.amazon.co.uk</a:t>
            </a:r>
            <a:endParaRPr lang="en-GB" dirty="0"/>
          </a:p>
          <a:p>
            <a:pPr lvl="1"/>
            <a:r>
              <a:rPr lang="en-GB" dirty="0"/>
              <a:t> I can search and get filtered content on web page</a:t>
            </a:r>
          </a:p>
          <a:p>
            <a:r>
              <a:rPr lang="en-GB" dirty="0"/>
              <a:t>How does Amazon do this ??</a:t>
            </a:r>
          </a:p>
          <a:p>
            <a:pPr lvl="1"/>
            <a:r>
              <a:rPr lang="en-GB" dirty="0"/>
              <a:t> Amazon site is driven from a database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6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>
                <a:cs typeface="Calibri"/>
              </a:rPr>
            </a:br>
            <a:r>
              <a:rPr lang="en-GB" b="1" dirty="0">
                <a:cs typeface="Calibri"/>
              </a:rPr>
              <a:t>Media Rich Web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hlinkClick r:id="rId2"/>
              </a:rPr>
              <a:t>https://www.imdb.com/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Click here for</a:t>
            </a:r>
          </a:p>
          <a:p>
            <a:pPr marL="0" indent="0">
              <a:buNone/>
            </a:pPr>
            <a:r>
              <a:rPr lang="en-GB" dirty="0"/>
              <a:t>more linked, </a:t>
            </a:r>
          </a:p>
          <a:p>
            <a:pPr marL="0" indent="0">
              <a:buNone/>
            </a:pPr>
            <a:r>
              <a:rPr lang="en-GB" dirty="0"/>
              <a:t>organised </a:t>
            </a:r>
          </a:p>
          <a:p>
            <a:pPr marL="0" indent="0">
              <a:buNone/>
            </a:pPr>
            <a:r>
              <a:rPr lang="en-GB" dirty="0"/>
              <a:t>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555" b="11112"/>
          <a:stretch/>
        </p:blipFill>
        <p:spPr>
          <a:xfrm>
            <a:off x="3014270" y="1447800"/>
            <a:ext cx="6129729" cy="541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0" y="3352800"/>
            <a:ext cx="1447800" cy="304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90800" y="3505200"/>
            <a:ext cx="533400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2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>
                <a:cs typeface="Calibri"/>
              </a:rPr>
            </a:br>
            <a:r>
              <a:rPr lang="en-GB" b="1" dirty="0">
                <a:cs typeface="Calibri"/>
              </a:rPr>
              <a:t>Media Rich Web Example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" y="1417638"/>
            <a:ext cx="4201298" cy="4449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445" b="40000"/>
          <a:stretch/>
        </p:blipFill>
        <p:spPr>
          <a:xfrm>
            <a:off x="4244841" y="2743200"/>
            <a:ext cx="5117705" cy="3810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05200" y="4191000"/>
            <a:ext cx="990600" cy="1371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542871"/>
            <a:ext cx="4177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Structured, organised linked data that you </a:t>
            </a:r>
          </a:p>
          <a:p>
            <a:r>
              <a:rPr lang="en-GB" dirty="0"/>
              <a:t>can navigate </a:t>
            </a:r>
          </a:p>
          <a:p>
            <a:r>
              <a:rPr lang="en-GB" i="1" dirty="0"/>
              <a:t>-who wrote Shawshank Redemption?</a:t>
            </a:r>
          </a:p>
          <a:p>
            <a:r>
              <a:rPr lang="en-GB" i="1" dirty="0"/>
              <a:t>-what else did they write?</a:t>
            </a:r>
          </a:p>
        </p:txBody>
      </p:sp>
    </p:spTree>
    <p:extLst>
      <p:ext uri="{BB962C8B-B14F-4D97-AF65-F5344CB8AC3E}">
        <p14:creationId xmlns:p14="http://schemas.microsoft.com/office/powerpoint/2010/main" val="39441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/>
            </a:br>
            <a:r>
              <a:rPr lang="en-GB" b="1" dirty="0">
                <a:cs typeface="Calibri"/>
              </a:rPr>
              <a:t>Media Rich Web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GB" dirty="0"/>
              <a:t>Serious web sites are now database driven</a:t>
            </a:r>
          </a:p>
          <a:p>
            <a:r>
              <a:rPr lang="en-GB" dirty="0"/>
              <a:t>Marketing sites need </a:t>
            </a:r>
          </a:p>
          <a:p>
            <a:pPr lvl="1"/>
            <a:r>
              <a:rPr lang="en-GB" dirty="0"/>
              <a:t>superb design and manipulation of digital media</a:t>
            </a:r>
          </a:p>
          <a:p>
            <a:pPr lvl="1"/>
            <a:r>
              <a:rPr lang="en-GB" dirty="0"/>
              <a:t>dynamic content driven from the database</a:t>
            </a:r>
          </a:p>
          <a:p>
            <a:pPr lvl="1"/>
            <a:r>
              <a:rPr lang="en-GB" dirty="0">
                <a:hlinkClick r:id="rId2"/>
              </a:rPr>
              <a:t>https://www.channel4.com/programmes/catchup</a:t>
            </a:r>
            <a:r>
              <a:rPr lang="en-GB" dirty="0"/>
              <a:t> </a:t>
            </a:r>
          </a:p>
          <a:p>
            <a:r>
              <a:rPr lang="en-GB" dirty="0"/>
              <a:t>Digital media experts need an understanding of how the whole site works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get data:</a:t>
            </a:r>
            <a:br>
              <a:rPr lang="en-GB" dirty="0"/>
            </a:br>
            <a:r>
              <a:rPr lang="en-GB" b="1" dirty="0">
                <a:cs typeface="Calibri"/>
              </a:rPr>
              <a:t>Media Rich Web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GB" dirty="0"/>
              <a:t>The film / product information is </a:t>
            </a:r>
            <a:r>
              <a:rPr lang="en-GB" dirty="0">
                <a:solidFill>
                  <a:srgbClr val="FF0000"/>
                </a:solidFill>
              </a:rPr>
              <a:t>not </a:t>
            </a:r>
            <a:r>
              <a:rPr lang="en-GB" dirty="0"/>
              <a:t>hard coded into the HTML</a:t>
            </a:r>
          </a:p>
          <a:p>
            <a:r>
              <a:rPr lang="en-GB" dirty="0"/>
              <a:t>One page - different content </a:t>
            </a:r>
          </a:p>
          <a:p>
            <a:pPr lvl="1"/>
            <a:r>
              <a:rPr lang="en-GB" dirty="0"/>
              <a:t> searching and retrieving from database</a:t>
            </a:r>
          </a:p>
          <a:p>
            <a:pPr lvl="1"/>
            <a:endParaRPr lang="en-GB" dirty="0"/>
          </a:p>
          <a:p>
            <a:r>
              <a:rPr lang="en-GB" dirty="0"/>
              <a:t>The alternative is to have a page for each set of products …. hundreds … thousands of pages!!</a:t>
            </a:r>
          </a:p>
          <a:p>
            <a:r>
              <a:rPr lang="en-GB" dirty="0"/>
              <a:t>Let’s look at one: </a:t>
            </a:r>
            <a:r>
              <a:rPr lang="en-GB" dirty="0">
                <a:hlinkClick r:id="rId2"/>
              </a:rPr>
              <a:t>https://www.amazon.co.uk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 I In The Right 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CI402</a:t>
            </a:r>
            <a:r>
              <a:rPr lang="en-GB" dirty="0"/>
              <a:t> – Introduction To Databases </a:t>
            </a:r>
            <a:r>
              <a:rPr lang="en-GB" i="1" dirty="0"/>
              <a:t>and</a:t>
            </a:r>
            <a:endParaRPr lang="en-GB" dirty="0"/>
          </a:p>
          <a:p>
            <a:r>
              <a:rPr lang="en-GB" b="1" dirty="0"/>
              <a:t>CI405</a:t>
            </a:r>
            <a:r>
              <a:rPr lang="en-GB" dirty="0"/>
              <a:t> – Computing Technologies</a:t>
            </a:r>
          </a:p>
          <a:p>
            <a:pPr marL="457200" lvl="1" indent="0">
              <a:buNone/>
            </a:pPr>
            <a:r>
              <a:rPr lang="en-GB" dirty="0"/>
              <a:t>Share Semester One studying SQL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/>
              <a:t>In Semester Two</a:t>
            </a:r>
          </a:p>
          <a:p>
            <a:r>
              <a:rPr lang="en-GB" dirty="0"/>
              <a:t>CI402 – Designing databases</a:t>
            </a:r>
          </a:p>
          <a:p>
            <a:r>
              <a:rPr lang="en-GB" dirty="0"/>
              <a:t>CI402 – Other computing technology elements e.g. hardware / OS etc. </a:t>
            </a:r>
          </a:p>
          <a:p>
            <a:pPr lvl="1"/>
            <a:endParaRPr lang="en-GB" dirty="0"/>
          </a:p>
        </p:txBody>
      </p:sp>
      <p:pic>
        <p:nvPicPr>
          <p:cNvPr id="1026" name="Picture 2" descr="Image result for map puzzle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38400"/>
            <a:ext cx="259079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4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26" y="1447800"/>
            <a:ext cx="7848600" cy="530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2513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5226" y="0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Sizing Reminder</a:t>
            </a:r>
          </a:p>
          <a:p>
            <a:r>
              <a:rPr lang="en-GB" dirty="0">
                <a:hlinkClick r:id="rId3"/>
              </a:rPr>
              <a:t>How much data 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err="1">
                <a:solidFill>
                  <a:srgbClr val="FF0000"/>
                </a:solidFill>
              </a:rPr>
              <a:t>D</a:t>
            </a:r>
            <a:r>
              <a:rPr lang="en-GB" dirty="0" err="1"/>
              <a:t>ata</a:t>
            </a:r>
            <a:r>
              <a:rPr lang="en-GB" dirty="0" err="1">
                <a:solidFill>
                  <a:srgbClr val="FF0000"/>
                </a:solidFill>
              </a:rPr>
              <a:t>B</a:t>
            </a:r>
            <a:r>
              <a:rPr lang="en-GB" dirty="0" err="1"/>
              <a:t>ase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anagement </a:t>
            </a: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ystem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Many products to use:</a:t>
            </a:r>
          </a:p>
          <a:p>
            <a:pPr lvl="1"/>
            <a:r>
              <a:rPr lang="en-GB" dirty="0"/>
              <a:t> Access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 MS SQL Server</a:t>
            </a:r>
          </a:p>
          <a:p>
            <a:pPr lvl="2"/>
            <a:r>
              <a:rPr lang="en-GB" dirty="0">
                <a:solidFill>
                  <a:srgbClr val="00B0F0"/>
                </a:solidFill>
              </a:rPr>
              <a:t>Can use in university (CSSQL)</a:t>
            </a:r>
          </a:p>
          <a:p>
            <a:pPr lvl="2"/>
            <a:r>
              <a:rPr lang="en-GB" dirty="0">
                <a:solidFill>
                  <a:srgbClr val="00B0F0"/>
                </a:solidFill>
              </a:rPr>
              <a:t>[optional] can install at home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MySQL</a:t>
            </a:r>
          </a:p>
          <a:p>
            <a:pPr lvl="2"/>
            <a:r>
              <a:rPr lang="en-GB" dirty="0">
                <a:solidFill>
                  <a:srgbClr val="00B0F0"/>
                </a:solidFill>
              </a:rPr>
              <a:t>Can use at home or university</a:t>
            </a:r>
          </a:p>
          <a:p>
            <a:pPr lvl="1"/>
            <a:r>
              <a:rPr lang="en-GB" dirty="0"/>
              <a:t> DB2</a:t>
            </a:r>
          </a:p>
          <a:p>
            <a:pPr lvl="1"/>
            <a:r>
              <a:rPr lang="en-GB" dirty="0"/>
              <a:t> ORACLE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2086" y="3352800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We will be working with both of these databases (directly). </a:t>
            </a:r>
          </a:p>
          <a:p>
            <a:r>
              <a:rPr lang="en-GB" dirty="0">
                <a:solidFill>
                  <a:srgbClr val="7030A0"/>
                </a:solidFill>
              </a:rPr>
              <a:t>When you use them in future, you will probably access them from an API (or similar)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7030A0"/>
                </a:solidFill>
              </a:rPr>
              <a:t>USE BOTH FOR THESE TUTORIALS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7030A0"/>
                </a:solidFill>
              </a:rPr>
              <a:t>SAME SQL (more or less)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5856510" y="3276600"/>
            <a:ext cx="2133600" cy="2362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/>
              <a:t>DBMS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6512" y="4800600"/>
            <a:ext cx="196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SQL SERVER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CSSQL in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4144" y="1932800"/>
            <a:ext cx="411196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Back End DBMS</a:t>
            </a:r>
          </a:p>
          <a:p>
            <a:r>
              <a:rPr lang="en-GB" i="1" dirty="0"/>
              <a:t>on database server – </a:t>
            </a:r>
          </a:p>
          <a:p>
            <a:r>
              <a:rPr lang="en-GB" i="1" dirty="0"/>
              <a:t>accessed over Internet / LAN / WAN / VPN</a:t>
            </a:r>
          </a:p>
          <a:p>
            <a:r>
              <a:rPr lang="en-GB" i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549" y="2209800"/>
            <a:ext cx="236212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Front End Tool</a:t>
            </a:r>
          </a:p>
          <a:p>
            <a:r>
              <a:rPr lang="en-GB" i="1" dirty="0"/>
              <a:t>on your local computer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74910" y="3657600"/>
            <a:ext cx="2057400" cy="1600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SQL SERVER Management Studio</a:t>
            </a:r>
          </a:p>
        </p:txBody>
      </p:sp>
      <p:cxnSp>
        <p:nvCxnSpPr>
          <p:cNvPr id="14" name="Straight Arrow Connector 13"/>
          <p:cNvCxnSpPr>
            <a:stCxn id="10" idx="3"/>
            <a:endCxn id="4" idx="2"/>
          </p:cNvCxnSpPr>
          <p:nvPr/>
        </p:nvCxnSpPr>
        <p:spPr>
          <a:xfrm>
            <a:off x="2732310" y="4457700"/>
            <a:ext cx="3124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732310" y="4953000"/>
            <a:ext cx="3124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43579"/>
            <a:ext cx="739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Using SQL Server Management Studio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 end gives access to multiple DBMS servers</a:t>
            </a:r>
          </a:p>
          <a:p>
            <a:endParaRPr lang="en-GB" dirty="0"/>
          </a:p>
          <a:p>
            <a:r>
              <a:rPr lang="en-GB" dirty="0"/>
              <a:t>Large corporation would have 100s of database servers</a:t>
            </a:r>
          </a:p>
          <a:p>
            <a:endParaRPr lang="en-GB" dirty="0"/>
          </a:p>
          <a:p>
            <a:r>
              <a:rPr lang="en-GB" dirty="0"/>
              <a:t>Runs on the PC – uses network to link to DBMS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859" y="381000"/>
            <a:ext cx="75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Using SQL Server Management Studio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Using SQL Server 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Create new database</a:t>
            </a:r>
          </a:p>
          <a:p>
            <a:pPr marL="0" indent="0">
              <a:buNone/>
            </a:pPr>
            <a:r>
              <a:rPr lang="en-GB" dirty="0"/>
              <a:t>2. Create and populate tables (one step) using </a:t>
            </a:r>
            <a:r>
              <a:rPr lang="en-GB" i="1" dirty="0" err="1"/>
              <a:t>import.sql</a:t>
            </a:r>
            <a:r>
              <a:rPr lang="en-GB" i="1" dirty="0"/>
              <a:t> </a:t>
            </a:r>
            <a:r>
              <a:rPr lang="en-GB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43233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" name="Picture 2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3" y="839779"/>
            <a:ext cx="6723073" cy="5896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9714" y="4659508"/>
            <a:ext cx="190508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Rows / records (6)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796" y="5874046"/>
            <a:ext cx="2138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Columns / fields  (2)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56888" y="4834352"/>
            <a:ext cx="1204934" cy="48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57542" y="5574066"/>
            <a:ext cx="228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876800" y="4853996"/>
            <a:ext cx="1109784" cy="216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4953000" y="4469300"/>
            <a:ext cx="1066714" cy="374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99045" y="5483719"/>
            <a:ext cx="168951" cy="399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876800" y="4688378"/>
            <a:ext cx="1142915" cy="1439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</p:cNvCxnSpPr>
          <p:nvPr/>
        </p:nvCxnSpPr>
        <p:spPr>
          <a:xfrm flipH="1">
            <a:off x="4931702" y="4844174"/>
            <a:ext cx="1088012" cy="3996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70502" y="4882566"/>
            <a:ext cx="991320" cy="495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-25694"/>
            <a:ext cx="743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Using SQL Server Management Studio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25198" y="2200392"/>
            <a:ext cx="121920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Your query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(type here)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1423790"/>
            <a:ext cx="1219200" cy="2585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 Explorer  - list of databases on server – shows columns / fields and datatypes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95978" y="4191000"/>
            <a:ext cx="142882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Results pane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78333" y="5803272"/>
            <a:ext cx="33528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Status bar e.g. number of results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5000" y="735950"/>
            <a:ext cx="3429000" cy="1245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current  user – </a:t>
            </a:r>
            <a:r>
              <a:rPr lang="en-GB" i="1" dirty="0">
                <a:solidFill>
                  <a:srgbClr val="FF0000"/>
                </a:solidFill>
              </a:rPr>
              <a:t>jh1033</a:t>
            </a:r>
            <a:r>
              <a:rPr lang="en-GB" dirty="0">
                <a:solidFill>
                  <a:srgbClr val="FF0000"/>
                </a:solidFill>
              </a:rPr>
              <a:t> - server – </a:t>
            </a:r>
            <a:r>
              <a:rPr lang="en-GB" i="1" dirty="0" err="1">
                <a:solidFill>
                  <a:srgbClr val="FF0000"/>
                </a:solidFill>
              </a:rPr>
              <a:t>cssql</a:t>
            </a:r>
            <a:r>
              <a:rPr lang="en-GB" dirty="0">
                <a:solidFill>
                  <a:srgbClr val="FF0000"/>
                </a:solidFill>
              </a:rPr>
              <a:t> - and the database - </a:t>
            </a:r>
            <a:r>
              <a:rPr lang="en-GB" i="1" dirty="0">
                <a:solidFill>
                  <a:srgbClr val="FF0000"/>
                </a:solidFill>
              </a:rPr>
              <a:t>ci402_teaching  - </a:t>
            </a:r>
            <a:r>
              <a:rPr lang="en-GB" dirty="0">
                <a:solidFill>
                  <a:srgbClr val="FF0000"/>
                </a:solidFill>
              </a:rPr>
              <a:t>shown in menu and title bar </a:t>
            </a:r>
            <a:endParaRPr lang="en-GB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225" y="2392142"/>
            <a:ext cx="4876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81800" y="3087469"/>
            <a:ext cx="22001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Select or type </a:t>
            </a:r>
            <a:r>
              <a:rPr lang="en-GB" i="1" dirty="0"/>
              <a:t>CSSQL</a:t>
            </a:r>
          </a:p>
          <a:p>
            <a:r>
              <a:rPr lang="en-GB" i="1" dirty="0"/>
              <a:t>(name of OUR server)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581400" y="3410635"/>
            <a:ext cx="3200400" cy="362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2176" y="5934670"/>
            <a:ext cx="47318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Leave Windows authentication as default – </a:t>
            </a:r>
          </a:p>
          <a:p>
            <a:r>
              <a:rPr lang="en-GB" i="1" dirty="0"/>
              <a:t>this why you can’t access our server </a:t>
            </a:r>
          </a:p>
          <a:p>
            <a:r>
              <a:rPr lang="en-GB" i="1" dirty="0"/>
              <a:t>from outside university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38285" y="4072718"/>
            <a:ext cx="1398039" cy="19681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6494" y="6040903"/>
            <a:ext cx="14202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Click connect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95402" y="5491524"/>
            <a:ext cx="1005334" cy="5493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1283249"/>
            <a:ext cx="816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 </a:t>
            </a:r>
            <a:r>
              <a:rPr lang="en-GB" b="1" dirty="0">
                <a:solidFill>
                  <a:srgbClr val="FF0000"/>
                </a:solidFill>
              </a:rPr>
              <a:t>SQL Server Management Studio</a:t>
            </a:r>
            <a:r>
              <a:rPr lang="en-GB" dirty="0"/>
              <a:t>– either in Start menu </a:t>
            </a:r>
            <a:r>
              <a:rPr lang="en-GB" i="1" dirty="0"/>
              <a:t>or</a:t>
            </a:r>
            <a:r>
              <a:rPr lang="en-GB" dirty="0"/>
              <a:t> </a:t>
            </a:r>
          </a:p>
          <a:p>
            <a:r>
              <a:rPr lang="en-GB" dirty="0"/>
              <a:t>Desktop/Applications/Computing </a:t>
            </a:r>
          </a:p>
          <a:p>
            <a:r>
              <a:rPr lang="en-GB" dirty="0"/>
              <a:t>NOTE: make sure it’s Management Studio, not any of the other SQL Server elements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46724"/>
            <a:ext cx="75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Using SQL Server Management Studio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893055"/>
            <a:ext cx="7713140" cy="5929736"/>
            <a:chOff x="1066800" y="700825"/>
            <a:chExt cx="7713140" cy="5929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4509" t="2283"/>
            <a:stretch/>
          </p:blipFill>
          <p:spPr>
            <a:xfrm>
              <a:off x="1066800" y="700825"/>
              <a:ext cx="7677711" cy="592973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458389" y="3352800"/>
              <a:ext cx="2728952" cy="64633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Right click on Databases</a:t>
              </a:r>
            </a:p>
            <a:p>
              <a:r>
                <a:rPr lang="en-GB">
                  <a:solidFill>
                    <a:srgbClr val="FF0000"/>
                  </a:solidFill>
                </a:rPr>
                <a:t>and select </a:t>
              </a:r>
              <a:r>
                <a:rPr lang="en-GB" i="1">
                  <a:solidFill>
                    <a:srgbClr val="FF0000"/>
                  </a:solidFill>
                </a:rPr>
                <a:t>New Database ..</a:t>
              </a:r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2822865" y="2683371"/>
              <a:ext cx="326543" cy="6694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4905473" y="1958799"/>
              <a:ext cx="387446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FF0000"/>
                  </a:solidFill>
                </a:rPr>
                <a:t>NOTE: before you see your database, </a:t>
              </a:r>
            </a:p>
            <a:p>
              <a:r>
                <a:rPr lang="en-GB" sz="1600" dirty="0">
                  <a:solidFill>
                    <a:srgbClr val="FF0000"/>
                  </a:solidFill>
                </a:rPr>
                <a:t>you might need to: </a:t>
              </a:r>
            </a:p>
            <a:p>
              <a:endParaRPr lang="en-GB" sz="16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FF0000"/>
                  </a:solidFill>
                </a:rPr>
                <a:t>Refresh the database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FF0000"/>
                  </a:solidFill>
                </a:rPr>
                <a:t>Go to the bottom of the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600" dirty="0">
                <a:solidFill>
                  <a:srgbClr val="FF0000"/>
                </a:solidFill>
              </a:endParaRPr>
            </a:p>
            <a:p>
              <a:r>
                <a:rPr lang="en-GB" sz="1600" dirty="0">
                  <a:solidFill>
                    <a:srgbClr val="FF0000"/>
                  </a:solidFill>
                </a:rPr>
                <a:t>TIP: </a:t>
              </a:r>
              <a:r>
                <a:rPr lang="en-GB" sz="1600" b="1" dirty="0">
                  <a:solidFill>
                    <a:srgbClr val="FF0000"/>
                  </a:solidFill>
                </a:rPr>
                <a:t>don’t use drop down list box</a:t>
              </a:r>
            </a:p>
            <a:p>
              <a:pPr marL="285750" indent="-285750">
                <a:buFontTx/>
                <a:buChar char="-"/>
              </a:pPr>
              <a:r>
                <a:rPr lang="en-GB" sz="1600" b="1" dirty="0">
                  <a:solidFill>
                    <a:srgbClr val="FF0000"/>
                  </a:solidFill>
                </a:rPr>
                <a:t>Very slow – just scroll </a:t>
              </a:r>
              <a:r>
                <a:rPr lang="en-GB" sz="1600" dirty="0">
                  <a:solidFill>
                    <a:srgbClr val="FF0000"/>
                  </a:solidFill>
                </a:rPr>
                <a:t>Object Explorer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68307" y="2073771"/>
              <a:ext cx="1181101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246724"/>
            <a:ext cx="75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Using 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2355356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73142"/>
            <a:ext cx="67056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0598" y="3241691"/>
            <a:ext cx="594360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Userid</a:t>
            </a:r>
            <a:r>
              <a:rPr lang="en-GB" dirty="0">
                <a:solidFill>
                  <a:srgbClr val="FF0000"/>
                </a:solidFill>
              </a:rPr>
              <a:t> e.g. jh1033 – ALL DB names should start with your user name (university rule, not general one)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257800" y="1447800"/>
            <a:ext cx="644598" cy="17938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5105400"/>
            <a:ext cx="34227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Click &lt;OK&gt; to create new database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902398" y="5474732"/>
            <a:ext cx="422202" cy="8498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8259" y="0"/>
            <a:ext cx="75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Using SQL Server Management Studio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750" r="65833" b="14843"/>
          <a:stretch/>
        </p:blipFill>
        <p:spPr>
          <a:xfrm>
            <a:off x="304800" y="600440"/>
            <a:ext cx="6402779" cy="7964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1527373"/>
            <a:ext cx="6172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CREATE</a:t>
            </a:r>
            <a:r>
              <a:rPr lang="en-GB" dirty="0">
                <a:solidFill>
                  <a:srgbClr val="FF0000"/>
                </a:solidFill>
              </a:rPr>
              <a:t> a new database</a:t>
            </a:r>
          </a:p>
          <a:p>
            <a:r>
              <a:rPr lang="en-GB" b="1" dirty="0">
                <a:solidFill>
                  <a:srgbClr val="FF0000"/>
                </a:solidFill>
              </a:rPr>
              <a:t>IMPORT DATA </a:t>
            </a:r>
            <a:r>
              <a:rPr lang="en-GB" dirty="0">
                <a:solidFill>
                  <a:srgbClr val="FF0000"/>
                </a:solidFill>
              </a:rPr>
              <a:t>from my database to your new one</a:t>
            </a:r>
            <a:endParaRPr lang="en-GB" b="1" i="1" dirty="0">
              <a:solidFill>
                <a:srgbClr val="FF0000"/>
              </a:solidFill>
            </a:endParaRPr>
          </a:p>
          <a:p>
            <a:endParaRPr lang="en-GB" i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First</a:t>
            </a:r>
            <a:r>
              <a:rPr lang="en-GB" dirty="0">
                <a:solidFill>
                  <a:srgbClr val="FF0000"/>
                </a:solidFill>
              </a:rPr>
              <a:t>: create a small 4 table </a:t>
            </a:r>
            <a:r>
              <a:rPr lang="en-GB" dirty="0" err="1">
                <a:solidFill>
                  <a:srgbClr val="FF0000"/>
                </a:solidFill>
              </a:rPr>
              <a:t>db</a:t>
            </a:r>
            <a:r>
              <a:rPr lang="en-GB" dirty="0">
                <a:solidFill>
                  <a:srgbClr val="FF0000"/>
                </a:solidFill>
              </a:rPr>
              <a:t> using </a:t>
            </a:r>
            <a:r>
              <a:rPr lang="en-GB" i="1" dirty="0" err="1">
                <a:solidFill>
                  <a:srgbClr val="FF0000"/>
                </a:solidFill>
              </a:rPr>
              <a:t>import.sql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file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(Open file directly into MSSQL </a:t>
            </a:r>
            <a:r>
              <a:rPr lang="en-GB" dirty="0" err="1">
                <a:solidFill>
                  <a:srgbClr val="FF0000"/>
                </a:solidFill>
              </a:rPr>
              <a:t>Mgt</a:t>
            </a:r>
            <a:r>
              <a:rPr lang="en-GB" dirty="0">
                <a:solidFill>
                  <a:srgbClr val="FF0000"/>
                </a:solidFill>
              </a:rPr>
              <a:t> Studio, or in a text editor, then copy and paste into the window, and click F5 or select </a:t>
            </a:r>
            <a:r>
              <a:rPr lang="en-GB" i="1" dirty="0">
                <a:solidFill>
                  <a:srgbClr val="FF0000"/>
                </a:solidFill>
              </a:rPr>
              <a:t>Execute </a:t>
            </a:r>
            <a:r>
              <a:rPr lang="en-GB" dirty="0">
                <a:solidFill>
                  <a:srgbClr val="FF0000"/>
                </a:solidFill>
              </a:rPr>
              <a:t>from menu bar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Then</a:t>
            </a:r>
            <a:r>
              <a:rPr lang="en-GB" dirty="0">
                <a:solidFill>
                  <a:srgbClr val="FF0000"/>
                </a:solidFill>
              </a:rPr>
              <a:t>: Refresh the Object Explorer and expand the tabs to see your new tables and their fields (columns)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Then</a:t>
            </a:r>
            <a:r>
              <a:rPr lang="en-GB" dirty="0">
                <a:solidFill>
                  <a:srgbClr val="FF0000"/>
                </a:solidFill>
              </a:rPr>
              <a:t>: try looking at the data in your table – start with the simplest SQL for all of the data from one table.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Select * from </a:t>
            </a:r>
            <a:r>
              <a:rPr lang="en-GB" i="1" dirty="0" err="1">
                <a:solidFill>
                  <a:srgbClr val="FF0000"/>
                </a:solidFill>
              </a:rPr>
              <a:t>tablename</a:t>
            </a:r>
            <a:endParaRPr lang="en-GB" i="1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So, if your table is called </a:t>
            </a:r>
            <a:r>
              <a:rPr lang="en-GB" dirty="0" err="1">
                <a:solidFill>
                  <a:srgbClr val="FF0000"/>
                </a:solidFill>
              </a:rPr>
              <a:t>tCustomer</a:t>
            </a:r>
            <a:r>
              <a:rPr lang="en-GB" dirty="0">
                <a:solidFill>
                  <a:srgbClr val="FF0000"/>
                </a:solidFill>
              </a:rPr>
              <a:t> it will be:</a:t>
            </a:r>
          </a:p>
          <a:p>
            <a:r>
              <a:rPr lang="en-GB" i="1" dirty="0">
                <a:solidFill>
                  <a:srgbClr val="FF0000"/>
                </a:solidFill>
              </a:rPr>
              <a:t>Select * from </a:t>
            </a:r>
            <a:r>
              <a:rPr lang="en-GB" i="1" dirty="0" err="1">
                <a:solidFill>
                  <a:srgbClr val="FF0000"/>
                </a:solidFill>
              </a:rPr>
              <a:t>tCustomer</a:t>
            </a:r>
            <a:endParaRPr lang="en-GB" i="1" dirty="0">
              <a:solidFill>
                <a:srgbClr val="FF0000"/>
              </a:solidFill>
            </a:endParaRPr>
          </a:p>
          <a:p>
            <a:endParaRPr lang="en-GB" i="1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[* stands for ‘all fields or columns]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0"/>
            <a:ext cx="75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Using 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396824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module assessed?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Assessed via </a:t>
            </a:r>
            <a:r>
              <a:rPr lang="en-GB" b="1" dirty="0">
                <a:cs typeface="Calibri"/>
              </a:rPr>
              <a:t>multiple choice exam </a:t>
            </a:r>
            <a:r>
              <a:rPr lang="en-GB" dirty="0">
                <a:cs typeface="Calibri"/>
              </a:rPr>
              <a:t>(Jan): </a:t>
            </a:r>
          </a:p>
          <a:p>
            <a:pPr lvl="1"/>
            <a:r>
              <a:rPr lang="en-GB" dirty="0">
                <a:cs typeface="Calibri"/>
              </a:rPr>
              <a:t>35% of total module mark for ci402</a:t>
            </a:r>
          </a:p>
          <a:p>
            <a:pPr lvl="1"/>
            <a:r>
              <a:rPr lang="en-GB" dirty="0">
                <a:cs typeface="Calibri"/>
              </a:rPr>
              <a:t>40% of total module mark for ci405</a:t>
            </a:r>
          </a:p>
        </p:txBody>
      </p:sp>
      <p:pic>
        <p:nvPicPr>
          <p:cNvPr id="2050" name="Picture 2" descr="Image result for ex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63181"/>
            <a:ext cx="2587625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MySQL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new database</a:t>
            </a:r>
          </a:p>
          <a:p>
            <a:r>
              <a:rPr lang="en-GB" dirty="0"/>
              <a:t>Create empty tables</a:t>
            </a:r>
          </a:p>
          <a:p>
            <a:r>
              <a:rPr lang="en-GB" dirty="0"/>
              <a:t>Populate tables</a:t>
            </a:r>
          </a:p>
        </p:txBody>
      </p:sp>
    </p:spTree>
    <p:extLst>
      <p:ext uri="{BB962C8B-B14F-4D97-AF65-F5344CB8AC3E}">
        <p14:creationId xmlns:p14="http://schemas.microsoft.com/office/powerpoint/2010/main" val="350585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25393" y="1251151"/>
            <a:ext cx="659071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2800" dirty="0"/>
              <a:t>Web page showing content from a database</a:t>
            </a:r>
          </a:p>
        </p:txBody>
      </p:sp>
      <p:pic>
        <p:nvPicPr>
          <p:cNvPr id="1028" name="Picture 4" descr="Image result for web application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4" y="1752600"/>
            <a:ext cx="7229475" cy="30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4785" y="4842001"/>
            <a:ext cx="64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Html / </a:t>
            </a:r>
            <a:r>
              <a:rPr lang="en-GB" dirty="0" err="1">
                <a:solidFill>
                  <a:srgbClr val="FF0000"/>
                </a:solidFill>
              </a:rPr>
              <a:t>js</a:t>
            </a:r>
            <a:r>
              <a:rPr lang="en-GB" dirty="0">
                <a:solidFill>
                  <a:srgbClr val="FF0000"/>
                </a:solidFill>
              </a:rPr>
              <a:t>		              </a:t>
            </a:r>
            <a:r>
              <a:rPr lang="en-GB" dirty="0" err="1">
                <a:solidFill>
                  <a:srgbClr val="FF0000"/>
                </a:solidFill>
              </a:rPr>
              <a:t>php</a:t>
            </a:r>
            <a:r>
              <a:rPr lang="en-GB" dirty="0">
                <a:solidFill>
                  <a:srgbClr val="FF0000"/>
                </a:solidFill>
              </a:rPr>
              <a:t> / asp </a:t>
            </a:r>
            <a:r>
              <a:rPr lang="en-GB" dirty="0" err="1">
                <a:solidFill>
                  <a:srgbClr val="FF0000"/>
                </a:solidFill>
              </a:rPr>
              <a:t>etc</a:t>
            </a:r>
            <a:r>
              <a:rPr lang="en-GB" dirty="0">
                <a:solidFill>
                  <a:srgbClr val="FF0000"/>
                </a:solidFill>
              </a:rPr>
              <a:t>		SQL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8352" y="86380"/>
            <a:ext cx="8229600" cy="91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3" y="1066800"/>
            <a:ext cx="89916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</a:t>
            </a:r>
            <a:r>
              <a:rPr lang="en-GB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https://brighton.domains/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on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Started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log in with your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name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password.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now be in the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Dashboard.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down until you see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click on </a:t>
            </a:r>
            <a:r>
              <a:rPr lang="en-GB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MySQLDatabases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8352" y="86380"/>
            <a:ext cx="8229600" cy="91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2115604"/>
            <a:ext cx="5943600" cy="40456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5600" y="3962400"/>
            <a:ext cx="1905000" cy="838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838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91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05" y="1168470"/>
            <a:ext cx="50101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314065" y="2305350"/>
            <a:ext cx="2934335" cy="1786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6400" y="6844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1416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4505" y="1141640"/>
            <a:ext cx="4572000" cy="22694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here to show the new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of your databases will be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pre-pended (have in the front)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user name.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your database and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96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6934200" cy="51355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Return to dashboard (grid button on left hand side) and click on </a:t>
            </a:r>
            <a:r>
              <a:rPr lang="en-GB" sz="1800" i="1" dirty="0" err="1"/>
              <a:t>PHPMyAdmin</a:t>
            </a:r>
            <a:r>
              <a:rPr lang="en-GB" sz="1800" dirty="0"/>
              <a:t>. </a:t>
            </a:r>
          </a:p>
          <a:p>
            <a:pPr marL="0" indent="0">
              <a:buNone/>
            </a:pPr>
            <a:r>
              <a:rPr lang="en-GB" sz="1800" dirty="0"/>
              <a:t>Will open </a:t>
            </a:r>
            <a:r>
              <a:rPr lang="en-GB" sz="1800" i="1" dirty="0" err="1"/>
              <a:t>cPanel</a:t>
            </a:r>
            <a:r>
              <a:rPr lang="en-GB" sz="1800" dirty="0"/>
              <a:t> which is used to administer databases etc. via a browser (i.e. remotely).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91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401653" cy="42438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57200" y="1518883"/>
            <a:ext cx="1600200" cy="605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53327"/>
            <a:ext cx="51244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731895" y="4612022"/>
            <a:ext cx="1762125" cy="1028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00400" y="1896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00400" y="2353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1896127"/>
            <a:ext cx="152400" cy="2715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Select your new database from the list on the left hand side.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25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51054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91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1737519"/>
            <a:ext cx="6858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3657600"/>
            <a:ext cx="25908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SQL tab. This provides an input area for entering SQL.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3048000" cy="1443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7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2"/>
          <a:srcRect t="-1" b="24063"/>
          <a:stretch/>
        </p:blipFill>
        <p:spPr>
          <a:xfrm>
            <a:off x="2209800" y="2514600"/>
            <a:ext cx="6934200" cy="43208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12" y="1141640"/>
            <a:ext cx="2722526" cy="51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Download the </a:t>
            </a:r>
            <a:r>
              <a:rPr lang="en-GB" sz="1800" i="1" dirty="0" err="1"/>
              <a:t>createTables.sql</a:t>
            </a:r>
            <a:r>
              <a:rPr lang="en-GB" sz="1800" dirty="0"/>
              <a:t> file </a:t>
            </a:r>
          </a:p>
          <a:p>
            <a:pPr marL="0" indent="0">
              <a:buNone/>
            </a:pPr>
            <a:r>
              <a:rPr lang="en-GB" sz="1800" dirty="0"/>
              <a:t>Copy the contents and paste into the SQL tab.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91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  <p:sp>
        <p:nvSpPr>
          <p:cNvPr id="5" name="Oval 4"/>
          <p:cNvSpPr/>
          <p:nvPr/>
        </p:nvSpPr>
        <p:spPr>
          <a:xfrm>
            <a:off x="3886199" y="3271520"/>
            <a:ext cx="3588627" cy="386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886200" y="3581400"/>
            <a:ext cx="1435100" cy="244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6150" y="2133600"/>
            <a:ext cx="0" cy="1227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1371600" y="2438400"/>
            <a:ext cx="2514600" cy="1265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886200" y="956809"/>
            <a:ext cx="5257800" cy="165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/>
              <a:t>NOTE: you can see the breadcrumb trail that shows where you are working (</a:t>
            </a:r>
            <a:r>
              <a:rPr lang="en-GB" sz="1800" i="1" dirty="0"/>
              <a:t>localhost</a:t>
            </a:r>
            <a:r>
              <a:rPr lang="en-GB" sz="1800" dirty="0"/>
              <a:t> – same machine as web server [note: </a:t>
            </a:r>
            <a:r>
              <a:rPr lang="en-GB" sz="1800" i="1" dirty="0"/>
              <a:t>not your local machine</a:t>
            </a:r>
            <a:r>
              <a:rPr lang="en-GB" sz="1800" dirty="0"/>
              <a:t>] -  and database </a:t>
            </a:r>
            <a:r>
              <a:rPr lang="en-GB" sz="1800" i="1" dirty="0"/>
              <a:t>jh1033_402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/>
              <a:t>This also allows navigation.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84150" y="5215391"/>
            <a:ext cx="2025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Click </a:t>
            </a:r>
            <a:r>
              <a:rPr lang="en-GB" i="1" dirty="0"/>
              <a:t>Go</a:t>
            </a:r>
            <a:r>
              <a:rPr lang="en-GB" dirty="0"/>
              <a:t> to run your </a:t>
            </a:r>
          </a:p>
          <a:p>
            <a:r>
              <a:rPr lang="en-GB" dirty="0"/>
              <a:t>SQL to create empty </a:t>
            </a:r>
          </a:p>
          <a:p>
            <a:r>
              <a:rPr lang="en-GB" dirty="0"/>
              <a:t>tables.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71600" y="5943600"/>
            <a:ext cx="7162800" cy="808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90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534957"/>
            <a:ext cx="2743200" cy="4673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Now click on the </a:t>
            </a:r>
            <a:r>
              <a:rPr lang="en-GB" sz="2400" i="1" dirty="0"/>
              <a:t>Structure </a:t>
            </a:r>
            <a:r>
              <a:rPr lang="en-GB" sz="2400" dirty="0"/>
              <a:t>tab to </a:t>
            </a:r>
            <a:br>
              <a:rPr lang="en-GB" sz="2400" dirty="0"/>
            </a:br>
            <a:r>
              <a:rPr lang="en-GB" sz="2400" dirty="0"/>
              <a:t>look at your tables (currently empty).</a:t>
            </a:r>
          </a:p>
          <a:p>
            <a:pPr marL="0" indent="0">
              <a:buNone/>
            </a:pPr>
            <a:r>
              <a:rPr lang="en-GB" sz="2400" dirty="0"/>
              <a:t>Investigate what </a:t>
            </a:r>
            <a:br>
              <a:rPr lang="en-GB" sz="2400" dirty="0"/>
            </a:br>
            <a:r>
              <a:rPr lang="en-GB" sz="2400" dirty="0"/>
              <a:t>you can do here.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[Don’t worry about</a:t>
            </a:r>
            <a:br>
              <a:rPr lang="en-GB" sz="2400" dirty="0"/>
            </a:br>
            <a:r>
              <a:rPr lang="en-GB" sz="2400" dirty="0"/>
              <a:t>messing anything</a:t>
            </a:r>
            <a:br>
              <a:rPr lang="en-GB" sz="2400" dirty="0"/>
            </a:br>
            <a:r>
              <a:rPr lang="en-GB" sz="2400" dirty="0"/>
              <a:t>up. You can just </a:t>
            </a:r>
            <a:br>
              <a:rPr lang="en-GB" sz="2400" dirty="0"/>
            </a:br>
            <a:r>
              <a:rPr lang="en-GB" sz="2400" dirty="0"/>
              <a:t>start again if you do]</a:t>
            </a:r>
          </a:p>
        </p:txBody>
      </p:sp>
      <p:pic>
        <p:nvPicPr>
          <p:cNvPr id="512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567"/>
            <a:ext cx="57340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696460" y="2418684"/>
            <a:ext cx="1435100" cy="244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52750" y="11023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52750" y="15595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2438400" y="2245329"/>
            <a:ext cx="2258060" cy="295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33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629845"/>
            <a:ext cx="8277225" cy="21907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91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5181600" y="1141640"/>
            <a:ext cx="341504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GB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tCust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by clicking on 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502" y="2667000"/>
            <a:ext cx="2126624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breadcrumb trail has changed to show your current location.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19800" y="1796648"/>
            <a:ext cx="838200" cy="87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6364"/>
            <a:ext cx="6137856" cy="22457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3786" y="4241149"/>
            <a:ext cx="232987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53000" y="1524000"/>
            <a:ext cx="6096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3738924"/>
            <a:ext cx="4561804" cy="901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316084" y="4435497"/>
            <a:ext cx="5989716" cy="583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48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1588" b="11586"/>
          <a:stretch/>
        </p:blipFill>
        <p:spPr>
          <a:xfrm>
            <a:off x="3962400" y="1143000"/>
            <a:ext cx="4371974" cy="5181600"/>
          </a:xfrm>
          <a:prstGeom prst="rect">
            <a:avLst/>
          </a:prstGeo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MySQL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2590800" cy="454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your computer to find the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tCust.csv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down and click </a:t>
            </a:r>
            <a:r>
              <a:rPr lang="en-GB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import the data.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this for the other 3 tables (</a:t>
            </a:r>
            <a:r>
              <a:rPr lang="en-GB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tProduct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tOrder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tOrderLine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NOTE: you must be in the correct table before selecting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 a new table (called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tableX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created.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now have 4 tables in your database.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47900" y="1676400"/>
            <a:ext cx="3999427" cy="5794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2286000"/>
            <a:ext cx="2619374" cy="3886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4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GB" b="1" dirty="0"/>
              <a:t>Structured</a:t>
            </a:r>
            <a:r>
              <a:rPr lang="en-GB" dirty="0"/>
              <a:t> set of data</a:t>
            </a:r>
          </a:p>
          <a:p>
            <a:r>
              <a:rPr lang="en-GB" b="1" dirty="0"/>
              <a:t>Organised</a:t>
            </a:r>
            <a:r>
              <a:rPr lang="en-GB" dirty="0"/>
              <a:t> so that it can be queried</a:t>
            </a:r>
          </a:p>
          <a:p>
            <a:r>
              <a:rPr lang="en-GB" dirty="0"/>
              <a:t>Usually now means </a:t>
            </a:r>
            <a:r>
              <a:rPr lang="en-GB" b="1" dirty="0"/>
              <a:t>electronically stored </a:t>
            </a:r>
          </a:p>
          <a:p>
            <a:r>
              <a:rPr lang="en-GB" dirty="0"/>
              <a:t>Designed to meet needs of particular situation</a:t>
            </a:r>
          </a:p>
          <a:p>
            <a:pPr lvl="1"/>
            <a:r>
              <a:rPr lang="en-GB" dirty="0"/>
              <a:t>i.e. schools and cafes both store information about staff – but the information is different</a:t>
            </a:r>
          </a:p>
          <a:p>
            <a:r>
              <a:rPr lang="en-GB" dirty="0"/>
              <a:t>Can be stored in text files etc. – this semester focuses on </a:t>
            </a:r>
            <a:r>
              <a:rPr lang="en-GB" b="1" dirty="0"/>
              <a:t>RELATIONAL</a:t>
            </a:r>
            <a:r>
              <a:rPr lang="en-GB" dirty="0"/>
              <a:t> databases only</a:t>
            </a:r>
          </a:p>
        </p:txBody>
      </p:sp>
    </p:spTree>
    <p:extLst>
      <p:ext uri="{BB962C8B-B14F-4D97-AF65-F5344CB8AC3E}">
        <p14:creationId xmlns:p14="http://schemas.microsoft.com/office/powerpoint/2010/main" val="4254458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86" y="861219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GB" dirty="0"/>
              <a:t>Data for </a:t>
            </a:r>
            <a:r>
              <a:rPr lang="en-GB" dirty="0" err="1"/>
              <a:t>eCommerce</a:t>
            </a:r>
            <a:r>
              <a:rPr lang="en-GB" dirty="0"/>
              <a:t> site</a:t>
            </a:r>
            <a:br>
              <a:rPr lang="en-GB" dirty="0"/>
            </a:br>
            <a:r>
              <a:rPr lang="en-GB" sz="2200" dirty="0"/>
              <a:t>Different method for getting data into MySQL and SQL Server – see tutorial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052935"/>
            <a:ext cx="1524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/>
              <a:t>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272135"/>
            <a:ext cx="1524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/>
              <a:t>Customers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491335"/>
            <a:ext cx="1524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/>
              <a:t>Orders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638800"/>
            <a:ext cx="39786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These “lumps” of data are called </a:t>
            </a:r>
            <a:r>
              <a:rPr lang="en-GB" b="1" dirty="0"/>
              <a:t>entities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53891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[NOTE: there is one more table – we’ll look at this in future weeks…]</a:t>
            </a:r>
          </a:p>
        </p:txBody>
      </p:sp>
    </p:spTree>
    <p:extLst>
      <p:ext uri="{BB962C8B-B14F-4D97-AF65-F5344CB8AC3E}">
        <p14:creationId xmlns:p14="http://schemas.microsoft.com/office/powerpoint/2010/main" val="1372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510" y="1301778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1	Eugene		Huang	2243 W St.		Seaford</a:t>
            </a:r>
          </a:p>
          <a:p>
            <a:r>
              <a:rPr lang="en-GB" dirty="0"/>
              <a:t>2	Ruben		Torres	5844 Linden Land		Hobart</a:t>
            </a:r>
          </a:p>
          <a:p>
            <a:r>
              <a:rPr lang="en-GB" dirty="0"/>
              <a:t>3	Christy		Zhu	1825 Village Pl.		North Ryde</a:t>
            </a:r>
          </a:p>
          <a:p>
            <a:r>
              <a:rPr lang="en-GB" dirty="0"/>
              <a:t>4	Elizabeth		Johnson	7553 Harness Circle		Wollongong</a:t>
            </a:r>
          </a:p>
          <a:p>
            <a:r>
              <a:rPr lang="en-GB" dirty="0"/>
              <a:t>5	Julio		Ruiz	7305 Humphrey Drive	East Brisbane</a:t>
            </a:r>
          </a:p>
          <a:p>
            <a:r>
              <a:rPr lang="en-GB" dirty="0"/>
              <a:t>6	Janet		Alvarez	2612 Berry Dr		</a:t>
            </a:r>
            <a:r>
              <a:rPr lang="en-GB" dirty="0" err="1"/>
              <a:t>Matraville</a:t>
            </a:r>
            <a:endParaRPr lang="en-GB" dirty="0"/>
          </a:p>
          <a:p>
            <a:r>
              <a:rPr lang="en-GB" dirty="0"/>
              <a:t>7	Marco		Mehta	942 Brook Street		</a:t>
            </a:r>
            <a:r>
              <a:rPr lang="en-GB" dirty="0" err="1"/>
              <a:t>Warrnambool</a:t>
            </a:r>
            <a:endParaRPr lang="en-GB" dirty="0"/>
          </a:p>
          <a:p>
            <a:r>
              <a:rPr lang="en-GB" dirty="0"/>
              <a:t>8	Rob		</a:t>
            </a:r>
            <a:r>
              <a:rPr lang="en-GB" dirty="0" err="1"/>
              <a:t>Verhoff</a:t>
            </a:r>
            <a:r>
              <a:rPr lang="en-GB" dirty="0"/>
              <a:t>	624 Peabody Road		Bendigo</a:t>
            </a:r>
          </a:p>
          <a:p>
            <a:r>
              <a:rPr lang="en-GB" dirty="0"/>
              <a:t>9	Shannon		Carlson	3839 Northgate Road	Hervey Bay</a:t>
            </a:r>
          </a:p>
          <a:p>
            <a:r>
              <a:rPr lang="en-GB" dirty="0"/>
              <a:t>10	Jacquelyn		Suarez	7800 Corrinne Court	East Brisbane</a:t>
            </a:r>
          </a:p>
          <a:p>
            <a:r>
              <a:rPr lang="en-GB" dirty="0"/>
              <a:t>11	Curtis		Lu	1224 </a:t>
            </a:r>
            <a:r>
              <a:rPr lang="en-GB" dirty="0" err="1"/>
              <a:t>Shoenic</a:t>
            </a:r>
            <a:r>
              <a:rPr lang="en-GB" dirty="0"/>
              <a:t>		East Brisbane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7139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Looking at the tables: </a:t>
            </a:r>
            <a:br>
              <a:rPr lang="en-GB" sz="3600" dirty="0"/>
            </a:br>
            <a:r>
              <a:rPr lang="en-GB" sz="3600" dirty="0" err="1"/>
              <a:t>tCust</a:t>
            </a:r>
            <a:r>
              <a:rPr lang="en-GB" sz="3600" dirty="0"/>
              <a:t> table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4659372"/>
            <a:ext cx="9144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Look at table data using the queries in the downloaded file – start point:</a:t>
            </a:r>
          </a:p>
          <a:p>
            <a:endParaRPr lang="en-GB" sz="3200" i="1" dirty="0">
              <a:solidFill>
                <a:srgbClr val="7030A0"/>
              </a:solidFill>
            </a:endParaRPr>
          </a:p>
          <a:p>
            <a:r>
              <a:rPr lang="en-GB" sz="3200" b="1" i="1" dirty="0">
                <a:solidFill>
                  <a:srgbClr val="7030A0"/>
                </a:solidFill>
              </a:rPr>
              <a:t>Select </a:t>
            </a:r>
            <a:r>
              <a:rPr lang="en-GB" sz="3200" b="1" i="1" dirty="0">
                <a:solidFill>
                  <a:srgbClr val="0070C0"/>
                </a:solidFill>
              </a:rPr>
              <a:t>*</a:t>
            </a:r>
            <a:r>
              <a:rPr lang="en-GB" sz="3200" b="1" i="1" dirty="0">
                <a:solidFill>
                  <a:srgbClr val="00B050"/>
                </a:solidFill>
              </a:rPr>
              <a:t> </a:t>
            </a:r>
            <a:r>
              <a:rPr lang="en-GB" sz="3200" b="1" i="1" dirty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en-GB" sz="3200" b="1" i="1" dirty="0">
                <a:solidFill>
                  <a:srgbClr val="00B050"/>
                </a:solidFill>
              </a:rPr>
              <a:t> </a:t>
            </a:r>
            <a:r>
              <a:rPr lang="en-GB" sz="3200" b="1" i="1" dirty="0" err="1">
                <a:solidFill>
                  <a:srgbClr val="FF0000"/>
                </a:solidFill>
              </a:rPr>
              <a:t>tCustomer</a:t>
            </a:r>
            <a:r>
              <a:rPr lang="en-GB" sz="3200" b="1" i="1" dirty="0">
                <a:solidFill>
                  <a:srgbClr val="FF0000"/>
                </a:solidFill>
              </a:rPr>
              <a:t>  </a:t>
            </a:r>
            <a:r>
              <a:rPr lang="en-GB" sz="3200" i="1" dirty="0">
                <a:solidFill>
                  <a:srgbClr val="00B050"/>
                </a:solidFill>
              </a:rPr>
              <a:t>means</a:t>
            </a:r>
          </a:p>
          <a:p>
            <a:r>
              <a:rPr lang="en-GB" sz="3200" i="1" dirty="0">
                <a:solidFill>
                  <a:srgbClr val="7030A0"/>
                </a:solidFill>
              </a:rPr>
              <a:t>read </a:t>
            </a:r>
            <a:r>
              <a:rPr lang="en-GB" sz="3200" i="1" dirty="0">
                <a:solidFill>
                  <a:srgbClr val="0070C0"/>
                </a:solidFill>
              </a:rPr>
              <a:t>all columns</a:t>
            </a:r>
            <a:r>
              <a:rPr lang="en-GB" sz="3200" i="1" dirty="0">
                <a:solidFill>
                  <a:srgbClr val="00B050"/>
                </a:solidFill>
              </a:rPr>
              <a:t> </a:t>
            </a:r>
            <a:r>
              <a:rPr lang="en-GB" sz="3200" i="1" dirty="0">
                <a:solidFill>
                  <a:schemeClr val="accent6">
                    <a:lumMod val="50000"/>
                  </a:schemeClr>
                </a:solidFill>
              </a:rPr>
              <a:t>out of</a:t>
            </a:r>
            <a:r>
              <a:rPr lang="en-GB" sz="3200" i="1" dirty="0">
                <a:solidFill>
                  <a:srgbClr val="00B050"/>
                </a:solidFill>
              </a:rPr>
              <a:t> </a:t>
            </a:r>
            <a:r>
              <a:rPr lang="en-GB" sz="3200" i="1" dirty="0">
                <a:solidFill>
                  <a:srgbClr val="FF0000"/>
                </a:solidFill>
              </a:rPr>
              <a:t>the customer table</a:t>
            </a: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5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for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Review lecture notes – ask any questions either in lecture or in tutorial</a:t>
            </a:r>
          </a:p>
          <a:p>
            <a:r>
              <a:rPr lang="en-GB" dirty="0"/>
              <a:t>Create a database in </a:t>
            </a:r>
            <a:r>
              <a:rPr lang="en-GB" b="1" dirty="0"/>
              <a:t>MS SQL </a:t>
            </a:r>
            <a:r>
              <a:rPr lang="en-GB" dirty="0"/>
              <a:t>Server </a:t>
            </a:r>
            <a:r>
              <a:rPr lang="en-GB" i="1" dirty="0"/>
              <a:t>(at university)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on </a:t>
            </a:r>
            <a:r>
              <a:rPr lang="en-GB" b="1" dirty="0"/>
              <a:t>MySQL</a:t>
            </a:r>
            <a:r>
              <a:rPr lang="en-GB" dirty="0"/>
              <a:t> on </a:t>
            </a:r>
            <a:r>
              <a:rPr lang="en-GB" dirty="0" err="1"/>
              <a:t>BrightonDomains</a:t>
            </a:r>
            <a:r>
              <a:rPr lang="en-GB" i="1" dirty="0"/>
              <a:t> (home or university)</a:t>
            </a:r>
          </a:p>
          <a:p>
            <a:r>
              <a:rPr lang="en-GB" dirty="0"/>
              <a:t>Copy tables across from other database</a:t>
            </a:r>
          </a:p>
          <a:p>
            <a:r>
              <a:rPr lang="en-GB" dirty="0"/>
              <a:t>Examine the contents of the tables using the select statements supplied</a:t>
            </a:r>
          </a:p>
          <a:p>
            <a:r>
              <a:rPr lang="en-GB" dirty="0"/>
              <a:t>Familiarise yourself with both interfaces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52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752600" cy="1470025"/>
          </a:xfrm>
        </p:spPr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1774824"/>
            <a:ext cx="9220200" cy="493077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>
                <a:solidFill>
                  <a:srgbClr val="002060"/>
                </a:solidFill>
              </a:rPr>
              <a:t>Go to </a:t>
            </a:r>
            <a:r>
              <a:rPr lang="en-GB" i="1" dirty="0">
                <a:solidFill>
                  <a:srgbClr val="002060"/>
                </a:solidFill>
              </a:rPr>
              <a:t>kahoot.com, </a:t>
            </a:r>
            <a:r>
              <a:rPr lang="en-GB" dirty="0">
                <a:solidFill>
                  <a:srgbClr val="002060"/>
                </a:solidFill>
              </a:rPr>
              <a:t>click</a:t>
            </a:r>
            <a:r>
              <a:rPr lang="en-GB" i="1" dirty="0">
                <a:solidFill>
                  <a:srgbClr val="002060"/>
                </a:solidFill>
              </a:rPr>
              <a:t> Play</a:t>
            </a:r>
          </a:p>
          <a:p>
            <a:pPr algn="l"/>
            <a:r>
              <a:rPr lang="en-GB" dirty="0">
                <a:solidFill>
                  <a:srgbClr val="002060"/>
                </a:solidFill>
              </a:rPr>
              <a:t>(top right corner in web)</a:t>
            </a:r>
          </a:p>
          <a:p>
            <a:pPr algn="l"/>
            <a:endParaRPr lang="en-GB" i="1" dirty="0">
              <a:solidFill>
                <a:srgbClr val="002060"/>
              </a:solidFill>
            </a:endParaRPr>
          </a:p>
          <a:p>
            <a:pPr algn="l"/>
            <a:r>
              <a:rPr lang="en-GB" dirty="0">
                <a:solidFill>
                  <a:srgbClr val="002060"/>
                </a:solidFill>
              </a:rPr>
              <a:t>Input the game PIN </a:t>
            </a:r>
          </a:p>
          <a:p>
            <a:pPr algn="l"/>
            <a:r>
              <a:rPr lang="en-GB" dirty="0">
                <a:solidFill>
                  <a:srgbClr val="002060"/>
                </a:solidFill>
              </a:rPr>
              <a:t>and a nickname (on next screen)</a:t>
            </a:r>
          </a:p>
          <a:p>
            <a:pPr algn="l"/>
            <a:r>
              <a:rPr lang="en-GB" sz="1300" i="1" dirty="0">
                <a:solidFill>
                  <a:srgbClr val="002060"/>
                </a:solidFill>
              </a:rPr>
              <a:t>Split as only 50 players allowed per game</a:t>
            </a:r>
          </a:p>
          <a:p>
            <a:pPr algn="l"/>
            <a:endParaRPr lang="en-GB" dirty="0">
              <a:solidFill>
                <a:srgbClr val="002060"/>
              </a:solidFill>
            </a:endParaRPr>
          </a:p>
          <a:p>
            <a:pPr algn="l"/>
            <a:r>
              <a:rPr lang="en-GB" b="1" dirty="0">
                <a:solidFill>
                  <a:srgbClr val="0070C0"/>
                </a:solidFill>
              </a:rPr>
              <a:t>CI402 – </a:t>
            </a:r>
            <a:r>
              <a:rPr lang="en-GB" b="1" i="0" dirty="0">
                <a:solidFill>
                  <a:srgbClr val="0070C0"/>
                </a:solidFill>
                <a:effectLst/>
                <a:latin typeface="Montserrat"/>
              </a:rPr>
              <a:t>09620042 (all)</a:t>
            </a:r>
            <a:endParaRPr lang="en-GB" b="1" dirty="0">
              <a:solidFill>
                <a:srgbClr val="0070C0"/>
              </a:solidFill>
            </a:endParaRPr>
          </a:p>
          <a:p>
            <a:pPr algn="l"/>
            <a:r>
              <a:rPr lang="en-GB" b="1" dirty="0">
                <a:solidFill>
                  <a:srgbClr val="0070C0"/>
                </a:solidFill>
              </a:rPr>
              <a:t>CI405: </a:t>
            </a:r>
            <a:r>
              <a:rPr lang="en-GB" b="1" i="0" dirty="0">
                <a:solidFill>
                  <a:srgbClr val="0070C0"/>
                </a:solidFill>
                <a:effectLst/>
                <a:latin typeface="Montserrat"/>
              </a:rPr>
              <a:t>01461936 (surname A-J)</a:t>
            </a:r>
          </a:p>
          <a:p>
            <a:pPr algn="l"/>
            <a:r>
              <a:rPr lang="en-GB" b="1" dirty="0">
                <a:solidFill>
                  <a:srgbClr val="0070C0"/>
                </a:solidFill>
                <a:latin typeface="Montserrat"/>
              </a:rPr>
              <a:t>CI405 – </a:t>
            </a:r>
            <a:r>
              <a:rPr lang="en-GB" b="1" i="0" dirty="0">
                <a:solidFill>
                  <a:srgbClr val="0070C0"/>
                </a:solidFill>
                <a:effectLst/>
                <a:latin typeface="Montserrat"/>
              </a:rPr>
              <a:t>07898192</a:t>
            </a:r>
            <a:r>
              <a:rPr lang="en-GB" b="1" dirty="0">
                <a:solidFill>
                  <a:srgbClr val="0070C0"/>
                </a:solidFill>
                <a:latin typeface="Montserrat"/>
              </a:rPr>
              <a:t> (surname K-Z)</a:t>
            </a:r>
          </a:p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Montserrat"/>
              </a:rPr>
              <a:t> 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8600"/>
            <a:ext cx="3429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0" y="1012824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6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74" y="274638"/>
            <a:ext cx="8229600" cy="1143000"/>
          </a:xfrm>
        </p:spPr>
        <p:txBody>
          <a:bodyPr/>
          <a:lstStyle/>
          <a:p>
            <a:r>
              <a:rPr lang="en-GB" dirty="0"/>
              <a:t> Data, data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Some articles to read</a:t>
            </a:r>
            <a:endParaRPr lang="en-US" dirty="0">
              <a:cs typeface="Calibri"/>
            </a:endParaRPr>
          </a:p>
          <a:p>
            <a:pPr lvl="1"/>
            <a:r>
              <a:rPr lang="en-GB" dirty="0">
                <a:hlinkClick r:id="rId2"/>
              </a:rPr>
              <a:t>http://www.economist.com/node/15557443</a:t>
            </a:r>
            <a:endParaRPr lang="en-GB" dirty="0">
              <a:cs typeface="Calibri"/>
              <a:hlinkClick r:id="rId2"/>
            </a:endParaRPr>
          </a:p>
          <a:p>
            <a:pPr lvl="1"/>
            <a:r>
              <a:rPr lang="en-GB" dirty="0">
                <a:cs typeface="Calibri"/>
                <a:hlinkClick r:id="rId3"/>
              </a:rPr>
              <a:t>https://www.economist.com/open-future/2018/08/25/is-democracy-safe-in-the-age-of-big-data</a:t>
            </a:r>
            <a:r>
              <a:rPr lang="en-GB" dirty="0">
                <a:cs typeface="Calibri"/>
              </a:rPr>
              <a:t> </a:t>
            </a:r>
          </a:p>
          <a:p>
            <a:pPr lvl="1"/>
            <a:r>
              <a:rPr lang="en-GB" dirty="0">
                <a:cs typeface="Calibri"/>
                <a:hlinkClick r:id="rId4"/>
              </a:rPr>
              <a:t>https://www.cbronline.com/analytics/how-is-big-data-changing-the-world-4508856/</a:t>
            </a:r>
            <a:r>
              <a:rPr lang="en-GB" dirty="0">
                <a:cs typeface="Calibri"/>
              </a:rPr>
              <a:t> </a:t>
            </a: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19" y="279193"/>
            <a:ext cx="2010555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Business applications</a:t>
            </a:r>
          </a:p>
          <a:p>
            <a:r>
              <a:rPr lang="en-GB" dirty="0"/>
              <a:t>Embedded software</a:t>
            </a:r>
          </a:p>
          <a:p>
            <a:r>
              <a:rPr lang="en-GB" dirty="0"/>
              <a:t>Computer games</a:t>
            </a:r>
          </a:p>
          <a:p>
            <a:r>
              <a:rPr lang="en-GB" dirty="0"/>
              <a:t>Media rich web sites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DATA IS AN ELEMENT OF LOTS OF DIFFERENT TYPES OF COMPUTER PROGRAM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/>
            </a:br>
            <a:r>
              <a:rPr lang="en-GB" dirty="0"/>
              <a:t> </a:t>
            </a:r>
            <a:r>
              <a:rPr lang="en-GB" b="1" dirty="0"/>
              <a:t>Business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e.g. Order Processing on an </a:t>
            </a:r>
            <a:r>
              <a:rPr lang="en-GB" dirty="0" err="1"/>
              <a:t>eCommerce</a:t>
            </a:r>
            <a:r>
              <a:rPr lang="en-GB" dirty="0"/>
              <a:t> site</a:t>
            </a:r>
          </a:p>
          <a:p>
            <a:r>
              <a:rPr lang="en-GB" dirty="0"/>
              <a:t>These sites need to </a:t>
            </a:r>
            <a:r>
              <a:rPr lang="en-GB" i="1" dirty="0"/>
              <a:t>store</a:t>
            </a:r>
            <a:r>
              <a:rPr lang="en-GB" dirty="0"/>
              <a:t> and </a:t>
            </a:r>
            <a:r>
              <a:rPr lang="en-GB" i="1" dirty="0"/>
              <a:t>read</a:t>
            </a:r>
            <a:r>
              <a:rPr lang="en-GB" dirty="0"/>
              <a:t> data about: </a:t>
            </a:r>
          </a:p>
          <a:p>
            <a:pPr lvl="1"/>
            <a:r>
              <a:rPr lang="en-GB" dirty="0"/>
              <a:t> customers</a:t>
            </a:r>
          </a:p>
          <a:p>
            <a:pPr lvl="1"/>
            <a:r>
              <a:rPr lang="en-GB" dirty="0"/>
              <a:t> products</a:t>
            </a:r>
          </a:p>
          <a:p>
            <a:pPr lvl="1"/>
            <a:r>
              <a:rPr lang="en-GB" dirty="0"/>
              <a:t> prices</a:t>
            </a:r>
          </a:p>
          <a:p>
            <a:pPr lvl="1"/>
            <a:r>
              <a:rPr lang="en-GB" dirty="0"/>
              <a:t>orders …….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 Finally also need to </a:t>
            </a:r>
            <a:r>
              <a:rPr lang="en-GB" i="1" dirty="0"/>
              <a:t>update (write / change)</a:t>
            </a:r>
            <a:r>
              <a:rPr lang="en-GB" dirty="0"/>
              <a:t> the database – e.g. </a:t>
            </a:r>
            <a:r>
              <a:rPr lang="en-GB" i="1" dirty="0"/>
              <a:t>create new order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to work with data:</a:t>
            </a:r>
            <a:br>
              <a:rPr lang="en-GB" dirty="0"/>
            </a:br>
            <a:r>
              <a:rPr lang="en-GB" dirty="0"/>
              <a:t> </a:t>
            </a:r>
            <a:r>
              <a:rPr lang="en-GB" b="1" dirty="0"/>
              <a:t>Business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products / make orders </a:t>
            </a:r>
            <a:br>
              <a:rPr lang="en-GB" dirty="0"/>
            </a:br>
            <a:r>
              <a:rPr lang="en-GB" dirty="0"/>
              <a:t>	(back-end to website)</a:t>
            </a:r>
          </a:p>
          <a:p>
            <a:r>
              <a:rPr lang="en-GB" dirty="0"/>
              <a:t>Capture information about: </a:t>
            </a:r>
          </a:p>
          <a:p>
            <a:pPr lvl="1"/>
            <a:r>
              <a:rPr lang="en-GB" dirty="0"/>
              <a:t>Customers</a:t>
            </a:r>
          </a:p>
          <a:p>
            <a:pPr lvl="1"/>
            <a:r>
              <a:rPr lang="en-GB" dirty="0"/>
              <a:t>Orders </a:t>
            </a:r>
          </a:p>
          <a:p>
            <a:pPr lvl="1"/>
            <a:endParaRPr lang="en-GB" dirty="0"/>
          </a:p>
          <a:p>
            <a:r>
              <a:rPr lang="en-GB" dirty="0">
                <a:hlinkClick r:id="rId2"/>
              </a:rPr>
              <a:t>www.Amazon.co.uk</a:t>
            </a:r>
            <a:endParaRPr lang="en-GB" dirty="0"/>
          </a:p>
          <a:p>
            <a:r>
              <a:rPr lang="en-GB" dirty="0">
                <a:hlinkClick r:id="rId3"/>
              </a:rPr>
              <a:t>http://www.bridgman.co.uk</a:t>
            </a:r>
            <a:endParaRPr lang="en-GB" dirty="0"/>
          </a:p>
          <a:p>
            <a:endParaRPr lang="en-GB" dirty="0"/>
          </a:p>
        </p:txBody>
      </p:sp>
      <p:sp>
        <p:nvSpPr>
          <p:cNvPr id="4" name="AutoShape 2" descr="Image result for three tier architecture"/>
          <p:cNvSpPr>
            <a:spLocks noChangeAspect="1" noChangeArrowheads="1"/>
          </p:cNvSpPr>
          <p:nvPr/>
        </p:nvSpPr>
        <p:spPr bwMode="auto">
          <a:xfrm>
            <a:off x="3309642" y="33750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2" descr="Image result for three tier architectu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t="25839" r="14789"/>
          <a:stretch/>
        </p:blipFill>
        <p:spPr bwMode="auto">
          <a:xfrm>
            <a:off x="4724400" y="3375025"/>
            <a:ext cx="4191000" cy="203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4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2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Why do we need to work with data: </a:t>
            </a:r>
            <a:r>
              <a:rPr lang="en-GB" b="1" dirty="0">
                <a:cs typeface="Calibri"/>
              </a:rPr>
              <a:t>Business Example</a:t>
            </a:r>
            <a:endParaRPr lang="en-US" b="1" dirty="0"/>
          </a:p>
        </p:txBody>
      </p:sp>
      <p:pic>
        <p:nvPicPr>
          <p:cNvPr id="8" name="Picture 8" descr="A close up of a card&#10;&#10;Description generated with very high confidence">
            <a:extLst>
              <a:ext uri="{FF2B5EF4-FFF2-40B4-BE49-F238E27FC236}">
                <a16:creationId xmlns:a16="http://schemas.microsoft.com/office/drawing/2014/main" id="{F88FEFBD-4FAD-4F82-922E-D041526D7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82" y="1094282"/>
            <a:ext cx="4530044" cy="2614718"/>
          </a:xfrm>
          <a:prstGeom prst="rect">
            <a:avLst/>
          </a:prstGeom>
        </p:spPr>
      </p:pic>
      <p:pic>
        <p:nvPicPr>
          <p:cNvPr id="10" name="Picture 10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D9146C6A-649A-4BE6-B3EB-5C41487D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2977932"/>
            <a:ext cx="4560756" cy="331606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07F3BFB-95CE-4AAC-A2C6-A872173CBC22}"/>
              </a:ext>
            </a:extLst>
          </p:cNvPr>
          <p:cNvSpPr/>
          <p:nvPr/>
        </p:nvSpPr>
        <p:spPr>
          <a:xfrm>
            <a:off x="329784" y="2868743"/>
            <a:ext cx="3903063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B5498-8AB5-4479-A663-ACD9F5DC7FEC}"/>
              </a:ext>
            </a:extLst>
          </p:cNvPr>
          <p:cNvSpPr/>
          <p:nvPr/>
        </p:nvSpPr>
        <p:spPr>
          <a:xfrm>
            <a:off x="4527029" y="5379595"/>
            <a:ext cx="3903063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8482" y="3867443"/>
            <a:ext cx="4013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This year: Operational / data level focus </a:t>
            </a:r>
          </a:p>
          <a:p>
            <a:r>
              <a:rPr lang="en-GB" b="1" dirty="0"/>
              <a:t>(lib example)</a:t>
            </a:r>
          </a:p>
          <a:p>
            <a:r>
              <a:rPr lang="en-GB" dirty="0"/>
              <a:t>-which books do you have on loan now?</a:t>
            </a:r>
          </a:p>
          <a:p>
            <a:r>
              <a:rPr lang="en-GB" dirty="0"/>
              <a:t>-which books have you borrowed in the past?</a:t>
            </a:r>
          </a:p>
          <a:p>
            <a:r>
              <a:rPr lang="en-GB" dirty="0"/>
              <a:t>-how many times has this book been borrowed?</a:t>
            </a:r>
          </a:p>
          <a:p>
            <a:r>
              <a:rPr lang="en-GB" dirty="0"/>
              <a:t>-how many books are on loan at the moment? etc.</a:t>
            </a:r>
          </a:p>
        </p:txBody>
      </p:sp>
    </p:spTree>
    <p:extLst>
      <p:ext uri="{BB962C8B-B14F-4D97-AF65-F5344CB8AC3E}">
        <p14:creationId xmlns:p14="http://schemas.microsoft.com/office/powerpoint/2010/main" val="29096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2201</Words>
  <Application>Microsoft Office PowerPoint</Application>
  <PresentationFormat>On-screen Show (4:3)</PresentationFormat>
  <Paragraphs>297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Montserrat</vt:lpstr>
      <vt:lpstr>Office Theme</vt:lpstr>
      <vt:lpstr>Jennie Harding</vt:lpstr>
      <vt:lpstr>Am I In The Right Place?</vt:lpstr>
      <vt:lpstr>How is this module assessed?</vt:lpstr>
      <vt:lpstr>What is a database?</vt:lpstr>
      <vt:lpstr> Data, data everywhere</vt:lpstr>
      <vt:lpstr>Why do we need to work with data?</vt:lpstr>
      <vt:lpstr>Why do we need to work with data:  Business Example</vt:lpstr>
      <vt:lpstr>Why do we need to work with data:  Business Example</vt:lpstr>
      <vt:lpstr>Why do we need to work with data: Business Example</vt:lpstr>
      <vt:lpstr>Why do we need to work with data: Embedded Software Example</vt:lpstr>
      <vt:lpstr>PowerPoint Presentation</vt:lpstr>
      <vt:lpstr>Why do we need to work with data: Games Example</vt:lpstr>
      <vt:lpstr>Why do we need to work with data: Games Example</vt:lpstr>
      <vt:lpstr>PowerPoint Presentation</vt:lpstr>
      <vt:lpstr>Why do we need to work with data: Media Rich Web Example</vt:lpstr>
      <vt:lpstr>Why do we need to work with data: Media Rich Web Example</vt:lpstr>
      <vt:lpstr>Why do we need to work with data: Media Rich Web Example</vt:lpstr>
      <vt:lpstr>Why do we need to work with data: Media Rich Web Example</vt:lpstr>
      <vt:lpstr>Why do we need to get data: Media Rich Web Example</vt:lpstr>
      <vt:lpstr>PowerPoint Presentation</vt:lpstr>
      <vt:lpstr>DBMS</vt:lpstr>
      <vt:lpstr>PowerPoint Presentation</vt:lpstr>
      <vt:lpstr>PowerPoint Presentation</vt:lpstr>
      <vt:lpstr>Using SQL Server Management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MySQL</vt:lpstr>
      <vt:lpstr>PowerPoint Presentation</vt:lpstr>
      <vt:lpstr>Using MySQL</vt:lpstr>
      <vt:lpstr>Data for eCommerce site Different method for getting data into MySQL and SQL Server – see tutorial</vt:lpstr>
      <vt:lpstr>PowerPoint Presentation</vt:lpstr>
      <vt:lpstr>Activities for this week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to work with data?</dc:title>
  <dc:creator>Coutinho David</dc:creator>
  <cp:lastModifiedBy>Jennie Harding</cp:lastModifiedBy>
  <cp:revision>234</cp:revision>
  <cp:lastPrinted>2016-10-03T12:12:07Z</cp:lastPrinted>
  <dcterms:created xsi:type="dcterms:W3CDTF">2006-08-16T00:00:00Z</dcterms:created>
  <dcterms:modified xsi:type="dcterms:W3CDTF">2020-10-05T11:18:37Z</dcterms:modified>
</cp:coreProperties>
</file>