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4630400" cy="82296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11" autoAdjust="0"/>
    <p:restoredTop sz="99500" autoAdjust="0"/>
  </p:normalViewPr>
  <p:slideViewPr>
    <p:cSldViewPr snapToGrid="0" snapToObjects="1">
      <p:cViewPr>
        <p:scale>
          <a:sx n="30" d="100"/>
          <a:sy n="3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10/26/2023</a:t>
            </a:fld>
            <a:endParaRPr lang="zh-CN" altLang="en-US" sz="1200">
              <a:latin typeface="Calibri" pitchFamily="0" charset="0"/>
              <a:ea typeface="等线" pitchFamily="0" charset="0"/>
              <a:cs typeface="Calibri" pitchFamily="0" charset="0"/>
            </a:endParaRPr>
          </a:p>
        </p:txBody>
      </p:sp>
      <p:sp>
        <p:nvSpPr>
          <p:cNvPr id="5"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6"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70176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1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39177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7"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07971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2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74621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27"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2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99526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86532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6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6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455953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9"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322736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97355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7534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024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1097280" y="2556510"/>
            <a:ext cx="12435840" cy="1764030"/>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2194560" y="4663440"/>
            <a:ext cx="10241280" cy="210312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24539888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1193866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878826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0196696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4143045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201807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8585171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692006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5322552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250748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307870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9198301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16303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等线"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矩形"/>
          <p:cNvSpPr>
            <a:spLocks/>
          </p:cNvSpPr>
          <p:nvPr/>
        </p:nvSpPr>
        <p:spPr>
          <a:xfrm rot="0">
            <a:off x="0" y="0"/>
            <a:ext cx="14630401" cy="8229600"/>
          </a:xfrm>
          <a:prstGeom prst="rect"/>
          <a:solidFill>
            <a:srgbClr val="ECECF3"/>
          </a:solidFill>
          <a:ln w="12700" cmpd="sng" cap="flat">
            <a:noFill/>
            <a:prstDash val="solid"/>
            <a:miter/>
          </a:ln>
        </p:spPr>
      </p:sp>
      <p:sp>
        <p:nvSpPr>
          <p:cNvPr id="9"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10" name="矩形"/>
          <p:cNvSpPr>
            <a:spLocks/>
          </p:cNvSpPr>
          <p:nvPr/>
        </p:nvSpPr>
        <p:spPr>
          <a:xfrm rot="0">
            <a:off x="6319599" y="1668185"/>
            <a:ext cx="7477601" cy="2499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6561"/>
              </a:lnSpc>
              <a:spcBef>
                <a:spcPts val="0"/>
              </a:spcBef>
              <a:spcAft>
                <a:spcPts val="0"/>
              </a:spcAft>
              <a:buNone/>
            </a:pPr>
            <a:r>
              <a:rPr lang="en-US" altLang="zh-CN" sz="5249" b="0" i="0" u="none" strike="noStrike" kern="1200" cap="none" spc="0" baseline="0">
                <a:solidFill>
                  <a:srgbClr val="1B1B27"/>
                </a:solidFill>
                <a:latin typeface="Raleway" pitchFamily="34" charset="0"/>
                <a:ea typeface="Raleway" pitchFamily="34" charset="0"/>
                <a:cs typeface="Raleway" pitchFamily="34" charset="0"/>
              </a:rPr>
              <a:t>Building a Smarter AI-Powered Spam Classifier</a:t>
            </a:r>
            <a:endParaRPr lang="zh-CN" altLang="en-US" sz="5249" b="0" i="0" u="none" strike="noStrike" kern="1200" cap="none" spc="0" baseline="0">
              <a:solidFill>
                <a:schemeClr val="tx1"/>
              </a:solidFill>
              <a:latin typeface="Calibri" pitchFamily="0" charset="0"/>
              <a:ea typeface="等线" pitchFamily="0" charset="0"/>
              <a:cs typeface="Calibri" pitchFamily="0" charset="0"/>
            </a:endParaRPr>
          </a:p>
        </p:txBody>
      </p:sp>
      <p:sp>
        <p:nvSpPr>
          <p:cNvPr id="11" name="矩形"/>
          <p:cNvSpPr>
            <a:spLocks/>
          </p:cNvSpPr>
          <p:nvPr/>
        </p:nvSpPr>
        <p:spPr>
          <a:xfrm rot="0">
            <a:off x="6319599" y="4501039"/>
            <a:ext cx="7477601"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Welcome to our presentation on building a smarter AI-powered spam classifier. Join us as we dive into the fascinating world of artificial intelligence and machine learning to combat the ever-growing problem of spam emails.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12" name="图片" descr="preencoded.png"/>
          <p:cNvPicPr>
            <a:picLocks noChangeAspect="1"/>
          </p:cNvPicPr>
          <p:nvPr/>
        </p:nvPicPr>
        <p:blipFill>
          <a:blip r:embed="rId1" cstate="print"/>
          <a:stretch>
            <a:fillRect/>
          </a:stretch>
        </p:blipFill>
        <p:spPr>
          <a:xfrm rot="0">
            <a:off x="0" y="0"/>
            <a:ext cx="5486400" cy="8229600"/>
          </a:xfrm>
          <a:prstGeom prst="rect"/>
          <a:noFill/>
          <a:ln w="12700" cmpd="sng" cap="flat">
            <a:noFill/>
            <a:prstDash val="solid"/>
            <a:miter/>
          </a:ln>
        </p:spPr>
      </p:pic>
    </p:spTree>
    <p:extLst>
      <p:ext uri="{BB962C8B-B14F-4D97-AF65-F5344CB8AC3E}">
        <p14:creationId xmlns:p14="http://schemas.microsoft.com/office/powerpoint/2010/main" val="21114591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矩形"/>
          <p:cNvSpPr>
            <a:spLocks/>
          </p:cNvSpPr>
          <p:nvPr/>
        </p:nvSpPr>
        <p:spPr>
          <a:xfrm rot="0">
            <a:off x="0" y="0"/>
            <a:ext cx="14630401" cy="8229600"/>
          </a:xfrm>
          <a:prstGeom prst="rect"/>
          <a:solidFill>
            <a:srgbClr val="ECECF3"/>
          </a:solidFill>
          <a:ln w="12700" cmpd="sng" cap="flat">
            <a:noFill/>
            <a:prstDash val="solid"/>
            <a:miter/>
          </a:ln>
        </p:spPr>
      </p:sp>
      <p:sp>
        <p:nvSpPr>
          <p:cNvPr id="83"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84" name="矩形"/>
          <p:cNvSpPr>
            <a:spLocks/>
          </p:cNvSpPr>
          <p:nvPr/>
        </p:nvSpPr>
        <p:spPr>
          <a:xfrm rot="0">
            <a:off x="2037993" y="4456628"/>
            <a:ext cx="8511540" cy="694371"/>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Conclusion and Future Directions</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85" name="矩形"/>
          <p:cNvSpPr>
            <a:spLocks/>
          </p:cNvSpPr>
          <p:nvPr/>
        </p:nvSpPr>
        <p:spPr>
          <a:xfrm rot="0">
            <a:off x="2037993" y="5484256"/>
            <a:ext cx="10554414" cy="10662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final section, we summarize our learnings and achievements in building a smarter AI-powered spam classifier. We discuss the potential of integrating our model into email clients and explore future directions, including techniques like deep learning or graph-based approaches.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86" name="图片" descr="preencoded.png"/>
          <p:cNvPicPr>
            <a:picLocks noChangeAspect="1"/>
          </p:cNvPicPr>
          <p:nvPr/>
        </p:nvPicPr>
        <p:blipFill>
          <a:blip r:embed="rId1" cstate="print"/>
          <a:stretch>
            <a:fillRect/>
          </a:stretch>
        </p:blipFill>
        <p:spPr>
          <a:xfrm rot="0">
            <a:off x="0" y="0"/>
            <a:ext cx="14630401" cy="2777490"/>
          </a:xfrm>
          <a:prstGeom prst="rect"/>
          <a:noFill/>
          <a:ln w="12700" cmpd="sng" cap="flat">
            <a:noFill/>
            <a:prstDash val="solid"/>
            <a:miter/>
          </a:ln>
        </p:spPr>
      </p:pic>
    </p:spTree>
    <p:extLst>
      <p:ext uri="{BB962C8B-B14F-4D97-AF65-F5344CB8AC3E}">
        <p14:creationId xmlns:p14="http://schemas.microsoft.com/office/powerpoint/2010/main" val="12179709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矩形"/>
          <p:cNvSpPr>
            <a:spLocks/>
          </p:cNvSpPr>
          <p:nvPr/>
        </p:nvSpPr>
        <p:spPr>
          <a:xfrm rot="0">
            <a:off x="0" y="0"/>
            <a:ext cx="14630401" cy="8229600"/>
          </a:xfrm>
          <a:prstGeom prst="rect"/>
          <a:solidFill>
            <a:srgbClr val="ECECF3"/>
          </a:solidFill>
          <a:ln w="12700" cmpd="sng" cap="flat">
            <a:noFill/>
            <a:prstDash val="solid"/>
            <a:miter/>
          </a:ln>
        </p:spPr>
      </p:sp>
      <p:sp>
        <p:nvSpPr>
          <p:cNvPr id="16"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17" name="矩形"/>
          <p:cNvSpPr>
            <a:spLocks/>
          </p:cNvSpPr>
          <p:nvPr/>
        </p:nvSpPr>
        <p:spPr>
          <a:xfrm rot="0">
            <a:off x="833198" y="2890122"/>
            <a:ext cx="4443889"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Introduction</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18" name="矩形"/>
          <p:cNvSpPr>
            <a:spLocks/>
          </p:cNvSpPr>
          <p:nvPr/>
        </p:nvSpPr>
        <p:spPr>
          <a:xfrm rot="0">
            <a:off x="833198" y="3917752"/>
            <a:ext cx="747760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section, we lay the groundwork by explaining the importance of spam detection and the challenges it presents. We explore the impact of spam on productivity and cybersecurity while introducing the concept of using AI to solve this problem.</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19" name="图片" descr="preencoded.png"/>
          <p:cNvPicPr>
            <a:picLocks noChangeAspect="1"/>
          </p:cNvPicPr>
          <p:nvPr/>
        </p:nvPicPr>
        <p:blipFill>
          <a:blip r:embed="rId1" cstate="print"/>
          <a:stretch>
            <a:fillRect/>
          </a:stretch>
        </p:blipFill>
        <p:spPr>
          <a:xfrm rot="0">
            <a:off x="9144000" y="0"/>
            <a:ext cx="5486400" cy="8229600"/>
          </a:xfrm>
          <a:prstGeom prst="rect"/>
          <a:noFill/>
          <a:ln w="12700" cmpd="sng" cap="flat">
            <a:noFill/>
            <a:prstDash val="solid"/>
            <a:miter/>
          </a:ln>
        </p:spPr>
      </p:pic>
    </p:spTree>
    <p:extLst>
      <p:ext uri="{BB962C8B-B14F-4D97-AF65-F5344CB8AC3E}">
        <p14:creationId xmlns:p14="http://schemas.microsoft.com/office/powerpoint/2010/main" val="14026479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0" y="0"/>
            <a:ext cx="14630401" cy="8229600"/>
          </a:xfrm>
          <a:prstGeom prst="rect"/>
          <a:solidFill>
            <a:srgbClr val="ECECF3"/>
          </a:solidFill>
          <a:ln w="12700" cmpd="sng" cap="flat">
            <a:noFill/>
            <a:prstDash val="solid"/>
            <a:miter/>
          </a:ln>
        </p:spPr>
      </p:sp>
      <p:sp>
        <p:nvSpPr>
          <p:cNvPr id="23"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24" name="矩形"/>
          <p:cNvSpPr>
            <a:spLocks/>
          </p:cNvSpPr>
          <p:nvPr/>
        </p:nvSpPr>
        <p:spPr>
          <a:xfrm rot="0">
            <a:off x="6319599" y="3067883"/>
            <a:ext cx="5013960"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Data Preprocessing</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25" name="矩形"/>
          <p:cNvSpPr>
            <a:spLocks/>
          </p:cNvSpPr>
          <p:nvPr/>
        </p:nvSpPr>
        <p:spPr>
          <a:xfrm rot="0">
            <a:off x="6319599" y="4095512"/>
            <a:ext cx="7477601" cy="10662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the key steps involved in preparing the data for our AI-powered spam classifier. From cleaning and sanitizing the dataset to feature extraction, we'll explore techniques that improve the accuracy of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26" name="图片" descr="preencoded.png"/>
          <p:cNvPicPr>
            <a:picLocks noChangeAspect="1"/>
          </p:cNvPicPr>
          <p:nvPr/>
        </p:nvPicPr>
        <p:blipFill>
          <a:blip r:embed="rId1" cstate="print"/>
          <a:stretch>
            <a:fillRect/>
          </a:stretch>
        </p:blipFill>
        <p:spPr>
          <a:xfrm rot="0">
            <a:off x="0" y="0"/>
            <a:ext cx="5486400" cy="8229600"/>
          </a:xfrm>
          <a:prstGeom prst="rect"/>
          <a:noFill/>
          <a:ln w="12700" cmpd="sng" cap="flat">
            <a:noFill/>
            <a:prstDash val="solid"/>
            <a:miter/>
          </a:ln>
        </p:spPr>
      </p:pic>
    </p:spTree>
    <p:extLst>
      <p:ext uri="{BB962C8B-B14F-4D97-AF65-F5344CB8AC3E}">
        <p14:creationId xmlns:p14="http://schemas.microsoft.com/office/powerpoint/2010/main" val="20850475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0" y="0"/>
            <a:ext cx="14630401" cy="8229600"/>
          </a:xfrm>
          <a:prstGeom prst="rect"/>
          <a:solidFill>
            <a:srgbClr val="ECECF3"/>
          </a:solidFill>
          <a:ln w="12700" cmpd="sng" cap="flat">
            <a:noFill/>
            <a:prstDash val="solid"/>
            <a:miter/>
          </a:ln>
        </p:spPr>
      </p:sp>
      <p:sp>
        <p:nvSpPr>
          <p:cNvPr id="30"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31" name="矩形"/>
          <p:cNvSpPr>
            <a:spLocks/>
          </p:cNvSpPr>
          <p:nvPr/>
        </p:nvSpPr>
        <p:spPr>
          <a:xfrm rot="0">
            <a:off x="2037993" y="1780818"/>
            <a:ext cx="6385558" cy="694373"/>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Building the Basic Model</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32" name="圆角矩形"/>
          <p:cNvSpPr>
            <a:spLocks/>
          </p:cNvSpPr>
          <p:nvPr/>
        </p:nvSpPr>
        <p:spPr>
          <a:xfrm rot="0">
            <a:off x="2037993"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33" name="矩形"/>
          <p:cNvSpPr>
            <a:spLocks/>
          </p:cNvSpPr>
          <p:nvPr/>
        </p:nvSpPr>
        <p:spPr>
          <a:xfrm rot="0">
            <a:off x="2273975" y="3155512"/>
            <a:ext cx="2221943"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Tokenization</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34" name="矩形"/>
          <p:cNvSpPr>
            <a:spLocks/>
          </p:cNvSpPr>
          <p:nvPr/>
        </p:nvSpPr>
        <p:spPr>
          <a:xfrm rot="0">
            <a:off x="2273975" y="3724870"/>
            <a:ext cx="2898100" cy="177700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break down text into individual tokens, such as words or characters, to facilitate analysis and feature extraction.</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35" name="圆角矩形"/>
          <p:cNvSpPr>
            <a:spLocks/>
          </p:cNvSpPr>
          <p:nvPr/>
        </p:nvSpPr>
        <p:spPr>
          <a:xfrm rot="0">
            <a:off x="5630228"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36" name="矩形"/>
          <p:cNvSpPr>
            <a:spLocks/>
          </p:cNvSpPr>
          <p:nvPr/>
        </p:nvSpPr>
        <p:spPr>
          <a:xfrm rot="0">
            <a:off x="5866209" y="3155512"/>
            <a:ext cx="2221944"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Embeddings</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37" name="矩形"/>
          <p:cNvSpPr>
            <a:spLocks/>
          </p:cNvSpPr>
          <p:nvPr/>
        </p:nvSpPr>
        <p:spPr>
          <a:xfrm rot="0">
            <a:off x="5866209" y="3724870"/>
            <a:ext cx="2898100" cy="21324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the power of word embeddings, such as word2vec or GloVe, in representing words numerically and capturing semantic relationships.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38" name="圆角矩形"/>
          <p:cNvSpPr>
            <a:spLocks/>
          </p:cNvSpPr>
          <p:nvPr/>
        </p:nvSpPr>
        <p:spPr>
          <a:xfrm rot="0">
            <a:off x="9222462"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39" name="矩形"/>
          <p:cNvSpPr>
            <a:spLocks/>
          </p:cNvSpPr>
          <p:nvPr/>
        </p:nvSpPr>
        <p:spPr>
          <a:xfrm rot="0">
            <a:off x="9458444" y="3155512"/>
            <a:ext cx="2415538"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Model Architecture</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40" name="矩形"/>
          <p:cNvSpPr>
            <a:spLocks/>
          </p:cNvSpPr>
          <p:nvPr/>
        </p:nvSpPr>
        <p:spPr>
          <a:xfrm rot="0">
            <a:off x="9458444" y="3724870"/>
            <a:ext cx="2898100" cy="24878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Explore different neural network architectures, like recurrent neural networks (RNNs) or convolutional neural networks (CNNs), to build the foundation of our spam classifier.</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02496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矩形"/>
          <p:cNvSpPr>
            <a:spLocks/>
          </p:cNvSpPr>
          <p:nvPr/>
        </p:nvSpPr>
        <p:spPr>
          <a:xfrm rot="0">
            <a:off x="0" y="0"/>
            <a:ext cx="14630401" cy="8229600"/>
          </a:xfrm>
          <a:prstGeom prst="rect"/>
          <a:solidFill>
            <a:srgbClr val="ECECF3"/>
          </a:solidFill>
          <a:ln w="12700" cmpd="sng" cap="flat">
            <a:noFill/>
            <a:prstDash val="solid"/>
            <a:miter/>
          </a:ln>
        </p:spPr>
      </p:sp>
      <p:sp>
        <p:nvSpPr>
          <p:cNvPr id="44"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45" name="矩形"/>
          <p:cNvSpPr>
            <a:spLocks/>
          </p:cNvSpPr>
          <p:nvPr/>
        </p:nvSpPr>
        <p:spPr>
          <a:xfrm rot="0">
            <a:off x="2037993" y="999053"/>
            <a:ext cx="7787640" cy="694373"/>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Training and Tuning the Model</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46" name="矩形"/>
          <p:cNvSpPr>
            <a:spLocks/>
          </p:cNvSpPr>
          <p:nvPr/>
        </p:nvSpPr>
        <p:spPr>
          <a:xfrm rot="0">
            <a:off x="7293054" y="2137767"/>
            <a:ext cx="44408" cy="5092779"/>
          </a:xfrm>
          <a:prstGeom prst="rect"/>
          <a:solidFill>
            <a:srgbClr val="C3C3D5"/>
          </a:solidFill>
          <a:ln w="12700" cmpd="sng" cap="flat">
            <a:noFill/>
            <a:prstDash val="solid"/>
            <a:miter/>
          </a:ln>
        </p:spPr>
      </p:sp>
      <p:sp>
        <p:nvSpPr>
          <p:cNvPr id="47" name="矩形"/>
          <p:cNvSpPr>
            <a:spLocks/>
          </p:cNvSpPr>
          <p:nvPr/>
        </p:nvSpPr>
        <p:spPr>
          <a:xfrm rot="0">
            <a:off x="7565172" y="2539067"/>
            <a:ext cx="777597" cy="44409"/>
          </a:xfrm>
          <a:prstGeom prst="rect"/>
          <a:solidFill>
            <a:srgbClr val="C3C3D5"/>
          </a:solidFill>
          <a:ln w="12700" cmpd="sng" cap="flat">
            <a:noFill/>
            <a:prstDash val="solid"/>
            <a:miter/>
          </a:ln>
        </p:spPr>
      </p:sp>
      <p:sp>
        <p:nvSpPr>
          <p:cNvPr id="48" name="圆角矩形"/>
          <p:cNvSpPr>
            <a:spLocks/>
          </p:cNvSpPr>
          <p:nvPr/>
        </p:nvSpPr>
        <p:spPr>
          <a:xfrm rot="0">
            <a:off x="7065227" y="2311360"/>
            <a:ext cx="499943" cy="499943"/>
          </a:xfrm>
          <a:prstGeom prst="roundRect">
            <a:avLst>
              <a:gd name="adj" fmla="val 20000"/>
            </a:avLst>
          </a:prstGeom>
          <a:solidFill>
            <a:srgbClr val="E1E1EA"/>
          </a:solidFill>
          <a:ln w="13811" cmpd="sng" cap="flat">
            <a:solidFill>
              <a:srgbClr val="C3C3D5"/>
            </a:solidFill>
            <a:prstDash val="solid"/>
            <a:round/>
          </a:ln>
        </p:spPr>
      </p:sp>
      <p:sp>
        <p:nvSpPr>
          <p:cNvPr id="49" name="矩形"/>
          <p:cNvSpPr>
            <a:spLocks/>
          </p:cNvSpPr>
          <p:nvPr/>
        </p:nvSpPr>
        <p:spPr>
          <a:xfrm rot="0">
            <a:off x="7242750" y="2353032"/>
            <a:ext cx="144780" cy="416480"/>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1</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50" name="矩形"/>
          <p:cNvSpPr>
            <a:spLocks/>
          </p:cNvSpPr>
          <p:nvPr/>
        </p:nvSpPr>
        <p:spPr>
          <a:xfrm rot="0">
            <a:off x="8537258" y="2359938"/>
            <a:ext cx="2567940"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Splitting the Dataset</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51" name="矩形"/>
          <p:cNvSpPr>
            <a:spLocks/>
          </p:cNvSpPr>
          <p:nvPr/>
        </p:nvSpPr>
        <p:spPr>
          <a:xfrm rot="0">
            <a:off x="8537258" y="2929295"/>
            <a:ext cx="4055150"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divide the dataset into training, validation, and testing sets to ensure an accurate evaluation of our model's performance.</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52" name="矩形"/>
          <p:cNvSpPr>
            <a:spLocks/>
          </p:cNvSpPr>
          <p:nvPr/>
        </p:nvSpPr>
        <p:spPr>
          <a:xfrm rot="0">
            <a:off x="6287631" y="3649920"/>
            <a:ext cx="777597" cy="44409"/>
          </a:xfrm>
          <a:prstGeom prst="rect"/>
          <a:solidFill>
            <a:srgbClr val="C3C3D5"/>
          </a:solidFill>
          <a:ln w="12700" cmpd="sng" cap="flat">
            <a:noFill/>
            <a:prstDash val="solid"/>
            <a:miter/>
          </a:ln>
        </p:spPr>
      </p:sp>
      <p:sp>
        <p:nvSpPr>
          <p:cNvPr id="53" name="圆角矩形"/>
          <p:cNvSpPr>
            <a:spLocks/>
          </p:cNvSpPr>
          <p:nvPr/>
        </p:nvSpPr>
        <p:spPr>
          <a:xfrm rot="0">
            <a:off x="7065227" y="3422213"/>
            <a:ext cx="499943" cy="499943"/>
          </a:xfrm>
          <a:prstGeom prst="roundRect">
            <a:avLst>
              <a:gd name="adj" fmla="val 20000"/>
            </a:avLst>
          </a:prstGeom>
          <a:solidFill>
            <a:srgbClr val="E1E1EA"/>
          </a:solidFill>
          <a:ln w="13811" cmpd="sng" cap="flat">
            <a:solidFill>
              <a:srgbClr val="C3C3D5"/>
            </a:solidFill>
            <a:prstDash val="solid"/>
            <a:round/>
          </a:ln>
        </p:spPr>
      </p:sp>
      <p:sp>
        <p:nvSpPr>
          <p:cNvPr id="54" name="矩形"/>
          <p:cNvSpPr>
            <a:spLocks/>
          </p:cNvSpPr>
          <p:nvPr/>
        </p:nvSpPr>
        <p:spPr>
          <a:xfrm rot="0">
            <a:off x="7227510" y="3463884"/>
            <a:ext cx="175258" cy="416481"/>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2</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55" name="矩形"/>
          <p:cNvSpPr>
            <a:spLocks/>
          </p:cNvSpPr>
          <p:nvPr/>
        </p:nvSpPr>
        <p:spPr>
          <a:xfrm rot="0">
            <a:off x="3068002" y="3470791"/>
            <a:ext cx="3025139" cy="347186"/>
          </a:xfrm>
          <a:prstGeom prst="rect"/>
          <a:noFill/>
          <a:ln w="12700" cmpd="sng" cap="flat">
            <a:noFill/>
            <a:prstDash val="solid"/>
            <a:miter/>
          </a:ln>
        </p:spPr>
        <p:txBody>
          <a:bodyPr vert="horz" wrap="none" lIns="91440" tIns="45720" rIns="91440" bIns="45720" anchor="t" anchorCtr="0">
            <a:prstTxWarp prst="textNoShape"/>
          </a:bodyPr>
          <a:lstStyle/>
          <a:p>
            <a:pPr marL="0" indent="0" algn="r">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Hyperparameter Tuning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56" name="矩形"/>
          <p:cNvSpPr>
            <a:spLocks/>
          </p:cNvSpPr>
          <p:nvPr/>
        </p:nvSpPr>
        <p:spPr>
          <a:xfrm rot="0">
            <a:off x="2037993" y="4040148"/>
            <a:ext cx="405515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Explore techniques such as grid search or random search to find the optimal combination of hyperparameters for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57" name="矩形"/>
          <p:cNvSpPr>
            <a:spLocks/>
          </p:cNvSpPr>
          <p:nvPr/>
        </p:nvSpPr>
        <p:spPr>
          <a:xfrm rot="0">
            <a:off x="7565172" y="5196542"/>
            <a:ext cx="777597" cy="44408"/>
          </a:xfrm>
          <a:prstGeom prst="rect"/>
          <a:solidFill>
            <a:srgbClr val="C3C3D5"/>
          </a:solidFill>
          <a:ln w="12700" cmpd="sng" cap="flat">
            <a:noFill/>
            <a:prstDash val="solid"/>
            <a:miter/>
          </a:ln>
        </p:spPr>
      </p:sp>
      <p:sp>
        <p:nvSpPr>
          <p:cNvPr id="58" name="圆角矩形"/>
          <p:cNvSpPr>
            <a:spLocks/>
          </p:cNvSpPr>
          <p:nvPr/>
        </p:nvSpPr>
        <p:spPr>
          <a:xfrm rot="0">
            <a:off x="7065227" y="4968835"/>
            <a:ext cx="499943" cy="499943"/>
          </a:xfrm>
          <a:prstGeom prst="roundRect">
            <a:avLst>
              <a:gd name="adj" fmla="val 20000"/>
            </a:avLst>
          </a:prstGeom>
          <a:solidFill>
            <a:srgbClr val="E1E1EA"/>
          </a:solidFill>
          <a:ln w="13811" cmpd="sng" cap="flat">
            <a:solidFill>
              <a:srgbClr val="C3C3D5"/>
            </a:solidFill>
            <a:prstDash val="solid"/>
            <a:round/>
          </a:ln>
        </p:spPr>
      </p:sp>
      <p:sp>
        <p:nvSpPr>
          <p:cNvPr id="59" name="矩形"/>
          <p:cNvSpPr>
            <a:spLocks/>
          </p:cNvSpPr>
          <p:nvPr/>
        </p:nvSpPr>
        <p:spPr>
          <a:xfrm rot="0">
            <a:off x="7223700" y="5010507"/>
            <a:ext cx="182880" cy="416481"/>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3</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60" name="矩形"/>
          <p:cNvSpPr>
            <a:spLocks/>
          </p:cNvSpPr>
          <p:nvPr/>
        </p:nvSpPr>
        <p:spPr>
          <a:xfrm rot="0">
            <a:off x="8537258" y="5017413"/>
            <a:ext cx="2221944"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Regularization</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61" name="矩形"/>
          <p:cNvSpPr>
            <a:spLocks/>
          </p:cNvSpPr>
          <p:nvPr/>
        </p:nvSpPr>
        <p:spPr>
          <a:xfrm rot="0">
            <a:off x="8537258" y="5586770"/>
            <a:ext cx="4055150"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regularization techniques like L1 and L2 regularization to prevent overfitting and improve the generalization capabilities of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4810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矩形"/>
          <p:cNvSpPr>
            <a:spLocks/>
          </p:cNvSpPr>
          <p:nvPr/>
        </p:nvSpPr>
        <p:spPr>
          <a:xfrm rot="0">
            <a:off x="0" y="0"/>
            <a:ext cx="14630401" cy="8229600"/>
          </a:xfrm>
          <a:prstGeom prst="rect"/>
          <a:solidFill>
            <a:srgbClr val="ECECF3"/>
          </a:solidFill>
          <a:ln w="12700" cmpd="sng" cap="flat">
            <a:noFill/>
            <a:prstDash val="solid"/>
            <a:miter/>
          </a:ln>
        </p:spPr>
      </p:sp>
      <p:sp>
        <p:nvSpPr>
          <p:cNvPr id="65"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66" name="矩形"/>
          <p:cNvSpPr>
            <a:spLocks/>
          </p:cNvSpPr>
          <p:nvPr/>
        </p:nvSpPr>
        <p:spPr>
          <a:xfrm rot="0">
            <a:off x="833198" y="2890122"/>
            <a:ext cx="7147559"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Evaluating the Performance</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67" name="矩形"/>
          <p:cNvSpPr>
            <a:spLocks/>
          </p:cNvSpPr>
          <p:nvPr/>
        </p:nvSpPr>
        <p:spPr>
          <a:xfrm rot="0">
            <a:off x="833198" y="3917752"/>
            <a:ext cx="747760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section, we dive into various evaluation metrics like accuracy, precision, recall, and F1 score to measure the effectiveness of our spam classifier. We also discuss the importance of creating a confusion matrix for detailed analysis.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68" name="图片" descr="preencoded.png"/>
          <p:cNvPicPr>
            <a:picLocks noChangeAspect="1"/>
          </p:cNvPicPr>
          <p:nvPr/>
        </p:nvPicPr>
        <p:blipFill>
          <a:blip r:embed="rId1" cstate="print"/>
          <a:stretch>
            <a:fillRect/>
          </a:stretch>
        </p:blipFill>
        <p:spPr>
          <a:xfrm rot="0">
            <a:off x="9144000" y="0"/>
            <a:ext cx="5486400" cy="8229600"/>
          </a:xfrm>
          <a:prstGeom prst="rect"/>
          <a:noFill/>
          <a:ln w="12700" cmpd="sng" cap="flat">
            <a:noFill/>
            <a:prstDash val="solid"/>
            <a:miter/>
          </a:ln>
        </p:spPr>
      </p:pic>
    </p:spTree>
    <p:extLst>
      <p:ext uri="{BB962C8B-B14F-4D97-AF65-F5344CB8AC3E}">
        <p14:creationId xmlns:p14="http://schemas.microsoft.com/office/powerpoint/2010/main" val="29736807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731508" y="328315"/>
            <a:ext cx="13172919" cy="1373739"/>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97" name="文本框"/>
          <p:cNvSpPr>
            <a:spLocks noGrp="1"/>
          </p:cNvSpPr>
          <p:nvPr>
            <p:ph type="body" idx="1"/>
          </p:nvPr>
        </p:nvSpPr>
        <p:spPr>
          <a:xfrm rot="0">
            <a:off x="588635" y="122173"/>
            <a:ext cx="15159123" cy="21466782"/>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%matplotlib inline</a:t>
            </a:r>
            <a:endParaRPr lang="en-US" altLang="zh-CN"/>
          </a:p>
          <a:p>
            <a:r>
              <a:rPr lang="en-US" altLang="zh-CN"/>
              <a:t>import matplotlib.pyplot as plt</a:t>
            </a:r>
            <a:endParaRPr lang="en-US" altLang="zh-CN"/>
          </a:p>
          <a:p>
            <a:r>
              <a:rPr lang="en-US" altLang="zh-CN"/>
              <a:t>import csv</a:t>
            </a:r>
            <a:endParaRPr lang="en-US" altLang="zh-CN"/>
          </a:p>
          <a:p>
            <a:r>
              <a:rPr lang="en-US" altLang="zh-CN"/>
              <a:t>import sklearn</a:t>
            </a:r>
            <a:endParaRPr lang="en-US" altLang="zh-CN"/>
          </a:p>
          <a:p>
            <a:r>
              <a:rPr lang="en-US" altLang="zh-CN"/>
              <a:t>import pickle</a:t>
            </a:r>
            <a:endParaRPr lang="en-US" altLang="zh-CN"/>
          </a:p>
          <a:p>
            <a:r>
              <a:rPr lang="en-US" altLang="zh-CN"/>
              <a:t>from wordcloud import WordCloud</a:t>
            </a:r>
            <a:endParaRPr lang="en-US" altLang="zh-CN"/>
          </a:p>
          <a:p>
            <a:r>
              <a:rPr lang="en-US" altLang="zh-CN"/>
              <a:t>import pandas as pd</a:t>
            </a:r>
            <a:endParaRPr lang="en-US" altLang="zh-CN"/>
          </a:p>
          <a:p>
            <a:r>
              <a:rPr lang="en-US" altLang="zh-CN"/>
              <a:t>import numpy as np</a:t>
            </a:r>
            <a:endParaRPr lang="en-US" altLang="zh-CN"/>
          </a:p>
          <a:p>
            <a:r>
              <a:rPr lang="en-US" altLang="zh-CN"/>
              <a:t>import nltk</a:t>
            </a:r>
            <a:endParaRPr lang="en-US" altLang="zh-CN"/>
          </a:p>
          <a:p>
            <a:r>
              <a:rPr lang="en-US" altLang="zh-CN"/>
              <a:t>from nltk.corpus import stopwords</a:t>
            </a:r>
            <a:endParaRPr lang="en-US" altLang="zh-CN"/>
          </a:p>
          <a:p>
            <a:r>
              <a:rPr lang="en-US" altLang="zh-CN"/>
              <a:t>from sklearn.feature_extraction.text import CountVectorizer, TfidfTransformer</a:t>
            </a:r>
            <a:endParaRPr lang="en-US" altLang="zh-CN"/>
          </a:p>
          <a:p>
            <a:r>
              <a:rPr lang="en-US" altLang="zh-CN"/>
              <a:t>from sklearn.tree import DecisionTreeClassifier</a:t>
            </a:r>
            <a:endParaRPr lang="en-US" altLang="zh-CN"/>
          </a:p>
          <a:p>
            <a:r>
              <a:rPr lang="en-US" altLang="zh-CN"/>
              <a:t>from sklearn.model_selection import GridSearchCV,train_test_split,StratifiedKFold,cross_val_score,learning_curve</a:t>
            </a:r>
            <a:endParaRPr lang="zh-CN" altLang="en-US"/>
          </a:p>
        </p:txBody>
      </p:sp>
    </p:spTree>
    <p:extLst>
      <p:ext uri="{BB962C8B-B14F-4D97-AF65-F5344CB8AC3E}">
        <p14:creationId xmlns:p14="http://schemas.microsoft.com/office/powerpoint/2010/main" val="8548577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title"/>
          </p:nvPr>
        </p:nvSpPr>
        <p:spPr>
          <a:xfrm rot="14009">
            <a:off x="6753122" y="1362054"/>
            <a:ext cx="6527327" cy="462534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91" name="文本框"/>
          <p:cNvSpPr txBox="1">
            <a:spLocks/>
          </p:cNvSpPr>
          <p:nvPr/>
        </p:nvSpPr>
        <p:spPr>
          <a:xfrm rot="0">
            <a:off x="657215" y="1133457"/>
            <a:ext cx="5141741" cy="6492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upsurge in the volume of unwanted emails called spam has created an intense need for the development of more dependable and robust antispam filters. Any promotional messages or advertisements that end up in our inbox can be categorised as spam as they don't provide any value and often irritates us.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Overview of the Dataset used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We will make use of the SMS spam classification data.</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SMS Spam Collection is a set of SMS tagged messages that have been collected for SMS Spam research. It contains one set of SMS messages in English of 5,574 messages, tagged according to being ham (legitimate) or spam.</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data was obtained from UCI’s Machine Learning Repository, alternatively, I have also uploaded the dataset and completed Jupiter notebook onto my GitHub repo.</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this article, we'll discuss: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92" name="文本框"/>
          <p:cNvSpPr txBox="1">
            <a:spLocks/>
          </p:cNvSpPr>
          <p:nvPr/>
        </p:nvSpPr>
        <p:spPr>
          <a:xfrm rot="0">
            <a:off x="6686448" y="1962120"/>
            <a:ext cx="613400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processing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Import the required packages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Loading the Dataset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Remove the unwanted data columns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Preprocessing and Exploring the Dataset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Build word cloud to see which message is spam and which is not.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Remove the stop words and punctuations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Convert the text data into vectors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Building a sms spam classification model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Split the data into train and test sets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Use Sklearn built-in classifiers to build the models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Train the data on the model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Make predictions on new data</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Import the required packages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210385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矩形"/>
          <p:cNvSpPr>
            <a:spLocks/>
          </p:cNvSpPr>
          <p:nvPr/>
        </p:nvSpPr>
        <p:spPr>
          <a:xfrm rot="0">
            <a:off x="0" y="0"/>
            <a:ext cx="14630401" cy="8229600"/>
          </a:xfrm>
          <a:prstGeom prst="rect"/>
          <a:solidFill>
            <a:srgbClr val="ECECF3"/>
          </a:solidFill>
          <a:ln w="12700" cmpd="sng" cap="flat">
            <a:noFill/>
            <a:prstDash val="solid"/>
            <a:miter/>
          </a:ln>
        </p:spPr>
      </p:sp>
      <p:sp>
        <p:nvSpPr>
          <p:cNvPr id="72"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73" name="矩形"/>
          <p:cNvSpPr>
            <a:spLocks/>
          </p:cNvSpPr>
          <p:nvPr/>
        </p:nvSpPr>
        <p:spPr>
          <a:xfrm rot="0">
            <a:off x="2037993" y="662344"/>
            <a:ext cx="10554414" cy="13887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Improving the Model with Advanced Techniques</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pic>
        <p:nvPicPr>
          <p:cNvPr id="74" name="图片" descr="preencoded.png"/>
          <p:cNvPicPr>
            <a:picLocks noChangeAspect="1"/>
          </p:cNvPicPr>
          <p:nvPr/>
        </p:nvPicPr>
        <p:blipFill>
          <a:blip r:embed="rId1" cstate="print"/>
          <a:stretch>
            <a:fillRect/>
          </a:stretch>
        </p:blipFill>
        <p:spPr>
          <a:xfrm rot="0">
            <a:off x="2037993" y="2495430"/>
            <a:ext cx="5110518" cy="3158490"/>
          </a:xfrm>
          <a:prstGeom prst="rect"/>
          <a:noFill/>
          <a:ln w="12700" cmpd="sng" cap="flat">
            <a:noFill/>
            <a:prstDash val="solid"/>
            <a:miter/>
          </a:ln>
        </p:spPr>
      </p:pic>
      <p:sp>
        <p:nvSpPr>
          <p:cNvPr id="75" name="矩形"/>
          <p:cNvSpPr>
            <a:spLocks/>
          </p:cNvSpPr>
          <p:nvPr/>
        </p:nvSpPr>
        <p:spPr>
          <a:xfrm rot="0">
            <a:off x="2037993" y="5931575"/>
            <a:ext cx="2221944"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1B1B27"/>
                </a:solidFill>
                <a:latin typeface="Raleway" pitchFamily="34" charset="0"/>
                <a:ea typeface="Raleway" pitchFamily="34" charset="0"/>
                <a:cs typeface="Raleway" pitchFamily="34" charset="0"/>
              </a:rPr>
              <a:t>Transfer Learning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76" name="矩形"/>
          <p:cNvSpPr>
            <a:spLocks/>
          </p:cNvSpPr>
          <p:nvPr/>
        </p:nvSpPr>
        <p:spPr>
          <a:xfrm rot="0">
            <a:off x="2037993" y="6500931"/>
            <a:ext cx="5110518" cy="10662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leverage pre-trained models, such as BERT or GPT, to enhance the performance of our spam classifier.</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77" name="图片" descr="preencoded.png"/>
          <p:cNvPicPr>
            <a:picLocks noChangeAspect="1"/>
          </p:cNvPicPr>
          <p:nvPr/>
        </p:nvPicPr>
        <p:blipFill>
          <a:blip r:embed="rId2" cstate="print"/>
          <a:stretch>
            <a:fillRect/>
          </a:stretch>
        </p:blipFill>
        <p:spPr>
          <a:xfrm rot="0">
            <a:off x="7481768" y="2495430"/>
            <a:ext cx="5110638" cy="3158608"/>
          </a:xfrm>
          <a:prstGeom prst="rect"/>
          <a:noFill/>
          <a:ln w="12700" cmpd="sng" cap="flat">
            <a:noFill/>
            <a:prstDash val="solid"/>
            <a:miter/>
          </a:ln>
        </p:spPr>
      </p:pic>
      <p:sp>
        <p:nvSpPr>
          <p:cNvPr id="78" name="矩形"/>
          <p:cNvSpPr>
            <a:spLocks/>
          </p:cNvSpPr>
          <p:nvPr/>
        </p:nvSpPr>
        <p:spPr>
          <a:xfrm rot="0">
            <a:off x="7481768" y="5931694"/>
            <a:ext cx="2461259"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1B1B27"/>
                </a:solidFill>
                <a:latin typeface="Raleway" pitchFamily="34" charset="0"/>
                <a:ea typeface="Raleway" pitchFamily="34" charset="0"/>
                <a:cs typeface="Raleway" pitchFamily="34" charset="0"/>
              </a:rPr>
              <a:t>Ensemble Learning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79" name="矩形"/>
          <p:cNvSpPr>
            <a:spLocks/>
          </p:cNvSpPr>
          <p:nvPr/>
        </p:nvSpPr>
        <p:spPr>
          <a:xfrm rot="0">
            <a:off x="7481768" y="6501051"/>
            <a:ext cx="5110638" cy="10662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how combining multiple models, through techniques like bagging or boosting, can lead to better spam detection results.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1178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TotalTime>
  <Application>Yozo_Office</Application>
  <Company>PptxGenJS</Company>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subject>PptxGenJS Presentation</dc:subject>
  <dc:creator>PptxGenJS</dc:creator>
  <cp:lastModifiedBy>root</cp:lastModifiedBy>
  <cp:revision>1</cp:revision>
  <dcterms:created xsi:type="dcterms:W3CDTF">2023-09-29T05:40:50Z</dcterms:created>
  <dcterms:modified xsi:type="dcterms:W3CDTF">2023-10-26T13:25:47Z</dcterms:modified>
</cp:coreProperties>
</file>