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98" r:id="rId3"/>
    <p:sldId id="300" r:id="rId4"/>
    <p:sldId id="264" r:id="rId5"/>
    <p:sldId id="290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CB4B07-4831-40F5-BB4B-217161FE1F67}">
          <p14:sldIdLst>
            <p14:sldId id="291"/>
            <p14:sldId id="298"/>
            <p14:sldId id="300"/>
            <p14:sldId id="264"/>
            <p14:sldId id="290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43" autoAdjust="0"/>
  </p:normalViewPr>
  <p:slideViewPr>
    <p:cSldViewPr snapToGrid="0" snapToObjects="1">
      <p:cViewPr varScale="1">
        <p:scale>
          <a:sx n="77" d="100"/>
          <a:sy n="77" d="100"/>
        </p:scale>
        <p:origin x="883" y="29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2/21/2025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89F7F-91D7-4FD1-AC6B-DC041930842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82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5.wdp"/><Relationship Id="rId18" Type="http://schemas.openxmlformats.org/officeDocument/2006/relationships/image" Target="../media/image26.png"/><Relationship Id="rId3" Type="http://schemas.openxmlformats.org/officeDocument/2006/relationships/image" Target="../media/image18.png"/><Relationship Id="rId21" Type="http://schemas.openxmlformats.org/officeDocument/2006/relationships/image" Target="../media/image29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17" Type="http://schemas.microsoft.com/office/2007/relationships/hdphoto" Target="../media/hdphoto7.wdp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24" Type="http://schemas.openxmlformats.org/officeDocument/2006/relationships/image" Target="../media/image32.png"/><Relationship Id="rId5" Type="http://schemas.openxmlformats.org/officeDocument/2006/relationships/image" Target="../media/image19.png"/><Relationship Id="rId15" Type="http://schemas.microsoft.com/office/2007/relationships/hdphoto" Target="../media/hdphoto6.wdp"/><Relationship Id="rId23" Type="http://schemas.openxmlformats.org/officeDocument/2006/relationships/image" Target="../media/image31.png"/><Relationship Id="rId10" Type="http://schemas.openxmlformats.org/officeDocument/2006/relationships/image" Target="../media/image22.png"/><Relationship Id="rId19" Type="http://schemas.openxmlformats.org/officeDocument/2006/relationships/image" Target="../media/image27.png"/><Relationship Id="rId4" Type="http://schemas.microsoft.com/office/2007/relationships/hdphoto" Target="../media/hdphoto1.wdp"/><Relationship Id="rId9" Type="http://schemas.openxmlformats.org/officeDocument/2006/relationships/image" Target="../media/image21.png"/><Relationship Id="rId14" Type="http://schemas.openxmlformats.org/officeDocument/2006/relationships/image" Target="../media/image24.png"/><Relationship Id="rId22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pii/S092041051930600X" TargetMode="External"/><Relationship Id="rId3" Type="http://schemas.openxmlformats.org/officeDocument/2006/relationships/hyperlink" Target="https://www.delhisldc.org/" TargetMode="External"/><Relationship Id="rId7" Type="http://schemas.openxmlformats.org/officeDocument/2006/relationships/hyperlink" Target="https://arxiv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ea.org/data-and-statistics/data-product/world-energy-outlook-2023-free-dataset-2" TargetMode="External"/><Relationship Id="rId5" Type="http://schemas.openxmlformats.org/officeDocument/2006/relationships/hyperlink" Target="https://link.springer.com/article/10.1007/s40684-023-00537-0" TargetMode="External"/><Relationship Id="rId4" Type="http://schemas.openxmlformats.org/officeDocument/2006/relationships/hyperlink" Target="https://huggingface.co/datasets" TargetMode="External"/><Relationship Id="rId9" Type="http://schemas.openxmlformats.org/officeDocument/2006/relationships/hyperlink" Target="https://github.com/google-research/vision_transform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Google Solution Challenge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5" y="1079111"/>
            <a:ext cx="11277619" cy="417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Nunito" pitchFamily="2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Nunito" pitchFamily="2" charset="0"/>
                <a:cs typeface="Arial" panose="020B0604020202020204" pitchFamily="34" charset="0"/>
              </a:rPr>
              <a:t>Problem Statement ID –1624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Nunito" pitchFamily="2" charset="0"/>
                <a:cs typeface="Arial" panose="020B0604020202020204" pitchFamily="34" charset="0"/>
              </a:rPr>
              <a:t>Problem Statement Title- </a:t>
            </a:r>
            <a:r>
              <a:rPr lang="en-IN" b="1" dirty="0">
                <a:latin typeface="Nunito" pitchFamily="2" charset="0"/>
                <a:cs typeface="Times New Roman" panose="02020603050405020304" pitchFamily="18" charset="0"/>
              </a:rPr>
              <a:t>"</a:t>
            </a:r>
            <a:r>
              <a:rPr lang="en-US" b="1" u="none" strike="noStrike" dirty="0">
                <a:effectLst/>
                <a:latin typeface="Nunito" pitchFamily="2" charset="0"/>
              </a:rPr>
              <a:t>To Develop An Artificial   Intelligence (AI) Based Model For Electricity Demand Projection Including Peak Demand Projection For Delhi Power System</a:t>
            </a:r>
            <a:r>
              <a:rPr lang="en-IN" b="1" dirty="0">
                <a:latin typeface="Nunito" pitchFamily="2" charset="0"/>
                <a:cs typeface="Times New Roman" panose="02020603050405020304" pitchFamily="18" charset="0"/>
              </a:rPr>
              <a:t>”</a:t>
            </a:r>
            <a:endParaRPr lang="en-US" b="1" dirty="0">
              <a:latin typeface="Nunito" pitchFamily="2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Nunito" pitchFamily="2" charset="0"/>
                <a:cs typeface="Arial" panose="020B0604020202020204" pitchFamily="34" charset="0"/>
              </a:rPr>
              <a:t>Theme-AI For Sustainable Development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Nunito" pitchFamily="2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Nunito" pitchFamily="2" charset="0"/>
                <a:cs typeface="Arial" panose="020B0604020202020204" pitchFamily="34" charset="0"/>
              </a:rPr>
              <a:t>Team Name- </a:t>
            </a:r>
            <a:r>
              <a:rPr lang="en-IN" sz="1800" b="1" dirty="0">
                <a:latin typeface="Nunito" pitchFamily="2" charset="0"/>
              </a:rPr>
              <a:t>Bold Victory Squad</a:t>
            </a:r>
            <a:endParaRPr lang="en-US" sz="1800" b="1" dirty="0">
              <a:latin typeface="Nunito" pitchFamily="2" charset="0"/>
              <a:ea typeface="DM Sans"/>
              <a:cs typeface="DM Sans"/>
              <a:sym typeface="DM Sans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b="1" dirty="0">
              <a:latin typeface="Nunito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8">
            <a:extLst>
              <a:ext uri="{FF2B5EF4-FFF2-40B4-BE49-F238E27FC236}">
                <a16:creationId xmlns:a16="http://schemas.microsoft.com/office/drawing/2014/main" id="{A3DB61C3-46C4-187B-45E0-3A12DBFE7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1423" y="6264"/>
            <a:ext cx="12191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  <a:cs typeface="Arial" pitchFamily="34" charset="0"/>
              </a:rPr>
              <a:t>Proposed Solution</a:t>
            </a:r>
            <a:endParaRPr lang="en-US" sz="4000" dirty="0">
              <a:solidFill>
                <a:schemeClr val="tx2"/>
              </a:solidFill>
              <a:latin typeface="Garamond" panose="02020404030301010803" pitchFamily="18" charset="0"/>
              <a:cs typeface="Arial" pitchFamily="34" charset="0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E2F6FEC-F82D-EEAD-0826-0DA05D81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81CA5208-1C64-6906-DA57-AA15716F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31CF5B-30A2-E857-19BC-4C25ED0805D7}"/>
              </a:ext>
            </a:extLst>
          </p:cNvPr>
          <p:cNvSpPr txBox="1"/>
          <p:nvPr/>
        </p:nvSpPr>
        <p:spPr>
          <a:xfrm>
            <a:off x="-31423" y="667488"/>
            <a:ext cx="12081909" cy="6374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859" lvl="1" indent="-157429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Nunito" pitchFamily="2" charset="0"/>
                <a:ea typeface="DM Sans Bold"/>
                <a:cs typeface="DM Sans Bold"/>
                <a:sym typeface="DM Sans Bold"/>
              </a:rPr>
              <a:t>Data Collection: Collecting Historical Data</a:t>
            </a:r>
            <a:r>
              <a:rPr lang="en-US" sz="1600" dirty="0">
                <a:latin typeface="Nunito" pitchFamily="2" charset="0"/>
                <a:ea typeface="DM Sans"/>
                <a:cs typeface="DM Sans"/>
                <a:sym typeface="DM Sans"/>
              </a:rPr>
              <a:t> Of Electricity Demand In Delhi Including Data Like</a:t>
            </a:r>
            <a:r>
              <a:rPr lang="en-US" sz="1600" b="1" dirty="0">
                <a:latin typeface="Nunito" pitchFamily="2" charset="0"/>
                <a:ea typeface="DM Sans Bold"/>
                <a:cs typeface="DM Sans Bold"/>
                <a:sym typeface="DM Sans Bold"/>
              </a:rPr>
              <a:t> Weather ,Public Holidays, Weekly Holidays </a:t>
            </a:r>
            <a:r>
              <a:rPr lang="en-US" sz="1600" dirty="0">
                <a:latin typeface="Nunito" pitchFamily="2" charset="0"/>
                <a:ea typeface="DM Sans"/>
                <a:cs typeface="DM Sans"/>
                <a:sym typeface="DM Sans"/>
              </a:rPr>
              <a:t>Etc.</a:t>
            </a:r>
          </a:p>
          <a:p>
            <a:pPr marL="314859" lvl="1" indent="-157429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Nunito" pitchFamily="2" charset="0"/>
                <a:ea typeface="DM Sans Bold"/>
                <a:cs typeface="DM Sans Bold"/>
                <a:sym typeface="DM Sans Bold"/>
              </a:rPr>
              <a:t>Data Preprocessing: </a:t>
            </a:r>
            <a:r>
              <a:rPr lang="en-US" sz="1600" dirty="0">
                <a:latin typeface="Nunito" pitchFamily="2" charset="0"/>
                <a:ea typeface="DM Sans"/>
                <a:cs typeface="DM Sans"/>
                <a:sym typeface="DM Sans"/>
              </a:rPr>
              <a:t>Clean The Data By Addressing</a:t>
            </a:r>
            <a:r>
              <a:rPr lang="en-US" sz="1600" b="1" dirty="0">
                <a:latin typeface="Nunito" pitchFamily="2" charset="0"/>
                <a:ea typeface="DM Sans Bold"/>
                <a:cs typeface="DM Sans Bold"/>
                <a:sym typeface="DM Sans Bold"/>
              </a:rPr>
              <a:t> Missing Values</a:t>
            </a:r>
            <a:r>
              <a:rPr lang="en-US" sz="1600" dirty="0">
                <a:latin typeface="Nunito" pitchFamily="2" charset="0"/>
                <a:ea typeface="DM Sans"/>
                <a:cs typeface="DM Sans"/>
                <a:sym typeface="DM Sans"/>
              </a:rPr>
              <a:t> And Inconsistencies.</a:t>
            </a:r>
            <a:r>
              <a:rPr lang="en-US" sz="1600" b="1" dirty="0">
                <a:latin typeface="Nunito" pitchFamily="2" charset="0"/>
                <a:ea typeface="DM Sans Bold"/>
                <a:cs typeface="DM Sans Bold"/>
                <a:sym typeface="DM Sans Bold"/>
              </a:rPr>
              <a:t> Normalize And Scale The Data</a:t>
            </a:r>
            <a:r>
              <a:rPr lang="en-US" sz="1600" dirty="0">
                <a:latin typeface="Nunito" pitchFamily="2" charset="0"/>
                <a:ea typeface="DM Sans"/>
                <a:cs typeface="DM Sans"/>
                <a:sym typeface="DM Sans"/>
              </a:rPr>
              <a:t> To Ensure Compatibility With Machine Learning Models.</a:t>
            </a:r>
          </a:p>
          <a:p>
            <a:pPr marL="314859" lvl="1" indent="-157429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Nunito" pitchFamily="2" charset="0"/>
                <a:ea typeface="DM Sans Bold"/>
                <a:cs typeface="DM Sans Bold"/>
                <a:sym typeface="DM Sans Bold"/>
              </a:rPr>
              <a:t>Compensation Methodology: </a:t>
            </a:r>
            <a:r>
              <a:rPr lang="en-US" sz="1600" dirty="0">
                <a:latin typeface="Nunito" pitchFamily="2" charset="0"/>
                <a:ea typeface="DM Sans"/>
                <a:cs typeface="DM Sans"/>
                <a:sym typeface="DM Sans"/>
              </a:rPr>
              <a:t>Fine-tuning The Model's </a:t>
            </a:r>
            <a:r>
              <a:rPr lang="en-US" sz="1600" b="1" dirty="0">
                <a:latin typeface="Nunito" pitchFamily="2" charset="0"/>
                <a:ea typeface="DM Sans Bold"/>
                <a:cs typeface="DM Sans Bold"/>
                <a:sym typeface="DM Sans Bold"/>
              </a:rPr>
              <a:t>Predictions</a:t>
            </a:r>
            <a:r>
              <a:rPr lang="en-US" sz="1600" dirty="0">
                <a:latin typeface="Nunito" pitchFamily="2" charset="0"/>
                <a:ea typeface="DM Sans"/>
                <a:cs typeface="DM Sans"/>
                <a:sym typeface="DM Sans"/>
              </a:rPr>
              <a:t> To Be More Accurate By</a:t>
            </a:r>
            <a:r>
              <a:rPr lang="en-US" sz="1600" b="1" dirty="0">
                <a:latin typeface="Nunito" pitchFamily="2" charset="0"/>
                <a:ea typeface="DM Sans Bold"/>
                <a:cs typeface="DM Sans Bold"/>
                <a:sym typeface="DM Sans Bold"/>
              </a:rPr>
              <a:t> Adjusting Factors</a:t>
            </a:r>
            <a:r>
              <a:rPr lang="en-US" sz="1600" dirty="0">
                <a:latin typeface="Nunito" pitchFamily="2" charset="0"/>
                <a:ea typeface="DM Sans"/>
                <a:cs typeface="DM Sans"/>
                <a:sym typeface="DM Sans"/>
              </a:rPr>
              <a:t> For Weather, Solar Power Etc.</a:t>
            </a:r>
          </a:p>
          <a:p>
            <a:pPr marL="314859" lvl="1" indent="-157429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Nunito" pitchFamily="2" charset="0"/>
                <a:ea typeface="DM Sans Bold"/>
                <a:cs typeface="DM Sans Bold"/>
                <a:sym typeface="DM Sans Bold"/>
              </a:rPr>
              <a:t>Model Development: </a:t>
            </a:r>
            <a:r>
              <a:rPr lang="en-US" sz="1600" dirty="0">
                <a:latin typeface="Nunito" pitchFamily="2" charset="0"/>
                <a:ea typeface="DM Sans"/>
                <a:cs typeface="DM Sans"/>
                <a:sym typeface="DM Sans"/>
              </a:rPr>
              <a:t>Selecting Suitable Model Such As </a:t>
            </a:r>
            <a:r>
              <a:rPr lang="en-US" sz="1600" b="1" dirty="0">
                <a:latin typeface="Nunito" pitchFamily="2" charset="0"/>
                <a:ea typeface="DM Sans Bold"/>
                <a:cs typeface="DM Sans Bold"/>
                <a:sym typeface="DM Sans Bold"/>
              </a:rPr>
              <a:t>LSTM Networks</a:t>
            </a:r>
            <a:r>
              <a:rPr lang="en-US" sz="1600" dirty="0">
                <a:latin typeface="Nunito" pitchFamily="2" charset="0"/>
                <a:ea typeface="DM Sans"/>
                <a:cs typeface="DM Sans"/>
                <a:sym typeface="DM Sans"/>
              </a:rPr>
              <a:t> To Feed Data And Train Models And Evaluating Models Performance.</a:t>
            </a:r>
          </a:p>
          <a:p>
            <a:pPr marL="314859" lvl="1" indent="-157429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Nunito" pitchFamily="2" charset="0"/>
                <a:ea typeface="DM Sans Bold"/>
                <a:cs typeface="DM Sans Bold"/>
                <a:sym typeface="DM Sans Bold"/>
              </a:rPr>
              <a:t>Model Optimization: </a:t>
            </a:r>
            <a:r>
              <a:rPr lang="en-US" sz="1600" dirty="0">
                <a:latin typeface="Nunito" pitchFamily="2" charset="0"/>
                <a:ea typeface="DM Sans"/>
                <a:cs typeface="DM Sans"/>
                <a:sym typeface="DM Sans"/>
              </a:rPr>
              <a:t>Cross Verify To Ensure The Model</a:t>
            </a:r>
            <a:r>
              <a:rPr lang="en-US" sz="1600" b="1" dirty="0">
                <a:latin typeface="Nunito" pitchFamily="2" charset="0"/>
                <a:ea typeface="DM Sans Bold"/>
                <a:cs typeface="DM Sans Bold"/>
                <a:sym typeface="DM Sans Bold"/>
              </a:rPr>
              <a:t> Works Fine And Generalizes</a:t>
            </a:r>
            <a:r>
              <a:rPr lang="en-US" sz="1600" dirty="0">
                <a:latin typeface="Nunito" pitchFamily="2" charset="0"/>
                <a:ea typeface="DM Sans"/>
                <a:cs typeface="DM Sans"/>
                <a:sym typeface="DM Sans"/>
              </a:rPr>
              <a:t> Well To Unseen Data And Optimize Using Certain Techniques.</a:t>
            </a:r>
          </a:p>
          <a:p>
            <a:pPr marL="314859" lvl="1" indent="-157429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Nunito" pitchFamily="2" charset="0"/>
                <a:ea typeface="DM Sans Bold"/>
                <a:cs typeface="DM Sans Bold"/>
                <a:sym typeface="DM Sans Bold"/>
              </a:rPr>
              <a:t>Deployment : </a:t>
            </a:r>
            <a:r>
              <a:rPr lang="en-US" sz="1600" dirty="0">
                <a:latin typeface="Nunito" pitchFamily="2" charset="0"/>
                <a:ea typeface="DM Sans"/>
                <a:cs typeface="DM Sans"/>
                <a:sym typeface="DM Sans"/>
              </a:rPr>
              <a:t>Deploy The Trained Model On A Cloud Platform  (E.G., </a:t>
            </a:r>
            <a:r>
              <a:rPr lang="en-US" sz="1600" b="1" dirty="0">
                <a:latin typeface="Nunito" pitchFamily="2" charset="0"/>
                <a:ea typeface="DM Sans Bold"/>
                <a:cs typeface="DM Sans Bold"/>
                <a:sym typeface="DM Sans Bold"/>
              </a:rPr>
              <a:t>AWS, Azure</a:t>
            </a:r>
            <a:r>
              <a:rPr lang="en-US" sz="1600" dirty="0">
                <a:latin typeface="Nunito" pitchFamily="2" charset="0"/>
                <a:ea typeface="DM Sans"/>
                <a:cs typeface="DM Sans"/>
                <a:sym typeface="DM Sans"/>
              </a:rPr>
              <a:t>) For Real Time Testing And</a:t>
            </a:r>
            <a:r>
              <a:rPr lang="en-US" sz="1600" b="1" dirty="0">
                <a:latin typeface="Nunito" pitchFamily="2" charset="0"/>
                <a:ea typeface="DM Sans Bold"/>
                <a:cs typeface="DM Sans Bold"/>
                <a:sym typeface="DM Sans Bold"/>
              </a:rPr>
              <a:t> Set Up API</a:t>
            </a:r>
            <a:r>
              <a:rPr lang="en-US" sz="1600" dirty="0">
                <a:latin typeface="Nunito" pitchFamily="2" charset="0"/>
                <a:ea typeface="DM Sans"/>
                <a:cs typeface="DM Sans"/>
                <a:sym typeface="DM Sans"/>
              </a:rPr>
              <a:t> For Easy Integration With Existing Systems And Implementing Data</a:t>
            </a:r>
            <a:r>
              <a:rPr lang="en-US" sz="1600" b="1" dirty="0">
                <a:latin typeface="Nunito" pitchFamily="2" charset="0"/>
                <a:ea typeface="DM Sans Bold"/>
                <a:cs typeface="DM Sans Bold"/>
                <a:sym typeface="DM Sans Bold"/>
              </a:rPr>
              <a:t> </a:t>
            </a:r>
            <a:r>
              <a:rPr lang="en-US" sz="1600" dirty="0">
                <a:latin typeface="Nunito" pitchFamily="2" charset="0"/>
                <a:ea typeface="DM Sans"/>
                <a:cs typeface="DM Sans"/>
                <a:sym typeface="DM Sans"/>
              </a:rPr>
              <a:t>Continuously To Keep Model Updated.</a:t>
            </a:r>
          </a:p>
          <a:p>
            <a:pPr marL="314859" lvl="1" indent="-157429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Nunito" pitchFamily="2" charset="0"/>
                <a:ea typeface="DM Sans Bold"/>
                <a:cs typeface="DM Sans Bold"/>
                <a:sym typeface="DM Sans Bold"/>
              </a:rPr>
              <a:t>User Interface And Visualization : </a:t>
            </a:r>
            <a:r>
              <a:rPr lang="en-US" sz="1600" dirty="0">
                <a:latin typeface="Nunito" pitchFamily="2" charset="0"/>
                <a:ea typeface="DM Sans"/>
                <a:cs typeface="DM Sans"/>
                <a:sym typeface="DM Sans"/>
              </a:rPr>
              <a:t>Develop A </a:t>
            </a:r>
            <a:r>
              <a:rPr lang="en-US" sz="1600" b="1" dirty="0">
                <a:latin typeface="Nunito" pitchFamily="2" charset="0"/>
                <a:ea typeface="DM Sans Bold"/>
                <a:cs typeface="DM Sans Bold"/>
                <a:sym typeface="DM Sans Bold"/>
              </a:rPr>
              <a:t>Dashboard </a:t>
            </a:r>
            <a:r>
              <a:rPr lang="en-US" sz="1600" dirty="0">
                <a:latin typeface="Nunito" pitchFamily="2" charset="0"/>
                <a:ea typeface="DM Sans"/>
                <a:cs typeface="DM Sans"/>
                <a:sym typeface="DM Sans"/>
              </a:rPr>
              <a:t>For Visualizing Forecasts , Predictions , And Adding Features Like </a:t>
            </a:r>
            <a:r>
              <a:rPr lang="en-US" sz="1600" b="1" dirty="0">
                <a:latin typeface="Nunito" pitchFamily="2" charset="0"/>
                <a:ea typeface="DM Sans Bold"/>
                <a:cs typeface="DM Sans Bold"/>
                <a:sym typeface="DM Sans Bold"/>
              </a:rPr>
              <a:t>Alert Notification </a:t>
            </a:r>
            <a:r>
              <a:rPr lang="en-US" sz="1600" dirty="0">
                <a:latin typeface="Nunito" pitchFamily="2" charset="0"/>
                <a:ea typeface="DM Sans"/>
                <a:cs typeface="DM Sans"/>
                <a:sym typeface="DM Sans"/>
              </a:rPr>
              <a:t>During Unexpected Circumstances.</a:t>
            </a:r>
          </a:p>
          <a:p>
            <a:pPr marL="314859" lvl="1" indent="-157429"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latin typeface="Nunito" pitchFamily="2" charset="0"/>
                <a:ea typeface="DM Sans Bold"/>
                <a:cs typeface="DM Sans Bold"/>
                <a:sym typeface="DM Sans Bold"/>
              </a:rPr>
              <a:t>Monitoring And Maintenance: </a:t>
            </a:r>
            <a:r>
              <a:rPr lang="en-US" sz="1600" dirty="0">
                <a:latin typeface="Nunito" pitchFamily="2" charset="0"/>
                <a:ea typeface="DM Sans"/>
                <a:cs typeface="DM Sans"/>
                <a:sym typeface="DM Sans"/>
              </a:rPr>
              <a:t>Monitoring Model Performance Using Required Tools And </a:t>
            </a:r>
            <a:r>
              <a:rPr lang="en-US" sz="1600" b="1" dirty="0">
                <a:latin typeface="Nunito" pitchFamily="2" charset="0"/>
                <a:ea typeface="DM Sans Bold"/>
                <a:cs typeface="DM Sans Bold"/>
                <a:sym typeface="DM Sans Bold"/>
              </a:rPr>
              <a:t>Regular Update</a:t>
            </a:r>
            <a:r>
              <a:rPr lang="en-US" sz="1600" dirty="0">
                <a:latin typeface="Nunito" pitchFamily="2" charset="0"/>
                <a:ea typeface="DM Sans"/>
                <a:cs typeface="DM Sans"/>
                <a:sym typeface="DM Sans"/>
              </a:rPr>
              <a:t> For Model Helps To</a:t>
            </a:r>
            <a:r>
              <a:rPr lang="en-US" sz="1600" b="1" dirty="0">
                <a:latin typeface="Nunito" pitchFamily="2" charset="0"/>
                <a:ea typeface="DM Sans Bold"/>
                <a:cs typeface="DM Sans Bold"/>
                <a:sym typeface="DM Sans Bold"/>
              </a:rPr>
              <a:t> Track Data Seamlessly 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77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920CF0-0866-AB1D-EB2A-0964E8FB4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11" y="480767"/>
            <a:ext cx="11430000" cy="624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3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1" y="801517"/>
            <a:ext cx="12080900" cy="5704857"/>
            <a:chOff x="0" y="0"/>
            <a:chExt cx="79884707" cy="39502922"/>
          </a:xfrm>
        </p:grpSpPr>
        <p:sp>
          <p:nvSpPr>
            <p:cNvPr id="4" name="Freeform 4"/>
            <p:cNvSpPr/>
            <p:nvPr/>
          </p:nvSpPr>
          <p:spPr>
            <a:xfrm>
              <a:off x="31343480" y="0"/>
              <a:ext cx="16364074" cy="3681917"/>
            </a:xfrm>
            <a:custGeom>
              <a:avLst/>
              <a:gdLst/>
              <a:ahLst/>
              <a:cxnLst/>
              <a:rect l="l" t="t" r="r" b="b"/>
              <a:pathLst>
                <a:path w="16364074" h="3681917">
                  <a:moveTo>
                    <a:pt x="0" y="0"/>
                  </a:moveTo>
                  <a:lnTo>
                    <a:pt x="16364074" y="0"/>
                  </a:lnTo>
                  <a:lnTo>
                    <a:pt x="16364074" y="3681917"/>
                  </a:lnTo>
                  <a:lnTo>
                    <a:pt x="0" y="36819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31343480" y="26258425"/>
              <a:ext cx="16364074" cy="3681917"/>
            </a:xfrm>
            <a:custGeom>
              <a:avLst/>
              <a:gdLst/>
              <a:ahLst/>
              <a:cxnLst/>
              <a:rect l="l" t="t" r="r" b="b"/>
              <a:pathLst>
                <a:path w="16364074" h="3681917">
                  <a:moveTo>
                    <a:pt x="0" y="0"/>
                  </a:moveTo>
                  <a:lnTo>
                    <a:pt x="16364074" y="0"/>
                  </a:lnTo>
                  <a:lnTo>
                    <a:pt x="16364074" y="3681917"/>
                  </a:lnTo>
                  <a:lnTo>
                    <a:pt x="0" y="36819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28821383" y="19009385"/>
              <a:ext cx="21710638" cy="4884894"/>
            </a:xfrm>
            <a:custGeom>
              <a:avLst/>
              <a:gdLst/>
              <a:ahLst/>
              <a:cxnLst/>
              <a:rect l="l" t="t" r="r" b="b"/>
              <a:pathLst>
                <a:path w="21710638" h="4884894">
                  <a:moveTo>
                    <a:pt x="0" y="0"/>
                  </a:moveTo>
                  <a:lnTo>
                    <a:pt x="21710638" y="0"/>
                  </a:lnTo>
                  <a:lnTo>
                    <a:pt x="21710638" y="4884893"/>
                  </a:lnTo>
                  <a:lnTo>
                    <a:pt x="0" y="48848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31343480" y="6538996"/>
              <a:ext cx="16364074" cy="3681917"/>
            </a:xfrm>
            <a:custGeom>
              <a:avLst/>
              <a:gdLst/>
              <a:ahLst/>
              <a:cxnLst/>
              <a:rect l="l" t="t" r="r" b="b"/>
              <a:pathLst>
                <a:path w="16364074" h="3681917">
                  <a:moveTo>
                    <a:pt x="0" y="0"/>
                  </a:moveTo>
                  <a:lnTo>
                    <a:pt x="16364074" y="0"/>
                  </a:lnTo>
                  <a:lnTo>
                    <a:pt x="16364074" y="3681917"/>
                  </a:lnTo>
                  <a:lnTo>
                    <a:pt x="0" y="36819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27863508" y="12309418"/>
              <a:ext cx="23324017" cy="5247904"/>
            </a:xfrm>
            <a:custGeom>
              <a:avLst/>
              <a:gdLst/>
              <a:ahLst/>
              <a:cxnLst/>
              <a:rect l="l" t="t" r="r" b="b"/>
              <a:pathLst>
                <a:path w="23324017" h="5247904">
                  <a:moveTo>
                    <a:pt x="0" y="0"/>
                  </a:moveTo>
                  <a:lnTo>
                    <a:pt x="23324018" y="0"/>
                  </a:lnTo>
                  <a:lnTo>
                    <a:pt x="23324018" y="5247904"/>
                  </a:lnTo>
                  <a:lnTo>
                    <a:pt x="0" y="52479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4715906" y="3181628"/>
              <a:ext cx="19116685" cy="6714736"/>
            </a:xfrm>
            <a:custGeom>
              <a:avLst/>
              <a:gdLst/>
              <a:ahLst/>
              <a:cxnLst/>
              <a:rect l="l" t="t" r="r" b="b"/>
              <a:pathLst>
                <a:path w="19116685" h="6714736">
                  <a:moveTo>
                    <a:pt x="0" y="0"/>
                  </a:moveTo>
                  <a:lnTo>
                    <a:pt x="19116685" y="0"/>
                  </a:lnTo>
                  <a:lnTo>
                    <a:pt x="19116685" y="6714736"/>
                  </a:lnTo>
                  <a:lnTo>
                    <a:pt x="0" y="6714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55213426" y="7407790"/>
              <a:ext cx="19116685" cy="6714736"/>
            </a:xfrm>
            <a:custGeom>
              <a:avLst/>
              <a:gdLst/>
              <a:ahLst/>
              <a:cxnLst/>
              <a:rect l="l" t="t" r="r" b="b"/>
              <a:pathLst>
                <a:path w="19116685" h="6714736">
                  <a:moveTo>
                    <a:pt x="0" y="0"/>
                  </a:moveTo>
                  <a:lnTo>
                    <a:pt x="19116685" y="0"/>
                  </a:lnTo>
                  <a:lnTo>
                    <a:pt x="19116685" y="6714736"/>
                  </a:lnTo>
                  <a:lnTo>
                    <a:pt x="0" y="6714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0" y="18167466"/>
              <a:ext cx="20684815" cy="7265541"/>
            </a:xfrm>
            <a:custGeom>
              <a:avLst/>
              <a:gdLst/>
              <a:ahLst/>
              <a:cxnLst/>
              <a:rect l="l" t="t" r="r" b="b"/>
              <a:pathLst>
                <a:path w="20684815" h="7265541">
                  <a:moveTo>
                    <a:pt x="0" y="0"/>
                  </a:moveTo>
                  <a:lnTo>
                    <a:pt x="20684815" y="0"/>
                  </a:lnTo>
                  <a:lnTo>
                    <a:pt x="20684815" y="7265541"/>
                  </a:lnTo>
                  <a:lnTo>
                    <a:pt x="0" y="7265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56999047" y="23965448"/>
              <a:ext cx="22885660" cy="7851778"/>
            </a:xfrm>
            <a:custGeom>
              <a:avLst/>
              <a:gdLst/>
              <a:ahLst/>
              <a:cxnLst/>
              <a:rect l="l" t="t" r="r" b="b"/>
              <a:pathLst>
                <a:path w="20684815" h="7265541">
                  <a:moveTo>
                    <a:pt x="0" y="0"/>
                  </a:moveTo>
                  <a:lnTo>
                    <a:pt x="20684816" y="0"/>
                  </a:lnTo>
                  <a:lnTo>
                    <a:pt x="20684816" y="7265541"/>
                  </a:lnTo>
                  <a:lnTo>
                    <a:pt x="0" y="7265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31192295" y="33046828"/>
              <a:ext cx="18380339" cy="6456094"/>
            </a:xfrm>
            <a:custGeom>
              <a:avLst/>
              <a:gdLst/>
              <a:ahLst/>
              <a:cxnLst/>
              <a:rect l="l" t="t" r="r" b="b"/>
              <a:pathLst>
                <a:path w="18380339" h="6456094">
                  <a:moveTo>
                    <a:pt x="0" y="0"/>
                  </a:moveTo>
                  <a:lnTo>
                    <a:pt x="18380339" y="0"/>
                  </a:lnTo>
                  <a:lnTo>
                    <a:pt x="18380339" y="6456094"/>
                  </a:lnTo>
                  <a:lnTo>
                    <a:pt x="0" y="64560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 rot="3958327">
              <a:off x="25963619" y="-483309"/>
              <a:ext cx="2991868" cy="8225067"/>
            </a:xfrm>
            <a:custGeom>
              <a:avLst/>
              <a:gdLst/>
              <a:ahLst/>
              <a:cxnLst/>
              <a:rect l="l" t="t" r="r" b="b"/>
              <a:pathLst>
                <a:path w="2991868" h="8225067">
                  <a:moveTo>
                    <a:pt x="0" y="0"/>
                  </a:moveTo>
                  <a:lnTo>
                    <a:pt x="2991868" y="0"/>
                  </a:lnTo>
                  <a:lnTo>
                    <a:pt x="2991868" y="8225068"/>
                  </a:lnTo>
                  <a:lnTo>
                    <a:pt x="0" y="82250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5" name="Freeform 15"/>
            <p:cNvSpPr/>
            <p:nvPr/>
          </p:nvSpPr>
          <p:spPr>
            <a:xfrm rot="3958327">
              <a:off x="22790688" y="14330335"/>
              <a:ext cx="2991868" cy="8225067"/>
            </a:xfrm>
            <a:custGeom>
              <a:avLst/>
              <a:gdLst/>
              <a:ahLst/>
              <a:cxnLst/>
              <a:rect l="l" t="t" r="r" b="b"/>
              <a:pathLst>
                <a:path w="2991868" h="8225067">
                  <a:moveTo>
                    <a:pt x="0" y="0"/>
                  </a:moveTo>
                  <a:lnTo>
                    <a:pt x="2991868" y="0"/>
                  </a:lnTo>
                  <a:lnTo>
                    <a:pt x="2991868" y="8225068"/>
                  </a:lnTo>
                  <a:lnTo>
                    <a:pt x="0" y="82250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6" name="Freeform 16"/>
            <p:cNvSpPr/>
            <p:nvPr/>
          </p:nvSpPr>
          <p:spPr>
            <a:xfrm rot="-4199144">
              <a:off x="49928950" y="4878177"/>
              <a:ext cx="2991868" cy="8225067"/>
            </a:xfrm>
            <a:custGeom>
              <a:avLst/>
              <a:gdLst/>
              <a:ahLst/>
              <a:cxnLst/>
              <a:rect l="l" t="t" r="r" b="b"/>
              <a:pathLst>
                <a:path w="2991868" h="8225067">
                  <a:moveTo>
                    <a:pt x="0" y="0"/>
                  </a:moveTo>
                  <a:lnTo>
                    <a:pt x="2991869" y="0"/>
                  </a:lnTo>
                  <a:lnTo>
                    <a:pt x="2991869" y="8225068"/>
                  </a:lnTo>
                  <a:lnTo>
                    <a:pt x="0" y="82250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 dirty="0">
                <a:latin typeface="Nunito" pitchFamily="2" charset="0"/>
              </a:endParaRPr>
            </a:p>
          </p:txBody>
        </p:sp>
        <p:sp>
          <p:nvSpPr>
            <p:cNvPr id="17" name="Freeform 17"/>
            <p:cNvSpPr/>
            <p:nvPr/>
          </p:nvSpPr>
          <p:spPr>
            <a:xfrm rot="-4199144">
              <a:off x="52680673" y="20152420"/>
              <a:ext cx="2991868" cy="8225067"/>
            </a:xfrm>
            <a:custGeom>
              <a:avLst/>
              <a:gdLst/>
              <a:ahLst/>
              <a:cxnLst/>
              <a:rect l="l" t="t" r="r" b="b"/>
              <a:pathLst>
                <a:path w="2991868" h="8225067">
                  <a:moveTo>
                    <a:pt x="0" y="0"/>
                  </a:moveTo>
                  <a:lnTo>
                    <a:pt x="2991868" y="0"/>
                  </a:lnTo>
                  <a:lnTo>
                    <a:pt x="2991868" y="8225067"/>
                  </a:lnTo>
                  <a:lnTo>
                    <a:pt x="0" y="82250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Freeform 18"/>
            <p:cNvSpPr/>
            <p:nvPr/>
          </p:nvSpPr>
          <p:spPr>
            <a:xfrm>
              <a:off x="38960525" y="29940342"/>
              <a:ext cx="1129984" cy="3106486"/>
            </a:xfrm>
            <a:custGeom>
              <a:avLst/>
              <a:gdLst/>
              <a:ahLst/>
              <a:cxnLst/>
              <a:rect l="l" t="t" r="r" b="b"/>
              <a:pathLst>
                <a:path w="1129984" h="3106486">
                  <a:moveTo>
                    <a:pt x="0" y="0"/>
                  </a:moveTo>
                  <a:lnTo>
                    <a:pt x="1129984" y="0"/>
                  </a:lnTo>
                  <a:lnTo>
                    <a:pt x="1129984" y="3106486"/>
                  </a:lnTo>
                  <a:lnTo>
                    <a:pt x="0" y="31064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9" name="Freeform 19"/>
            <p:cNvSpPr/>
            <p:nvPr/>
          </p:nvSpPr>
          <p:spPr>
            <a:xfrm>
              <a:off x="38960525" y="23151939"/>
              <a:ext cx="1129984" cy="3106486"/>
            </a:xfrm>
            <a:custGeom>
              <a:avLst/>
              <a:gdLst/>
              <a:ahLst/>
              <a:cxnLst/>
              <a:rect l="l" t="t" r="r" b="b"/>
              <a:pathLst>
                <a:path w="1129984" h="3106486">
                  <a:moveTo>
                    <a:pt x="0" y="0"/>
                  </a:moveTo>
                  <a:lnTo>
                    <a:pt x="1129984" y="0"/>
                  </a:lnTo>
                  <a:lnTo>
                    <a:pt x="1129984" y="3106486"/>
                  </a:lnTo>
                  <a:lnTo>
                    <a:pt x="0" y="31064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Freeform 20"/>
            <p:cNvSpPr/>
            <p:nvPr/>
          </p:nvSpPr>
          <p:spPr>
            <a:xfrm>
              <a:off x="38960525" y="10100140"/>
              <a:ext cx="1129984" cy="3106486"/>
            </a:xfrm>
            <a:custGeom>
              <a:avLst/>
              <a:gdLst/>
              <a:ahLst/>
              <a:cxnLst/>
              <a:rect l="l" t="t" r="r" b="b"/>
              <a:pathLst>
                <a:path w="1129984" h="3106486">
                  <a:moveTo>
                    <a:pt x="0" y="0"/>
                  </a:moveTo>
                  <a:lnTo>
                    <a:pt x="1129984" y="0"/>
                  </a:lnTo>
                  <a:lnTo>
                    <a:pt x="1129984" y="3106486"/>
                  </a:lnTo>
                  <a:lnTo>
                    <a:pt x="0" y="31064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Freeform 21"/>
            <p:cNvSpPr/>
            <p:nvPr/>
          </p:nvSpPr>
          <p:spPr>
            <a:xfrm>
              <a:off x="39163725" y="16889626"/>
              <a:ext cx="1129984" cy="3106486"/>
            </a:xfrm>
            <a:custGeom>
              <a:avLst/>
              <a:gdLst/>
              <a:ahLst/>
              <a:cxnLst/>
              <a:rect l="l" t="t" r="r" b="b"/>
              <a:pathLst>
                <a:path w="1129984" h="3106486">
                  <a:moveTo>
                    <a:pt x="0" y="0"/>
                  </a:moveTo>
                  <a:lnTo>
                    <a:pt x="1129984" y="0"/>
                  </a:lnTo>
                  <a:lnTo>
                    <a:pt x="1129984" y="3106486"/>
                  </a:lnTo>
                  <a:lnTo>
                    <a:pt x="0" y="31064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2" name="Freeform 22"/>
            <p:cNvSpPr/>
            <p:nvPr/>
          </p:nvSpPr>
          <p:spPr>
            <a:xfrm>
              <a:off x="38960525" y="3432510"/>
              <a:ext cx="1129984" cy="3106486"/>
            </a:xfrm>
            <a:custGeom>
              <a:avLst/>
              <a:gdLst/>
              <a:ahLst/>
              <a:cxnLst/>
              <a:rect l="l" t="t" r="r" b="b"/>
              <a:pathLst>
                <a:path w="1129984" h="3106486">
                  <a:moveTo>
                    <a:pt x="0" y="0"/>
                  </a:moveTo>
                  <a:lnTo>
                    <a:pt x="1129984" y="0"/>
                  </a:lnTo>
                  <a:lnTo>
                    <a:pt x="1129984" y="3106486"/>
                  </a:lnTo>
                  <a:lnTo>
                    <a:pt x="0" y="31064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3" name="Freeform 23"/>
            <p:cNvSpPr/>
            <p:nvPr/>
          </p:nvSpPr>
          <p:spPr>
            <a:xfrm rot="5400000">
              <a:off x="25744850" y="32601478"/>
              <a:ext cx="2991868" cy="8225067"/>
            </a:xfrm>
            <a:custGeom>
              <a:avLst/>
              <a:gdLst/>
              <a:ahLst/>
              <a:cxnLst/>
              <a:rect l="l" t="t" r="r" b="b"/>
              <a:pathLst>
                <a:path w="2991868" h="8225067">
                  <a:moveTo>
                    <a:pt x="0" y="0"/>
                  </a:moveTo>
                  <a:lnTo>
                    <a:pt x="2991868" y="0"/>
                  </a:lnTo>
                  <a:lnTo>
                    <a:pt x="2991868" y="8225067"/>
                  </a:lnTo>
                  <a:lnTo>
                    <a:pt x="0" y="82250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Freeform 24"/>
            <p:cNvSpPr/>
            <p:nvPr/>
          </p:nvSpPr>
          <p:spPr>
            <a:xfrm>
              <a:off x="3103229" y="34334939"/>
              <a:ext cx="20729362" cy="4664107"/>
            </a:xfrm>
            <a:custGeom>
              <a:avLst/>
              <a:gdLst/>
              <a:ahLst/>
              <a:cxnLst/>
              <a:rect l="l" t="t" r="r" b="b"/>
              <a:pathLst>
                <a:path w="20729362" h="4664107">
                  <a:moveTo>
                    <a:pt x="0" y="0"/>
                  </a:moveTo>
                  <a:lnTo>
                    <a:pt x="20729362" y="0"/>
                  </a:lnTo>
                  <a:lnTo>
                    <a:pt x="20729362" y="4664106"/>
                  </a:lnTo>
                  <a:lnTo>
                    <a:pt x="0" y="46641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TextBox 25"/>
            <p:cNvSpPr txBox="1"/>
            <p:nvPr/>
          </p:nvSpPr>
          <p:spPr>
            <a:xfrm>
              <a:off x="3874179" y="35204476"/>
              <a:ext cx="19187472" cy="32218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42"/>
                </a:lnSpc>
              </a:pPr>
              <a:r>
                <a:rPr lang="en-US" sz="1315" dirty="0">
                  <a:latin typeface="Nunito" pitchFamily="2" charset="0"/>
                  <a:ea typeface="Canva Sans"/>
                  <a:cs typeface="Canva Sans"/>
                  <a:sym typeface="Canva Sans"/>
                </a:rPr>
                <a:t>Deploy  And Integrate Real Time Data </a:t>
              </a:r>
            </a:p>
            <a:p>
              <a:pPr algn="ctr">
                <a:lnSpc>
                  <a:spcPts val="1842"/>
                </a:lnSpc>
              </a:pPr>
              <a:r>
                <a:rPr lang="en-US" sz="1315" dirty="0">
                  <a:latin typeface="Nunito" pitchFamily="2" charset="0"/>
                  <a:ea typeface="Canva Sans"/>
                  <a:cs typeface="Canva Sans"/>
                  <a:sym typeface="Canva Sans"/>
                </a:rPr>
                <a:t>And Update Regularly.</a:t>
              </a:r>
            </a:p>
          </p:txBody>
        </p:sp>
        <p:sp>
          <p:nvSpPr>
            <p:cNvPr id="26" name="Freeform 26"/>
            <p:cNvSpPr/>
            <p:nvPr/>
          </p:nvSpPr>
          <p:spPr>
            <a:xfrm>
              <a:off x="57697601" y="33789679"/>
              <a:ext cx="22090624" cy="4970390"/>
            </a:xfrm>
            <a:custGeom>
              <a:avLst/>
              <a:gdLst/>
              <a:ahLst/>
              <a:cxnLst/>
              <a:rect l="l" t="t" r="r" b="b"/>
              <a:pathLst>
                <a:path w="22090624" h="4970390">
                  <a:moveTo>
                    <a:pt x="0" y="0"/>
                  </a:moveTo>
                  <a:lnTo>
                    <a:pt x="22090624" y="0"/>
                  </a:lnTo>
                  <a:lnTo>
                    <a:pt x="22090624" y="4970391"/>
                  </a:lnTo>
                  <a:lnTo>
                    <a:pt x="0" y="49703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Freeform 27"/>
            <p:cNvSpPr/>
            <p:nvPr/>
          </p:nvSpPr>
          <p:spPr>
            <a:xfrm rot="-5400000">
              <a:off x="52089133" y="32497202"/>
              <a:ext cx="2991868" cy="8225067"/>
            </a:xfrm>
            <a:custGeom>
              <a:avLst/>
              <a:gdLst/>
              <a:ahLst/>
              <a:cxnLst/>
              <a:rect l="l" t="t" r="r" b="b"/>
              <a:pathLst>
                <a:path w="2991868" h="8225067">
                  <a:moveTo>
                    <a:pt x="0" y="0"/>
                  </a:moveTo>
                  <a:lnTo>
                    <a:pt x="2991868" y="0"/>
                  </a:lnTo>
                  <a:lnTo>
                    <a:pt x="2991868" y="8225067"/>
                  </a:lnTo>
                  <a:lnTo>
                    <a:pt x="0" y="82250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8" name="Freeform 28"/>
            <p:cNvSpPr/>
            <p:nvPr/>
          </p:nvSpPr>
          <p:spPr>
            <a:xfrm>
              <a:off x="48518867" y="842"/>
              <a:ext cx="4026310" cy="4124261"/>
            </a:xfrm>
            <a:custGeom>
              <a:avLst/>
              <a:gdLst/>
              <a:ahLst/>
              <a:cxnLst/>
              <a:rect l="l" t="t" r="r" b="b"/>
              <a:pathLst>
                <a:path w="4026310" h="4124261">
                  <a:moveTo>
                    <a:pt x="0" y="0"/>
                  </a:moveTo>
                  <a:lnTo>
                    <a:pt x="4026309" y="0"/>
                  </a:lnTo>
                  <a:lnTo>
                    <a:pt x="4026309" y="4124260"/>
                  </a:lnTo>
                  <a:lnTo>
                    <a:pt x="0" y="4124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" name="Freeform 29"/>
            <p:cNvSpPr/>
            <p:nvPr/>
          </p:nvSpPr>
          <p:spPr>
            <a:xfrm>
              <a:off x="26481041" y="6423420"/>
              <a:ext cx="4341738" cy="4341738"/>
            </a:xfrm>
            <a:custGeom>
              <a:avLst/>
              <a:gdLst/>
              <a:ahLst/>
              <a:cxnLst/>
              <a:rect l="l" t="t" r="r" b="b"/>
              <a:pathLst>
                <a:path w="4341738" h="4341738">
                  <a:moveTo>
                    <a:pt x="0" y="0"/>
                  </a:moveTo>
                  <a:lnTo>
                    <a:pt x="4341739" y="0"/>
                  </a:lnTo>
                  <a:lnTo>
                    <a:pt x="4341739" y="4341738"/>
                  </a:lnTo>
                  <a:lnTo>
                    <a:pt x="0" y="43417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" name="Freeform 30"/>
            <p:cNvSpPr/>
            <p:nvPr/>
          </p:nvSpPr>
          <p:spPr>
            <a:xfrm>
              <a:off x="51898392" y="12379272"/>
              <a:ext cx="4799199" cy="4799200"/>
            </a:xfrm>
            <a:custGeom>
              <a:avLst/>
              <a:gdLst/>
              <a:ahLst/>
              <a:cxnLst/>
              <a:rect l="l" t="t" r="r" b="b"/>
              <a:pathLst>
                <a:path w="4799199" h="4799199">
                  <a:moveTo>
                    <a:pt x="0" y="0"/>
                  </a:moveTo>
                  <a:lnTo>
                    <a:pt x="4799199" y="0"/>
                  </a:lnTo>
                  <a:lnTo>
                    <a:pt x="4799199" y="4799199"/>
                  </a:lnTo>
                  <a:lnTo>
                    <a:pt x="0" y="4799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" name="Freeform 31"/>
            <p:cNvSpPr/>
            <p:nvPr/>
          </p:nvSpPr>
          <p:spPr>
            <a:xfrm>
              <a:off x="23832591" y="19837409"/>
              <a:ext cx="4372200" cy="4427544"/>
            </a:xfrm>
            <a:custGeom>
              <a:avLst/>
              <a:gdLst/>
              <a:ahLst/>
              <a:cxnLst/>
              <a:rect l="l" t="t" r="r" b="b"/>
              <a:pathLst>
                <a:path w="4372200" h="4427544">
                  <a:moveTo>
                    <a:pt x="0" y="0"/>
                  </a:moveTo>
                  <a:lnTo>
                    <a:pt x="4372200" y="0"/>
                  </a:lnTo>
                  <a:lnTo>
                    <a:pt x="4372200" y="4427545"/>
                  </a:lnTo>
                  <a:lnTo>
                    <a:pt x="0" y="44275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Freeform 32"/>
            <p:cNvSpPr/>
            <p:nvPr/>
          </p:nvSpPr>
          <p:spPr>
            <a:xfrm>
              <a:off x="48268224" y="25842353"/>
              <a:ext cx="4097988" cy="4097988"/>
            </a:xfrm>
            <a:custGeom>
              <a:avLst/>
              <a:gdLst/>
              <a:ahLst/>
              <a:cxnLst/>
              <a:rect l="l" t="t" r="r" b="b"/>
              <a:pathLst>
                <a:path w="4097988" h="4097988">
                  <a:moveTo>
                    <a:pt x="0" y="0"/>
                  </a:moveTo>
                  <a:lnTo>
                    <a:pt x="4097988" y="0"/>
                  </a:lnTo>
                  <a:lnTo>
                    <a:pt x="4097988" y="4097989"/>
                  </a:lnTo>
                  <a:lnTo>
                    <a:pt x="0" y="4097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3" name="TextBox 33"/>
            <p:cNvSpPr txBox="1"/>
            <p:nvPr/>
          </p:nvSpPr>
          <p:spPr>
            <a:xfrm>
              <a:off x="32242736" y="255038"/>
              <a:ext cx="13435574" cy="3245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20"/>
                </a:lnSpc>
              </a:pPr>
              <a:r>
                <a:rPr lang="en-US" sz="2400" b="1" dirty="0">
                  <a:latin typeface="Nunito" pitchFamily="2" charset="0"/>
                  <a:ea typeface="Canva Sans Bold"/>
                  <a:cs typeface="Canva Sans Bold"/>
                  <a:sym typeface="Canva Sans Bold"/>
                </a:rPr>
                <a:t>Collect Data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33342762" y="6987231"/>
              <a:ext cx="13185265" cy="29750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374"/>
                </a:lnSpc>
              </a:pPr>
              <a:r>
                <a:rPr lang="en-US" sz="2410" b="1" dirty="0">
                  <a:latin typeface="Nunito" pitchFamily="2" charset="0"/>
                  <a:ea typeface="Canva Sans Bold"/>
                  <a:cs typeface="Canva Sans Bold"/>
                  <a:sym typeface="Canva Sans Bold"/>
                </a:rPr>
                <a:t>Process Data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28651908" y="13864029"/>
              <a:ext cx="22535616" cy="23633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682"/>
                </a:lnSpc>
              </a:pPr>
              <a:r>
                <a:rPr lang="en-US" sz="1916" b="1" dirty="0">
                  <a:latin typeface="Nunito" pitchFamily="2" charset="0"/>
                  <a:ea typeface="Canva Sans Bold"/>
                  <a:cs typeface="Canva Sans Bold"/>
                  <a:sym typeface="Canva Sans Bold"/>
                </a:rPr>
                <a:t>Compensation Methodology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31991039" y="19894513"/>
              <a:ext cx="16115737" cy="30732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528"/>
                </a:lnSpc>
              </a:pPr>
              <a:r>
                <a:rPr lang="en-US" sz="2520" b="1" dirty="0">
                  <a:latin typeface="Nunito" pitchFamily="2" charset="0"/>
                  <a:ea typeface="Canva Sans Bold"/>
                  <a:cs typeface="Canva Sans Bold"/>
                  <a:sym typeface="Canva Sans Bold"/>
                </a:rPr>
                <a:t>Select AI Model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33557079" y="26296528"/>
              <a:ext cx="12686234" cy="307326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528"/>
                </a:lnSpc>
              </a:pPr>
              <a:r>
                <a:rPr lang="en-US" sz="2520" b="1" dirty="0">
                  <a:latin typeface="Nunito" pitchFamily="2" charset="0"/>
                  <a:ea typeface="Canva Sans Bold"/>
                  <a:cs typeface="Canva Sans Bold"/>
                  <a:sym typeface="Canva Sans Bold"/>
                </a:rPr>
                <a:t>Train Model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40261657" y="15918881"/>
              <a:ext cx="12696" cy="33064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24"/>
                </a:lnSpc>
              </a:pPr>
              <a:endParaRPr sz="375">
                <a:latin typeface="Nunito" pitchFamily="2" charset="0"/>
              </a:endParaRP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6015895" y="4760166"/>
              <a:ext cx="16127852" cy="3750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03"/>
                </a:lnSpc>
              </a:pPr>
              <a:r>
                <a:rPr lang="en-US" sz="1502" dirty="0">
                  <a:latin typeface="Nunito" pitchFamily="2" charset="0"/>
                  <a:ea typeface="Canva Sans"/>
                  <a:cs typeface="Canva Sans"/>
                  <a:sym typeface="Canva Sans"/>
                </a:rPr>
                <a:t>Data Like Weather ,Holiday</a:t>
              </a:r>
            </a:p>
            <a:p>
              <a:pPr algn="ctr">
                <a:lnSpc>
                  <a:spcPts val="2103"/>
                </a:lnSpc>
              </a:pPr>
              <a:r>
                <a:rPr lang="en-US" sz="1502" dirty="0">
                  <a:latin typeface="Nunito" pitchFamily="2" charset="0"/>
                  <a:ea typeface="Canva Sans"/>
                  <a:cs typeface="Canva Sans"/>
                  <a:sym typeface="Canva Sans"/>
                </a:rPr>
                <a:t>Historical Electricity Usage. 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56321744" y="8933230"/>
              <a:ext cx="17220127" cy="366385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103"/>
                </a:lnSpc>
              </a:pPr>
              <a:r>
                <a:rPr lang="en-US" sz="1502" dirty="0">
                  <a:latin typeface="Nunito" pitchFamily="2" charset="0"/>
                  <a:ea typeface="Canva Sans"/>
                  <a:cs typeface="Canva Sans"/>
                  <a:sym typeface="Canva Sans"/>
                </a:rPr>
                <a:t>Clean ,Review , Aggregate,</a:t>
              </a:r>
            </a:p>
            <a:p>
              <a:pPr algn="ctr">
                <a:lnSpc>
                  <a:spcPts val="2103"/>
                </a:lnSpc>
              </a:pPr>
              <a:r>
                <a:rPr lang="en-US" sz="1502" dirty="0">
                  <a:latin typeface="Nunito" pitchFamily="2" charset="0"/>
                  <a:ea typeface="Canva Sans"/>
                  <a:cs typeface="Canva Sans"/>
                  <a:sym typeface="Canva Sans"/>
                </a:rPr>
                <a:t>Normalize And Scale Data. 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242506" y="19217140"/>
              <a:ext cx="21058903" cy="739341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103"/>
                </a:lnSpc>
              </a:pPr>
              <a:r>
                <a:rPr lang="en-US" sz="1502" dirty="0">
                  <a:latin typeface="Nunito" pitchFamily="2" charset="0"/>
                  <a:ea typeface="Canva Sans"/>
                  <a:cs typeface="Canva Sans"/>
                  <a:sym typeface="Canva Sans"/>
                </a:rPr>
                <a:t>Adjust For Weather Effects</a:t>
              </a:r>
            </a:p>
            <a:p>
              <a:pPr algn="ctr">
                <a:lnSpc>
                  <a:spcPts val="2103"/>
                </a:lnSpc>
              </a:pPr>
              <a:r>
                <a:rPr lang="en-US" sz="1502" dirty="0">
                  <a:latin typeface="Nunito" pitchFamily="2" charset="0"/>
                  <a:ea typeface="Canva Sans"/>
                  <a:cs typeface="Canva Sans"/>
                  <a:sym typeface="Canva Sans"/>
                </a:rPr>
                <a:t>Factors For Holidays And </a:t>
              </a:r>
            </a:p>
            <a:p>
              <a:pPr algn="ctr">
                <a:lnSpc>
                  <a:spcPts val="2103"/>
                </a:lnSpc>
              </a:pPr>
              <a:r>
                <a:rPr lang="en-US" sz="1502" dirty="0">
                  <a:latin typeface="Nunito" pitchFamily="2" charset="0"/>
                  <a:ea typeface="Canva Sans"/>
                  <a:cs typeface="Canva Sans"/>
                  <a:sym typeface="Canva Sans"/>
                </a:rPr>
                <a:t>Tuning Prediction .  </a:t>
              </a:r>
            </a:p>
            <a:p>
              <a:pPr algn="ctr">
                <a:lnSpc>
                  <a:spcPts val="2103"/>
                </a:lnSpc>
              </a:pPr>
              <a:endParaRPr lang="en-US" sz="1502" dirty="0">
                <a:latin typeface="Nunito" pitchFamily="2" charset="0"/>
                <a:ea typeface="Canva Sans"/>
                <a:cs typeface="Canva Sans"/>
                <a:sym typeface="Canva Sans"/>
              </a:endParaRP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59030824" y="25265075"/>
              <a:ext cx="17679133" cy="552863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103"/>
                </a:lnSpc>
              </a:pPr>
              <a:r>
                <a:rPr lang="en-US" sz="1502" dirty="0">
                  <a:latin typeface="Nunito" pitchFamily="2" charset="0"/>
                  <a:ea typeface="Canva Sans"/>
                  <a:cs typeface="Canva Sans"/>
                  <a:sym typeface="Canva Sans"/>
                </a:rPr>
                <a:t>Use LSTM Or Any Other </a:t>
              </a:r>
            </a:p>
            <a:p>
              <a:pPr algn="ctr">
                <a:lnSpc>
                  <a:spcPts val="2103"/>
                </a:lnSpc>
              </a:pPr>
              <a:r>
                <a:rPr lang="en-US" sz="1502" dirty="0">
                  <a:latin typeface="Nunito" pitchFamily="2" charset="0"/>
                  <a:ea typeface="Canva Sans"/>
                  <a:cs typeface="Canva Sans"/>
                  <a:sym typeface="Canva Sans"/>
                </a:rPr>
                <a:t>Model Like Forest Etc. </a:t>
              </a:r>
            </a:p>
            <a:p>
              <a:pPr algn="ctr">
                <a:lnSpc>
                  <a:spcPts val="2103"/>
                </a:lnSpc>
              </a:pPr>
              <a:r>
                <a:rPr lang="en-US" sz="1502" dirty="0">
                  <a:latin typeface="Nunito" pitchFamily="2" charset="0"/>
                  <a:ea typeface="Canva Sans"/>
                  <a:cs typeface="Canva Sans"/>
                  <a:sym typeface="Canva Sans"/>
                </a:rPr>
                <a:t>Time Series Or Regression. 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33151106" y="35094192"/>
              <a:ext cx="14221110" cy="21951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</a:pPr>
              <a:r>
                <a:rPr lang="en-US" b="1" dirty="0">
                  <a:latin typeface="Nunito" pitchFamily="2" charset="0"/>
                  <a:ea typeface="Canva Sans"/>
                  <a:cs typeface="Canva Sans"/>
                  <a:sym typeface="Canva Sans"/>
                </a:rPr>
                <a:t>Check Performance 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58519177" y="35510257"/>
              <a:ext cx="20447480" cy="1746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2"/>
                </a:lnSpc>
              </a:pPr>
              <a:r>
                <a:rPr lang="en-US" sz="1402" dirty="0">
                  <a:latin typeface="Nunito" pitchFamily="2" charset="0"/>
                  <a:ea typeface="Canva Sans"/>
                  <a:cs typeface="Canva Sans"/>
                  <a:sym typeface="Canva Sans"/>
                </a:rPr>
                <a:t>Refine And Deploy Again.</a:t>
              </a:r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20086968" y="32421107"/>
              <a:ext cx="14745162" cy="133620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389"/>
                </a:lnSpc>
              </a:pPr>
              <a:r>
                <a:rPr lang="en-US" sz="1400" dirty="0">
                  <a:latin typeface="Nunito" pitchFamily="2" charset="0"/>
                  <a:ea typeface="Canva Sans"/>
                  <a:cs typeface="Canva Sans"/>
                  <a:sym typeface="Canva Sans"/>
                </a:rPr>
                <a:t>Good Performance?</a:t>
              </a:r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43355008" y="32904765"/>
              <a:ext cx="18380340" cy="136347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389"/>
                </a:lnSpc>
              </a:pPr>
              <a:r>
                <a:rPr lang="en-US" sz="1500" dirty="0">
                  <a:latin typeface="Nunito" pitchFamily="2" charset="0"/>
                  <a:ea typeface="Canva Sans"/>
                  <a:cs typeface="Canva Sans"/>
                  <a:sym typeface="Canva Sans"/>
                </a:rPr>
                <a:t>Bad Performance?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B61A760-D615-BF26-53B3-32898DA16EEA}"/>
              </a:ext>
            </a:extLst>
          </p:cNvPr>
          <p:cNvSpPr txBox="1"/>
          <p:nvPr/>
        </p:nvSpPr>
        <p:spPr>
          <a:xfrm>
            <a:off x="299323" y="54654"/>
            <a:ext cx="11356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Work Flow</a:t>
            </a:r>
            <a:endParaRPr lang="en-IN" sz="40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6942" y="123687"/>
            <a:ext cx="10972800" cy="1143000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chemeClr val="tx2"/>
                </a:solidFill>
                <a:latin typeface="Garamond" panose="02020404030301010803" pitchFamily="18" charset="0"/>
              </a:rPr>
              <a:t>Feasibility And Viability</a:t>
            </a:r>
            <a:endParaRPr lang="en-US" sz="3600" dirty="0">
              <a:solidFill>
                <a:schemeClr val="tx2"/>
              </a:solidFill>
              <a:latin typeface="Nunito" pitchFamily="2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0F0E2C-E63B-0BC0-176C-5778D9AC9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609036" y="1102995"/>
            <a:ext cx="743518" cy="70641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6C7BAAD-97AB-D512-D5B3-F878BA8AFB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31736" y="1137983"/>
            <a:ext cx="1132715" cy="63644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9F9F686-A777-B269-DD32-7FDA49D798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84" b="89535" l="4437" r="95222">
                        <a14:foregroundMark x1="5119" y1="29651" x2="5119" y2="29651"/>
                        <a14:foregroundMark x1="59727" y1="52326" x2="59727" y2="52326"/>
                        <a14:foregroundMark x1="77133" y1="35465" x2="77133" y2="35465"/>
                        <a14:foregroundMark x1="90444" y1="41279" x2="90444" y2="41279"/>
                        <a14:foregroundMark x1="95222" y1="65116" x2="95222" y2="651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86848" y="1052521"/>
            <a:ext cx="1208488" cy="70942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FA429FF-F149-57FC-4416-958705DC02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38706" y="1163248"/>
            <a:ext cx="3706278" cy="156558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255A4C4-66C8-5E31-AB8D-BA94538EBE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8843" y="1553696"/>
            <a:ext cx="1432859" cy="143285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0F8F71D-691C-64BC-311B-C51877D6A0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28239" y1="50299" x2="28239" y2="50299"/>
                        <a14:foregroundMark x1="34884" y1="46108" x2="34884" y2="46108"/>
                        <a14:foregroundMark x1="52159" y1="54491" x2="52159" y2="54491"/>
                        <a14:foregroundMark x1="60797" y1="50299" x2="60797" y2="50299"/>
                        <a14:foregroundMark x1="69103" y1="48503" x2="69103" y2="48503"/>
                        <a14:foregroundMark x1="76412" y1="45509" x2="76412" y2="455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61616" y="2237963"/>
            <a:ext cx="1586125" cy="88001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FA02C63-1380-27EE-E3F8-45E5BDAD73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39937" y1="41509" x2="39937" y2="41509"/>
                        <a14:foregroundMark x1="54717" y1="42767" x2="55660" y2="42767"/>
                        <a14:foregroundMark x1="71069" y1="35220" x2="71069" y2="35220"/>
                        <a14:foregroundMark x1="79245" y1="46541" x2="79245" y2="465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66917" y="2979852"/>
            <a:ext cx="1624002" cy="81200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29932E5-DCD0-6C66-230E-12DF9D2B1B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4762" b="93651" l="9023" r="89850">
                        <a14:foregroundMark x1="49624" y1="5820" x2="49624" y2="5820"/>
                        <a14:foregroundMark x1="46241" y1="89947" x2="46241" y2="89947"/>
                        <a14:foregroundMark x1="51504" y1="93651" x2="51504" y2="936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3567" y="2822154"/>
            <a:ext cx="1371379" cy="97440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A012F18-9143-DDCF-0575-D58AA9D3917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30677" y="2594301"/>
            <a:ext cx="3215354" cy="159756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F1654F8-3BFC-8759-28AD-F05A438CB8F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08016" y="3898858"/>
            <a:ext cx="2613746" cy="1468593"/>
          </a:xfrm>
          <a:prstGeom prst="rect">
            <a:avLst/>
          </a:prstGeom>
        </p:spPr>
      </p:pic>
      <p:pic>
        <p:nvPicPr>
          <p:cNvPr id="17412" name="Picture 17411">
            <a:extLst>
              <a:ext uri="{FF2B5EF4-FFF2-40B4-BE49-F238E27FC236}">
                <a16:creationId xmlns:a16="http://schemas.microsoft.com/office/drawing/2014/main" id="{66369C8A-C8F8-533C-03F2-9A7086B8553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735879" y="5177232"/>
            <a:ext cx="1622158" cy="1042816"/>
          </a:xfrm>
          <a:prstGeom prst="rect">
            <a:avLst/>
          </a:prstGeom>
        </p:spPr>
      </p:pic>
      <p:pic>
        <p:nvPicPr>
          <p:cNvPr id="17414" name="Picture 17413">
            <a:extLst>
              <a:ext uri="{FF2B5EF4-FFF2-40B4-BE49-F238E27FC236}">
                <a16:creationId xmlns:a16="http://schemas.microsoft.com/office/drawing/2014/main" id="{C02EEB6B-D60B-2F15-F7F3-450D3B86B75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319339" y="5011811"/>
            <a:ext cx="1874604" cy="979632"/>
          </a:xfrm>
          <a:prstGeom prst="rect">
            <a:avLst/>
          </a:prstGeom>
        </p:spPr>
      </p:pic>
      <p:pic>
        <p:nvPicPr>
          <p:cNvPr id="17416" name="Picture 17415">
            <a:extLst>
              <a:ext uri="{FF2B5EF4-FFF2-40B4-BE49-F238E27FC236}">
                <a16:creationId xmlns:a16="http://schemas.microsoft.com/office/drawing/2014/main" id="{A3E55BB3-09EA-D724-EF8D-0D8519B8F25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989742" y="5511632"/>
            <a:ext cx="1999981" cy="1831754"/>
          </a:xfrm>
          <a:prstGeom prst="rect">
            <a:avLst/>
          </a:prstGeom>
        </p:spPr>
      </p:pic>
      <p:pic>
        <p:nvPicPr>
          <p:cNvPr id="17418" name="Picture 17417">
            <a:extLst>
              <a:ext uri="{FF2B5EF4-FFF2-40B4-BE49-F238E27FC236}">
                <a16:creationId xmlns:a16="http://schemas.microsoft.com/office/drawing/2014/main" id="{41D2EB35-DEA6-C12D-F58A-49C44DEEEF8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799347" y="6013520"/>
            <a:ext cx="1295400" cy="87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585E2-9833-29B6-4A9F-5E8619F252C2}"/>
              </a:ext>
            </a:extLst>
          </p:cNvPr>
          <p:cNvSpPr txBox="1"/>
          <p:nvPr/>
        </p:nvSpPr>
        <p:spPr>
          <a:xfrm>
            <a:off x="208670" y="4232349"/>
            <a:ext cx="62028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Nunito" pitchFamily="2" charset="0"/>
                <a:ea typeface="Canva Sans"/>
                <a:cs typeface="Canva Sans"/>
                <a:sym typeface="Canva Sans"/>
              </a:rPr>
              <a:t>Accurate And Reliable Electricity Demand Projections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Nunito" pitchFamily="2" charset="0"/>
                <a:ea typeface="Canva Sans"/>
                <a:cs typeface="Canva Sans"/>
                <a:sym typeface="Canva Sans"/>
              </a:rPr>
              <a:t>Improved Planning And Decision-making For Power Infrastructure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Nunito" pitchFamily="2" charset="0"/>
                <a:ea typeface="Canva Sans"/>
                <a:cs typeface="Canva Sans"/>
                <a:sym typeface="Canva Sans"/>
              </a:rPr>
              <a:t>Optimized Resource Allocation And Investment Strategies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Nunito" pitchFamily="2" charset="0"/>
                <a:ea typeface="Canva Sans"/>
                <a:cs typeface="Canva Sans"/>
                <a:sym typeface="Canva Sans"/>
              </a:rPr>
              <a:t>Enhanced Resilience And Adaptability To Changing Demand Patterns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Nunito" pitchFamily="2" charset="0"/>
                <a:ea typeface="Canva Sans"/>
                <a:cs typeface="Canva Sans"/>
                <a:sym typeface="Canva Sans"/>
              </a:rPr>
              <a:t>Reduced Energy Costs And Environmental Impact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0ED9D5-8D0E-4F6D-9C7E-7B6B815857D3}"/>
              </a:ext>
            </a:extLst>
          </p:cNvPr>
          <p:cNvSpPr txBox="1"/>
          <p:nvPr/>
        </p:nvSpPr>
        <p:spPr>
          <a:xfrm>
            <a:off x="196967" y="1228100"/>
            <a:ext cx="6155587" cy="3555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Nunito" pitchFamily="2" charset="0"/>
                <a:ea typeface="Canva Sans Bold"/>
                <a:cs typeface="Canva Sans Bold"/>
                <a:sym typeface="Canva Sans Bold"/>
              </a:rPr>
              <a:t>Data Collection:</a:t>
            </a:r>
            <a:endParaRPr lang="en-US" sz="2000" dirty="0">
              <a:latin typeface="Nunito" pitchFamily="2" charset="0"/>
              <a:ea typeface="Canva Sans"/>
              <a:cs typeface="Canva Sans"/>
              <a:sym typeface="Canva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Nunito" pitchFamily="2" charset="0"/>
                <a:ea typeface="Canva Sans"/>
                <a:cs typeface="Canva Sans"/>
                <a:sym typeface="Canva Sans"/>
              </a:rPr>
              <a:t>Inconsistent Or Missing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Nunito" pitchFamily="2" charset="0"/>
                <a:ea typeface="Canva Sans"/>
                <a:cs typeface="Canva Sans"/>
                <a:sym typeface="Canva Sans"/>
              </a:rPr>
              <a:t>Difficulty In Integrating Diverse Data Sources.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>
              <a:latin typeface="Nunito" pitchFamily="2" charset="0"/>
              <a:ea typeface="Canva Sans"/>
              <a:cs typeface="Canva Sans"/>
              <a:sym typeface="Canva Sans"/>
            </a:endParaRPr>
          </a:p>
          <a:p>
            <a:r>
              <a:rPr lang="en-US" sz="2000" b="1" dirty="0">
                <a:latin typeface="Nunito" pitchFamily="2" charset="0"/>
                <a:ea typeface="Canva Sans Bold"/>
                <a:cs typeface="Canva Sans Bold"/>
                <a:sym typeface="Canva Sans Bold"/>
              </a:rPr>
              <a:t>Real-time Processing:</a:t>
            </a:r>
            <a:endParaRPr lang="en-US" sz="2000" dirty="0">
              <a:latin typeface="Nunito" pitchFamily="2" charset="0"/>
              <a:ea typeface="Canva Sans"/>
              <a:cs typeface="Canva Sans"/>
              <a:sym typeface="Canva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Nunito" pitchFamily="2" charset="0"/>
                <a:ea typeface="Canva Sans"/>
                <a:cs typeface="Canva Sans"/>
                <a:sym typeface="Canva Sans"/>
              </a:rPr>
              <a:t>Ensuring Low-latency Data Processing And Prediction.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Nunito" pitchFamily="2" charset="0"/>
                <a:ea typeface="Canva Sans"/>
                <a:cs typeface="Canva Sans"/>
                <a:sym typeface="Canva Sans"/>
              </a:rPr>
              <a:t>Handling High Data Volume And Velocity.</a:t>
            </a:r>
          </a:p>
          <a:p>
            <a:pPr algn="ctr">
              <a:lnSpc>
                <a:spcPts val="3149"/>
              </a:lnSpc>
            </a:pPr>
            <a:endParaRPr lang="en-US" sz="2400" dirty="0">
              <a:latin typeface="Nunito" pitchFamily="2" charset="0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3149"/>
              </a:lnSpc>
            </a:pPr>
            <a:endParaRPr lang="en-US" sz="2400" dirty="0">
              <a:latin typeface="Nunito" pitchFamily="2" charset="0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3149"/>
              </a:lnSpc>
            </a:pPr>
            <a:endParaRPr lang="en-US" sz="2400" dirty="0">
              <a:latin typeface="Nunito" pitchFamily="2" charset="0"/>
              <a:ea typeface="Canva Sans"/>
              <a:cs typeface="Canva Sans"/>
              <a:sym typeface="Canva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576E0E-AA11-488B-4EA4-D791062D690E}"/>
              </a:ext>
            </a:extLst>
          </p:cNvPr>
          <p:cNvSpPr txBox="1"/>
          <p:nvPr/>
        </p:nvSpPr>
        <p:spPr>
          <a:xfrm>
            <a:off x="-1568068" y="3678075"/>
            <a:ext cx="7762573" cy="909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149"/>
              </a:lnSpc>
            </a:pPr>
            <a:r>
              <a:rPr lang="en-US" sz="3600" b="1" dirty="0">
                <a:solidFill>
                  <a:schemeClr val="tx2"/>
                </a:solidFill>
                <a:latin typeface="Garamond" panose="02020404030301010803" pitchFamily="18" charset="0"/>
              </a:rPr>
              <a:t>Impact And Benefits</a:t>
            </a:r>
          </a:p>
          <a:p>
            <a:pPr algn="ctr">
              <a:lnSpc>
                <a:spcPts val="3149"/>
              </a:lnSpc>
            </a:pPr>
            <a:endParaRPr lang="en-IN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854640-3B97-1CCE-8FB5-746CC14D4D00}"/>
              </a:ext>
            </a:extLst>
          </p:cNvPr>
          <p:cNvSpPr txBox="1"/>
          <p:nvPr/>
        </p:nvSpPr>
        <p:spPr>
          <a:xfrm>
            <a:off x="5824020" y="399780"/>
            <a:ext cx="6956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Garamond" panose="02020404030301010803" pitchFamily="18" charset="0"/>
              </a:rPr>
              <a:t>Technology Stack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8802F-B8E0-040D-EA07-59D433F8F6F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966974" y="1901284"/>
            <a:ext cx="1781074" cy="11428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41514" y="-36217"/>
            <a:ext cx="10972800" cy="1143000"/>
          </a:xfrm>
        </p:spPr>
        <p:txBody>
          <a:bodyPr/>
          <a:lstStyle/>
          <a:p>
            <a:pPr algn="l" eaLnBrk="1" hangingPunct="1"/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Research And References</a:t>
            </a:r>
            <a:endParaRPr lang="en-US" sz="40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60480" y="1106783"/>
            <a:ext cx="11908972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Nunito" pitchFamily="2" charset="0"/>
              </a:rPr>
              <a:t>Zia Fatima, Saleem Khan, "Artificial Intelligence for Smart Grid Forecasting and Analytics: The State-of-the-Art, Challenges, and Future Trends“, IEEE Access, 2020.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Nunito" pitchFamily="2" charset="0"/>
              </a:rPr>
              <a:t> Md. E. Hossain, K. M. Salim, et al, "Short-Term Load Forecasting Using Deep Learning Techniques: A Review“, Energy Reports ,2022.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Nunito" pitchFamily="2" charset="0"/>
              </a:rPr>
              <a:t> Rahul Sharma, P. K. Singh ,"AI-Based Electricity Demand Forecasting Using Hybrid Models“, Energy Informatics,2019.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Nunito" pitchFamily="2" charset="0"/>
              </a:rPr>
              <a:t> Hamidreza </a:t>
            </a:r>
            <a:r>
              <a:rPr lang="en-US" sz="1700" dirty="0" err="1">
                <a:latin typeface="Nunito" pitchFamily="2" charset="0"/>
              </a:rPr>
              <a:t>Salehinejad</a:t>
            </a:r>
            <a:r>
              <a:rPr lang="en-US" sz="1700" dirty="0">
                <a:latin typeface="Nunito" pitchFamily="2" charset="0"/>
              </a:rPr>
              <a:t> , </a:t>
            </a:r>
            <a:r>
              <a:rPr lang="en-US" sz="1700" dirty="0" err="1">
                <a:latin typeface="Nunito" pitchFamily="2" charset="0"/>
              </a:rPr>
              <a:t>Seyed</a:t>
            </a:r>
            <a:r>
              <a:rPr lang="en-US" sz="1700" dirty="0">
                <a:latin typeface="Nunito" pitchFamily="2" charset="0"/>
              </a:rPr>
              <a:t> R. </a:t>
            </a:r>
            <a:r>
              <a:rPr lang="en-US" sz="1700" dirty="0" err="1">
                <a:latin typeface="Nunito" pitchFamily="2" charset="0"/>
              </a:rPr>
              <a:t>Eslami</a:t>
            </a:r>
            <a:r>
              <a:rPr lang="en-US" sz="1700" dirty="0">
                <a:latin typeface="Nunito" pitchFamily="2" charset="0"/>
              </a:rPr>
              <a:t> , et al ,"Deep Learning for Load Forecasting: Trends, Challenges, and Future Directions“ , IEEE Transactions on Smart Grid ,2021.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Nunito" pitchFamily="2" charset="0"/>
              </a:rPr>
              <a:t> M. E. El-</a:t>
            </a:r>
            <a:r>
              <a:rPr lang="en-US" sz="1700" dirty="0" err="1">
                <a:latin typeface="Nunito" pitchFamily="2" charset="0"/>
              </a:rPr>
              <a:t>Hawary</a:t>
            </a:r>
            <a:r>
              <a:rPr lang="en-US" sz="1700" dirty="0">
                <a:latin typeface="Nunito" pitchFamily="2" charset="0"/>
              </a:rPr>
              <a:t> ,"Artificial Intelligence Applications in Electrical Power </a:t>
            </a:r>
            <a:r>
              <a:rPr lang="en-US" sz="1700" dirty="0" err="1">
                <a:latin typeface="Nunito" pitchFamily="2" charset="0"/>
              </a:rPr>
              <a:t>Systems“,Wiley</a:t>
            </a:r>
            <a:r>
              <a:rPr lang="en-US" sz="1700" dirty="0">
                <a:latin typeface="Nunito" pitchFamily="2" charset="0"/>
              </a:rPr>
              <a:t>-IEEE Press,     2009.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>
                <a:latin typeface="Nunito" pitchFamily="2" charset="0"/>
              </a:rPr>
              <a:t> J. Z. Huang, S. C. Chou , "Data Analytics for Renewable Energy Integration: Forecasting, Modeling, and Optimization ,Springer ,2018.</a:t>
            </a:r>
          </a:p>
          <a:p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Nunito" pitchFamily="2" charset="0"/>
              </a:rPr>
              <a:t>External Links:-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Nunito" pitchFamily="2" charset="0"/>
                <a:hlinkClick r:id="rId3"/>
              </a:rPr>
              <a:t>https://www.delhisldc.org/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Nunito" pitchFamily="2" charset="0"/>
              </a:rPr>
              <a:t> (State Load Dispatch)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Nunito" pitchFamily="2" charset="0"/>
                <a:hlinkClick r:id="rId4"/>
              </a:rPr>
              <a:t>https://huggingface.co/datasets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Nunito" pitchFamily="2" charset="0"/>
              </a:rPr>
              <a:t> (</a:t>
            </a:r>
            <a:r>
              <a:rPr lang="en-US" sz="1700" b="1" dirty="0" err="1">
                <a:solidFill>
                  <a:schemeClr val="tx2">
                    <a:lumMod val="75000"/>
                  </a:schemeClr>
                </a:solidFill>
                <a:latin typeface="Nunito" pitchFamily="2" charset="0"/>
              </a:rPr>
              <a:t>ViT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Nunito" pitchFamily="2" charset="0"/>
              </a:rPr>
              <a:t>)(huggingface.co)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Nunito" pitchFamily="2" charset="0"/>
                <a:hlinkClick r:id="rId5"/>
              </a:rPr>
              <a:t>https://link.springer.com/article/10.1007/s40684-023-00537-0</a:t>
            </a:r>
            <a:endParaRPr lang="en-US" sz="1700" b="1" dirty="0">
              <a:solidFill>
                <a:schemeClr val="tx2">
                  <a:lumMod val="75000"/>
                </a:schemeClr>
              </a:solidFill>
              <a:latin typeface="Nunito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Nunito" pitchFamily="2" charset="0"/>
                <a:hlinkClick r:id="rId6"/>
              </a:rPr>
              <a:t>https://www.iea.org/data-and-statistics/data-product/world-energy-outlook-2023-free-dataset-2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Nunito" pitchFamily="2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Nunito" pitchFamily="2" charset="0"/>
                <a:hlinkClick r:id="rId7"/>
              </a:rPr>
              <a:t>https://arxiv.org/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Nunito" pitchFamily="2" charset="0"/>
              </a:rPr>
              <a:t> ([2303.12799] Time Series as Images: Vision Transformer for Irregularly Sampled Time Series)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Nunito" pitchFamily="2" charset="0"/>
                <a:hlinkClick r:id="rId7"/>
              </a:rPr>
              <a:t>https://arxiv.org/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Nunito" pitchFamily="2" charset="0"/>
              </a:rPr>
              <a:t> [2010.11929] An Image is Worth 16x16 Words: Transformers for Image Recognition at Scale)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Nunito" pitchFamily="2" charset="0"/>
                <a:hlinkClick r:id="rId8"/>
              </a:rPr>
              <a:t>https://www.sciencedirect.com/science/article/pii/S092041051930600X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Nunito" pitchFamily="2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Nunito" pitchFamily="2" charset="0"/>
                <a:hlinkClick r:id="rId9"/>
              </a:rPr>
              <a:t>https://github.com/google-research/vision_transformer</a:t>
            </a: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Nunito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8072</TotalTime>
  <Words>719</Words>
  <Application>Microsoft Office PowerPoint</Application>
  <PresentationFormat>Widescreen</PresentationFormat>
  <Paragraphs>76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Nunito</vt:lpstr>
      <vt:lpstr>Times New Roman</vt:lpstr>
      <vt:lpstr>TradeGothic</vt:lpstr>
      <vt:lpstr>Office Theme</vt:lpstr>
      <vt:lpstr>Google Solution Challenge 2025</vt:lpstr>
      <vt:lpstr>PowerPoint Presentation</vt:lpstr>
      <vt:lpstr>PowerPoint Presentation</vt:lpstr>
      <vt:lpstr>PowerPoint Presentation</vt:lpstr>
      <vt:lpstr>Feasibility And Viability</vt:lpstr>
      <vt:lpstr>Research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Asus K513E</cp:lastModifiedBy>
  <cp:revision>187</cp:revision>
  <dcterms:created xsi:type="dcterms:W3CDTF">2013-12-12T18:46:50Z</dcterms:created>
  <dcterms:modified xsi:type="dcterms:W3CDTF">2025-02-21T07:12:44Z</dcterms:modified>
  <cp:category/>
</cp:coreProperties>
</file>