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0"/>
  </p:notesMasterIdLst>
  <p:sldIdLst>
    <p:sldId id="291" r:id="rId2"/>
    <p:sldId id="256" r:id="rId3"/>
    <p:sldId id="299" r:id="rId4"/>
    <p:sldId id="301" r:id="rId5"/>
    <p:sldId id="298" r:id="rId6"/>
    <p:sldId id="303" r:id="rId7"/>
    <p:sldId id="265" r:id="rId8"/>
    <p:sldId id="296" r:id="rId9"/>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snapToObjects="1">
      <p:cViewPr varScale="1">
        <p:scale>
          <a:sx n="77" d="100"/>
          <a:sy n="77" d="100"/>
        </p:scale>
        <p:origin x="902" y="38"/>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10/29/2024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5</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C790738-CFC9-4A5E-8424-6B42AA5706F7}" type="slidenum">
              <a:rPr lang="en-US" smtClean="0"/>
              <a:pPr/>
              <a:t>6</a:t>
            </a:fld>
            <a:endParaRPr lang="en-US"/>
          </a:p>
        </p:txBody>
      </p:sp>
    </p:spTree>
    <p:extLst>
      <p:ext uri="{BB962C8B-B14F-4D97-AF65-F5344CB8AC3E}">
        <p14:creationId xmlns:p14="http://schemas.microsoft.com/office/powerpoint/2010/main" val="2503163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10/29/2024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10/29/2024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10/29/2024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10/29/2024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10/29/2024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10/29/2024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10/29/2024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10/29/2024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10/29/2024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10/29/2024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10/29/2024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10/29/2024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4.wdp"/><Relationship Id="rId3" Type="http://schemas.openxmlformats.org/officeDocument/2006/relationships/image" Target="../media/image3.png"/><Relationship Id="rId7" Type="http://schemas.microsoft.com/office/2007/relationships/hdphoto" Target="../media/hdphoto2.wdp"/><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png"/><Relationship Id="rId5" Type="http://schemas.openxmlformats.org/officeDocument/2006/relationships/image" Target="../media/image4.png"/><Relationship Id="rId10" Type="http://schemas.openxmlformats.org/officeDocument/2006/relationships/image" Target="../media/image7.png"/><Relationship Id="rId4" Type="http://schemas.microsoft.com/office/2007/relationships/hdphoto" Target="../media/hdphoto1.wdp"/><Relationship Id="rId9" Type="http://schemas.microsoft.com/office/2007/relationships/hdphoto" Target="../media/hdphoto3.wdp"/><Relationship Id="rId1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7"/>
          <p:cNvSpPr>
            <a:spLocks noGrp="1"/>
          </p:cNvSpPr>
          <p:nvPr>
            <p:ph type="ctrTitle"/>
          </p:nvPr>
        </p:nvSpPr>
        <p:spPr>
          <a:xfrm>
            <a:off x="1524000" y="-785578"/>
            <a:ext cx="9144001" cy="1386499"/>
          </a:xfrm>
        </p:spPr>
        <p:txBody>
          <a:bodyPr/>
          <a:lstStyle/>
          <a:p>
            <a:br>
              <a:rPr lang="en-US" sz="4000" b="1" dirty="0">
                <a:solidFill>
                  <a:schemeClr val="tx2"/>
                </a:solidFill>
                <a:latin typeface="Garamond" panose="02020404030301010803" pitchFamily="18" charset="0"/>
              </a:rPr>
            </a:br>
            <a:br>
              <a:rPr lang="en-US" sz="4000" b="1" dirty="0">
                <a:solidFill>
                  <a:schemeClr val="tx2"/>
                </a:solidFill>
                <a:latin typeface="Garamond" panose="02020404030301010803" pitchFamily="18" charset="0"/>
              </a:rPr>
            </a:br>
            <a:r>
              <a:rPr lang="en-US" sz="4000" b="1" dirty="0">
                <a:solidFill>
                  <a:schemeClr val="tx2"/>
                </a:solidFill>
                <a:latin typeface="Garamond" panose="02020404030301010803" pitchFamily="18" charset="0"/>
              </a:rPr>
              <a:t>SHRIDEVI HACKATHON 2024</a:t>
            </a:r>
            <a:endParaRPr lang="en-IN" sz="4000" b="1" dirty="0">
              <a:solidFill>
                <a:schemeClr val="tx2"/>
              </a:solidFill>
              <a:latin typeface="Garamond" panose="02020404030301010803" pitchFamily="18" charset="0"/>
            </a:endParaRPr>
          </a:p>
        </p:txBody>
      </p:sp>
      <p:sp>
        <p:nvSpPr>
          <p:cNvPr id="10" name="TextBox 9"/>
          <p:cNvSpPr txBox="1"/>
          <p:nvPr/>
        </p:nvSpPr>
        <p:spPr>
          <a:xfrm>
            <a:off x="367751" y="1311815"/>
            <a:ext cx="11304307" cy="4062651"/>
          </a:xfrm>
          <a:prstGeom prst="rect">
            <a:avLst/>
          </a:prstGeom>
          <a:noFill/>
        </p:spPr>
        <p:txBody>
          <a:bodyPr wrap="square" rtlCol="0">
            <a:spAutoFit/>
          </a:bodyPr>
          <a:lstStyle/>
          <a:p>
            <a:endParaRPr lang="en-US" dirty="0"/>
          </a:p>
          <a:p>
            <a:pPr marL="285750" indent="-285750" algn="just">
              <a:buFont typeface="Arial" panose="020B0604020202020204" pitchFamily="34" charset="0"/>
              <a:buChar char="•"/>
            </a:pPr>
            <a:r>
              <a:rPr lang="en-US" sz="2400" b="1" dirty="0">
                <a:latin typeface="Arial" panose="020B0604020202020204" pitchFamily="34" charset="0"/>
                <a:cs typeface="Arial" panose="020B0604020202020204" pitchFamily="34" charset="0"/>
              </a:rPr>
              <a:t>Theme-ENVIRONMENT</a:t>
            </a:r>
          </a:p>
          <a:p>
            <a:pPr marL="285750" indent="-285750" algn="just">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Title</a:t>
            </a:r>
            <a:r>
              <a:rPr lang="en-US" sz="2400" b="1" dirty="0">
                <a:latin typeface="Nunito" pitchFamily="2" charset="0"/>
                <a:cs typeface="Arial" panose="020B0604020202020204" pitchFamily="34" charset="0"/>
              </a:rPr>
              <a:t>- </a:t>
            </a:r>
            <a:r>
              <a:rPr lang="en-US" sz="2400" b="1" u="none" strike="noStrike" dirty="0">
                <a:solidFill>
                  <a:schemeClr val="tx1"/>
                </a:solidFill>
                <a:effectLst/>
                <a:latin typeface="Nunito" pitchFamily="2" charset="0"/>
              </a:rPr>
              <a:t>Develop An AI-Driven Water Quality Analyzing System That Continuously Monitors, Analyzes, And Predicts Water Quality To Ensure Safe Drinking Water And Ecosystem Health, With Using IOT And Sensors</a:t>
            </a:r>
            <a:r>
              <a:rPr lang="en-IN" sz="2400" b="1" dirty="0">
                <a:solidFill>
                  <a:schemeClr val="tx1"/>
                </a:solidFill>
                <a:latin typeface="Nunito" pitchFamily="2" charset="0"/>
                <a:cs typeface="Times New Roman" panose="02020603050405020304" pitchFamily="18" charset="0"/>
              </a:rPr>
              <a:t>" </a:t>
            </a:r>
            <a:endParaRPr lang="en-US" sz="2400" b="1"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2400" b="1" dirty="0">
                <a:latin typeface="Arial" panose="020B0604020202020204" pitchFamily="34" charset="0"/>
                <a:cs typeface="Arial" panose="020B0604020202020204" pitchFamily="34" charset="0"/>
              </a:rPr>
              <a:t>Team Members Name-Vikas</a:t>
            </a:r>
          </a:p>
          <a:p>
            <a:pPr algn="just"/>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Abhiram</a:t>
            </a:r>
            <a:r>
              <a:rPr lang="en-US" sz="2400" b="1" dirty="0">
                <a:latin typeface="Arial" panose="020B0604020202020204" pitchFamily="34" charset="0"/>
                <a:cs typeface="Arial" panose="020B0604020202020204" pitchFamily="34" charset="0"/>
              </a:rPr>
              <a:t> N</a:t>
            </a:r>
          </a:p>
          <a:p>
            <a:pPr algn="just"/>
            <a:r>
              <a:rPr lang="en-US" sz="2400" b="1" dirty="0">
                <a:latin typeface="Arial" panose="020B0604020202020204" pitchFamily="34" charset="0"/>
                <a:cs typeface="Arial" panose="020B0604020202020204" pitchFamily="34" charset="0"/>
              </a:rPr>
              <a:t>                                         Shanta </a:t>
            </a:r>
            <a:r>
              <a:rPr lang="en-US" sz="2400" b="1" dirty="0" err="1">
                <a:latin typeface="Arial" panose="020B0604020202020204" pitchFamily="34" charset="0"/>
                <a:cs typeface="Arial" panose="020B0604020202020204" pitchFamily="34" charset="0"/>
              </a:rPr>
              <a:t>Budni</a:t>
            </a:r>
            <a:endParaRPr lang="en-US" sz="2400" b="1" dirty="0">
              <a:latin typeface="Arial" panose="020B0604020202020204" pitchFamily="34" charset="0"/>
              <a:cs typeface="Arial" panose="020B0604020202020204" pitchFamily="34" charset="0"/>
            </a:endParaRPr>
          </a:p>
          <a:p>
            <a:pPr algn="just"/>
            <a:r>
              <a:rPr lang="en-US" sz="2400" b="1" dirty="0">
                <a:latin typeface="Arial" panose="020B0604020202020204" pitchFamily="34" charset="0"/>
                <a:cs typeface="Arial" panose="020B0604020202020204" pitchFamily="34" charset="0"/>
              </a:rPr>
              <a:t>                                         Meghana </a:t>
            </a:r>
            <a:r>
              <a:rPr lang="en-US" sz="2400" b="1" dirty="0" err="1">
                <a:latin typeface="Arial" panose="020B0604020202020204" pitchFamily="34" charset="0"/>
                <a:cs typeface="Arial" panose="020B0604020202020204" pitchFamily="34" charset="0"/>
              </a:rPr>
              <a:t>Jigalur</a:t>
            </a:r>
            <a:endParaRPr lang="en-US" sz="2400" b="1"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2400" b="1" spc="-150" dirty="0">
                <a:latin typeface="Arial" panose="020B0604020202020204" pitchFamily="34" charset="0"/>
                <a:cs typeface="Arial" panose="020B0604020202020204" pitchFamily="34" charset="0"/>
              </a:rPr>
              <a:t>College Name- </a:t>
            </a:r>
            <a:r>
              <a:rPr lang="en-US" sz="2400" b="1" spc="-150" dirty="0" err="1">
                <a:latin typeface="Arial" panose="020B0604020202020204" pitchFamily="34" charset="0"/>
                <a:cs typeface="Arial" panose="020B0604020202020204" pitchFamily="34" charset="0"/>
              </a:rPr>
              <a:t>Biluru</a:t>
            </a:r>
            <a:r>
              <a:rPr lang="en-US" sz="2400" b="1" spc="-150" dirty="0">
                <a:latin typeface="Arial" panose="020B0604020202020204" pitchFamily="34" charset="0"/>
                <a:cs typeface="Arial" panose="020B0604020202020204" pitchFamily="34" charset="0"/>
              </a:rPr>
              <a:t> </a:t>
            </a:r>
            <a:r>
              <a:rPr lang="en-US" sz="2400" b="1" spc="-150" dirty="0" err="1">
                <a:latin typeface="Arial" panose="020B0604020202020204" pitchFamily="34" charset="0"/>
                <a:cs typeface="Arial" panose="020B0604020202020204" pitchFamily="34" charset="0"/>
              </a:rPr>
              <a:t>Gurubasava</a:t>
            </a:r>
            <a:r>
              <a:rPr lang="en-US" sz="2400" b="1" spc="-150" dirty="0">
                <a:latin typeface="Arial" panose="020B0604020202020204" pitchFamily="34" charset="0"/>
                <a:cs typeface="Arial" panose="020B0604020202020204" pitchFamily="34" charset="0"/>
              </a:rPr>
              <a:t> </a:t>
            </a:r>
            <a:r>
              <a:rPr lang="en-US" sz="2400" b="1" spc="-150" dirty="0" err="1">
                <a:latin typeface="Arial" panose="020B0604020202020204" pitchFamily="34" charset="0"/>
                <a:cs typeface="Arial" panose="020B0604020202020204" pitchFamily="34" charset="0"/>
              </a:rPr>
              <a:t>Mahaswamiji</a:t>
            </a:r>
            <a:r>
              <a:rPr lang="en-US" sz="2400" b="1" spc="-150" dirty="0">
                <a:latin typeface="Arial" panose="020B0604020202020204" pitchFamily="34" charset="0"/>
                <a:cs typeface="Arial" panose="020B0604020202020204" pitchFamily="34" charset="0"/>
              </a:rPr>
              <a:t> Institute Of Technology , </a:t>
            </a:r>
            <a:r>
              <a:rPr lang="en-US" sz="2400" b="1" spc="-150" dirty="0" err="1">
                <a:latin typeface="Arial" panose="020B0604020202020204" pitchFamily="34" charset="0"/>
                <a:cs typeface="Arial" panose="020B0604020202020204" pitchFamily="34" charset="0"/>
              </a:rPr>
              <a:t>Mudhol</a:t>
            </a:r>
            <a:endParaRPr lang="en-US" sz="2400" b="1" spc="-150"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88EEB26C-E097-A4E3-0E9D-F3921EB4E278}"/>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sz="1800" b="1" dirty="0">
              <a:solidFill>
                <a:schemeClr val="bg1"/>
              </a:solidFill>
            </a:endParaRPr>
          </a:p>
          <a:p>
            <a:pPr algn="ctr" fontAlgn="auto">
              <a:spcBef>
                <a:spcPts val="0"/>
              </a:spcBef>
              <a:spcAft>
                <a:spcPts val="0"/>
              </a:spcAft>
              <a:defRPr/>
            </a:pPr>
            <a:r>
              <a:rPr lang="en-US" sz="1800" b="1" dirty="0">
                <a:solidFill>
                  <a:schemeClr val="bg1"/>
                </a:solidFill>
              </a:rPr>
              <a:t>SHRIDEVI NATIONAL LEVEL HACKATHON - 2024</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pic>
        <p:nvPicPr>
          <p:cNvPr id="9" name="Picture 8">
            <a:extLst>
              <a:ext uri="{FF2B5EF4-FFF2-40B4-BE49-F238E27FC236}">
                <a16:creationId xmlns:a16="http://schemas.microsoft.com/office/drawing/2014/main" id="{8DD60338-2F2A-9781-9084-7114A55DA73A}"/>
              </a:ext>
            </a:extLst>
          </p:cNvPr>
          <p:cNvPicPr>
            <a:picLocks noChangeAspect="1"/>
          </p:cNvPicPr>
          <p:nvPr/>
        </p:nvPicPr>
        <p:blipFill>
          <a:blip r:embed="rId2"/>
          <a:stretch>
            <a:fillRect/>
          </a:stretch>
        </p:blipFill>
        <p:spPr>
          <a:xfrm>
            <a:off x="10878476" y="84408"/>
            <a:ext cx="1192630" cy="1192630"/>
          </a:xfrm>
          <a:prstGeom prst="rect">
            <a:avLst/>
          </a:prstGeom>
        </p:spPr>
      </p:pic>
      <p:pic>
        <p:nvPicPr>
          <p:cNvPr id="11" name="Picture 10">
            <a:extLst>
              <a:ext uri="{FF2B5EF4-FFF2-40B4-BE49-F238E27FC236}">
                <a16:creationId xmlns:a16="http://schemas.microsoft.com/office/drawing/2014/main" id="{235A5948-CC80-A82F-C3F6-CAD7A75AEBE4}"/>
              </a:ext>
            </a:extLst>
          </p:cNvPr>
          <p:cNvPicPr>
            <a:picLocks noChangeAspect="1"/>
          </p:cNvPicPr>
          <p:nvPr/>
        </p:nvPicPr>
        <p:blipFill>
          <a:blip r:embed="rId3"/>
          <a:stretch>
            <a:fillRect/>
          </a:stretch>
        </p:blipFill>
        <p:spPr>
          <a:xfrm>
            <a:off x="77961" y="41475"/>
            <a:ext cx="1235563" cy="123556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74624" y="497924"/>
            <a:ext cx="12192790" cy="5944897"/>
            <a:chOff x="-439828" y="-4991507"/>
            <a:chExt cx="80306762" cy="31079487"/>
          </a:xfrm>
        </p:grpSpPr>
        <p:sp>
          <p:nvSpPr>
            <p:cNvPr id="7" name="TextBox 7"/>
            <p:cNvSpPr txBox="1"/>
            <p:nvPr/>
          </p:nvSpPr>
          <p:spPr>
            <a:xfrm>
              <a:off x="548391" y="-4991507"/>
              <a:ext cx="79318543" cy="2791588"/>
            </a:xfrm>
            <a:prstGeom prst="rect">
              <a:avLst/>
            </a:prstGeom>
          </p:spPr>
          <p:txBody>
            <a:bodyPr wrap="square" lIns="0" tIns="0" rIns="0" bIns="0" rtlCol="0" anchor="t">
              <a:spAutoFit/>
            </a:bodyPr>
            <a:lstStyle/>
            <a:p>
              <a:pPr>
                <a:lnSpc>
                  <a:spcPts val="3327"/>
                </a:lnSpc>
              </a:pPr>
              <a:endParaRPr lang="en-US" sz="1460" dirty="0">
                <a:latin typeface="DM Sans"/>
                <a:ea typeface="DM Sans"/>
                <a:cs typeface="DM Sans"/>
                <a:sym typeface="DM Sans"/>
              </a:endParaRPr>
            </a:p>
          </p:txBody>
        </p:sp>
        <p:sp>
          <p:nvSpPr>
            <p:cNvPr id="8" name="TextBox 8"/>
            <p:cNvSpPr txBox="1"/>
            <p:nvPr/>
          </p:nvSpPr>
          <p:spPr>
            <a:xfrm>
              <a:off x="-439828" y="-2096919"/>
              <a:ext cx="79318543" cy="28184899"/>
            </a:xfrm>
            <a:prstGeom prst="rect">
              <a:avLst/>
            </a:prstGeom>
          </p:spPr>
          <p:txBody>
            <a:bodyPr wrap="square" lIns="0" tIns="0" rIns="0" bIns="0" rtlCol="0" anchor="t">
              <a:spAutoFit/>
            </a:bodyPr>
            <a:lstStyle/>
            <a:p>
              <a:pPr marL="285750" indent="-285750">
                <a:lnSpc>
                  <a:spcPts val="2041"/>
                </a:lnSpc>
                <a:buFont typeface="Arial" panose="020B0604020202020204" pitchFamily="34" charset="0"/>
                <a:buChar char="•"/>
              </a:pPr>
              <a:r>
                <a:rPr lang="en-US" dirty="0">
                  <a:latin typeface="Nunito" pitchFamily="2" charset="0"/>
                  <a:ea typeface="DM Sans"/>
                  <a:cs typeface="DM Sans"/>
                  <a:sym typeface="DM Sans"/>
                </a:rPr>
                <a:t>Access To Safe Drinking Water And Maintaining Ecosystem Health Are Critical Challenges Worldwide, Particularly In Regions Lacking Advanced Monitoring Infrastructure. Traditional Methods For Assessing Water Quality Often Involve Periodic Sampling And Laboratory Analysis, Leading To Delays In Detecting Contamination And Understanding Ecological Shifts. This Project Aims To Develop An AI-driven Water Quality Analyzing System That Utilizes Machine Learning, Specifically Support Vector Machine (SVM) Techniques, To Continuously Monitor And Analyze Water Quality Parameters In Real-time. </a:t>
              </a:r>
            </a:p>
            <a:p>
              <a:pPr marL="285750" indent="-285750">
                <a:lnSpc>
                  <a:spcPts val="2041"/>
                </a:lnSpc>
                <a:buFont typeface="Arial" panose="020B0604020202020204" pitchFamily="34" charset="0"/>
                <a:buChar char="•"/>
              </a:pPr>
              <a:r>
                <a:rPr lang="en-US" dirty="0">
                  <a:latin typeface="Nunito" pitchFamily="2" charset="0"/>
                  <a:ea typeface="DM Sans"/>
                  <a:cs typeface="DM Sans"/>
                  <a:sym typeface="DM Sans"/>
                </a:rPr>
                <a:t>By Leveraging Historical Data And Predictive Modeling, This System Will Provide Timely Insights Into Water Quality Trends And Potential Hazards, With Using IOT Devices And Sensors. The Goal Is To Create A Robust, Scalable Solution That Can Be Deployed In Various Environments, Ensuring Safe Drinking Water For Communities And Preserving The Health Of Aquatic Ecosystems. </a:t>
              </a:r>
            </a:p>
            <a:p>
              <a:pPr>
                <a:lnSpc>
                  <a:spcPts val="2041"/>
                </a:lnSpc>
              </a:pPr>
              <a:r>
                <a:rPr lang="en-US" b="1" dirty="0">
                  <a:solidFill>
                    <a:schemeClr val="tx2"/>
                  </a:solidFill>
                  <a:latin typeface="Nunito" pitchFamily="2" charset="0"/>
                  <a:ea typeface="DM Sans"/>
                  <a:cs typeface="DM Sans"/>
                  <a:sym typeface="DM Sans"/>
                </a:rPr>
                <a:t>Key Challenges Include:</a:t>
              </a:r>
            </a:p>
            <a:p>
              <a:pPr>
                <a:lnSpc>
                  <a:spcPts val="2041"/>
                </a:lnSpc>
              </a:pPr>
              <a:r>
                <a:rPr lang="en-US" dirty="0">
                  <a:latin typeface="Nunito" pitchFamily="2" charset="0"/>
                  <a:ea typeface="DM Sans"/>
                  <a:cs typeface="DM Sans"/>
                  <a:sym typeface="DM Sans"/>
                </a:rPr>
                <a:t> 1. Data Acquisition: Establishing Reliable Methods For Collecting Historical Water Quality Data That Can Inform The    </a:t>
              </a:r>
            </a:p>
            <a:p>
              <a:pPr>
                <a:lnSpc>
                  <a:spcPts val="2041"/>
                </a:lnSpc>
              </a:pPr>
              <a:r>
                <a:rPr lang="en-US" dirty="0">
                  <a:latin typeface="Nunito" pitchFamily="2" charset="0"/>
                  <a:ea typeface="DM Sans"/>
                  <a:cs typeface="DM Sans"/>
                  <a:sym typeface="DM Sans"/>
                </a:rPr>
                <a:t>             Machine Learning Models.</a:t>
              </a:r>
            </a:p>
            <a:p>
              <a:pPr>
                <a:lnSpc>
                  <a:spcPts val="2041"/>
                </a:lnSpc>
              </a:pPr>
              <a:r>
                <a:rPr lang="en-US" dirty="0">
                  <a:latin typeface="Nunito" pitchFamily="2" charset="0"/>
                  <a:ea typeface="DM Sans"/>
                  <a:cs typeface="DM Sans"/>
                  <a:sym typeface="DM Sans"/>
                </a:rPr>
                <a:t>2. Model Accuracy: Ensuring That The SVM Model Accurately Predicts Water Quality Parameters Based On Available</a:t>
              </a:r>
            </a:p>
            <a:p>
              <a:pPr>
                <a:lnSpc>
                  <a:spcPts val="2041"/>
                </a:lnSpc>
              </a:pPr>
              <a:r>
                <a:rPr lang="en-US" dirty="0">
                  <a:latin typeface="Nunito" pitchFamily="2" charset="0"/>
                  <a:ea typeface="DM Sans"/>
                  <a:cs typeface="DM Sans"/>
                  <a:sym typeface="DM Sans"/>
                </a:rPr>
                <a:t>              Data, Minimizing False Positives And Negatives.</a:t>
              </a:r>
            </a:p>
            <a:p>
              <a:pPr>
                <a:lnSpc>
                  <a:spcPts val="2041"/>
                </a:lnSpc>
              </a:pPr>
              <a:r>
                <a:rPr lang="en-US" dirty="0">
                  <a:latin typeface="Nunito" pitchFamily="2" charset="0"/>
                  <a:ea typeface="DM Sans"/>
                  <a:cs typeface="DM Sans"/>
                  <a:sym typeface="DM Sans"/>
                </a:rPr>
                <a:t>3. Real-time Analysis: Developing Algorithms Capable Of Processing Data Swiftly To Provide Actionable Insights In</a:t>
              </a:r>
            </a:p>
            <a:p>
              <a:pPr>
                <a:lnSpc>
                  <a:spcPts val="2041"/>
                </a:lnSpc>
              </a:pPr>
              <a:r>
                <a:rPr lang="en-US" dirty="0">
                  <a:latin typeface="Nunito" pitchFamily="2" charset="0"/>
                  <a:ea typeface="DM Sans"/>
                  <a:cs typeface="DM Sans"/>
                  <a:sym typeface="DM Sans"/>
                </a:rPr>
                <a:t>              A Timely Manner.</a:t>
              </a:r>
            </a:p>
            <a:p>
              <a:pPr>
                <a:lnSpc>
                  <a:spcPts val="2041"/>
                </a:lnSpc>
              </a:pPr>
              <a:r>
                <a:rPr lang="en-US" dirty="0">
                  <a:latin typeface="Nunito" pitchFamily="2" charset="0"/>
                  <a:ea typeface="DM Sans"/>
                  <a:cs typeface="DM Sans"/>
                  <a:sym typeface="DM Sans"/>
                </a:rPr>
                <a:t>4. User Accessibility: Designing An Intuitive Interface For Stakeholders To Easily Interpret Data And Predictions,</a:t>
              </a:r>
            </a:p>
            <a:p>
              <a:pPr>
                <a:lnSpc>
                  <a:spcPts val="2041"/>
                </a:lnSpc>
              </a:pPr>
              <a:r>
                <a:rPr lang="en-US" dirty="0">
                  <a:latin typeface="Nunito" pitchFamily="2" charset="0"/>
                  <a:ea typeface="DM Sans"/>
                  <a:cs typeface="DM Sans"/>
                  <a:sym typeface="DM Sans"/>
                </a:rPr>
                <a:t>              Facilitating Informed Decision-making.</a:t>
              </a:r>
            </a:p>
            <a:p>
              <a:pPr>
                <a:lnSpc>
                  <a:spcPts val="2041"/>
                </a:lnSpc>
              </a:pPr>
              <a:r>
                <a:rPr lang="en-US" dirty="0">
                  <a:latin typeface="Nunito" pitchFamily="2" charset="0"/>
                  <a:ea typeface="DM Sans"/>
                  <a:cs typeface="DM Sans"/>
                  <a:sym typeface="DM Sans"/>
                </a:rPr>
                <a:t>      By Addressing These Challenges, The System Will Enhance The Ability To Monitor Water Quality Effectively And</a:t>
              </a:r>
            </a:p>
            <a:p>
              <a:pPr>
                <a:lnSpc>
                  <a:spcPts val="2041"/>
                </a:lnSpc>
              </a:pPr>
              <a:r>
                <a:rPr lang="en-US" dirty="0">
                  <a:latin typeface="Nunito" pitchFamily="2" charset="0"/>
                  <a:ea typeface="DM Sans"/>
                  <a:cs typeface="DM Sans"/>
                  <a:sym typeface="DM Sans"/>
                </a:rPr>
                <a:t>      Proactively Manage Water Resources For Public Health And Environmental Sustainability.</a:t>
              </a:r>
              <a:endParaRPr lang="en-US" dirty="0">
                <a:latin typeface="DM Sans"/>
                <a:ea typeface="DM Sans"/>
                <a:cs typeface="DM Sans"/>
                <a:sym typeface="DM Sans"/>
              </a:endParaRPr>
            </a:p>
          </p:txBody>
        </p:sp>
      </p:grpSp>
      <p:sp>
        <p:nvSpPr>
          <p:cNvPr id="9" name="TextBox 8">
            <a:extLst>
              <a:ext uri="{FF2B5EF4-FFF2-40B4-BE49-F238E27FC236}">
                <a16:creationId xmlns:a16="http://schemas.microsoft.com/office/drawing/2014/main" id="{9A7B9BAC-C714-00F5-7D94-ED3BBB03F734}"/>
              </a:ext>
            </a:extLst>
          </p:cNvPr>
          <p:cNvSpPr txBox="1"/>
          <p:nvPr/>
        </p:nvSpPr>
        <p:spPr>
          <a:xfrm>
            <a:off x="0" y="654906"/>
            <a:ext cx="6768445" cy="553678"/>
          </a:xfrm>
          <a:prstGeom prst="rect">
            <a:avLst/>
          </a:prstGeom>
          <a:noFill/>
        </p:spPr>
        <p:txBody>
          <a:bodyPr wrap="square" rtlCol="0">
            <a:spAutoFit/>
          </a:bodyPr>
          <a:lstStyle/>
          <a:p>
            <a:pPr>
              <a:lnSpc>
                <a:spcPts val="3327"/>
              </a:lnSpc>
            </a:pPr>
            <a:r>
              <a:rPr lang="en-US" sz="4000" b="1" dirty="0">
                <a:solidFill>
                  <a:schemeClr val="tx2"/>
                </a:solidFill>
                <a:latin typeface="Garamond" panose="02020404030301010803" pitchFamily="18" charset="0"/>
                <a:cs typeface="Arial" pitchFamily="34" charset="0"/>
              </a:rPr>
              <a:t>Problem Description</a:t>
            </a:r>
            <a:endParaRPr lang="en-US" sz="4000" dirty="0">
              <a:solidFill>
                <a:schemeClr val="tx2"/>
              </a:solidFill>
              <a:latin typeface="Garamond" panose="02020404030301010803" pitchFamily="18" charset="0"/>
              <a:cs typeface="Arial" pitchFamily="34" charset="0"/>
            </a:endParaRPr>
          </a:p>
        </p:txBody>
      </p:sp>
      <p:sp>
        <p:nvSpPr>
          <p:cNvPr id="11" name="TextBox 10">
            <a:extLst>
              <a:ext uri="{FF2B5EF4-FFF2-40B4-BE49-F238E27FC236}">
                <a16:creationId xmlns:a16="http://schemas.microsoft.com/office/drawing/2014/main" id="{E5A4CC09-F888-E494-3202-37533343C5F5}"/>
              </a:ext>
            </a:extLst>
          </p:cNvPr>
          <p:cNvSpPr txBox="1"/>
          <p:nvPr/>
        </p:nvSpPr>
        <p:spPr>
          <a:xfrm>
            <a:off x="11865204" y="6488668"/>
            <a:ext cx="804420" cy="369332"/>
          </a:xfrm>
          <a:prstGeom prst="rect">
            <a:avLst/>
          </a:prstGeom>
          <a:noFill/>
        </p:spPr>
        <p:txBody>
          <a:bodyPr wrap="square" rtlCol="0">
            <a:spAutoFit/>
          </a:bodyPr>
          <a:lstStyle/>
          <a:p>
            <a:r>
              <a:rPr lang="en-IN" dirty="0"/>
              <a:t>2</a:t>
            </a:r>
          </a:p>
        </p:txBody>
      </p:sp>
      <p:sp>
        <p:nvSpPr>
          <p:cNvPr id="2" name="Rectangle 1">
            <a:extLst>
              <a:ext uri="{FF2B5EF4-FFF2-40B4-BE49-F238E27FC236}">
                <a16:creationId xmlns:a16="http://schemas.microsoft.com/office/drawing/2014/main" id="{8DAD3228-C547-2AD1-A888-4B76E166C237}"/>
              </a:ext>
            </a:extLst>
          </p:cNvPr>
          <p:cNvSpPr>
            <a:spLocks noChangeArrowheads="1"/>
          </p:cNvSpPr>
          <p:nvPr/>
        </p:nvSpPr>
        <p:spPr bwMode="auto">
          <a:xfrm>
            <a:off x="0" y="6356353"/>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sz="1800" b="1" dirty="0">
              <a:solidFill>
                <a:schemeClr val="bg1"/>
              </a:solidFill>
            </a:endParaRPr>
          </a:p>
          <a:p>
            <a:pPr algn="ctr" fontAlgn="auto">
              <a:spcBef>
                <a:spcPts val="0"/>
              </a:spcBef>
              <a:spcAft>
                <a:spcPts val="0"/>
              </a:spcAft>
              <a:defRPr/>
            </a:pPr>
            <a:r>
              <a:rPr lang="en-US" sz="1800" b="1" dirty="0">
                <a:solidFill>
                  <a:schemeClr val="bg1"/>
                </a:solidFill>
              </a:rPr>
              <a:t>SHRIDEVI NATIONAL LEVEL HACKATHON - 2024</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pic>
        <p:nvPicPr>
          <p:cNvPr id="4" name="Picture 3">
            <a:extLst>
              <a:ext uri="{FF2B5EF4-FFF2-40B4-BE49-F238E27FC236}">
                <a16:creationId xmlns:a16="http://schemas.microsoft.com/office/drawing/2014/main" id="{BFE04236-0E93-769C-CEFC-5114C60C280A}"/>
              </a:ext>
            </a:extLst>
          </p:cNvPr>
          <p:cNvPicPr>
            <a:picLocks noChangeAspect="1"/>
          </p:cNvPicPr>
          <p:nvPr/>
        </p:nvPicPr>
        <p:blipFill>
          <a:blip r:embed="rId2"/>
          <a:stretch>
            <a:fillRect/>
          </a:stretch>
        </p:blipFill>
        <p:spPr>
          <a:xfrm>
            <a:off x="11129617" y="44143"/>
            <a:ext cx="987758" cy="987758"/>
          </a:xfrm>
          <a:prstGeom prst="rect">
            <a:avLst/>
          </a:prstGeom>
        </p:spPr>
      </p:pic>
      <p:pic>
        <p:nvPicPr>
          <p:cNvPr id="5" name="Picture 4">
            <a:extLst>
              <a:ext uri="{FF2B5EF4-FFF2-40B4-BE49-F238E27FC236}">
                <a16:creationId xmlns:a16="http://schemas.microsoft.com/office/drawing/2014/main" id="{F2A179DF-3AC0-80D4-E386-258AAEE847E9}"/>
              </a:ext>
            </a:extLst>
          </p:cNvPr>
          <p:cNvPicPr>
            <a:picLocks noChangeAspect="1"/>
          </p:cNvPicPr>
          <p:nvPr/>
        </p:nvPicPr>
        <p:blipFill>
          <a:blip r:embed="rId3"/>
          <a:stretch>
            <a:fillRect/>
          </a:stretch>
        </p:blipFill>
        <p:spPr>
          <a:xfrm>
            <a:off x="77961" y="-56014"/>
            <a:ext cx="987759" cy="987759"/>
          </a:xfrm>
          <a:prstGeom prst="rect">
            <a:avLst/>
          </a:prstGeom>
        </p:spPr>
      </p:pic>
      <p:sp>
        <p:nvSpPr>
          <p:cNvPr id="6" name="Oval 5" descr="Your startup LOGO">
            <a:extLst>
              <a:ext uri="{FF2B5EF4-FFF2-40B4-BE49-F238E27FC236}">
                <a16:creationId xmlns:a16="http://schemas.microsoft.com/office/drawing/2014/main" id="{B24FCDAB-58CC-C587-F7CF-2A248DF9757F}"/>
              </a:ext>
              <a:ext uri="{C183D7F6-B498-43B3-948B-1728B52AA6E4}">
                <adec:decorative xmlns:adec="http://schemas.microsoft.com/office/drawing/2017/decorative" val="0"/>
              </a:ext>
            </a:extLst>
          </p:cNvPr>
          <p:cNvSpPr/>
          <p:nvPr/>
        </p:nvSpPr>
        <p:spPr>
          <a:xfrm>
            <a:off x="5209587" y="45920"/>
            <a:ext cx="1558858"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E36</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8">
            <a:extLst>
              <a:ext uri="{FF2B5EF4-FFF2-40B4-BE49-F238E27FC236}">
                <a16:creationId xmlns:a16="http://schemas.microsoft.com/office/drawing/2014/main" id="{A3DB61C3-46C4-187B-45E0-3A12DBFE7103}"/>
              </a:ext>
            </a:extLst>
          </p:cNvPr>
          <p:cNvSpPr txBox="1">
            <a:spLocks noChangeArrowheads="1"/>
          </p:cNvSpPr>
          <p:nvPr/>
        </p:nvSpPr>
        <p:spPr bwMode="auto">
          <a:xfrm>
            <a:off x="-86469" y="-111162"/>
            <a:ext cx="12191999" cy="707886"/>
          </a:xfrm>
          <a:prstGeom prst="rect">
            <a:avLst/>
          </a:prstGeom>
          <a:noFill/>
          <a:ln w="9525">
            <a:noFill/>
            <a:miter lim="800000"/>
            <a:headEnd/>
            <a:tailEnd/>
          </a:ln>
        </p:spPr>
        <p:txBody>
          <a:bodyPr wrap="square">
            <a:spAutoFit/>
          </a:bodyPr>
          <a:lstStyle/>
          <a:p>
            <a:r>
              <a:rPr lang="en-US" sz="4000" b="1" dirty="0">
                <a:solidFill>
                  <a:schemeClr val="tx2"/>
                </a:solidFill>
                <a:latin typeface="Garamond" panose="02020404030301010803" pitchFamily="18" charset="0"/>
                <a:cs typeface="Arial" pitchFamily="34" charset="0"/>
              </a:rPr>
              <a:t>Proposed Solution</a:t>
            </a:r>
            <a:endParaRPr lang="en-US" sz="4000" dirty="0">
              <a:solidFill>
                <a:schemeClr val="tx2"/>
              </a:solidFill>
              <a:latin typeface="Garamond" panose="02020404030301010803" pitchFamily="18" charset="0"/>
              <a:cs typeface="Arial" pitchFamily="34" charset="0"/>
            </a:endParaRPr>
          </a:p>
        </p:txBody>
      </p:sp>
      <p:sp>
        <p:nvSpPr>
          <p:cNvPr id="12" name="Slide Number Placeholder 5">
            <a:extLst>
              <a:ext uri="{FF2B5EF4-FFF2-40B4-BE49-F238E27FC236}">
                <a16:creationId xmlns:a16="http://schemas.microsoft.com/office/drawing/2014/main" id="{5E2F6FEC-F82D-EEAD-0826-0DA05D8114C0}"/>
              </a:ext>
            </a:extLst>
          </p:cNvPr>
          <p:cNvSpPr>
            <a:spLocks noGrp="1"/>
          </p:cNvSpPr>
          <p:nvPr>
            <p:ph type="sldNum" sz="quarter" idx="12"/>
          </p:nvPr>
        </p:nvSpPr>
        <p:spPr>
          <a:xfrm>
            <a:off x="8737600" y="6356353"/>
            <a:ext cx="2844800" cy="365125"/>
          </a:xfrm>
        </p:spPr>
        <p:txBody>
          <a:bodyPr/>
          <a:lstStyle/>
          <a:p>
            <a:fld id="{677C3CE7-23F7-4828-823C-E0205DF2CF97}" type="slidenum">
              <a:rPr lang="en-US" b="1" smtClean="0">
                <a:solidFill>
                  <a:schemeClr val="bg1"/>
                </a:solidFill>
              </a:rPr>
              <a:pPr/>
              <a:t>3</a:t>
            </a:fld>
            <a:endParaRPr lang="en-US" b="1" dirty="0">
              <a:solidFill>
                <a:schemeClr val="bg1"/>
              </a:solidFill>
            </a:endParaRPr>
          </a:p>
        </p:txBody>
      </p:sp>
      <p:sp>
        <p:nvSpPr>
          <p:cNvPr id="13" name="Footer Placeholder 6">
            <a:extLst>
              <a:ext uri="{FF2B5EF4-FFF2-40B4-BE49-F238E27FC236}">
                <a16:creationId xmlns:a16="http://schemas.microsoft.com/office/drawing/2014/main" id="{81CA5208-1C64-6906-DA57-AA15716F8030}"/>
              </a:ext>
            </a:extLst>
          </p:cNvPr>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sp>
        <p:nvSpPr>
          <p:cNvPr id="15" name="TextBox 14">
            <a:extLst>
              <a:ext uri="{FF2B5EF4-FFF2-40B4-BE49-F238E27FC236}">
                <a16:creationId xmlns:a16="http://schemas.microsoft.com/office/drawing/2014/main" id="{C531CF5B-30A2-E857-19BC-4C25ED0805D7}"/>
              </a:ext>
            </a:extLst>
          </p:cNvPr>
          <p:cNvSpPr txBox="1"/>
          <p:nvPr/>
        </p:nvSpPr>
        <p:spPr>
          <a:xfrm>
            <a:off x="-182266" y="351386"/>
            <a:ext cx="12081909" cy="6124754"/>
          </a:xfrm>
          <a:prstGeom prst="rect">
            <a:avLst/>
          </a:prstGeom>
          <a:noFill/>
        </p:spPr>
        <p:txBody>
          <a:bodyPr wrap="square" rtlCol="0">
            <a:spAutoFit/>
          </a:bodyPr>
          <a:lstStyle/>
          <a:p>
            <a:pPr marL="314859" lvl="1" indent="-157429">
              <a:buFont typeface="Arial"/>
              <a:buChar char="•"/>
            </a:pPr>
            <a:r>
              <a:rPr lang="en-US" sz="2800" b="1" dirty="0">
                <a:latin typeface="Nunito" pitchFamily="2" charset="0"/>
                <a:ea typeface="DM Sans Bold"/>
                <a:cs typeface="DM Sans Bold"/>
                <a:sym typeface="DM Sans Bold"/>
              </a:rPr>
              <a:t>Data Collection: </a:t>
            </a:r>
            <a:r>
              <a:rPr lang="en-US" sz="2800" dirty="0">
                <a:latin typeface="Nunito" pitchFamily="2" charset="0"/>
                <a:ea typeface="DM Sans Bold"/>
                <a:cs typeface="DM Sans Bold"/>
                <a:sym typeface="DM Sans Bold"/>
              </a:rPr>
              <a:t>IOT Devices Collect Sensor Data And Transmit It To The Cloud Platform.</a:t>
            </a:r>
          </a:p>
          <a:p>
            <a:pPr marL="314859" lvl="1" indent="-157429">
              <a:buFont typeface="Arial"/>
              <a:buChar char="•"/>
            </a:pPr>
            <a:r>
              <a:rPr lang="en-US" sz="2800" b="1" dirty="0">
                <a:latin typeface="Nunito" pitchFamily="2" charset="0"/>
                <a:ea typeface="DM Sans Bold"/>
                <a:cs typeface="DM Sans Bold"/>
                <a:sym typeface="DM Sans Bold"/>
              </a:rPr>
              <a:t>Data Preprocessing: </a:t>
            </a:r>
            <a:r>
              <a:rPr lang="en-US" sz="2800" dirty="0">
                <a:latin typeface="Nunito" pitchFamily="2" charset="0"/>
                <a:ea typeface="DM Sans Bold"/>
                <a:cs typeface="DM Sans Bold"/>
                <a:sym typeface="DM Sans Bold"/>
              </a:rPr>
              <a:t>Data Is Cleaned, Normalized, And Prepared For Analysis.</a:t>
            </a:r>
          </a:p>
          <a:p>
            <a:pPr marL="314859" lvl="1" indent="-157429">
              <a:buFont typeface="Arial"/>
              <a:buChar char="•"/>
            </a:pPr>
            <a:r>
              <a:rPr lang="en-US" sz="2800" b="1" dirty="0">
                <a:latin typeface="Nunito" pitchFamily="2" charset="0"/>
                <a:ea typeface="DM Sans Bold"/>
                <a:cs typeface="DM Sans Bold"/>
                <a:sym typeface="DM Sans Bold"/>
              </a:rPr>
              <a:t>Feature Engineering: </a:t>
            </a:r>
            <a:r>
              <a:rPr lang="en-US" sz="2800" dirty="0">
                <a:latin typeface="Nunito" pitchFamily="2" charset="0"/>
                <a:ea typeface="DM Sans Bold"/>
                <a:cs typeface="DM Sans Bold"/>
                <a:sym typeface="DM Sans Bold"/>
              </a:rPr>
              <a:t>Relevant Features Are Extracted From The Raw Data To Improve Model Performance.</a:t>
            </a:r>
          </a:p>
          <a:p>
            <a:pPr marL="314859" lvl="1" indent="-157429">
              <a:buFont typeface="Arial"/>
              <a:buChar char="•"/>
            </a:pPr>
            <a:r>
              <a:rPr lang="en-US" sz="2800" b="1" dirty="0">
                <a:latin typeface="Nunito" pitchFamily="2" charset="0"/>
                <a:ea typeface="DM Sans Bold"/>
                <a:cs typeface="DM Sans Bold"/>
                <a:sym typeface="DM Sans Bold"/>
              </a:rPr>
              <a:t>Model Training: </a:t>
            </a:r>
            <a:r>
              <a:rPr lang="en-US" sz="2800" dirty="0">
                <a:latin typeface="Nunito" pitchFamily="2" charset="0"/>
                <a:ea typeface="DM Sans Bold"/>
                <a:cs typeface="DM Sans Bold"/>
                <a:sym typeface="DM Sans Bold"/>
              </a:rPr>
              <a:t>Ai Models Are Trained On Historical Data To Learn Patterns And Relationships.</a:t>
            </a:r>
          </a:p>
          <a:p>
            <a:pPr marL="314859" lvl="1" indent="-157429">
              <a:buFont typeface="Arial"/>
              <a:buChar char="•"/>
            </a:pPr>
            <a:r>
              <a:rPr lang="en-US" sz="2800" b="1" dirty="0">
                <a:latin typeface="Nunito" pitchFamily="2" charset="0"/>
                <a:ea typeface="DM Sans Bold"/>
                <a:cs typeface="DM Sans Bold"/>
                <a:sym typeface="DM Sans Bold"/>
              </a:rPr>
              <a:t>Prediction And Analysis: </a:t>
            </a:r>
            <a:r>
              <a:rPr lang="en-US" sz="2800" dirty="0">
                <a:latin typeface="Nunito" pitchFamily="2" charset="0"/>
                <a:ea typeface="DM Sans Bold"/>
                <a:cs typeface="DM Sans Bold"/>
                <a:sym typeface="DM Sans Bold"/>
              </a:rPr>
              <a:t>Trained Models Are Used To Predict Future Water Quality Parameters And Identify Anomalies.</a:t>
            </a:r>
          </a:p>
          <a:p>
            <a:pPr marL="314859" lvl="1" indent="-157429">
              <a:buFont typeface="Arial"/>
              <a:buChar char="•"/>
            </a:pPr>
            <a:r>
              <a:rPr lang="en-US" sz="2800" b="1" dirty="0">
                <a:latin typeface="Nunito" pitchFamily="2" charset="0"/>
                <a:ea typeface="DM Sans Bold"/>
                <a:cs typeface="DM Sans Bold"/>
                <a:sym typeface="DM Sans Bold"/>
              </a:rPr>
              <a:t>Alerting: </a:t>
            </a:r>
            <a:r>
              <a:rPr lang="en-US" sz="2800" dirty="0">
                <a:latin typeface="Nunito" pitchFamily="2" charset="0"/>
                <a:ea typeface="DM Sans Bold"/>
                <a:cs typeface="DM Sans Bold"/>
                <a:sym typeface="DM Sans Bold"/>
              </a:rPr>
              <a:t>If Predicted Values Or Anomalies Exceed Predefined Thresholds, Alerts Are Sent To Relevant Stakeholders.</a:t>
            </a:r>
          </a:p>
          <a:p>
            <a:pPr marL="314859" lvl="1" indent="-157429">
              <a:buFont typeface="Arial"/>
              <a:buChar char="•"/>
            </a:pPr>
            <a:r>
              <a:rPr lang="en-US" sz="2800" b="1" dirty="0">
                <a:latin typeface="Nunito" pitchFamily="2" charset="0"/>
                <a:ea typeface="DM Sans Bold"/>
                <a:cs typeface="DM Sans Bold"/>
                <a:sym typeface="DM Sans Bold"/>
              </a:rPr>
              <a:t>Visualization: </a:t>
            </a:r>
            <a:r>
              <a:rPr lang="en-US" sz="2800" dirty="0">
                <a:latin typeface="Nunito" pitchFamily="2" charset="0"/>
                <a:ea typeface="DM Sans Bold"/>
                <a:cs typeface="DM Sans Bold"/>
                <a:sym typeface="DM Sans Bold"/>
              </a:rPr>
              <a:t>Data And Insights Are Visualized To Provide A Clear Understanding Of Water Quality Trends.</a:t>
            </a:r>
          </a:p>
        </p:txBody>
      </p:sp>
      <p:sp>
        <p:nvSpPr>
          <p:cNvPr id="2" name="TextBox 1">
            <a:extLst>
              <a:ext uri="{FF2B5EF4-FFF2-40B4-BE49-F238E27FC236}">
                <a16:creationId xmlns:a16="http://schemas.microsoft.com/office/drawing/2014/main" id="{728E190A-E754-91DD-7B53-7B1B04142DB7}"/>
              </a:ext>
            </a:extLst>
          </p:cNvPr>
          <p:cNvSpPr txBox="1"/>
          <p:nvPr/>
        </p:nvSpPr>
        <p:spPr>
          <a:xfrm>
            <a:off x="11899643" y="6482404"/>
            <a:ext cx="301686" cy="369332"/>
          </a:xfrm>
          <a:prstGeom prst="rect">
            <a:avLst/>
          </a:prstGeom>
          <a:noFill/>
        </p:spPr>
        <p:txBody>
          <a:bodyPr wrap="none" rtlCol="0">
            <a:spAutoFit/>
          </a:bodyPr>
          <a:lstStyle/>
          <a:p>
            <a:r>
              <a:rPr lang="en-IN" dirty="0"/>
              <a:t>3</a:t>
            </a:r>
          </a:p>
        </p:txBody>
      </p:sp>
      <p:sp>
        <p:nvSpPr>
          <p:cNvPr id="3" name="Rectangle 2">
            <a:extLst>
              <a:ext uri="{FF2B5EF4-FFF2-40B4-BE49-F238E27FC236}">
                <a16:creationId xmlns:a16="http://schemas.microsoft.com/office/drawing/2014/main" id="{C7F55BF2-3CB7-690F-24A6-68CA5E91A2CF}"/>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sz="1800" b="1" dirty="0">
              <a:solidFill>
                <a:schemeClr val="bg1"/>
              </a:solidFill>
            </a:endParaRPr>
          </a:p>
          <a:p>
            <a:pPr algn="ctr" fontAlgn="auto">
              <a:spcBef>
                <a:spcPts val="0"/>
              </a:spcBef>
              <a:spcAft>
                <a:spcPts val="0"/>
              </a:spcAft>
              <a:defRPr/>
            </a:pPr>
            <a:r>
              <a:rPr lang="en-US" sz="1800" b="1" dirty="0">
                <a:solidFill>
                  <a:schemeClr val="bg1"/>
                </a:solidFill>
              </a:rPr>
              <a:t>SHRIDEVI NATIONAL LEVEL HACKATHON - 2024</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pic>
        <p:nvPicPr>
          <p:cNvPr id="4" name="Picture 3">
            <a:extLst>
              <a:ext uri="{FF2B5EF4-FFF2-40B4-BE49-F238E27FC236}">
                <a16:creationId xmlns:a16="http://schemas.microsoft.com/office/drawing/2014/main" id="{3B3D49AF-CAFD-8542-454C-767186C5209D}"/>
              </a:ext>
            </a:extLst>
          </p:cNvPr>
          <p:cNvPicPr>
            <a:picLocks noChangeAspect="1"/>
          </p:cNvPicPr>
          <p:nvPr/>
        </p:nvPicPr>
        <p:blipFill>
          <a:blip r:embed="rId2"/>
          <a:stretch>
            <a:fillRect/>
          </a:stretch>
        </p:blipFill>
        <p:spPr>
          <a:xfrm>
            <a:off x="11371438" y="44143"/>
            <a:ext cx="820561" cy="820561"/>
          </a:xfrm>
          <a:prstGeom prst="rect">
            <a:avLst/>
          </a:prstGeom>
        </p:spPr>
      </p:pic>
    </p:spTree>
    <p:extLst>
      <p:ext uri="{BB962C8B-B14F-4D97-AF65-F5344CB8AC3E}">
        <p14:creationId xmlns:p14="http://schemas.microsoft.com/office/powerpoint/2010/main" val="3336776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9866"/>
            <a:ext cx="10972800" cy="1143000"/>
          </a:xfrm>
        </p:spPr>
        <p:txBody>
          <a:bodyPr/>
          <a:lstStyle/>
          <a:p>
            <a:pPr algn="l"/>
            <a:r>
              <a:rPr sz="3200" b="1" dirty="0">
                <a:solidFill>
                  <a:schemeClr val="tx2"/>
                </a:solidFill>
                <a:latin typeface="Garamond" panose="02020404030301010803" pitchFamily="18" charset="0"/>
                <a:ea typeface="ＭＳ Ｐゴシック" pitchFamily="1" charset="-128"/>
                <a:cs typeface="Arial" pitchFamily="34" charset="0"/>
              </a:rPr>
              <a:t>Support Vector Machine (SVM) in Water Quality Analysis</a:t>
            </a:r>
          </a:p>
        </p:txBody>
      </p:sp>
      <p:sp>
        <p:nvSpPr>
          <p:cNvPr id="3" name="Content Placeholder 2"/>
          <p:cNvSpPr>
            <a:spLocks noGrp="1"/>
          </p:cNvSpPr>
          <p:nvPr>
            <p:ph idx="1"/>
          </p:nvPr>
        </p:nvSpPr>
        <p:spPr>
          <a:xfrm>
            <a:off x="122580" y="474266"/>
            <a:ext cx="11883887" cy="2696317"/>
          </a:xfrm>
        </p:spPr>
        <p:txBody>
          <a:bodyPr/>
          <a:lstStyle/>
          <a:p>
            <a:r>
              <a:rPr sz="2400" dirty="0">
                <a:latin typeface="Nunito" pitchFamily="2" charset="0"/>
              </a:rPr>
              <a:t>SVM Method:</a:t>
            </a:r>
          </a:p>
          <a:p>
            <a:r>
              <a:rPr sz="2400" dirty="0">
                <a:latin typeface="Nunito" pitchFamily="2" charset="0"/>
              </a:rPr>
              <a:t>- Classification of water quality as safe or unsafe.</a:t>
            </a:r>
          </a:p>
          <a:p>
            <a:r>
              <a:rPr sz="2400" dirty="0">
                <a:latin typeface="Nunito" pitchFamily="2" charset="0"/>
              </a:rPr>
              <a:t>- Regression for predicting future contaminant levels.</a:t>
            </a:r>
          </a:p>
          <a:p>
            <a:r>
              <a:rPr sz="2400" dirty="0">
                <a:latin typeface="Nunito" pitchFamily="2" charset="0"/>
              </a:rPr>
              <a:t>- High accuracy in detecting outliers and anomalies.</a:t>
            </a:r>
          </a:p>
          <a:p>
            <a:r>
              <a:rPr sz="2400" dirty="0">
                <a:latin typeface="Nunito" pitchFamily="2" charset="0"/>
              </a:rPr>
              <a:t>- Key features: pH, </a:t>
            </a:r>
            <a:r>
              <a:rPr lang="en-IN" sz="2400" dirty="0" err="1">
                <a:latin typeface="Nunito" pitchFamily="2" charset="0"/>
              </a:rPr>
              <a:t>temperature,Turbidity</a:t>
            </a:r>
            <a:r>
              <a:rPr lang="en-IN" sz="2400" dirty="0">
                <a:latin typeface="Nunito" pitchFamily="2" charset="0"/>
              </a:rPr>
              <a:t>. </a:t>
            </a:r>
            <a:endParaRPr sz="2400" dirty="0">
              <a:latin typeface="Nunito" pitchFamily="2" charset="0"/>
            </a:endParaRPr>
          </a:p>
        </p:txBody>
      </p:sp>
      <p:sp>
        <p:nvSpPr>
          <p:cNvPr id="4" name="Rectangle 3">
            <a:extLst>
              <a:ext uri="{FF2B5EF4-FFF2-40B4-BE49-F238E27FC236}">
                <a16:creationId xmlns:a16="http://schemas.microsoft.com/office/drawing/2014/main" id="{3C510A07-25E3-0924-548F-91E87A660702}"/>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sz="1800" b="1" dirty="0">
              <a:solidFill>
                <a:schemeClr val="bg1"/>
              </a:solidFill>
            </a:endParaRPr>
          </a:p>
          <a:p>
            <a:pPr algn="ctr" fontAlgn="auto">
              <a:spcBef>
                <a:spcPts val="0"/>
              </a:spcBef>
              <a:spcAft>
                <a:spcPts val="0"/>
              </a:spcAft>
              <a:defRPr/>
            </a:pPr>
            <a:r>
              <a:rPr lang="en-US" sz="1800" b="1" dirty="0">
                <a:solidFill>
                  <a:schemeClr val="bg1"/>
                </a:solidFill>
              </a:rPr>
              <a:t>SHRIDEVI NATIONAL LEVEL HACKATHON - 2024</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5" name="TextBox 4">
            <a:extLst>
              <a:ext uri="{FF2B5EF4-FFF2-40B4-BE49-F238E27FC236}">
                <a16:creationId xmlns:a16="http://schemas.microsoft.com/office/drawing/2014/main" id="{D90DF13D-8C80-3FE3-C73D-2063BE22C5CF}"/>
              </a:ext>
            </a:extLst>
          </p:cNvPr>
          <p:cNvSpPr txBox="1"/>
          <p:nvPr/>
        </p:nvSpPr>
        <p:spPr>
          <a:xfrm>
            <a:off x="0" y="2536942"/>
            <a:ext cx="11883887" cy="584775"/>
          </a:xfrm>
          <a:prstGeom prst="rect">
            <a:avLst/>
          </a:prstGeom>
          <a:noFill/>
        </p:spPr>
        <p:txBody>
          <a:bodyPr wrap="square" rtlCol="0">
            <a:spAutoFit/>
          </a:bodyPr>
          <a:lstStyle/>
          <a:p>
            <a:r>
              <a:rPr lang="en-US" sz="3200" b="1" dirty="0">
                <a:solidFill>
                  <a:schemeClr val="tx2"/>
                </a:solidFill>
                <a:latin typeface="Garamond" panose="02020404030301010803" pitchFamily="18" charset="0"/>
                <a:ea typeface="ＭＳ Ｐゴシック" pitchFamily="1" charset="-128"/>
                <a:cs typeface="Arial" pitchFamily="34" charset="0"/>
              </a:rPr>
              <a:t>Key Advantages of IoT and AI Integration</a:t>
            </a:r>
            <a:endParaRPr lang="en-IN" sz="2800" dirty="0"/>
          </a:p>
        </p:txBody>
      </p:sp>
      <p:sp>
        <p:nvSpPr>
          <p:cNvPr id="6" name="TextBox 5">
            <a:extLst>
              <a:ext uri="{FF2B5EF4-FFF2-40B4-BE49-F238E27FC236}">
                <a16:creationId xmlns:a16="http://schemas.microsoft.com/office/drawing/2014/main" id="{09516622-CDEF-97F1-B5E1-E4827D5C8D6F}"/>
              </a:ext>
            </a:extLst>
          </p:cNvPr>
          <p:cNvSpPr txBox="1"/>
          <p:nvPr/>
        </p:nvSpPr>
        <p:spPr>
          <a:xfrm>
            <a:off x="119514" y="3111778"/>
            <a:ext cx="11644858" cy="3416320"/>
          </a:xfrm>
          <a:prstGeom prst="rect">
            <a:avLst/>
          </a:prstGeom>
          <a:noFill/>
        </p:spPr>
        <p:txBody>
          <a:bodyPr wrap="square" rtlCol="0">
            <a:spAutoFit/>
          </a:bodyPr>
          <a:lstStyle/>
          <a:p>
            <a:pPr marL="342900" indent="-342900">
              <a:buFont typeface="Arial" panose="020B0604020202020204" pitchFamily="34" charset="0"/>
              <a:buChar char="•"/>
            </a:pPr>
            <a:r>
              <a:rPr lang="en-US" sz="1800" dirty="0">
                <a:latin typeface="Nunito" pitchFamily="2" charset="0"/>
              </a:rPr>
              <a:t>Benefits of IoT &amp; AI Approach:</a:t>
            </a:r>
          </a:p>
          <a:p>
            <a:pPr marL="342900" indent="-342900">
              <a:buFont typeface="Arial" panose="020B0604020202020204" pitchFamily="34" charset="0"/>
              <a:buChar char="•"/>
            </a:pPr>
            <a:r>
              <a:rPr lang="en-US" sz="1800" dirty="0">
                <a:latin typeface="Nunito" pitchFamily="2" charset="0"/>
              </a:rPr>
              <a:t>- Continuous real-time monitoring and prediction.</a:t>
            </a:r>
          </a:p>
          <a:p>
            <a:pPr marL="342900" indent="-342900">
              <a:buFont typeface="Arial" panose="020B0604020202020204" pitchFamily="34" charset="0"/>
              <a:buChar char="•"/>
            </a:pPr>
            <a:r>
              <a:rPr lang="en-US" sz="1800" dirty="0">
                <a:latin typeface="Nunito" pitchFamily="2" charset="0"/>
              </a:rPr>
              <a:t>- Early detection of contamination events.</a:t>
            </a:r>
          </a:p>
          <a:p>
            <a:pPr marL="342900" indent="-342900">
              <a:buFont typeface="Arial" panose="020B0604020202020204" pitchFamily="34" charset="0"/>
              <a:buChar char="•"/>
            </a:pPr>
            <a:r>
              <a:rPr lang="en-US" sz="1800" dirty="0">
                <a:latin typeface="Nunito" pitchFamily="2" charset="0"/>
              </a:rPr>
              <a:t>- Scalability for large water bodies and urban water supplies.</a:t>
            </a:r>
          </a:p>
          <a:p>
            <a:pPr marL="342900" indent="-342900">
              <a:buFont typeface="Arial" panose="020B0604020202020204" pitchFamily="34" charset="0"/>
              <a:buChar char="•"/>
            </a:pPr>
            <a:r>
              <a:rPr lang="en-US" sz="1800" dirty="0">
                <a:latin typeface="Nunito" pitchFamily="2" charset="0"/>
              </a:rPr>
              <a:t>- Automated alerts and decision support for water treatment plants.</a:t>
            </a:r>
          </a:p>
          <a:p>
            <a:r>
              <a:rPr lang="en-US" sz="1800" b="1" dirty="0">
                <a:solidFill>
                  <a:schemeClr val="tx2"/>
                </a:solidFill>
                <a:latin typeface="Nunito" pitchFamily="2" charset="0"/>
              </a:rPr>
              <a:t> Interpret the Results</a:t>
            </a:r>
          </a:p>
          <a:p>
            <a:r>
              <a:rPr lang="en-US" sz="1800" dirty="0">
                <a:latin typeface="Nunito" pitchFamily="2" charset="0"/>
              </a:rPr>
              <a:t>:0–50 ppm: Very low TDS, considered highly pure. Common in distilled and reverse osmosis (RO) filtered water.50–150 ppm: Acceptable level, typically found in high-quality drinking water.150–300 ppm: Average for most tap water; usually safe but may have minor impurities.300–500 ppm: High TDS level, potentially safe but can affect taste and may contain additional minerals or </a:t>
            </a:r>
            <a:r>
              <a:rPr lang="en-US" sz="1800" dirty="0" err="1">
                <a:latin typeface="Nunito" pitchFamily="2" charset="0"/>
              </a:rPr>
              <a:t>contaminants.Above</a:t>
            </a:r>
            <a:r>
              <a:rPr lang="en-US" sz="1800" dirty="0">
                <a:latin typeface="Nunito" pitchFamily="2" charset="0"/>
              </a:rPr>
              <a:t> 500 ppm: Not ideal for drinking. It can contain pollutants and unwanted minerals, especially if the TDS level is significantly higher.</a:t>
            </a:r>
          </a:p>
          <a:p>
            <a:pPr marL="342900" indent="-342900">
              <a:buFont typeface="Arial" panose="020B0604020202020204" pitchFamily="34" charset="0"/>
              <a:buChar char="•"/>
            </a:pPr>
            <a:endParaRPr lang="en-IN" dirty="0"/>
          </a:p>
        </p:txBody>
      </p:sp>
      <p:pic>
        <p:nvPicPr>
          <p:cNvPr id="7" name="Picture 6">
            <a:extLst>
              <a:ext uri="{FF2B5EF4-FFF2-40B4-BE49-F238E27FC236}">
                <a16:creationId xmlns:a16="http://schemas.microsoft.com/office/drawing/2014/main" id="{10BFCA09-B692-D7EF-D322-2628E19F4468}"/>
              </a:ext>
            </a:extLst>
          </p:cNvPr>
          <p:cNvPicPr>
            <a:picLocks noChangeAspect="1"/>
          </p:cNvPicPr>
          <p:nvPr/>
        </p:nvPicPr>
        <p:blipFill>
          <a:blip r:embed="rId2"/>
          <a:stretch>
            <a:fillRect/>
          </a:stretch>
        </p:blipFill>
        <p:spPr>
          <a:xfrm>
            <a:off x="11129617" y="44143"/>
            <a:ext cx="987758" cy="98775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45602" y="-337174"/>
            <a:ext cx="10972800" cy="1143000"/>
          </a:xfrm>
        </p:spPr>
        <p:txBody>
          <a:bodyPr/>
          <a:lstStyle/>
          <a:p>
            <a:pPr algn="l"/>
            <a:r>
              <a:rPr lang="en-US" sz="3600" b="1" dirty="0">
                <a:solidFill>
                  <a:schemeClr val="tx2"/>
                </a:solidFill>
                <a:latin typeface="Garamond" panose="02020404030301010803" pitchFamily="18" charset="0"/>
              </a:rPr>
              <a:t>Feasibility And Viability</a:t>
            </a:r>
            <a:endParaRPr lang="en-US" sz="3600" dirty="0">
              <a:solidFill>
                <a:schemeClr val="tx2"/>
              </a:solidFill>
              <a:latin typeface="Nunito" pitchFamily="2" charset="0"/>
              <a:cs typeface="Arial" pitchFamily="34"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5</a:t>
            </a:fld>
            <a:endParaRPr lang="en-US" b="1" dirty="0">
              <a:solidFill>
                <a:schemeClr val="bg1"/>
              </a:solidFill>
            </a:endParaRPr>
          </a:p>
        </p:txBody>
      </p:sp>
      <p:pic>
        <p:nvPicPr>
          <p:cNvPr id="3" name="Picture 2">
            <a:extLst>
              <a:ext uri="{FF2B5EF4-FFF2-40B4-BE49-F238E27FC236}">
                <a16:creationId xmlns:a16="http://schemas.microsoft.com/office/drawing/2014/main" id="{050F0E2C-E63B-0BC0-176C-5778D9AC9CC7}"/>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flipH="1">
            <a:off x="6095999" y="596535"/>
            <a:ext cx="1175684" cy="1117018"/>
          </a:xfrm>
          <a:prstGeom prst="rect">
            <a:avLst/>
          </a:prstGeom>
        </p:spPr>
      </p:pic>
      <p:pic>
        <p:nvPicPr>
          <p:cNvPr id="40" name="Picture 39">
            <a:extLst>
              <a:ext uri="{FF2B5EF4-FFF2-40B4-BE49-F238E27FC236}">
                <a16:creationId xmlns:a16="http://schemas.microsoft.com/office/drawing/2014/main" id="{BFA429FF-F149-57FC-4416-958705DC02B5}"/>
              </a:ext>
            </a:extLst>
          </p:cNvPr>
          <p:cNvPicPr>
            <a:picLocks noChangeAspect="1"/>
          </p:cNvPicPr>
          <p:nvPr/>
        </p:nvPicPr>
        <p:blipFill>
          <a:blip r:embed="rId5"/>
          <a:stretch>
            <a:fillRect/>
          </a:stretch>
        </p:blipFill>
        <p:spPr>
          <a:xfrm>
            <a:off x="7255599" y="1063962"/>
            <a:ext cx="4467970" cy="1565584"/>
          </a:xfrm>
          <a:prstGeom prst="rect">
            <a:avLst/>
          </a:prstGeom>
        </p:spPr>
      </p:pic>
      <p:pic>
        <p:nvPicPr>
          <p:cNvPr id="46" name="Picture 45">
            <a:extLst>
              <a:ext uri="{FF2B5EF4-FFF2-40B4-BE49-F238E27FC236}">
                <a16:creationId xmlns:a16="http://schemas.microsoft.com/office/drawing/2014/main" id="{00F8F71D-691C-64BC-311B-C51877D6A096}"/>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foregroundMark x1="28239" y1="50299" x2="28239" y2="50299"/>
                        <a14:foregroundMark x1="34884" y1="46108" x2="34884" y2="46108"/>
                        <a14:foregroundMark x1="52159" y1="54491" x2="52159" y2="54491"/>
                        <a14:foregroundMark x1="60797" y1="50299" x2="60797" y2="50299"/>
                        <a14:foregroundMark x1="69103" y1="48503" x2="69103" y2="48503"/>
                        <a14:foregroundMark x1="76412" y1="45509" x2="76412" y2="45509"/>
                      </a14:backgroundRemoval>
                    </a14:imgEffect>
                  </a14:imgLayer>
                </a14:imgProps>
              </a:ext>
            </a:extLst>
          </a:blip>
          <a:stretch>
            <a:fillRect/>
          </a:stretch>
        </p:blipFill>
        <p:spPr>
          <a:xfrm>
            <a:off x="9761616" y="2237963"/>
            <a:ext cx="1586125" cy="880010"/>
          </a:xfrm>
          <a:prstGeom prst="rect">
            <a:avLst/>
          </a:prstGeom>
        </p:spPr>
      </p:pic>
      <p:pic>
        <p:nvPicPr>
          <p:cNvPr id="50" name="Picture 49">
            <a:extLst>
              <a:ext uri="{FF2B5EF4-FFF2-40B4-BE49-F238E27FC236}">
                <a16:creationId xmlns:a16="http://schemas.microsoft.com/office/drawing/2014/main" id="{E29932E5-DCD0-6C66-230E-12DF9D2B1B2F}"/>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4762" b="93651" l="9023" r="89850">
                        <a14:foregroundMark x1="49624" y1="5820" x2="49624" y2="5820"/>
                        <a14:foregroundMark x1="46241" y1="89947" x2="46241" y2="89947"/>
                        <a14:foregroundMark x1="51504" y1="93651" x2="51504" y2="93651"/>
                      </a14:backgroundRemoval>
                    </a14:imgEffect>
                  </a14:imgLayer>
                </a14:imgProps>
              </a:ext>
            </a:extLst>
          </a:blip>
          <a:stretch>
            <a:fillRect/>
          </a:stretch>
        </p:blipFill>
        <p:spPr>
          <a:xfrm>
            <a:off x="7253025" y="2621281"/>
            <a:ext cx="1371379" cy="974401"/>
          </a:xfrm>
          <a:prstGeom prst="rect">
            <a:avLst/>
          </a:prstGeom>
        </p:spPr>
      </p:pic>
      <p:pic>
        <p:nvPicPr>
          <p:cNvPr id="54" name="Picture 53">
            <a:extLst>
              <a:ext uri="{FF2B5EF4-FFF2-40B4-BE49-F238E27FC236}">
                <a16:creationId xmlns:a16="http://schemas.microsoft.com/office/drawing/2014/main" id="{2A012F18-9143-DDCF-0575-D58AA9D39174}"/>
              </a:ext>
            </a:extLst>
          </p:cNvPr>
          <p:cNvPicPr>
            <a:picLocks noChangeAspect="1"/>
          </p:cNvPicPr>
          <p:nvPr/>
        </p:nvPicPr>
        <p:blipFill>
          <a:blip r:embed="rId10"/>
          <a:stretch>
            <a:fillRect/>
          </a:stretch>
        </p:blipFill>
        <p:spPr>
          <a:xfrm>
            <a:off x="8737600" y="2680405"/>
            <a:ext cx="3215354" cy="1597566"/>
          </a:xfrm>
          <a:prstGeom prst="rect">
            <a:avLst/>
          </a:prstGeom>
        </p:spPr>
      </p:pic>
      <p:sp>
        <p:nvSpPr>
          <p:cNvPr id="7" name="TextBox 6">
            <a:extLst>
              <a:ext uri="{FF2B5EF4-FFF2-40B4-BE49-F238E27FC236}">
                <a16:creationId xmlns:a16="http://schemas.microsoft.com/office/drawing/2014/main" id="{CAF585E2-9833-29B6-4A9F-5E8619F252C2}"/>
              </a:ext>
            </a:extLst>
          </p:cNvPr>
          <p:cNvSpPr txBox="1"/>
          <p:nvPr/>
        </p:nvSpPr>
        <p:spPr>
          <a:xfrm>
            <a:off x="43031" y="3445709"/>
            <a:ext cx="6202836" cy="2862322"/>
          </a:xfrm>
          <a:prstGeom prst="rect">
            <a:avLst/>
          </a:prstGeom>
          <a:noFill/>
        </p:spPr>
        <p:txBody>
          <a:bodyPr wrap="square">
            <a:spAutoFit/>
          </a:bodyPr>
          <a:lstStyle/>
          <a:p>
            <a:pPr marL="457200" indent="-457200">
              <a:buFont typeface="Arial" panose="020B0604020202020204" pitchFamily="34" charset="0"/>
              <a:buChar char="•"/>
            </a:pPr>
            <a:r>
              <a:rPr lang="en-US" sz="1800" dirty="0">
                <a:latin typeface="Nunito" pitchFamily="2" charset="0"/>
                <a:ea typeface="Canva Sans"/>
                <a:cs typeface="Canva Sans"/>
                <a:sym typeface="Canva Sans"/>
              </a:rPr>
              <a:t> Real-time Monitoring: Continuous Monitoring Of Water Quality Parameters.</a:t>
            </a:r>
          </a:p>
          <a:p>
            <a:pPr marL="457200" indent="-457200">
              <a:buFont typeface="Arial" panose="020B0604020202020204" pitchFamily="34" charset="0"/>
              <a:buChar char="•"/>
            </a:pPr>
            <a:r>
              <a:rPr lang="en-US" sz="1800" dirty="0">
                <a:latin typeface="Nunito" pitchFamily="2" charset="0"/>
                <a:ea typeface="Canva Sans"/>
                <a:cs typeface="Canva Sans"/>
                <a:sym typeface="Canva Sans"/>
              </a:rPr>
              <a:t> Early Detection: Identification Of Potential Issues Before They Escalate.</a:t>
            </a:r>
          </a:p>
          <a:p>
            <a:pPr marL="457200" indent="-457200">
              <a:buFont typeface="Arial" panose="020B0604020202020204" pitchFamily="34" charset="0"/>
              <a:buChar char="•"/>
            </a:pPr>
            <a:r>
              <a:rPr lang="en-US" sz="1800" dirty="0">
                <a:latin typeface="Nunito" pitchFamily="2" charset="0"/>
                <a:ea typeface="Canva Sans"/>
                <a:cs typeface="Canva Sans"/>
                <a:sym typeface="Canva Sans"/>
              </a:rPr>
              <a:t> Proactive Measures: Timely Interventions To Prevent Contamination And Ensure Safe Drinking Water.</a:t>
            </a:r>
          </a:p>
          <a:p>
            <a:pPr marL="457200" indent="-457200">
              <a:buFont typeface="Arial" panose="020B0604020202020204" pitchFamily="34" charset="0"/>
              <a:buChar char="•"/>
            </a:pPr>
            <a:r>
              <a:rPr lang="en-US" sz="1800" dirty="0">
                <a:latin typeface="Nunito" pitchFamily="2" charset="0"/>
                <a:ea typeface="Canva Sans"/>
                <a:cs typeface="Canva Sans"/>
                <a:sym typeface="Canva Sans"/>
              </a:rPr>
              <a:t>Data-driven Decisions: Informed Decision-making Based On Data-backed Insights.</a:t>
            </a:r>
          </a:p>
          <a:p>
            <a:pPr marL="457200" indent="-457200">
              <a:buFont typeface="Arial" panose="020B0604020202020204" pitchFamily="34" charset="0"/>
              <a:buChar char="•"/>
            </a:pPr>
            <a:r>
              <a:rPr lang="en-US" sz="1800" dirty="0">
                <a:latin typeface="Nunito" pitchFamily="2" charset="0"/>
                <a:ea typeface="Canva Sans"/>
                <a:cs typeface="Canva Sans"/>
                <a:sym typeface="Canva Sans"/>
              </a:rPr>
              <a:t>Improved Ecosystem Health: Protection Of Aquatic Ecosystems From Pollution.</a:t>
            </a:r>
          </a:p>
        </p:txBody>
      </p:sp>
      <p:sp>
        <p:nvSpPr>
          <p:cNvPr id="10" name="TextBox 9">
            <a:extLst>
              <a:ext uri="{FF2B5EF4-FFF2-40B4-BE49-F238E27FC236}">
                <a16:creationId xmlns:a16="http://schemas.microsoft.com/office/drawing/2014/main" id="{890ED9D5-8D0E-4F6D-9C7E-7B6B815857D3}"/>
              </a:ext>
            </a:extLst>
          </p:cNvPr>
          <p:cNvSpPr txBox="1"/>
          <p:nvPr/>
        </p:nvSpPr>
        <p:spPr>
          <a:xfrm>
            <a:off x="43031" y="467254"/>
            <a:ext cx="5766706" cy="3740126"/>
          </a:xfrm>
          <a:prstGeom prst="rect">
            <a:avLst/>
          </a:prstGeom>
          <a:noFill/>
        </p:spPr>
        <p:txBody>
          <a:bodyPr wrap="square">
            <a:spAutoFit/>
          </a:bodyPr>
          <a:lstStyle/>
          <a:p>
            <a:r>
              <a:rPr lang="en-US" sz="2000" b="1" dirty="0">
                <a:latin typeface="Nunito" pitchFamily="2" charset="0"/>
                <a:ea typeface="Canva Sans Bold"/>
                <a:cs typeface="Canva Sans Bold"/>
                <a:sym typeface="Canva Sans Bold"/>
              </a:rPr>
              <a:t>Data Collection:</a:t>
            </a:r>
            <a:endParaRPr lang="en-US" sz="2000" dirty="0">
              <a:latin typeface="Nunito" pitchFamily="2" charset="0"/>
              <a:ea typeface="Canva Sans"/>
              <a:cs typeface="Canva Sans"/>
              <a:sym typeface="Canva Sans"/>
            </a:endParaRPr>
          </a:p>
          <a:p>
            <a:pPr marL="457200" indent="-457200">
              <a:buFont typeface="Arial" panose="020B0604020202020204" pitchFamily="34" charset="0"/>
              <a:buChar char="•"/>
            </a:pPr>
            <a:r>
              <a:rPr lang="en-US" sz="2000" dirty="0">
                <a:latin typeface="Nunito" pitchFamily="2" charset="0"/>
                <a:ea typeface="Canva Sans"/>
                <a:cs typeface="Canva Sans"/>
                <a:sym typeface="Canva Sans"/>
              </a:rPr>
              <a:t>Inconsistent Or Missing Data.</a:t>
            </a:r>
          </a:p>
          <a:p>
            <a:pPr marL="457200" indent="-457200">
              <a:buFont typeface="Arial" panose="020B0604020202020204" pitchFamily="34" charset="0"/>
              <a:buChar char="•"/>
            </a:pPr>
            <a:r>
              <a:rPr lang="en-US" sz="2000" dirty="0">
                <a:latin typeface="Nunito" pitchFamily="2" charset="0"/>
                <a:ea typeface="Canva Sans"/>
                <a:cs typeface="Canva Sans"/>
                <a:sym typeface="Canva Sans"/>
              </a:rPr>
              <a:t>Difficulty In Integrating Diverse Data Sources.</a:t>
            </a:r>
          </a:p>
          <a:p>
            <a:r>
              <a:rPr lang="en-US" sz="2000" b="1" dirty="0">
                <a:latin typeface="Nunito" pitchFamily="2" charset="0"/>
                <a:ea typeface="Canva Sans Bold"/>
                <a:cs typeface="Canva Sans Bold"/>
                <a:sym typeface="Canva Sans Bold"/>
              </a:rPr>
              <a:t>Real-time Processing:</a:t>
            </a:r>
            <a:endParaRPr lang="en-US" sz="2000" dirty="0">
              <a:latin typeface="Nunito" pitchFamily="2" charset="0"/>
              <a:ea typeface="Canva Sans"/>
              <a:cs typeface="Canva Sans"/>
              <a:sym typeface="Canva Sans"/>
            </a:endParaRPr>
          </a:p>
          <a:p>
            <a:pPr marL="457200" indent="-457200">
              <a:buFont typeface="Arial" panose="020B0604020202020204" pitchFamily="34" charset="0"/>
              <a:buChar char="•"/>
            </a:pPr>
            <a:r>
              <a:rPr lang="en-US" sz="2000" dirty="0">
                <a:latin typeface="Nunito" pitchFamily="2" charset="0"/>
                <a:ea typeface="Canva Sans"/>
                <a:cs typeface="Canva Sans"/>
                <a:sym typeface="Canva Sans"/>
              </a:rPr>
              <a:t>Ensuring Low-latency Data Processing And Prediction.</a:t>
            </a:r>
          </a:p>
          <a:p>
            <a:pPr marL="457200" indent="-457200">
              <a:buFont typeface="Arial" panose="020B0604020202020204" pitchFamily="34" charset="0"/>
              <a:buChar char="•"/>
            </a:pPr>
            <a:r>
              <a:rPr lang="en-US" sz="2000" dirty="0">
                <a:latin typeface="Nunito" pitchFamily="2" charset="0"/>
                <a:ea typeface="Canva Sans"/>
                <a:cs typeface="Canva Sans"/>
                <a:sym typeface="Canva Sans"/>
              </a:rPr>
              <a:t>Handling High Data Volume And Velocity.</a:t>
            </a:r>
          </a:p>
          <a:p>
            <a:pPr algn="ctr">
              <a:lnSpc>
                <a:spcPts val="3149"/>
              </a:lnSpc>
            </a:pPr>
            <a:endParaRPr lang="en-US" sz="2400" dirty="0">
              <a:latin typeface="Nunito" pitchFamily="2" charset="0"/>
              <a:ea typeface="Canva Sans"/>
              <a:cs typeface="Canva Sans"/>
              <a:sym typeface="Canva Sans"/>
            </a:endParaRPr>
          </a:p>
          <a:p>
            <a:pPr algn="ctr">
              <a:lnSpc>
                <a:spcPts val="3149"/>
              </a:lnSpc>
            </a:pPr>
            <a:endParaRPr lang="en-US" sz="2400" dirty="0">
              <a:latin typeface="Nunito" pitchFamily="2" charset="0"/>
              <a:ea typeface="Canva Sans"/>
              <a:cs typeface="Canva Sans"/>
              <a:sym typeface="Canva Sans"/>
            </a:endParaRPr>
          </a:p>
          <a:p>
            <a:pPr algn="ctr">
              <a:lnSpc>
                <a:spcPts val="3149"/>
              </a:lnSpc>
            </a:pPr>
            <a:endParaRPr lang="en-US" sz="2400" dirty="0">
              <a:latin typeface="Nunito" pitchFamily="2" charset="0"/>
              <a:ea typeface="Canva Sans"/>
              <a:cs typeface="Canva Sans"/>
              <a:sym typeface="Canva Sans"/>
            </a:endParaRPr>
          </a:p>
        </p:txBody>
      </p:sp>
      <p:sp>
        <p:nvSpPr>
          <p:cNvPr id="12" name="TextBox 11">
            <a:extLst>
              <a:ext uri="{FF2B5EF4-FFF2-40B4-BE49-F238E27FC236}">
                <a16:creationId xmlns:a16="http://schemas.microsoft.com/office/drawing/2014/main" id="{02576E0E-AA11-488B-4EA4-D791062D690E}"/>
              </a:ext>
            </a:extLst>
          </p:cNvPr>
          <p:cNvSpPr txBox="1"/>
          <p:nvPr/>
        </p:nvSpPr>
        <p:spPr>
          <a:xfrm>
            <a:off x="-1824246" y="2996793"/>
            <a:ext cx="7762573" cy="532453"/>
          </a:xfrm>
          <a:prstGeom prst="rect">
            <a:avLst/>
          </a:prstGeom>
          <a:noFill/>
        </p:spPr>
        <p:txBody>
          <a:bodyPr wrap="square">
            <a:spAutoFit/>
          </a:bodyPr>
          <a:lstStyle/>
          <a:p>
            <a:pPr algn="ctr">
              <a:lnSpc>
                <a:spcPts val="3149"/>
              </a:lnSpc>
            </a:pPr>
            <a:r>
              <a:rPr lang="en-US" sz="3600" b="1" dirty="0">
                <a:solidFill>
                  <a:schemeClr val="tx2"/>
                </a:solidFill>
                <a:latin typeface="Garamond" panose="02020404030301010803" pitchFamily="18" charset="0"/>
              </a:rPr>
              <a:t>Impact And Benefits</a:t>
            </a:r>
            <a:endParaRPr lang="en-IN" sz="3600" dirty="0"/>
          </a:p>
        </p:txBody>
      </p:sp>
      <p:sp>
        <p:nvSpPr>
          <p:cNvPr id="14" name="TextBox 13">
            <a:extLst>
              <a:ext uri="{FF2B5EF4-FFF2-40B4-BE49-F238E27FC236}">
                <a16:creationId xmlns:a16="http://schemas.microsoft.com/office/drawing/2014/main" id="{0B854640-3B97-1CCE-8FB5-746CC14D4D00}"/>
              </a:ext>
            </a:extLst>
          </p:cNvPr>
          <p:cNvSpPr txBox="1"/>
          <p:nvPr/>
        </p:nvSpPr>
        <p:spPr>
          <a:xfrm>
            <a:off x="6011094" y="61690"/>
            <a:ext cx="6956980" cy="646331"/>
          </a:xfrm>
          <a:prstGeom prst="rect">
            <a:avLst/>
          </a:prstGeom>
          <a:noFill/>
        </p:spPr>
        <p:txBody>
          <a:bodyPr wrap="square">
            <a:spAutoFit/>
          </a:bodyPr>
          <a:lstStyle/>
          <a:p>
            <a:r>
              <a:rPr lang="en-US" sz="3600" b="1" dirty="0">
                <a:solidFill>
                  <a:schemeClr val="tx2"/>
                </a:solidFill>
                <a:latin typeface="Garamond" panose="02020404030301010803" pitchFamily="18" charset="0"/>
              </a:rPr>
              <a:t>Technology Stack</a:t>
            </a:r>
            <a:endParaRPr lang="en-IN" sz="3600" dirty="0"/>
          </a:p>
        </p:txBody>
      </p:sp>
      <p:sp>
        <p:nvSpPr>
          <p:cNvPr id="5" name="TextBox 4">
            <a:extLst>
              <a:ext uri="{FF2B5EF4-FFF2-40B4-BE49-F238E27FC236}">
                <a16:creationId xmlns:a16="http://schemas.microsoft.com/office/drawing/2014/main" id="{4C088F52-65A4-FF2F-A5AA-D5EBAB0D3EA5}"/>
              </a:ext>
            </a:extLst>
          </p:cNvPr>
          <p:cNvSpPr txBox="1"/>
          <p:nvPr/>
        </p:nvSpPr>
        <p:spPr>
          <a:xfrm>
            <a:off x="11937476" y="6536812"/>
            <a:ext cx="233924" cy="369332"/>
          </a:xfrm>
          <a:prstGeom prst="rect">
            <a:avLst/>
          </a:prstGeom>
          <a:noFill/>
        </p:spPr>
        <p:txBody>
          <a:bodyPr wrap="square" rtlCol="0">
            <a:spAutoFit/>
          </a:bodyPr>
          <a:lstStyle/>
          <a:p>
            <a:r>
              <a:rPr lang="en-IN" dirty="0"/>
              <a:t>6</a:t>
            </a:r>
          </a:p>
        </p:txBody>
      </p:sp>
      <p:pic>
        <p:nvPicPr>
          <p:cNvPr id="2" name="Picture 1">
            <a:extLst>
              <a:ext uri="{FF2B5EF4-FFF2-40B4-BE49-F238E27FC236}">
                <a16:creationId xmlns:a16="http://schemas.microsoft.com/office/drawing/2014/main" id="{0C822C49-3948-491A-663F-045E2471E571}"/>
              </a:ext>
            </a:extLst>
          </p:cNvPr>
          <p:cNvPicPr>
            <a:picLocks noChangeAspect="1"/>
          </p:cNvPicPr>
          <p:nvPr/>
        </p:nvPicPr>
        <p:blipFill>
          <a:blip r:embed="rId11"/>
          <a:stretch>
            <a:fillRect/>
          </a:stretch>
        </p:blipFill>
        <p:spPr>
          <a:xfrm>
            <a:off x="11034967" y="-5018"/>
            <a:ext cx="1123948" cy="1143001"/>
          </a:xfrm>
          <a:prstGeom prst="rect">
            <a:avLst/>
          </a:prstGeom>
        </p:spPr>
      </p:pic>
      <p:sp>
        <p:nvSpPr>
          <p:cNvPr id="8" name="Rectangle 7">
            <a:extLst>
              <a:ext uri="{FF2B5EF4-FFF2-40B4-BE49-F238E27FC236}">
                <a16:creationId xmlns:a16="http://schemas.microsoft.com/office/drawing/2014/main" id="{523A6D78-A431-C361-E660-E50CF4B85E93}"/>
              </a:ext>
            </a:extLst>
          </p:cNvPr>
          <p:cNvSpPr>
            <a:spLocks noChangeArrowheads="1"/>
          </p:cNvSpPr>
          <p:nvPr/>
        </p:nvSpPr>
        <p:spPr bwMode="auto">
          <a:xfrm>
            <a:off x="0" y="6356353"/>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sz="1800" b="1" dirty="0">
              <a:solidFill>
                <a:schemeClr val="bg1"/>
              </a:solidFill>
            </a:endParaRPr>
          </a:p>
          <a:p>
            <a:pPr algn="ctr" fontAlgn="auto">
              <a:spcBef>
                <a:spcPts val="0"/>
              </a:spcBef>
              <a:spcAft>
                <a:spcPts val="0"/>
              </a:spcAft>
              <a:defRPr/>
            </a:pPr>
            <a:r>
              <a:rPr lang="en-US" sz="1800" b="1" dirty="0">
                <a:solidFill>
                  <a:schemeClr val="bg1"/>
                </a:solidFill>
              </a:rPr>
              <a:t>SHRIDEVI NATIONAL LEVEL HACKATHON - 2024</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3" name="Oval 12" descr="Your startup LOGO">
            <a:extLst>
              <a:ext uri="{FF2B5EF4-FFF2-40B4-BE49-F238E27FC236}">
                <a16:creationId xmlns:a16="http://schemas.microsoft.com/office/drawing/2014/main" id="{E3D37ADA-1C3B-739E-3C7B-F5C090E38645}"/>
              </a:ext>
              <a:ext uri="{C183D7F6-B498-43B3-948B-1728B52AA6E4}">
                <adec:decorative xmlns:adec="http://schemas.microsoft.com/office/drawing/2017/decorative" val="0"/>
              </a:ext>
            </a:extLst>
          </p:cNvPr>
          <p:cNvSpPr/>
          <p:nvPr/>
        </p:nvSpPr>
        <p:spPr>
          <a:xfrm>
            <a:off x="10313936" y="5395777"/>
            <a:ext cx="1623540" cy="796521"/>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E36</a:t>
            </a:r>
          </a:p>
        </p:txBody>
      </p:sp>
      <p:pic>
        <p:nvPicPr>
          <p:cNvPr id="19" name="Picture 18">
            <a:extLst>
              <a:ext uri="{FF2B5EF4-FFF2-40B4-BE49-F238E27FC236}">
                <a16:creationId xmlns:a16="http://schemas.microsoft.com/office/drawing/2014/main" id="{CACA72D4-55AF-DCD1-AFA0-60DE67FDE8C9}"/>
              </a:ext>
            </a:extLst>
          </p:cNvPr>
          <p:cNvPicPr>
            <a:picLocks noChangeAspect="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Lst>
          </a:blip>
          <a:stretch>
            <a:fillRect/>
          </a:stretch>
        </p:blipFill>
        <p:spPr>
          <a:xfrm>
            <a:off x="7468080" y="3688269"/>
            <a:ext cx="1834430" cy="1834430"/>
          </a:xfrm>
          <a:prstGeom prst="rect">
            <a:avLst/>
          </a:prstGeom>
        </p:spPr>
      </p:pic>
      <p:pic>
        <p:nvPicPr>
          <p:cNvPr id="23" name="Picture 22">
            <a:extLst>
              <a:ext uri="{FF2B5EF4-FFF2-40B4-BE49-F238E27FC236}">
                <a16:creationId xmlns:a16="http://schemas.microsoft.com/office/drawing/2014/main" id="{0D2E9BFC-E53B-53D9-EB18-BC72171D60A0}"/>
              </a:ext>
            </a:extLst>
          </p:cNvPr>
          <p:cNvPicPr>
            <a:picLocks noChangeAspect="1"/>
          </p:cNvPicPr>
          <p:nvPr/>
        </p:nvPicPr>
        <p:blipFill>
          <a:blip r:embed="rId14"/>
          <a:stretch>
            <a:fillRect/>
          </a:stretch>
        </p:blipFill>
        <p:spPr>
          <a:xfrm>
            <a:off x="9938041" y="3928471"/>
            <a:ext cx="1409700" cy="14097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03CA76-5F4A-D370-6C02-FF2B89B57924}"/>
              </a:ext>
            </a:extLst>
          </p:cNvPr>
          <p:cNvSpPr>
            <a:spLocks noGrp="1"/>
          </p:cNvSpPr>
          <p:nvPr>
            <p:ph idx="1"/>
          </p:nvPr>
        </p:nvSpPr>
        <p:spPr>
          <a:xfrm>
            <a:off x="168965" y="289823"/>
            <a:ext cx="11817626" cy="6204643"/>
          </a:xfrm>
        </p:spPr>
        <p:txBody>
          <a:bodyPr/>
          <a:lstStyle/>
          <a:p>
            <a:pPr marL="0" indent="0">
              <a:buNone/>
            </a:pPr>
            <a:r>
              <a:rPr lang="en-IN" sz="1700" b="1" dirty="0"/>
              <a:t>Microbiological Contaminants: </a:t>
            </a:r>
          </a:p>
          <a:p>
            <a:pPr marL="0" indent="0">
              <a:buNone/>
            </a:pPr>
            <a:r>
              <a:rPr lang="en-IN" sz="1700" dirty="0"/>
              <a:t>Bacteria (e.g., E. coli, Salmonella) </a:t>
            </a:r>
          </a:p>
          <a:p>
            <a:pPr marL="0" indent="0">
              <a:buNone/>
            </a:pPr>
            <a:r>
              <a:rPr lang="en-IN" sz="1700" dirty="0"/>
              <a:t>Viruses (e.g., norovirus, hepatitis A) </a:t>
            </a:r>
          </a:p>
          <a:p>
            <a:pPr marL="0" indent="0">
              <a:buNone/>
            </a:pPr>
            <a:r>
              <a:rPr lang="en-IN" sz="1700" dirty="0"/>
              <a:t>Protozoa (e.g., Giardia, Cryptosporidium)</a:t>
            </a:r>
          </a:p>
          <a:p>
            <a:pPr marL="0" indent="0">
              <a:buNone/>
            </a:pPr>
            <a:r>
              <a:rPr lang="en-IN" sz="1700" b="1" dirty="0"/>
              <a:t>Chemical Contaminants:</a:t>
            </a:r>
          </a:p>
          <a:p>
            <a:pPr marL="0" indent="0">
              <a:buNone/>
            </a:pPr>
            <a:r>
              <a:rPr lang="en-IN" sz="1700" dirty="0"/>
              <a:t>Nutrients (e.g., nitrogen, phosphorus)</a:t>
            </a:r>
          </a:p>
          <a:p>
            <a:pPr marL="0" indent="0">
              <a:buNone/>
            </a:pPr>
            <a:r>
              <a:rPr lang="en-IN" sz="1700" dirty="0"/>
              <a:t>Heavy Metals (e.g., lead, mercury, cadmium)</a:t>
            </a:r>
          </a:p>
          <a:p>
            <a:pPr marL="0" indent="0">
              <a:buNone/>
            </a:pPr>
            <a:r>
              <a:rPr lang="en-IN" sz="1700" dirty="0"/>
              <a:t>Pesticides and Herbicides (e.g., glyphosate, atrazine)</a:t>
            </a:r>
          </a:p>
          <a:p>
            <a:pPr marL="0" indent="0">
              <a:buNone/>
            </a:pPr>
            <a:r>
              <a:rPr lang="en-IN" sz="1700" dirty="0"/>
              <a:t>Volatile Organic Compounds (VOCs) (e.g., benzene, trichloroethylene)</a:t>
            </a:r>
          </a:p>
          <a:p>
            <a:pPr marL="0" indent="0">
              <a:buNone/>
            </a:pPr>
            <a:r>
              <a:rPr lang="en-IN" sz="1700" b="1" dirty="0"/>
              <a:t>Physical Contaminants:</a:t>
            </a:r>
          </a:p>
          <a:p>
            <a:pPr marL="0" indent="0">
              <a:buNone/>
            </a:pPr>
            <a:r>
              <a:rPr lang="en-IN" sz="1700" dirty="0"/>
              <a:t>Suspended Solids (e.g., silt, clay)</a:t>
            </a:r>
          </a:p>
          <a:p>
            <a:pPr marL="0" indent="0">
              <a:buNone/>
            </a:pPr>
            <a:r>
              <a:rPr lang="en-IN" sz="1700" dirty="0"/>
              <a:t>Turbidity (cloudiness caused by particles)</a:t>
            </a:r>
          </a:p>
          <a:p>
            <a:pPr marL="0" indent="0">
              <a:buNone/>
            </a:pPr>
            <a:r>
              <a:rPr lang="en-IN" sz="1700" dirty="0"/>
              <a:t>Temperature (affecting solubility and biological activity)</a:t>
            </a:r>
          </a:p>
          <a:p>
            <a:pPr marL="0" indent="0">
              <a:buNone/>
            </a:pPr>
            <a:r>
              <a:rPr lang="en-IN" sz="1700" b="1" dirty="0"/>
              <a:t>Dissolved Gases:</a:t>
            </a:r>
          </a:p>
          <a:p>
            <a:pPr marL="0" indent="0">
              <a:buNone/>
            </a:pPr>
            <a:r>
              <a:rPr lang="en-IN" sz="1700" dirty="0"/>
              <a:t>Oxygen (dissolved oxygen levels)</a:t>
            </a:r>
          </a:p>
          <a:p>
            <a:pPr marL="0" indent="0">
              <a:buNone/>
            </a:pPr>
            <a:r>
              <a:rPr lang="en-IN" sz="1700" dirty="0"/>
              <a:t>Carbon Dioxide (affecting pH)</a:t>
            </a:r>
          </a:p>
          <a:p>
            <a:pPr marL="0" indent="0">
              <a:buNone/>
            </a:pPr>
            <a:r>
              <a:rPr lang="en-IN" sz="1700" b="1" dirty="0"/>
              <a:t>PH Levels:</a:t>
            </a:r>
          </a:p>
          <a:p>
            <a:pPr marL="0" indent="0">
              <a:buNone/>
            </a:pPr>
            <a:r>
              <a:rPr lang="en-IN" sz="1700" dirty="0"/>
              <a:t>Indicates the acidity or alkalinity of water.</a:t>
            </a:r>
          </a:p>
          <a:p>
            <a:pPr marL="0" indent="0">
              <a:buNone/>
            </a:pPr>
            <a:r>
              <a:rPr lang="en-IN" sz="1700" b="1" dirty="0"/>
              <a:t>Salinity:</a:t>
            </a:r>
          </a:p>
          <a:p>
            <a:pPr marL="0" indent="0">
              <a:buNone/>
            </a:pPr>
            <a:r>
              <a:rPr lang="en-IN" sz="1700" dirty="0"/>
              <a:t>Especially important in coastal and estuarine environments.</a:t>
            </a:r>
          </a:p>
        </p:txBody>
      </p:sp>
      <p:sp>
        <p:nvSpPr>
          <p:cNvPr id="5" name="Slide Number Placeholder 4">
            <a:extLst>
              <a:ext uri="{FF2B5EF4-FFF2-40B4-BE49-F238E27FC236}">
                <a16:creationId xmlns:a16="http://schemas.microsoft.com/office/drawing/2014/main" id="{827B2AD5-51D7-DAC0-8FB9-A7944D708881}"/>
              </a:ext>
            </a:extLst>
          </p:cNvPr>
          <p:cNvSpPr>
            <a:spLocks noGrp="1"/>
          </p:cNvSpPr>
          <p:nvPr>
            <p:ph type="sldNum" sz="quarter" idx="12"/>
          </p:nvPr>
        </p:nvSpPr>
        <p:spPr/>
        <p:txBody>
          <a:bodyPr/>
          <a:lstStyle/>
          <a:p>
            <a:fld id="{677C3CE7-23F7-4828-823C-E0205DF2CF97}" type="slidenum">
              <a:rPr lang="en-US" smtClean="0"/>
              <a:pPr/>
              <a:t>6</a:t>
            </a:fld>
            <a:endParaRPr lang="en-US"/>
          </a:p>
        </p:txBody>
      </p:sp>
      <p:sp>
        <p:nvSpPr>
          <p:cNvPr id="6" name="TextBox 5">
            <a:extLst>
              <a:ext uri="{FF2B5EF4-FFF2-40B4-BE49-F238E27FC236}">
                <a16:creationId xmlns:a16="http://schemas.microsoft.com/office/drawing/2014/main" id="{79B03B42-25F9-8E75-0AF1-821298FF9AF1}"/>
              </a:ext>
            </a:extLst>
          </p:cNvPr>
          <p:cNvSpPr txBox="1"/>
          <p:nvPr/>
        </p:nvSpPr>
        <p:spPr>
          <a:xfrm>
            <a:off x="92766" y="-141064"/>
            <a:ext cx="6003234" cy="861774"/>
          </a:xfrm>
          <a:prstGeom prst="rect">
            <a:avLst/>
          </a:prstGeom>
          <a:noFill/>
        </p:spPr>
        <p:txBody>
          <a:bodyPr wrap="square" rtlCol="0">
            <a:spAutoFit/>
          </a:bodyPr>
          <a:lstStyle/>
          <a:p>
            <a:r>
              <a:rPr lang="en-IN" sz="3200" b="1" dirty="0">
                <a:solidFill>
                  <a:schemeClr val="tx2"/>
                </a:solidFill>
                <a:latin typeface="Garamond" panose="02020404030301010803" pitchFamily="18" charset="0"/>
              </a:rPr>
              <a:t>Contaminants</a:t>
            </a:r>
            <a:r>
              <a:rPr lang="en-IN" sz="3200" b="1" dirty="0">
                <a:solidFill>
                  <a:schemeClr val="tx2"/>
                </a:solidFill>
                <a:latin typeface="Garmond"/>
              </a:rPr>
              <a:t>: </a:t>
            </a:r>
          </a:p>
          <a:p>
            <a:endParaRPr lang="en-IN" dirty="0">
              <a:solidFill>
                <a:schemeClr val="tx2"/>
              </a:solidFill>
              <a:latin typeface="Garmond"/>
            </a:endParaRPr>
          </a:p>
        </p:txBody>
      </p:sp>
      <p:pic>
        <p:nvPicPr>
          <p:cNvPr id="7" name="Picture 6">
            <a:extLst>
              <a:ext uri="{FF2B5EF4-FFF2-40B4-BE49-F238E27FC236}">
                <a16:creationId xmlns:a16="http://schemas.microsoft.com/office/drawing/2014/main" id="{5C64044C-8B59-178E-5261-D17A1484DB38}"/>
              </a:ext>
            </a:extLst>
          </p:cNvPr>
          <p:cNvPicPr>
            <a:picLocks noChangeAspect="1"/>
          </p:cNvPicPr>
          <p:nvPr/>
        </p:nvPicPr>
        <p:blipFill>
          <a:blip r:embed="rId3"/>
          <a:stretch>
            <a:fillRect/>
          </a:stretch>
        </p:blipFill>
        <p:spPr>
          <a:xfrm>
            <a:off x="10862643" y="136522"/>
            <a:ext cx="1123948" cy="1143001"/>
          </a:xfrm>
          <a:prstGeom prst="rect">
            <a:avLst/>
          </a:prstGeom>
        </p:spPr>
      </p:pic>
      <p:sp>
        <p:nvSpPr>
          <p:cNvPr id="8" name="Rectangle 7">
            <a:extLst>
              <a:ext uri="{FF2B5EF4-FFF2-40B4-BE49-F238E27FC236}">
                <a16:creationId xmlns:a16="http://schemas.microsoft.com/office/drawing/2014/main" id="{B06D1485-F3CE-6CBF-2F19-E1C2E41DF072}"/>
              </a:ext>
            </a:extLst>
          </p:cNvPr>
          <p:cNvSpPr>
            <a:spLocks noChangeArrowheads="1"/>
          </p:cNvSpPr>
          <p:nvPr/>
        </p:nvSpPr>
        <p:spPr bwMode="auto">
          <a:xfrm>
            <a:off x="0" y="6568177"/>
            <a:ext cx="12191999" cy="291414"/>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sz="1800" b="1" dirty="0">
              <a:solidFill>
                <a:schemeClr val="bg1"/>
              </a:solidFill>
            </a:endParaRPr>
          </a:p>
          <a:p>
            <a:pPr algn="ctr" fontAlgn="auto">
              <a:spcBef>
                <a:spcPts val="0"/>
              </a:spcBef>
              <a:spcAft>
                <a:spcPts val="0"/>
              </a:spcAft>
              <a:defRPr/>
            </a:pPr>
            <a:r>
              <a:rPr lang="en-US" sz="1800" b="1" dirty="0">
                <a:solidFill>
                  <a:schemeClr val="bg1"/>
                </a:solidFill>
              </a:rPr>
              <a:t>SHRIDEVI NATIONAL LEVEL HACKATHON - 2024</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Tree>
    <p:extLst>
      <p:ext uri="{BB962C8B-B14F-4D97-AF65-F5344CB8AC3E}">
        <p14:creationId xmlns:p14="http://schemas.microsoft.com/office/powerpoint/2010/main" val="3268307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6224"/>
            <a:ext cx="10972800" cy="1143000"/>
          </a:xfrm>
        </p:spPr>
        <p:txBody>
          <a:bodyPr/>
          <a:lstStyle/>
          <a:p>
            <a:pPr algn="l"/>
            <a:r>
              <a:rPr sz="4000" b="1" dirty="0">
                <a:solidFill>
                  <a:schemeClr val="tx2"/>
                </a:solidFill>
                <a:latin typeface="Garamond" panose="02020404030301010803" pitchFamily="18" charset="0"/>
                <a:ea typeface="ＭＳ Ｐゴシック" pitchFamily="1" charset="-128"/>
                <a:cs typeface="Arial" pitchFamily="34" charset="0"/>
              </a:rPr>
              <a:t>System Deployment &amp; Use Cases</a:t>
            </a:r>
          </a:p>
        </p:txBody>
      </p:sp>
      <p:sp>
        <p:nvSpPr>
          <p:cNvPr id="3" name="Content Placeholder 2"/>
          <p:cNvSpPr>
            <a:spLocks noGrp="1"/>
          </p:cNvSpPr>
          <p:nvPr>
            <p:ph idx="1"/>
          </p:nvPr>
        </p:nvSpPr>
        <p:spPr>
          <a:xfrm>
            <a:off x="92765" y="648115"/>
            <a:ext cx="10972800" cy="2542346"/>
          </a:xfrm>
        </p:spPr>
        <p:txBody>
          <a:bodyPr/>
          <a:lstStyle/>
          <a:p>
            <a:r>
              <a:rPr sz="2800" dirty="0">
                <a:latin typeface="Nunito" pitchFamily="2" charset="0"/>
              </a:rPr>
              <a:t>Applications:</a:t>
            </a:r>
          </a:p>
          <a:p>
            <a:r>
              <a:rPr sz="2800" dirty="0">
                <a:latin typeface="Nunito" pitchFamily="2" charset="0"/>
              </a:rPr>
              <a:t>- Real-time water quality monitoring for urban water supplies.</a:t>
            </a:r>
          </a:p>
          <a:p>
            <a:r>
              <a:rPr sz="2800" dirty="0">
                <a:latin typeface="Nunito" pitchFamily="2" charset="0"/>
              </a:rPr>
              <a:t>- River and lake ecosystem health monitoring.</a:t>
            </a:r>
          </a:p>
          <a:p>
            <a:r>
              <a:rPr sz="2800" dirty="0">
                <a:latin typeface="Nunito" pitchFamily="2" charset="0"/>
              </a:rPr>
              <a:t>- Predictive maintenance for water treatment plants.</a:t>
            </a:r>
          </a:p>
          <a:p>
            <a:r>
              <a:rPr sz="2800" dirty="0">
                <a:latin typeface="Nunito" pitchFamily="2" charset="0"/>
              </a:rPr>
              <a:t>- Ensuring safe drinking water in rural and urban areas.</a:t>
            </a:r>
          </a:p>
        </p:txBody>
      </p:sp>
      <p:sp>
        <p:nvSpPr>
          <p:cNvPr id="4" name="Rectangle 3">
            <a:extLst>
              <a:ext uri="{FF2B5EF4-FFF2-40B4-BE49-F238E27FC236}">
                <a16:creationId xmlns:a16="http://schemas.microsoft.com/office/drawing/2014/main" id="{9EBF0131-A761-09DC-CC63-6D24281B486A}"/>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sz="1800" b="1" dirty="0">
              <a:solidFill>
                <a:schemeClr val="bg1"/>
              </a:solidFill>
            </a:endParaRPr>
          </a:p>
          <a:p>
            <a:pPr algn="ctr" fontAlgn="auto">
              <a:spcBef>
                <a:spcPts val="0"/>
              </a:spcBef>
              <a:spcAft>
                <a:spcPts val="0"/>
              </a:spcAft>
              <a:defRPr/>
            </a:pPr>
            <a:r>
              <a:rPr lang="en-US" sz="1800" b="1" dirty="0">
                <a:solidFill>
                  <a:schemeClr val="bg1"/>
                </a:solidFill>
              </a:rPr>
              <a:t>SHRIDEVI NATIONAL LEVEL HACKATHON - 2024</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5" name="TextBox 4">
            <a:extLst>
              <a:ext uri="{FF2B5EF4-FFF2-40B4-BE49-F238E27FC236}">
                <a16:creationId xmlns:a16="http://schemas.microsoft.com/office/drawing/2014/main" id="{2FDD6417-E89D-99A9-BE40-B31399D1A352}"/>
              </a:ext>
            </a:extLst>
          </p:cNvPr>
          <p:cNvSpPr txBox="1"/>
          <p:nvPr/>
        </p:nvSpPr>
        <p:spPr>
          <a:xfrm>
            <a:off x="0" y="2989471"/>
            <a:ext cx="4244009" cy="707886"/>
          </a:xfrm>
          <a:prstGeom prst="rect">
            <a:avLst/>
          </a:prstGeom>
          <a:noFill/>
        </p:spPr>
        <p:txBody>
          <a:bodyPr wrap="square" rtlCol="0">
            <a:spAutoFit/>
          </a:bodyPr>
          <a:lstStyle/>
          <a:p>
            <a:r>
              <a:rPr lang="en-IN" sz="4000" b="1" dirty="0">
                <a:solidFill>
                  <a:schemeClr val="tx2"/>
                </a:solidFill>
                <a:latin typeface="Garamond" panose="02020404030301010803" pitchFamily="18" charset="0"/>
                <a:ea typeface="ＭＳ Ｐゴシック" pitchFamily="1" charset="-128"/>
                <a:cs typeface="Arial" pitchFamily="34" charset="0"/>
              </a:rPr>
              <a:t>Conclusion</a:t>
            </a:r>
            <a:endParaRPr lang="en-IN" dirty="0"/>
          </a:p>
        </p:txBody>
      </p:sp>
      <p:sp>
        <p:nvSpPr>
          <p:cNvPr id="6" name="TextBox 5">
            <a:extLst>
              <a:ext uri="{FF2B5EF4-FFF2-40B4-BE49-F238E27FC236}">
                <a16:creationId xmlns:a16="http://schemas.microsoft.com/office/drawing/2014/main" id="{7E6D3CBB-68F2-98DC-6981-523981BF7483}"/>
              </a:ext>
            </a:extLst>
          </p:cNvPr>
          <p:cNvSpPr txBox="1"/>
          <p:nvPr/>
        </p:nvSpPr>
        <p:spPr>
          <a:xfrm>
            <a:off x="92765" y="3697357"/>
            <a:ext cx="11923644" cy="2246769"/>
          </a:xfrm>
          <a:prstGeom prst="rect">
            <a:avLst/>
          </a:prstGeom>
          <a:noFill/>
        </p:spPr>
        <p:txBody>
          <a:bodyPr wrap="square" rtlCol="0">
            <a:spAutoFit/>
          </a:bodyPr>
          <a:lstStyle/>
          <a:p>
            <a:r>
              <a:rPr lang="en-US" sz="2800" dirty="0">
                <a:latin typeface="Nunito" pitchFamily="2" charset="0"/>
              </a:rPr>
              <a:t>Summary:</a:t>
            </a:r>
          </a:p>
          <a:p>
            <a:r>
              <a:rPr lang="en-US" sz="2800" dirty="0">
                <a:latin typeface="Nunito" pitchFamily="2" charset="0"/>
              </a:rPr>
              <a:t>- SVM-based AI model enhances water quality prediction.</a:t>
            </a:r>
          </a:p>
          <a:p>
            <a:r>
              <a:rPr lang="en-US" sz="2800" dirty="0">
                <a:latin typeface="Nunito" pitchFamily="2" charset="0"/>
              </a:rPr>
              <a:t>- IoT sensors provide continuous, real-time data.</a:t>
            </a:r>
          </a:p>
          <a:p>
            <a:r>
              <a:rPr lang="en-US" sz="2800" dirty="0">
                <a:latin typeface="Nunito" pitchFamily="2" charset="0"/>
              </a:rPr>
              <a:t>- Ensuring safe water through automated, AI-driven systems.</a:t>
            </a:r>
          </a:p>
          <a:p>
            <a:endParaRPr lang="en-IN" sz="2800" dirty="0"/>
          </a:p>
        </p:txBody>
      </p:sp>
      <p:pic>
        <p:nvPicPr>
          <p:cNvPr id="7" name="Picture 6">
            <a:extLst>
              <a:ext uri="{FF2B5EF4-FFF2-40B4-BE49-F238E27FC236}">
                <a16:creationId xmlns:a16="http://schemas.microsoft.com/office/drawing/2014/main" id="{43609EF7-B1BF-AEC8-A8FF-86774C487865}"/>
              </a:ext>
            </a:extLst>
          </p:cNvPr>
          <p:cNvPicPr>
            <a:picLocks noChangeAspect="1"/>
          </p:cNvPicPr>
          <p:nvPr/>
        </p:nvPicPr>
        <p:blipFill>
          <a:blip r:embed="rId2"/>
          <a:stretch>
            <a:fillRect/>
          </a:stretch>
        </p:blipFill>
        <p:spPr>
          <a:xfrm>
            <a:off x="11129617" y="44143"/>
            <a:ext cx="987758" cy="98775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0" y="-259291"/>
            <a:ext cx="10972800" cy="1143000"/>
          </a:xfrm>
        </p:spPr>
        <p:txBody>
          <a:bodyPr/>
          <a:lstStyle/>
          <a:p>
            <a:pPr algn="l" eaLnBrk="1" hangingPunct="1"/>
            <a:r>
              <a:rPr lang="en-US" sz="4000" b="1" dirty="0">
                <a:solidFill>
                  <a:schemeClr val="tx2"/>
                </a:solidFill>
                <a:latin typeface="Garamond" panose="02020404030301010803" pitchFamily="18" charset="0"/>
              </a:rPr>
              <a:t>Research And References</a:t>
            </a:r>
            <a:endParaRPr lang="en-US" sz="4000" b="1" dirty="0">
              <a:latin typeface="Times New Roman" panose="02020603050405020304" pitchFamily="18" charset="0"/>
              <a:ea typeface="ＭＳ Ｐゴシック" pitchFamily="1" charset="-128"/>
              <a:cs typeface="Times New Roman" panose="02020603050405020304" pitchFamily="18" charset="0"/>
            </a:endParaRPr>
          </a:p>
        </p:txBody>
      </p:sp>
      <p:sp>
        <p:nvSpPr>
          <p:cNvPr id="17410" name="TextBox 8"/>
          <p:cNvSpPr txBox="1">
            <a:spLocks noChangeArrowheads="1"/>
          </p:cNvSpPr>
          <p:nvPr/>
        </p:nvSpPr>
        <p:spPr bwMode="auto">
          <a:xfrm>
            <a:off x="0" y="772422"/>
            <a:ext cx="11908972" cy="5632311"/>
          </a:xfrm>
          <a:prstGeom prst="rect">
            <a:avLst/>
          </a:prstGeom>
          <a:noFill/>
          <a:ln w="9525">
            <a:noFill/>
            <a:miter lim="800000"/>
            <a:headEnd/>
            <a:tailEnd/>
          </a:ln>
        </p:spPr>
        <p:txBody>
          <a:bodyPr wrap="square">
            <a:spAutoFit/>
          </a:bodyPr>
          <a:lstStyle/>
          <a:p>
            <a:pPr>
              <a:buFont typeface="+mj-lt"/>
              <a:buAutoNum type="arabicPeriod"/>
            </a:pPr>
            <a:r>
              <a:rPr lang="en-US" b="1" dirty="0">
                <a:latin typeface="Nunito" pitchFamily="2" charset="0"/>
              </a:rPr>
              <a:t>Machine Learning in Water Quality Monitoring </a:t>
            </a:r>
            <a:r>
              <a:rPr lang="en-US" dirty="0">
                <a:latin typeface="Nunito" pitchFamily="2" charset="0"/>
              </a:rPr>
              <a:t>: Explore how various machine learning algorithms, including SVM, have been applied to predict water quality parameters based on historical datasets.</a:t>
            </a:r>
          </a:p>
          <a:p>
            <a:pPr>
              <a:buFont typeface="+mj-lt"/>
              <a:buAutoNum type="arabicPeriod"/>
            </a:pPr>
            <a:r>
              <a:rPr lang="en-US" b="1" dirty="0">
                <a:latin typeface="Nunito" pitchFamily="2" charset="0"/>
              </a:rPr>
              <a:t>Support Vector Machines for Environmental Data </a:t>
            </a:r>
            <a:r>
              <a:rPr lang="en-US" dirty="0">
                <a:latin typeface="Nunito" pitchFamily="2" charset="0"/>
              </a:rPr>
              <a:t>: Investigate the effectiveness of SVM in classifying and predicting environmental data, particularly in water quality assessments.</a:t>
            </a:r>
          </a:p>
          <a:p>
            <a:pPr>
              <a:buFont typeface="+mj-lt"/>
              <a:buAutoNum type="arabicPeriod"/>
            </a:pPr>
            <a:r>
              <a:rPr lang="en-US" b="1" dirty="0">
                <a:latin typeface="Nunito" pitchFamily="2" charset="0"/>
              </a:rPr>
              <a:t>Data Collection and Preprocessing </a:t>
            </a:r>
            <a:r>
              <a:rPr lang="en-US" dirty="0">
                <a:latin typeface="Nunito" pitchFamily="2" charset="0"/>
              </a:rPr>
              <a:t>: Review methods for collecting historical water quality data, including laboratory results and public datasets, as well as techniques for data preprocessing.</a:t>
            </a:r>
          </a:p>
          <a:p>
            <a:pPr>
              <a:buFont typeface="+mj-lt"/>
              <a:buAutoNum type="arabicPeriod"/>
            </a:pPr>
            <a:r>
              <a:rPr lang="en-US" b="1" dirty="0">
                <a:latin typeface="Nunito" pitchFamily="2" charset="0"/>
              </a:rPr>
              <a:t>Predictive Modeling </a:t>
            </a:r>
            <a:r>
              <a:rPr lang="en-US" dirty="0">
                <a:latin typeface="Nunito" pitchFamily="2" charset="0"/>
              </a:rPr>
              <a:t>: Study predictive modeling frameworks and methodologies for real-time water quality monitoring, focusing on feature selection and model optimization.</a:t>
            </a:r>
          </a:p>
          <a:p>
            <a:pPr>
              <a:buFont typeface="+mj-lt"/>
              <a:buAutoNum type="arabicPeriod"/>
            </a:pPr>
            <a:r>
              <a:rPr lang="en-US" b="1" dirty="0">
                <a:latin typeface="Nunito" pitchFamily="2" charset="0"/>
              </a:rPr>
              <a:t>Case Studies and Applications </a:t>
            </a:r>
            <a:r>
              <a:rPr lang="en-US" dirty="0">
                <a:latin typeface="Nunito" pitchFamily="2" charset="0"/>
              </a:rPr>
              <a:t>: Look for case studies where AI and machine learning have been successfully implemented in water quality monitoring and management.</a:t>
            </a:r>
          </a:p>
          <a:p>
            <a:r>
              <a:rPr lang="en-US" b="1" dirty="0">
                <a:latin typeface="Nunito" pitchFamily="2" charset="0"/>
              </a:rPr>
              <a:t>Books</a:t>
            </a:r>
            <a:r>
              <a:rPr lang="en-US" dirty="0">
                <a:latin typeface="Nunito" pitchFamily="2" charset="0"/>
              </a:rPr>
              <a:t>:</a:t>
            </a:r>
          </a:p>
          <a:p>
            <a:pPr>
              <a:buFont typeface="+mj-lt"/>
              <a:buAutoNum type="arabicPeriod"/>
            </a:pPr>
            <a:r>
              <a:rPr lang="en-US" dirty="0">
                <a:latin typeface="Nunito" pitchFamily="2" charset="0"/>
              </a:rPr>
              <a:t>"Machine Learning for Water Quality Monitoring: Principles and Applications" by A. Rahman et al.</a:t>
            </a:r>
          </a:p>
          <a:p>
            <a:pPr>
              <a:buFont typeface="+mj-lt"/>
              <a:buAutoNum type="arabicPeriod"/>
            </a:pPr>
            <a:r>
              <a:rPr lang="en-US" dirty="0">
                <a:latin typeface="Nunito" pitchFamily="2" charset="0"/>
              </a:rPr>
              <a:t>"Support Vector Machines: Theory and Applications" by J. A. Platt.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Nunito" pitchFamily="2" charset="0"/>
              </a:rPr>
              <a:t>Journal Articles</a:t>
            </a:r>
            <a:r>
              <a:rPr kumimoji="0" lang="en-US" altLang="en-US" b="0" i="0" u="none" strike="noStrike" cap="none" normalizeH="0" baseline="0" dirty="0">
                <a:ln>
                  <a:noFill/>
                </a:ln>
                <a:solidFill>
                  <a:schemeClr val="tx1"/>
                </a:solidFill>
                <a:effectLst/>
                <a:latin typeface="Nunito" pitchFamily="2" charset="0"/>
              </a:rPr>
              <a:t>:</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i="0" u="none" strike="noStrike" cap="none" normalizeH="0" baseline="0" dirty="0">
                <a:ln>
                  <a:noFill/>
                </a:ln>
                <a:solidFill>
                  <a:schemeClr val="tx1"/>
                </a:solidFill>
                <a:effectLst/>
                <a:latin typeface="Nunito" pitchFamily="2" charset="0"/>
              </a:rPr>
              <a:t>Niemeyer, J., et al. (2014). "Application of Support Vector Machines for Water Quality Prediction." </a:t>
            </a:r>
            <a:r>
              <a:rPr kumimoji="0" lang="en-US" altLang="en-US" i="1" u="none" strike="noStrike" cap="none" normalizeH="0" baseline="0" dirty="0">
                <a:ln>
                  <a:noFill/>
                </a:ln>
                <a:solidFill>
                  <a:schemeClr val="tx1"/>
                </a:solidFill>
                <a:effectLst/>
                <a:latin typeface="Nunito" pitchFamily="2" charset="0"/>
              </a:rPr>
              <a:t>Environmental Monitoring and Assessment</a:t>
            </a:r>
            <a:r>
              <a:rPr kumimoji="0" lang="en-US" altLang="en-US" i="0" u="none" strike="noStrike" cap="none" normalizeH="0" baseline="0" dirty="0">
                <a:ln>
                  <a:noFill/>
                </a:ln>
                <a:solidFill>
                  <a:schemeClr val="tx1"/>
                </a:solidFill>
                <a:effectLst/>
                <a:latin typeface="Nunito" pitchFamily="2" charset="0"/>
              </a:rPr>
              <a:t>, 186(7), 4127-4140. </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i="0" u="none" strike="noStrike" cap="none" normalizeH="0" baseline="0" dirty="0">
                <a:ln>
                  <a:noFill/>
                </a:ln>
                <a:solidFill>
                  <a:schemeClr val="tx1"/>
                </a:solidFill>
                <a:effectLst/>
                <a:latin typeface="Nunito" pitchFamily="2" charset="0"/>
              </a:rPr>
              <a:t>Deng, Y., &amp; Yang, X. (2018). "Machine Learning Techniques for Water Quality Prediction: A Review." </a:t>
            </a:r>
            <a:r>
              <a:rPr kumimoji="0" lang="en-US" altLang="en-US" i="1" u="none" strike="noStrike" cap="none" normalizeH="0" baseline="0" dirty="0">
                <a:ln>
                  <a:noFill/>
                </a:ln>
                <a:solidFill>
                  <a:schemeClr val="tx1"/>
                </a:solidFill>
                <a:effectLst/>
                <a:latin typeface="Nunito" pitchFamily="2" charset="0"/>
              </a:rPr>
              <a:t>Water</a:t>
            </a:r>
            <a:r>
              <a:rPr kumimoji="0" lang="en-US" altLang="en-US" i="0" u="none" strike="noStrike" cap="none" normalizeH="0" baseline="0" dirty="0">
                <a:ln>
                  <a:noFill/>
                </a:ln>
                <a:solidFill>
                  <a:schemeClr val="tx1"/>
                </a:solidFill>
                <a:effectLst/>
                <a:latin typeface="Nunito" pitchFamily="2" charset="0"/>
              </a:rPr>
              <a:t>, 10(6), 727. </a:t>
            </a:r>
            <a:r>
              <a:rPr kumimoji="0" lang="en-US" altLang="en-US" b="1" i="0" u="none" strike="noStrike" cap="none" normalizeH="0" baseline="0" dirty="0">
                <a:ln>
                  <a:noFill/>
                </a:ln>
                <a:solidFill>
                  <a:schemeClr val="tx1"/>
                </a:solidFill>
                <a:effectLst/>
                <a:latin typeface="Nunito" pitchFamily="2" charset="0"/>
              </a:rPr>
              <a:t>Conference Papers</a:t>
            </a:r>
            <a:r>
              <a:rPr kumimoji="0" lang="en-US" altLang="en-US" b="0" i="0" u="none" strike="noStrike" cap="none" normalizeH="0" baseline="0" dirty="0">
                <a:ln>
                  <a:noFill/>
                </a:ln>
                <a:solidFill>
                  <a:schemeClr val="tx1"/>
                </a:solidFill>
                <a:effectLst/>
                <a:latin typeface="Nunito" pitchFamily="2" charset="0"/>
              </a:rPr>
              <a:t>:</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latin typeface="Nunito" pitchFamily="2" charset="0"/>
              </a:rPr>
              <a:t>Kumar, V., et al. (2017)</a:t>
            </a:r>
            <a:r>
              <a:rPr kumimoji="0" lang="en-US" altLang="en-US" b="0" i="0" u="none" strike="noStrike" cap="none" normalizeH="0" baseline="0" dirty="0">
                <a:ln>
                  <a:noFill/>
                </a:ln>
                <a:solidFill>
                  <a:schemeClr val="tx1"/>
                </a:solidFill>
                <a:effectLst/>
                <a:latin typeface="Nunito" pitchFamily="2" charset="0"/>
              </a:rPr>
              <a:t>. "Predictive Modeling of Water Quality Using SVM and Random Forest Algorithms." In </a:t>
            </a:r>
            <a:r>
              <a:rPr kumimoji="0" lang="en-US" altLang="en-US" b="0" i="1" u="none" strike="noStrike" cap="none" normalizeH="0" baseline="0" dirty="0">
                <a:ln>
                  <a:noFill/>
                </a:ln>
                <a:solidFill>
                  <a:schemeClr val="tx1"/>
                </a:solidFill>
                <a:effectLst/>
                <a:latin typeface="Nunito" pitchFamily="2" charset="0"/>
              </a:rPr>
              <a:t>Proceedings of the International Conference on Water Resource and Environment</a:t>
            </a:r>
            <a:r>
              <a:rPr kumimoji="0" lang="en-US" altLang="en-US" b="0" i="0" u="none" strike="noStrike" cap="none" normalizeH="0" baseline="0" dirty="0">
                <a:ln>
                  <a:noFill/>
                </a:ln>
                <a:solidFill>
                  <a:schemeClr val="tx1"/>
                </a:solidFill>
                <a:effectLst/>
                <a:latin typeface="Nunito" pitchFamily="2" charset="0"/>
              </a:rPr>
              <a:t>. </a:t>
            </a:r>
          </a:p>
        </p:txBody>
      </p:sp>
      <p:sp>
        <p:nvSpPr>
          <p:cNvPr id="2" name="TextBox 1">
            <a:extLst>
              <a:ext uri="{FF2B5EF4-FFF2-40B4-BE49-F238E27FC236}">
                <a16:creationId xmlns:a16="http://schemas.microsoft.com/office/drawing/2014/main" id="{A9A04912-8313-31B3-1881-2E4783C02E5B}"/>
              </a:ext>
            </a:extLst>
          </p:cNvPr>
          <p:cNvSpPr txBox="1"/>
          <p:nvPr/>
        </p:nvSpPr>
        <p:spPr>
          <a:xfrm>
            <a:off x="11854038" y="6496863"/>
            <a:ext cx="744718" cy="369332"/>
          </a:xfrm>
          <a:prstGeom prst="rect">
            <a:avLst/>
          </a:prstGeom>
          <a:noFill/>
        </p:spPr>
        <p:txBody>
          <a:bodyPr wrap="square" rtlCol="0">
            <a:spAutoFit/>
          </a:bodyPr>
          <a:lstStyle/>
          <a:p>
            <a:r>
              <a:rPr lang="en-IN" dirty="0"/>
              <a:t>7</a:t>
            </a:r>
          </a:p>
        </p:txBody>
      </p:sp>
      <p:sp>
        <p:nvSpPr>
          <p:cNvPr id="3" name="Rectangle 2">
            <a:extLst>
              <a:ext uri="{FF2B5EF4-FFF2-40B4-BE49-F238E27FC236}">
                <a16:creationId xmlns:a16="http://schemas.microsoft.com/office/drawing/2014/main" id="{BDE624A4-06D2-72A2-9885-35A331913407}"/>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sz="1800" b="1" dirty="0">
              <a:solidFill>
                <a:schemeClr val="bg1"/>
              </a:solidFill>
            </a:endParaRPr>
          </a:p>
          <a:p>
            <a:pPr algn="ctr" fontAlgn="auto">
              <a:spcBef>
                <a:spcPts val="0"/>
              </a:spcBef>
              <a:spcAft>
                <a:spcPts val="0"/>
              </a:spcAft>
              <a:defRPr/>
            </a:pPr>
            <a:r>
              <a:rPr lang="en-US" sz="1800" b="1" dirty="0">
                <a:solidFill>
                  <a:schemeClr val="bg1"/>
                </a:solidFill>
              </a:rPr>
              <a:t>SHRIDEVI NATIONAL LEVEL HACKATHON - 2024</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pic>
        <p:nvPicPr>
          <p:cNvPr id="4" name="Picture 3">
            <a:extLst>
              <a:ext uri="{FF2B5EF4-FFF2-40B4-BE49-F238E27FC236}">
                <a16:creationId xmlns:a16="http://schemas.microsoft.com/office/drawing/2014/main" id="{9DC8E8FF-4E09-6436-98A9-64476F2A52C0}"/>
              </a:ext>
            </a:extLst>
          </p:cNvPr>
          <p:cNvPicPr>
            <a:picLocks noChangeAspect="1"/>
          </p:cNvPicPr>
          <p:nvPr/>
        </p:nvPicPr>
        <p:blipFill>
          <a:blip r:embed="rId3"/>
          <a:stretch>
            <a:fillRect/>
          </a:stretch>
        </p:blipFill>
        <p:spPr>
          <a:xfrm>
            <a:off x="11238639" y="-9210"/>
            <a:ext cx="987758" cy="839566"/>
          </a:xfrm>
          <a:prstGeom prst="rect">
            <a:avLst/>
          </a:prstGeom>
        </p:spPr>
      </p:pic>
    </p:spTree>
    <p:extLst>
      <p:ext uri="{BB962C8B-B14F-4D97-AF65-F5344CB8AC3E}">
        <p14:creationId xmlns:p14="http://schemas.microsoft.com/office/powerpoint/2010/main" val="3916788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7797</TotalTime>
  <Words>1329</Words>
  <Application>Microsoft Office PowerPoint</Application>
  <PresentationFormat>Widescreen</PresentationFormat>
  <Paragraphs>134</Paragraphs>
  <Slides>8</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MS PGothic</vt:lpstr>
      <vt:lpstr>Arial</vt:lpstr>
      <vt:lpstr>Calibri</vt:lpstr>
      <vt:lpstr>DM Sans</vt:lpstr>
      <vt:lpstr>Garamond</vt:lpstr>
      <vt:lpstr>Garmond</vt:lpstr>
      <vt:lpstr>Nunito</vt:lpstr>
      <vt:lpstr>Times New Roman</vt:lpstr>
      <vt:lpstr>TradeGothic</vt:lpstr>
      <vt:lpstr>Office Theme</vt:lpstr>
      <vt:lpstr>  SHRIDEVI HACKATHON 2024</vt:lpstr>
      <vt:lpstr>PowerPoint Presentation</vt:lpstr>
      <vt:lpstr>PowerPoint Presentation</vt:lpstr>
      <vt:lpstr>Support Vector Machine (SVM) in Water Quality Analysis</vt:lpstr>
      <vt:lpstr>Feasibility And Viability</vt:lpstr>
      <vt:lpstr>PowerPoint Presentation</vt:lpstr>
      <vt:lpstr>System Deployment &amp; Use Cases</vt:lpstr>
      <vt:lpstr>Research And References</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Asus K513E</cp:lastModifiedBy>
  <cp:revision>163</cp:revision>
  <dcterms:created xsi:type="dcterms:W3CDTF">2013-12-12T18:46:50Z</dcterms:created>
  <dcterms:modified xsi:type="dcterms:W3CDTF">2024-10-29T11:36:54Z</dcterms:modified>
  <cp:category/>
</cp:coreProperties>
</file>