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7ADE0E-9D8B-4D7C-9936-FB21E5C4BDC8}" v="41" dt="2025-05-14T19:25:24.0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esh Barmashe" userId="2bf52e1d5d57fa4f" providerId="LiveId" clId="{AF7ADE0E-9D8B-4D7C-9936-FB21E5C4BDC8}"/>
    <pc:docChg chg="undo redo custSel modSld">
      <pc:chgData name="Bhavesh Barmashe" userId="2bf52e1d5d57fa4f" providerId="LiveId" clId="{AF7ADE0E-9D8B-4D7C-9936-FB21E5C4BDC8}" dt="2025-05-14T19:28:45.511" v="1961" actId="20577"/>
      <pc:docMkLst>
        <pc:docMk/>
      </pc:docMkLst>
      <pc:sldChg chg="modSp mod">
        <pc:chgData name="Bhavesh Barmashe" userId="2bf52e1d5d57fa4f" providerId="LiveId" clId="{AF7ADE0E-9D8B-4D7C-9936-FB21E5C4BDC8}" dt="2025-05-14T13:00:34.684" v="375" actId="14100"/>
        <pc:sldMkLst>
          <pc:docMk/>
          <pc:sldMk cId="109857222" sldId="256"/>
        </pc:sldMkLst>
        <pc:spChg chg="mod">
          <ac:chgData name="Bhavesh Barmashe" userId="2bf52e1d5d57fa4f" providerId="LiveId" clId="{AF7ADE0E-9D8B-4D7C-9936-FB21E5C4BDC8}" dt="2025-05-14T12:52:19.434" v="31" actId="20577"/>
          <ac:spMkLst>
            <pc:docMk/>
            <pc:sldMk cId="109857222" sldId="256"/>
            <ac:spMk id="2" creationId="{00000000-0000-0000-0000-000000000000}"/>
          </ac:spMkLst>
        </pc:spChg>
        <pc:spChg chg="mod">
          <ac:chgData name="Bhavesh Barmashe" userId="2bf52e1d5d57fa4f" providerId="LiveId" clId="{AF7ADE0E-9D8B-4D7C-9936-FB21E5C4BDC8}" dt="2025-05-14T13:00:34.684" v="375" actId="14100"/>
          <ac:spMkLst>
            <pc:docMk/>
            <pc:sldMk cId="109857222" sldId="256"/>
            <ac:spMk id="3" creationId="{00000000-0000-0000-0000-000000000000}"/>
          </ac:spMkLst>
        </pc:spChg>
      </pc:sldChg>
      <pc:sldChg chg="modSp mod">
        <pc:chgData name="Bhavesh Barmashe" userId="2bf52e1d5d57fa4f" providerId="LiveId" clId="{AF7ADE0E-9D8B-4D7C-9936-FB21E5C4BDC8}" dt="2025-05-14T12:58:35.790" v="338" actId="20577"/>
        <pc:sldMkLst>
          <pc:docMk/>
          <pc:sldMk cId="2817874764" sldId="571"/>
        </pc:sldMkLst>
        <pc:spChg chg="mod">
          <ac:chgData name="Bhavesh Barmashe" userId="2bf52e1d5d57fa4f" providerId="LiveId" clId="{AF7ADE0E-9D8B-4D7C-9936-FB21E5C4BDC8}" dt="2025-05-14T12:58:35.790" v="338" actId="20577"/>
          <ac:spMkLst>
            <pc:docMk/>
            <pc:sldMk cId="2817874764" sldId="571"/>
            <ac:spMk id="3" creationId="{1C04173D-62A9-AF06-B476-EEB827087147}"/>
          </ac:spMkLst>
        </pc:spChg>
      </pc:sldChg>
      <pc:sldChg chg="modSp mod">
        <pc:chgData name="Bhavesh Barmashe" userId="2bf52e1d5d57fa4f" providerId="LiveId" clId="{AF7ADE0E-9D8B-4D7C-9936-FB21E5C4BDC8}" dt="2025-05-14T13:04:13.938" v="820" actId="255"/>
        <pc:sldMkLst>
          <pc:docMk/>
          <pc:sldMk cId="3372914246" sldId="572"/>
        </pc:sldMkLst>
        <pc:spChg chg="mod">
          <ac:chgData name="Bhavesh Barmashe" userId="2bf52e1d5d57fa4f" providerId="LiveId" clId="{AF7ADE0E-9D8B-4D7C-9936-FB21E5C4BDC8}" dt="2025-05-14T13:04:13.938" v="820" actId="255"/>
          <ac:spMkLst>
            <pc:docMk/>
            <pc:sldMk cId="3372914246" sldId="572"/>
            <ac:spMk id="3" creationId="{28E8C97F-5AC9-F1CA-3CCC-090D5B13989A}"/>
          </ac:spMkLst>
        </pc:spChg>
      </pc:sldChg>
      <pc:sldChg chg="addSp modSp mod">
        <pc:chgData name="Bhavesh Barmashe" userId="2bf52e1d5d57fa4f" providerId="LiveId" clId="{AF7ADE0E-9D8B-4D7C-9936-FB21E5C4BDC8}" dt="2025-05-14T13:28:42.454" v="1101" actId="255"/>
        <pc:sldMkLst>
          <pc:docMk/>
          <pc:sldMk cId="204139634" sldId="573"/>
        </pc:sldMkLst>
        <pc:spChg chg="mod">
          <ac:chgData name="Bhavesh Barmashe" userId="2bf52e1d5d57fa4f" providerId="LiveId" clId="{AF7ADE0E-9D8B-4D7C-9936-FB21E5C4BDC8}" dt="2025-05-14T13:28:42.454" v="1101" actId="255"/>
          <ac:spMkLst>
            <pc:docMk/>
            <pc:sldMk cId="204139634" sldId="573"/>
            <ac:spMk id="3" creationId="{AF67202D-4065-DDD7-98F1-4291C536D1A3}"/>
          </ac:spMkLst>
        </pc:spChg>
        <pc:spChg chg="add">
          <ac:chgData name="Bhavesh Barmashe" userId="2bf52e1d5d57fa4f" providerId="LiveId" clId="{AF7ADE0E-9D8B-4D7C-9936-FB21E5C4BDC8}" dt="2025-05-14T13:14:32.062" v="959"/>
          <ac:spMkLst>
            <pc:docMk/>
            <pc:sldMk cId="204139634" sldId="573"/>
            <ac:spMk id="4" creationId="{0DA8D70C-BEB9-9F7D-FB9F-9587D41D07B1}"/>
          </ac:spMkLst>
        </pc:spChg>
        <pc:spChg chg="add mod">
          <ac:chgData name="Bhavesh Barmashe" userId="2bf52e1d5d57fa4f" providerId="LiveId" clId="{AF7ADE0E-9D8B-4D7C-9936-FB21E5C4BDC8}" dt="2025-05-14T13:14:39.101" v="961"/>
          <ac:spMkLst>
            <pc:docMk/>
            <pc:sldMk cId="204139634" sldId="573"/>
            <ac:spMk id="5" creationId="{2D9D484E-73DE-EFA6-7D10-73CF04A26712}"/>
          </ac:spMkLst>
        </pc:spChg>
        <pc:spChg chg="add">
          <ac:chgData name="Bhavesh Barmashe" userId="2bf52e1d5d57fa4f" providerId="LiveId" clId="{AF7ADE0E-9D8B-4D7C-9936-FB21E5C4BDC8}" dt="2025-05-14T13:14:43.574" v="962"/>
          <ac:spMkLst>
            <pc:docMk/>
            <pc:sldMk cId="204139634" sldId="573"/>
            <ac:spMk id="6" creationId="{FFD369D7-2F84-3284-9227-61535DD27857}"/>
          </ac:spMkLst>
        </pc:spChg>
        <pc:spChg chg="add">
          <ac:chgData name="Bhavesh Barmashe" userId="2bf52e1d5d57fa4f" providerId="LiveId" clId="{AF7ADE0E-9D8B-4D7C-9936-FB21E5C4BDC8}" dt="2025-05-14T13:14:49.618" v="963"/>
          <ac:spMkLst>
            <pc:docMk/>
            <pc:sldMk cId="204139634" sldId="573"/>
            <ac:spMk id="7" creationId="{FE921749-1713-EDBA-61BE-4FAF798736CA}"/>
          </ac:spMkLst>
        </pc:spChg>
        <pc:spChg chg="add">
          <ac:chgData name="Bhavesh Barmashe" userId="2bf52e1d5d57fa4f" providerId="LiveId" clId="{AF7ADE0E-9D8B-4D7C-9936-FB21E5C4BDC8}" dt="2025-05-14T13:14:55.878" v="965"/>
          <ac:spMkLst>
            <pc:docMk/>
            <pc:sldMk cId="204139634" sldId="573"/>
            <ac:spMk id="9" creationId="{A0773F75-B2E2-C026-FF7A-48DD1603968D}"/>
          </ac:spMkLst>
        </pc:spChg>
        <pc:spChg chg="add">
          <ac:chgData name="Bhavesh Barmashe" userId="2bf52e1d5d57fa4f" providerId="LiveId" clId="{AF7ADE0E-9D8B-4D7C-9936-FB21E5C4BDC8}" dt="2025-05-14T13:19:09.470" v="1048"/>
          <ac:spMkLst>
            <pc:docMk/>
            <pc:sldMk cId="204139634" sldId="573"/>
            <ac:spMk id="11" creationId="{0CF44BB9-96C6-8027-80AB-ACCD2C8A2E0A}"/>
          </ac:spMkLst>
        </pc:spChg>
        <pc:spChg chg="add">
          <ac:chgData name="Bhavesh Barmashe" userId="2bf52e1d5d57fa4f" providerId="LiveId" clId="{AF7ADE0E-9D8B-4D7C-9936-FB21E5C4BDC8}" dt="2025-05-14T13:26:21.052" v="1066"/>
          <ac:spMkLst>
            <pc:docMk/>
            <pc:sldMk cId="204139634" sldId="573"/>
            <ac:spMk id="12" creationId="{7EF59386-29B2-1369-F173-E7D6D935A10C}"/>
          </ac:spMkLst>
        </pc:spChg>
        <pc:spChg chg="add">
          <ac:chgData name="Bhavesh Barmashe" userId="2bf52e1d5d57fa4f" providerId="LiveId" clId="{AF7ADE0E-9D8B-4D7C-9936-FB21E5C4BDC8}" dt="2025-05-14T13:26:28.194" v="1067"/>
          <ac:spMkLst>
            <pc:docMk/>
            <pc:sldMk cId="204139634" sldId="573"/>
            <ac:spMk id="13" creationId="{BD067FFE-CDC1-EB06-6625-262CB1F98CD2}"/>
          </ac:spMkLst>
        </pc:spChg>
      </pc:sldChg>
      <pc:sldChg chg="addSp delSp modSp mod">
        <pc:chgData name="Bhavesh Barmashe" userId="2bf52e1d5d57fa4f" providerId="LiveId" clId="{AF7ADE0E-9D8B-4D7C-9936-FB21E5C4BDC8}" dt="2025-05-14T13:54:16.882" v="1448" actId="1076"/>
        <pc:sldMkLst>
          <pc:docMk/>
          <pc:sldMk cId="3501125123" sldId="574"/>
        </pc:sldMkLst>
        <pc:spChg chg="add del mod">
          <ac:chgData name="Bhavesh Barmashe" userId="2bf52e1d5d57fa4f" providerId="LiveId" clId="{AF7ADE0E-9D8B-4D7C-9936-FB21E5C4BDC8}" dt="2025-05-14T13:30:18.660" v="1115"/>
          <ac:spMkLst>
            <pc:docMk/>
            <pc:sldMk cId="3501125123" sldId="574"/>
            <ac:spMk id="3" creationId="{FE07E8EE-7F26-D809-3523-C58876935A4E}"/>
          </ac:spMkLst>
        </pc:spChg>
        <pc:spChg chg="add mod">
          <ac:chgData name="Bhavesh Barmashe" userId="2bf52e1d5d57fa4f" providerId="LiveId" clId="{AF7ADE0E-9D8B-4D7C-9936-FB21E5C4BDC8}" dt="2025-05-14T13:30:16.511" v="1114"/>
          <ac:spMkLst>
            <pc:docMk/>
            <pc:sldMk cId="3501125123" sldId="574"/>
            <ac:spMk id="4" creationId="{18913035-23DD-FC6D-D555-8A3CC7F6C750}"/>
          </ac:spMkLst>
        </pc:spChg>
        <pc:spChg chg="add mod">
          <ac:chgData name="Bhavesh Barmashe" userId="2bf52e1d5d57fa4f" providerId="LiveId" clId="{AF7ADE0E-9D8B-4D7C-9936-FB21E5C4BDC8}" dt="2025-05-14T13:54:16.882" v="1448" actId="1076"/>
          <ac:spMkLst>
            <pc:docMk/>
            <pc:sldMk cId="3501125123" sldId="574"/>
            <ac:spMk id="5" creationId="{0F48400D-77BB-3C46-2254-D079D452F1B0}"/>
          </ac:spMkLst>
        </pc:spChg>
      </pc:sldChg>
      <pc:sldChg chg="modSp mod">
        <pc:chgData name="Bhavesh Barmashe" userId="2bf52e1d5d57fa4f" providerId="LiveId" clId="{AF7ADE0E-9D8B-4D7C-9936-FB21E5C4BDC8}" dt="2025-05-14T18:42:10.530" v="1655" actId="20577"/>
        <pc:sldMkLst>
          <pc:docMk/>
          <pc:sldMk cId="1199084396" sldId="575"/>
        </pc:sldMkLst>
        <pc:spChg chg="mod">
          <ac:chgData name="Bhavesh Barmashe" userId="2bf52e1d5d57fa4f" providerId="LiveId" clId="{AF7ADE0E-9D8B-4D7C-9936-FB21E5C4BDC8}" dt="2025-05-14T18:42:10.530" v="1655" actId="20577"/>
          <ac:spMkLst>
            <pc:docMk/>
            <pc:sldMk cId="1199084396" sldId="575"/>
            <ac:spMk id="3" creationId="{B5107410-DE3D-5F62-F9D7-11EAEA92F0BB}"/>
          </ac:spMkLst>
        </pc:spChg>
      </pc:sldChg>
      <pc:sldChg chg="modSp mod">
        <pc:chgData name="Bhavesh Barmashe" userId="2bf52e1d5d57fa4f" providerId="LiveId" clId="{AF7ADE0E-9D8B-4D7C-9936-FB21E5C4BDC8}" dt="2025-05-14T18:42:20.824" v="1658" actId="20577"/>
        <pc:sldMkLst>
          <pc:docMk/>
          <pc:sldMk cId="58742533" sldId="576"/>
        </pc:sldMkLst>
        <pc:spChg chg="mod">
          <ac:chgData name="Bhavesh Barmashe" userId="2bf52e1d5d57fa4f" providerId="LiveId" clId="{AF7ADE0E-9D8B-4D7C-9936-FB21E5C4BDC8}" dt="2025-05-14T18:42:20.824" v="1658" actId="20577"/>
          <ac:spMkLst>
            <pc:docMk/>
            <pc:sldMk cId="58742533" sldId="576"/>
            <ac:spMk id="3" creationId="{66102C9B-C4AF-D0DB-DE74-862D9812001C}"/>
          </ac:spMkLst>
        </pc:spChg>
      </pc:sldChg>
      <pc:sldChg chg="addSp delSp modSp mod">
        <pc:chgData name="Bhavesh Barmashe" userId="2bf52e1d5d57fa4f" providerId="LiveId" clId="{AF7ADE0E-9D8B-4D7C-9936-FB21E5C4BDC8}" dt="2025-05-14T18:51:45.579" v="1718" actId="27636"/>
        <pc:sldMkLst>
          <pc:docMk/>
          <pc:sldMk cId="2245309600" sldId="577"/>
        </pc:sldMkLst>
        <pc:spChg chg="add del mod">
          <ac:chgData name="Bhavesh Barmashe" userId="2bf52e1d5d57fa4f" providerId="LiveId" clId="{AF7ADE0E-9D8B-4D7C-9936-FB21E5C4BDC8}" dt="2025-05-14T18:51:45.579" v="1718" actId="27636"/>
          <ac:spMkLst>
            <pc:docMk/>
            <pc:sldMk cId="2245309600" sldId="577"/>
            <ac:spMk id="3" creationId="{21789DDB-698E-B624-5621-F9D79482FFED}"/>
          </ac:spMkLst>
        </pc:spChg>
        <pc:spChg chg="add mod">
          <ac:chgData name="Bhavesh Barmashe" userId="2bf52e1d5d57fa4f" providerId="LiveId" clId="{AF7ADE0E-9D8B-4D7C-9936-FB21E5C4BDC8}" dt="2025-05-14T18:43:18.935" v="1663"/>
          <ac:spMkLst>
            <pc:docMk/>
            <pc:sldMk cId="2245309600" sldId="577"/>
            <ac:spMk id="4" creationId="{0A06FA3D-CA27-8C1E-B014-19ABB27F0123}"/>
          </ac:spMkLst>
        </pc:spChg>
        <pc:spChg chg="add mod">
          <ac:chgData name="Bhavesh Barmashe" userId="2bf52e1d5d57fa4f" providerId="LiveId" clId="{AF7ADE0E-9D8B-4D7C-9936-FB21E5C4BDC8}" dt="2025-05-14T18:43:25.698" v="1667"/>
          <ac:spMkLst>
            <pc:docMk/>
            <pc:sldMk cId="2245309600" sldId="577"/>
            <ac:spMk id="5" creationId="{41FC7960-2D4D-B60E-7E97-D7CAEC4A50B6}"/>
          </ac:spMkLst>
        </pc:spChg>
        <pc:spChg chg="add mod">
          <ac:chgData name="Bhavesh Barmashe" userId="2bf52e1d5d57fa4f" providerId="LiveId" clId="{AF7ADE0E-9D8B-4D7C-9936-FB21E5C4BDC8}" dt="2025-05-14T18:46:28.421" v="1688"/>
          <ac:spMkLst>
            <pc:docMk/>
            <pc:sldMk cId="2245309600" sldId="577"/>
            <ac:spMk id="6" creationId="{6D22D6B7-7CF0-0B6D-F323-2685F0C2BEEB}"/>
          </ac:spMkLst>
        </pc:spChg>
        <pc:spChg chg="add">
          <ac:chgData name="Bhavesh Barmashe" userId="2bf52e1d5d57fa4f" providerId="LiveId" clId="{AF7ADE0E-9D8B-4D7C-9936-FB21E5C4BDC8}" dt="2025-05-14T18:48:56.563" v="1695"/>
          <ac:spMkLst>
            <pc:docMk/>
            <pc:sldMk cId="2245309600" sldId="577"/>
            <ac:spMk id="7" creationId="{3722E085-2D57-4F7C-2D44-C096F2263E9F}"/>
          </ac:spMkLst>
        </pc:spChg>
      </pc:sldChg>
      <pc:sldChg chg="addSp modSp mod">
        <pc:chgData name="Bhavesh Barmashe" userId="2bf52e1d5d57fa4f" providerId="LiveId" clId="{AF7ADE0E-9D8B-4D7C-9936-FB21E5C4BDC8}" dt="2025-05-14T19:28:45.511" v="1961" actId="20577"/>
        <pc:sldMkLst>
          <pc:docMk/>
          <pc:sldMk cId="1691700673" sldId="578"/>
        </pc:sldMkLst>
        <pc:spChg chg="mod">
          <ac:chgData name="Bhavesh Barmashe" userId="2bf52e1d5d57fa4f" providerId="LiveId" clId="{AF7ADE0E-9D8B-4D7C-9936-FB21E5C4BDC8}" dt="2025-05-14T19:28:45.511" v="1961" actId="20577"/>
          <ac:spMkLst>
            <pc:docMk/>
            <pc:sldMk cId="1691700673" sldId="578"/>
            <ac:spMk id="3" creationId="{5E6198D1-2392-A218-1A4C-10F40FCB8253}"/>
          </ac:spMkLst>
        </pc:spChg>
        <pc:spChg chg="add mod">
          <ac:chgData name="Bhavesh Barmashe" userId="2bf52e1d5d57fa4f" providerId="LiveId" clId="{AF7ADE0E-9D8B-4D7C-9936-FB21E5C4BDC8}" dt="2025-05-14T19:26:37.776" v="1945" actId="20577"/>
          <ac:spMkLst>
            <pc:docMk/>
            <pc:sldMk cId="1691700673" sldId="578"/>
            <ac:spMk id="4" creationId="{B44BCF61-C099-E255-0967-02EB9F887BC0}"/>
          </ac:spMkLst>
        </pc:spChg>
      </pc:sldChg>
      <pc:sldChg chg="modSp mod">
        <pc:chgData name="Bhavesh Barmashe" userId="2bf52e1d5d57fa4f" providerId="LiveId" clId="{AF7ADE0E-9D8B-4D7C-9936-FB21E5C4BDC8}" dt="2025-05-14T19:00:21.726" v="1749" actId="20577"/>
        <pc:sldMkLst>
          <pc:docMk/>
          <pc:sldMk cId="3744199677" sldId="579"/>
        </pc:sldMkLst>
        <pc:spChg chg="mod">
          <ac:chgData name="Bhavesh Barmashe" userId="2bf52e1d5d57fa4f" providerId="LiveId" clId="{AF7ADE0E-9D8B-4D7C-9936-FB21E5C4BDC8}" dt="2025-05-14T19:00:21.726" v="1749" actId="20577"/>
          <ac:spMkLst>
            <pc:docMk/>
            <pc:sldMk cId="3744199677" sldId="579"/>
            <ac:spMk id="3" creationId="{3F2C79AB-5BF9-3911-CAE8-5E44B0DF22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pencv.org/4.x/index.html" TargetMode="External"/><Relationship Id="rId2" Type="http://schemas.openxmlformats.org/officeDocument/2006/relationships/hyperlink" Target="https://github.com/ultralytics/ultralytics" TargetMode="External"/><Relationship Id="rId1" Type="http://schemas.openxmlformats.org/officeDocument/2006/relationships/slideLayout" Target="../slideLayouts/slideLayout2.xml"/><Relationship Id="rId6" Type="http://schemas.openxmlformats.org/officeDocument/2006/relationships/hyperlink" Target="https://towardsdatascience.com/" TargetMode="External"/><Relationship Id="rId5" Type="http://schemas.openxmlformats.org/officeDocument/2006/relationships/hyperlink" Target="https://docs.ultralytics.com/" TargetMode="External"/><Relationship Id="rId4" Type="http://schemas.openxmlformats.org/officeDocument/2006/relationships/hyperlink" Target="https://docs.python.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object detection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226142" y="3745624"/>
            <a:ext cx="5160453" cy="2900982"/>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Bhavesh </a:t>
            </a:r>
            <a:r>
              <a:rPr lang="en-US" sz="1600" b="1" cap="all" dirty="0" err="1"/>
              <a:t>barmashe</a:t>
            </a:r>
            <a:endParaRPr lang="en-US" sz="1600" b="1" cap="all" dirty="0"/>
          </a:p>
          <a:p>
            <a:pPr algn="l">
              <a:spcAft>
                <a:spcPts val="600"/>
              </a:spcAft>
            </a:pPr>
            <a:r>
              <a:rPr lang="en-US" sz="1600" b="1" cap="all" dirty="0"/>
              <a:t>College Name: </a:t>
            </a:r>
            <a:r>
              <a:rPr lang="en-US" sz="1600" b="1" cap="all" dirty="0" err="1"/>
              <a:t>sagar</a:t>
            </a:r>
            <a:r>
              <a:rPr lang="en-US" sz="1600" b="1" cap="all" dirty="0"/>
              <a:t> institute of research and technology, </a:t>
            </a:r>
            <a:r>
              <a:rPr lang="en-US" sz="1600" b="1" cap="all" dirty="0" err="1"/>
              <a:t>bhopal</a:t>
            </a:r>
            <a:endParaRPr lang="en-US" sz="1600" b="1" cap="all" dirty="0"/>
          </a:p>
          <a:p>
            <a:pPr algn="l">
              <a:spcAft>
                <a:spcPts val="600"/>
              </a:spcAft>
            </a:pPr>
            <a:r>
              <a:rPr lang="en-US" sz="1600" b="1" cap="all" dirty="0"/>
              <a:t>Department: </a:t>
            </a:r>
            <a:r>
              <a:rPr lang="en-US" sz="1600" b="1" cap="all" dirty="0" err="1"/>
              <a:t>aiml</a:t>
            </a:r>
            <a:endParaRPr lang="en-US" sz="1600" b="1" cap="all" dirty="0"/>
          </a:p>
          <a:p>
            <a:pPr algn="l">
              <a:spcAft>
                <a:spcPts val="600"/>
              </a:spcAft>
            </a:pPr>
            <a:r>
              <a:rPr lang="en-US" sz="1600" b="1" cap="all" dirty="0"/>
              <a:t>Email ID: Barmasheb@gmail.com</a:t>
            </a:r>
          </a:p>
          <a:p>
            <a:pPr algn="l">
              <a:spcAft>
                <a:spcPts val="600"/>
              </a:spcAft>
            </a:pPr>
            <a:r>
              <a:rPr lang="en-US" sz="1600" b="1" cap="all" dirty="0"/>
              <a:t>AICTE Student ID: STU676c12115938d1735135761</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669036" y="1879909"/>
            <a:ext cx="10684764" cy="4754572"/>
          </a:xfrm>
        </p:spPr>
        <p:txBody>
          <a:bodyPr vert="horz" lIns="91440" tIns="45720" rIns="91440" bIns="45720" rtlCol="0" anchor="t">
            <a:normAutofit/>
          </a:bodyPr>
          <a:lstStyle/>
          <a:p>
            <a:pPr>
              <a:buNone/>
            </a:pPr>
            <a:br>
              <a:rPr lang="en-US" sz="2500" dirty="0"/>
            </a:br>
            <a:endParaRPr lang="en-US" sz="1100" dirty="0"/>
          </a:p>
          <a:p>
            <a:pPr>
              <a:buFont typeface="Arial" panose="020B0604020202020204" pitchFamily="34" charset="0"/>
              <a:buChar char="•"/>
            </a:pPr>
            <a:endParaRPr lang="en-US" sz="1100" dirty="0"/>
          </a:p>
          <a:p>
            <a:pPr marL="0" indent="0">
              <a:buNone/>
            </a:pPr>
            <a:br>
              <a:rPr lang="en-IN" sz="2200" dirty="0">
                <a:latin typeface="Franklin Gothic Book"/>
              </a:rPr>
            </a:br>
            <a:br>
              <a:rPr lang="en-IN" sz="2200" dirty="0">
                <a:latin typeface="Franklin Gothic Book"/>
              </a:rPr>
            </a:br>
            <a:endParaRPr lang="en-IN" sz="2200" u="sng" dirty="0">
              <a:solidFill>
                <a:srgbClr val="0070C0"/>
              </a:solidFill>
              <a:latin typeface="Franklin Gothic Book"/>
            </a:endParaRPr>
          </a:p>
          <a:p>
            <a:pPr>
              <a:buNone/>
            </a:pPr>
            <a:r>
              <a:rPr lang="en-US" sz="1400" b="1" dirty="0"/>
              <a:t>Libraries and Tools:</a:t>
            </a:r>
          </a:p>
          <a:p>
            <a:pPr>
              <a:buFont typeface="Arial" panose="020B0604020202020204" pitchFamily="34" charset="0"/>
              <a:buChar char="•"/>
            </a:pPr>
            <a:r>
              <a:rPr lang="en-US" sz="1000" b="1" dirty="0" err="1"/>
              <a:t>Ultralytics</a:t>
            </a:r>
            <a:r>
              <a:rPr lang="en-US" sz="1000" b="1" dirty="0"/>
              <a:t> YOLOv8 Documentation</a:t>
            </a:r>
            <a:br>
              <a:rPr lang="en-US" sz="1000" dirty="0"/>
            </a:br>
            <a:r>
              <a:rPr lang="en-US" sz="1000" dirty="0">
                <a:hlinkClick r:id="rId2"/>
              </a:rPr>
              <a:t>https://github.com/ultralytics/ultralytics</a:t>
            </a:r>
            <a:endParaRPr lang="en-US" sz="1000" dirty="0"/>
          </a:p>
          <a:p>
            <a:pPr>
              <a:buFont typeface="Arial" panose="020B0604020202020204" pitchFamily="34" charset="0"/>
              <a:buChar char="•"/>
            </a:pPr>
            <a:r>
              <a:rPr lang="en-US" sz="1000" b="1" dirty="0"/>
              <a:t>OpenCV Official Documentation</a:t>
            </a:r>
            <a:br>
              <a:rPr lang="en-US" sz="1000" dirty="0"/>
            </a:br>
            <a:r>
              <a:rPr lang="en-US" sz="1000" dirty="0">
                <a:hlinkClick r:id="rId3"/>
              </a:rPr>
              <a:t>https://docs.opencv.org/4.x/index.html</a:t>
            </a:r>
            <a:endParaRPr lang="en-US" sz="1000" dirty="0"/>
          </a:p>
          <a:p>
            <a:pPr>
              <a:buFont typeface="Arial" panose="020B0604020202020204" pitchFamily="34" charset="0"/>
              <a:buChar char="•"/>
            </a:pPr>
            <a:r>
              <a:rPr lang="en-US" sz="1000" b="1" dirty="0"/>
              <a:t>Python Official Documentation</a:t>
            </a:r>
            <a:br>
              <a:rPr lang="en-US" sz="1000" dirty="0"/>
            </a:br>
            <a:r>
              <a:rPr lang="en-US" sz="1000" dirty="0">
                <a:hlinkClick r:id="rId4"/>
              </a:rPr>
              <a:t>https://docs.python.org</a:t>
            </a:r>
            <a:endParaRPr lang="en-US" sz="1000" dirty="0"/>
          </a:p>
          <a:p>
            <a:pPr>
              <a:buNone/>
            </a:pPr>
            <a:r>
              <a:rPr lang="en-US" sz="1400" b="1" dirty="0"/>
              <a:t>Websites and Online Resources:</a:t>
            </a:r>
          </a:p>
          <a:p>
            <a:pPr>
              <a:buFont typeface="Arial" panose="020B0604020202020204" pitchFamily="34" charset="0"/>
              <a:buChar char="•"/>
            </a:pPr>
            <a:r>
              <a:rPr lang="en-US" sz="1000" b="1" dirty="0"/>
              <a:t>YOLO Official Website</a:t>
            </a:r>
            <a:r>
              <a:rPr lang="en-US" sz="1000" dirty="0"/>
              <a:t> – </a:t>
            </a:r>
            <a:r>
              <a:rPr lang="en-US" sz="1000" dirty="0">
                <a:hlinkClick r:id="rId5"/>
              </a:rPr>
              <a:t>https://docs.ultralytics.com/</a:t>
            </a:r>
            <a:endParaRPr lang="en-US" sz="1000" dirty="0"/>
          </a:p>
          <a:p>
            <a:pPr>
              <a:buFont typeface="Arial" panose="020B0604020202020204" pitchFamily="34" charset="0"/>
              <a:buChar char="•"/>
            </a:pPr>
            <a:r>
              <a:rPr lang="en-US" sz="1000" b="1" dirty="0"/>
              <a:t>Towards Data Science Articles on Object Detection</a:t>
            </a:r>
            <a:r>
              <a:rPr lang="en-US" sz="1000" dirty="0"/>
              <a:t> – </a:t>
            </a:r>
            <a:r>
              <a:rPr lang="en-US" sz="1000" dirty="0">
                <a:hlinkClick r:id="rId6"/>
              </a:rPr>
              <a:t>https://towardsdatascience.com</a:t>
            </a:r>
            <a:endParaRPr lang="en-US" sz="1000" dirty="0"/>
          </a:p>
          <a:p>
            <a:pPr marL="0" indent="0">
              <a:buNone/>
            </a:pPr>
            <a:r>
              <a:rPr lang="en-US" sz="1400" b="1" dirty="0" err="1"/>
              <a:t>Github</a:t>
            </a:r>
            <a:r>
              <a:rPr lang="en-US" sz="1400" b="1"/>
              <a:t> Link:</a:t>
            </a:r>
            <a:endParaRPr lang="en-US" sz="1400" b="1" dirty="0"/>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4" name="TextBox 3">
            <a:extLst>
              <a:ext uri="{FF2B5EF4-FFF2-40B4-BE49-F238E27FC236}">
                <a16:creationId xmlns:a16="http://schemas.microsoft.com/office/drawing/2014/main" id="{B44BCF61-C099-E255-0967-02EB9F887BC0}"/>
              </a:ext>
            </a:extLst>
          </p:cNvPr>
          <p:cNvSpPr txBox="1"/>
          <p:nvPr/>
        </p:nvSpPr>
        <p:spPr>
          <a:xfrm>
            <a:off x="669036" y="1991360"/>
            <a:ext cx="10853928" cy="1692771"/>
          </a:xfrm>
          <a:prstGeom prst="rect">
            <a:avLst/>
          </a:prstGeom>
          <a:noFill/>
        </p:spPr>
        <p:txBody>
          <a:bodyPr wrap="square" rtlCol="0">
            <a:spAutoFit/>
          </a:bodyPr>
          <a:lstStyle/>
          <a:p>
            <a:pPr>
              <a:buNone/>
            </a:pPr>
            <a:r>
              <a:rPr lang="en-IN" sz="1400" b="1" dirty="0"/>
              <a:t>Research Papers:</a:t>
            </a:r>
          </a:p>
          <a:p>
            <a:pPr marL="171450" indent="-171450">
              <a:buFont typeface="Arial" panose="020B0604020202020204" pitchFamily="34" charset="0"/>
              <a:buChar char="•"/>
            </a:pPr>
            <a:r>
              <a:rPr lang="en-IN" sz="1000" dirty="0"/>
              <a:t>Redmon, J., </a:t>
            </a:r>
            <a:r>
              <a:rPr lang="en-IN" sz="1000" dirty="0" err="1"/>
              <a:t>Divvala</a:t>
            </a:r>
            <a:r>
              <a:rPr lang="en-IN" sz="1000" dirty="0"/>
              <a:t>, S., </a:t>
            </a:r>
            <a:r>
              <a:rPr lang="en-IN" sz="1000" dirty="0" err="1"/>
              <a:t>Girshick</a:t>
            </a:r>
            <a:r>
              <a:rPr lang="en-IN" sz="1000" dirty="0"/>
              <a:t>, R., &amp; Farhadi, A. (2016).</a:t>
            </a:r>
            <a:br>
              <a:rPr lang="en-IN" sz="1000" dirty="0"/>
            </a:br>
            <a:r>
              <a:rPr lang="en-IN" sz="1000" b="1" dirty="0"/>
              <a:t>"You Only Look Once: Unified, Real-Time Object Detection."</a:t>
            </a:r>
            <a:br>
              <a:rPr lang="en-IN" sz="1000" dirty="0"/>
            </a:br>
            <a:r>
              <a:rPr lang="en-IN" sz="1000" i="1" dirty="0"/>
              <a:t>Proceedings of the IEEE Conference on Computer Vision and Pattern Recognition (CVPR).</a:t>
            </a:r>
          </a:p>
          <a:p>
            <a:pPr marL="171450" indent="-171450">
              <a:buFont typeface="Arial" panose="020B0604020202020204" pitchFamily="34" charset="0"/>
              <a:buChar char="•"/>
            </a:pPr>
            <a:r>
              <a:rPr lang="en-IN" sz="1000" dirty="0" err="1"/>
              <a:t>Bochkovskiy</a:t>
            </a:r>
            <a:r>
              <a:rPr lang="en-IN" sz="1000" dirty="0"/>
              <a:t>, A., Wang, C. Y., &amp; Liao, H. Y. M. (2020).</a:t>
            </a:r>
            <a:br>
              <a:rPr lang="en-IN" sz="1000" dirty="0"/>
            </a:br>
            <a:r>
              <a:rPr lang="en-IN" sz="1000" b="1" dirty="0"/>
              <a:t>"YOLOv4: Optimal Speed and Accuracy of Object Detection."</a:t>
            </a:r>
            <a:br>
              <a:rPr lang="en-IN" sz="1000" dirty="0"/>
            </a:br>
            <a:r>
              <a:rPr lang="en-IN" sz="1000" i="1" dirty="0"/>
              <a:t>arXiv:2004.10934.</a:t>
            </a:r>
          </a:p>
          <a:p>
            <a:pPr marL="171450" indent="-171450">
              <a:buFont typeface="Arial" panose="020B0604020202020204" pitchFamily="34" charset="0"/>
              <a:buChar char="•"/>
            </a:pPr>
            <a:r>
              <a:rPr lang="en-IN" sz="1000" dirty="0" err="1"/>
              <a:t>Ultralytics</a:t>
            </a:r>
            <a:r>
              <a:rPr lang="en-IN" sz="1000" dirty="0"/>
              <a:t> Team (2023).</a:t>
            </a:r>
          </a:p>
          <a:p>
            <a:r>
              <a:rPr lang="en-US" sz="1000" b="1" dirty="0"/>
              <a:t>       "YOLOv8: Next-Generation Real-Time Object Detection."</a:t>
            </a:r>
            <a:br>
              <a:rPr lang="en-US" sz="1000" dirty="0"/>
            </a:br>
            <a:r>
              <a:rPr lang="en-US" sz="1000" dirty="0"/>
              <a:t>       </a:t>
            </a:r>
            <a:r>
              <a:rPr lang="en-US" sz="1000" i="1" dirty="0" err="1"/>
              <a:t>Ultralytics</a:t>
            </a:r>
            <a:r>
              <a:rPr lang="en-US" sz="1000" i="1" dirty="0"/>
              <a:t> AI Research.</a:t>
            </a:r>
            <a:endParaRPr lang="en-IN" sz="1000" dirty="0"/>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000" b="1" dirty="0"/>
              <a:t>Surveillance Challenges</a:t>
            </a:r>
            <a:r>
              <a:rPr lang="en-US" sz="2000" dirty="0"/>
              <a:t>:</a:t>
            </a:r>
          </a:p>
          <a:p>
            <a:pPr>
              <a:buFont typeface="Arial" panose="020B0604020202020204" pitchFamily="34" charset="0"/>
              <a:buChar char="•"/>
            </a:pPr>
            <a:r>
              <a:rPr lang="en-US" sz="1800" dirty="0"/>
              <a:t>Traditional surveillance systems require constant human monitoring, which can be error-prone and inefficient.</a:t>
            </a:r>
          </a:p>
          <a:p>
            <a:pPr>
              <a:buFont typeface="Arial" panose="020B0604020202020204" pitchFamily="34" charset="0"/>
              <a:buChar char="•"/>
            </a:pPr>
            <a:r>
              <a:rPr lang="en-US" sz="1800" dirty="0"/>
              <a:t>In dynamic environments, manual detection of objects, people, or suspicious activities can be slow and inaccurate.</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1400" b="1" dirty="0"/>
              <a:t>Smart Surveillance System Using YOLOv8</a:t>
            </a:r>
            <a:r>
              <a:rPr lang="en-US" sz="1400" dirty="0"/>
              <a:t>:</a:t>
            </a:r>
          </a:p>
          <a:p>
            <a:pPr>
              <a:buFont typeface="Arial" panose="020B0604020202020204" pitchFamily="34" charset="0"/>
              <a:buChar char="•"/>
            </a:pPr>
            <a:r>
              <a:rPr lang="en-US" sz="1100" b="1" dirty="0"/>
              <a:t>Real-time Object Detection</a:t>
            </a:r>
            <a:r>
              <a:rPr lang="en-US" sz="1100" dirty="0"/>
              <a:t>: Detects and classifies objects such as people, vehicles, bags and harmful objects such as knife, guns , etc.</a:t>
            </a:r>
          </a:p>
          <a:p>
            <a:pPr>
              <a:buFont typeface="Arial" panose="020B0604020202020204" pitchFamily="34" charset="0"/>
              <a:buChar char="•"/>
            </a:pPr>
            <a:r>
              <a:rPr lang="en-US" sz="1100" b="1" dirty="0"/>
              <a:t>Automated System</a:t>
            </a:r>
            <a:r>
              <a:rPr lang="en-US" sz="1100" dirty="0"/>
              <a:t>: Reduces human intervention and increases accuracy.</a:t>
            </a:r>
          </a:p>
          <a:p>
            <a:pPr>
              <a:buFont typeface="Arial" panose="020B0604020202020204" pitchFamily="34" charset="0"/>
              <a:buChar char="•"/>
            </a:pPr>
            <a:r>
              <a:rPr lang="en-US" sz="1100" b="1" dirty="0"/>
              <a:t>Efficient Monitoring</a:t>
            </a:r>
            <a:r>
              <a:rPr lang="en-US" sz="1100" dirty="0"/>
              <a:t>: Can work 24/7 with low resource consumption (real-time webcam feed).</a:t>
            </a:r>
          </a:p>
          <a:p>
            <a:pPr marL="0" indent="0">
              <a:buNone/>
            </a:pPr>
            <a:endParaRPr lang="en-US" sz="1100" dirty="0"/>
          </a:p>
          <a:p>
            <a:pPr marL="0" indent="0">
              <a:buNone/>
            </a:pPr>
            <a:r>
              <a:rPr lang="en-IN" sz="1100" b="1" dirty="0">
                <a:ea typeface="Calibri"/>
                <a:cs typeface="Calibri"/>
              </a:rPr>
              <a:t>Data Collection</a:t>
            </a:r>
            <a:r>
              <a:rPr lang="en-IN" sz="1000" b="1" dirty="0">
                <a:ea typeface="Calibri"/>
                <a:cs typeface="Calibri"/>
              </a:rPr>
              <a:t>: </a:t>
            </a:r>
          </a:p>
          <a:p>
            <a:r>
              <a:rPr lang="en-US" sz="1000" dirty="0"/>
              <a:t>Utilizes </a:t>
            </a:r>
            <a:r>
              <a:rPr lang="en-US" sz="1000" b="1" dirty="0"/>
              <a:t>pretrained YOLOv8 models</a:t>
            </a:r>
            <a:r>
              <a:rPr lang="en-US" sz="1000" dirty="0"/>
              <a:t> trained on large datasets like </a:t>
            </a:r>
            <a:r>
              <a:rPr lang="en-US" sz="1000" b="1" dirty="0"/>
              <a:t>COCO</a:t>
            </a:r>
            <a:r>
              <a:rPr lang="en-US" sz="1000" dirty="0"/>
              <a:t>, which includes diverse object classes (e.g., person, car, bag, etc.).</a:t>
            </a:r>
            <a:endParaRPr lang="en-IN" sz="1000" dirty="0">
              <a:ea typeface="Calibri"/>
              <a:cs typeface="Calibri"/>
            </a:endParaRPr>
          </a:p>
          <a:p>
            <a:pPr marL="0" indent="0">
              <a:buNone/>
            </a:pPr>
            <a:r>
              <a:rPr lang="en-IN" sz="1100" b="1" dirty="0">
                <a:ea typeface="Calibri"/>
                <a:cs typeface="Calibri"/>
              </a:rPr>
              <a:t>Data Preprocessing: </a:t>
            </a:r>
          </a:p>
          <a:p>
            <a:r>
              <a:rPr lang="en-US" sz="1000" dirty="0"/>
              <a:t>Frames are captured from a webcam or video source in real-time.</a:t>
            </a:r>
            <a:r>
              <a:rPr lang="en-IN" sz="1000" b="1" dirty="0">
                <a:ea typeface="Calibri"/>
                <a:cs typeface="Calibri"/>
              </a:rPr>
              <a:t> </a:t>
            </a:r>
            <a:r>
              <a:rPr lang="en-US" sz="1000" dirty="0"/>
              <a:t>Images are resized, normalized, and formatted to meet the YOLOv8 input specifications. Preprocessing is handled internally by the </a:t>
            </a:r>
            <a:r>
              <a:rPr lang="en-US" sz="1000" b="1" dirty="0" err="1"/>
              <a:t>Ultralytics</a:t>
            </a:r>
            <a:r>
              <a:rPr lang="en-US" sz="1000" b="1" dirty="0"/>
              <a:t> YOLOv8 pipeline</a:t>
            </a:r>
            <a:r>
              <a:rPr lang="en-US" sz="1000" dirty="0"/>
              <a:t> during inference.</a:t>
            </a:r>
            <a:endParaRPr lang="en-IN" sz="1000" dirty="0">
              <a:ea typeface="Calibri"/>
              <a:cs typeface="Calibri"/>
            </a:endParaRPr>
          </a:p>
          <a:p>
            <a:pPr marL="0" indent="0">
              <a:buNone/>
            </a:pPr>
            <a:r>
              <a:rPr lang="en-IN" sz="1100" b="1" dirty="0">
                <a:ea typeface="Calibri"/>
                <a:cs typeface="Calibri"/>
              </a:rPr>
              <a:t>Machine Learning Algorithm:  </a:t>
            </a:r>
          </a:p>
          <a:p>
            <a:r>
              <a:rPr lang="en-US" sz="900" dirty="0"/>
              <a:t>Uses </a:t>
            </a:r>
            <a:r>
              <a:rPr lang="en-US" sz="900" b="1" dirty="0"/>
              <a:t>YOLOv8 (You Only Look Once)</a:t>
            </a:r>
            <a:r>
              <a:rPr lang="en-US" sz="900" dirty="0"/>
              <a:t>, a deep </a:t>
            </a:r>
            <a:r>
              <a:rPr lang="en-US" sz="900" b="1" dirty="0"/>
              <a:t>Convolutional Neural Network (CNN)</a:t>
            </a:r>
            <a:r>
              <a:rPr lang="en-US" sz="900" dirty="0"/>
              <a:t> architecture optimized for </a:t>
            </a:r>
            <a:r>
              <a:rPr lang="en-US" sz="900" b="1" dirty="0"/>
              <a:t>real-time object detection</a:t>
            </a:r>
            <a:r>
              <a:rPr lang="en-US" sz="900" dirty="0"/>
              <a:t>.</a:t>
            </a:r>
            <a:endParaRPr lang="en-IN" sz="1100" dirty="0">
              <a:ea typeface="Calibri"/>
              <a:cs typeface="Calibri"/>
            </a:endParaRPr>
          </a:p>
          <a:p>
            <a:pPr marL="0" indent="0">
              <a:buNone/>
            </a:pPr>
            <a:r>
              <a:rPr lang="en-IN" sz="1100" b="1" dirty="0">
                <a:ea typeface="Calibri"/>
                <a:cs typeface="Calibri"/>
              </a:rPr>
              <a:t>Deployment: </a:t>
            </a:r>
          </a:p>
          <a:p>
            <a:r>
              <a:rPr lang="en-US" sz="1000" dirty="0"/>
              <a:t>The system runs on a </a:t>
            </a:r>
            <a:r>
              <a:rPr lang="en-US" sz="1000" b="1" dirty="0"/>
              <a:t>regular computer using a webcam</a:t>
            </a:r>
            <a:r>
              <a:rPr lang="en-US" sz="1000" dirty="0"/>
              <a:t>. It uses </a:t>
            </a:r>
            <a:r>
              <a:rPr lang="en-US" sz="1000" b="1" dirty="0"/>
              <a:t>Python and OpenCV</a:t>
            </a:r>
            <a:r>
              <a:rPr lang="en-US" sz="1000" dirty="0"/>
              <a:t> to process the video and show real-time results.</a:t>
            </a:r>
            <a:endParaRPr lang="en-IN" sz="1100" dirty="0">
              <a:ea typeface="Calibri"/>
              <a:cs typeface="Calibri"/>
            </a:endParaRPr>
          </a:p>
          <a:p>
            <a:pPr marL="0" indent="0">
              <a:buNone/>
            </a:pPr>
            <a:r>
              <a:rPr lang="en-IN" sz="1100" b="1" dirty="0">
                <a:ea typeface="Calibri"/>
                <a:cs typeface="Calibri"/>
              </a:rPr>
              <a:t>Evaluation:</a:t>
            </a:r>
          </a:p>
          <a:p>
            <a:r>
              <a:rPr lang="en-US" sz="1000" dirty="0"/>
              <a:t>We test how well the system works by looking at, how fast it detects objects and how accurate the results are. We use </a:t>
            </a:r>
            <a:r>
              <a:rPr lang="en-US" sz="1000" b="1" dirty="0"/>
              <a:t>screenshots and real-time demos</a:t>
            </a:r>
            <a:r>
              <a:rPr lang="en-US" sz="1000" dirty="0"/>
              <a:t> to show its performance.</a:t>
            </a:r>
          </a:p>
          <a:p>
            <a:endParaRPr lang="en-IN" sz="1100" dirty="0">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0F48400D-77BB-3C46-2254-D079D452F1B0}"/>
              </a:ext>
            </a:extLst>
          </p:cNvPr>
          <p:cNvSpPr>
            <a:spLocks noGrp="1" noChangeArrowheads="1"/>
          </p:cNvSpPr>
          <p:nvPr>
            <p:ph idx="1"/>
          </p:nvPr>
        </p:nvSpPr>
        <p:spPr bwMode="auto">
          <a:xfrm>
            <a:off x="838200" y="2195194"/>
            <a:ext cx="5317931"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rPr>
              <a:t>Programming Language</a:t>
            </a:r>
            <a:r>
              <a:rPr kumimoji="0" lang="en-US" altLang="en-US" sz="1800" b="0" i="0" u="none" strike="noStrike" cap="none" normalizeH="0" baseline="0" dirty="0">
                <a:ln>
                  <a:noFill/>
                </a:ln>
                <a:solidFill>
                  <a:schemeClr val="tx1"/>
                </a:solidFill>
                <a:effectLst/>
              </a:rPr>
              <a:t>: </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rPr>
              <a:t>Libraries/Frameworks</a:t>
            </a:r>
            <a:r>
              <a:rPr kumimoji="0" lang="en-US" altLang="en-US" sz="18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rPr>
              <a:t>OpenCV</a:t>
            </a:r>
            <a:r>
              <a:rPr kumimoji="0" lang="en-US" altLang="en-US" sz="1400" b="0" i="0" u="none" strike="noStrike" cap="none" normalizeH="0" baseline="0" dirty="0">
                <a:ln>
                  <a:noFill/>
                </a:ln>
                <a:solidFill>
                  <a:schemeClr val="tx1"/>
                </a:solidFill>
                <a:effectLst/>
              </a:rPr>
              <a:t>: For image and video capture, display, and processing.</a:t>
            </a:r>
          </a:p>
          <a:p>
            <a:pPr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rPr>
              <a:t>Ultralytics</a:t>
            </a:r>
            <a:r>
              <a:rPr kumimoji="0" lang="en-US" altLang="en-US" sz="1400" b="1" i="0" u="none" strike="noStrike" cap="none" normalizeH="0" baseline="0" dirty="0">
                <a:ln>
                  <a:noFill/>
                </a:ln>
                <a:solidFill>
                  <a:schemeClr val="tx1"/>
                </a:solidFill>
                <a:effectLst/>
              </a:rPr>
              <a:t> YOLOv8</a:t>
            </a:r>
            <a:r>
              <a:rPr kumimoji="0" lang="en-US" altLang="en-US" sz="1400" b="0" i="0" u="none" strike="noStrike" cap="none" normalizeH="0" baseline="0" dirty="0">
                <a:ln>
                  <a:noFill/>
                </a:ln>
                <a:solidFill>
                  <a:schemeClr val="tx1"/>
                </a:solidFill>
                <a:effectLst/>
              </a:rPr>
              <a:t>: Pre-trained model for object detection.</a:t>
            </a:r>
          </a:p>
          <a:p>
            <a:pPr eaLnBrk="0" fontAlgn="base" hangingPunct="0">
              <a:lnSpc>
                <a:spcPct val="100000"/>
              </a:lnSpc>
              <a:spcBef>
                <a:spcPct val="0"/>
              </a:spcBef>
              <a:spcAft>
                <a:spcPct val="0"/>
              </a:spcAft>
            </a:pPr>
            <a:r>
              <a:rPr kumimoji="0" lang="en-US" altLang="en-US" sz="1400" b="1" i="0" u="none" strike="noStrike" cap="none" normalizeH="0" baseline="0" dirty="0" err="1">
                <a:ln>
                  <a:noFill/>
                </a:ln>
                <a:solidFill>
                  <a:schemeClr val="tx1"/>
                </a:solidFill>
                <a:effectLst/>
              </a:rPr>
              <a:t>PyTorch</a:t>
            </a:r>
            <a:r>
              <a:rPr kumimoji="0" lang="en-US" altLang="en-US" sz="1400" b="0" i="0" u="none" strike="noStrike" cap="none" normalizeH="0" baseline="0" dirty="0">
                <a:ln>
                  <a:noFill/>
                </a:ln>
                <a:solidFill>
                  <a:schemeClr val="tx1"/>
                </a:solidFill>
                <a:effectLst/>
              </a:rPr>
              <a:t>: Underlying framework for YOLOv8.</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Hardware</a:t>
            </a:r>
            <a:r>
              <a:rPr kumimoji="0" lang="en-US" altLang="en-US" sz="18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Webcam</a:t>
            </a:r>
            <a:r>
              <a:rPr lang="en-US" altLang="en-US" sz="1400" dirty="0"/>
              <a:t>: F</a:t>
            </a:r>
            <a:r>
              <a:rPr kumimoji="0" lang="en-US" altLang="en-US" sz="1400" b="0" i="0" u="none" strike="noStrike" cap="none" normalizeH="0" baseline="0" dirty="0">
                <a:ln>
                  <a:noFill/>
                </a:ln>
                <a:solidFill>
                  <a:schemeClr val="tx1"/>
                </a:solidFill>
                <a:effectLst/>
              </a:rPr>
              <a:t>or real-time object detection.</a:t>
            </a:r>
          </a:p>
          <a:p>
            <a:pPr eaLnBrk="0" fontAlgn="base" hangingPunct="0">
              <a:lnSpc>
                <a:spcPct val="100000"/>
              </a:lnSpc>
              <a:spcBef>
                <a:spcPct val="0"/>
              </a:spcBef>
              <a:spcAft>
                <a:spcPct val="0"/>
              </a:spcAft>
            </a:pPr>
            <a:r>
              <a:rPr kumimoji="0" lang="en-US" altLang="en-US" sz="1400" b="0" i="0" u="none" strike="noStrike" cap="none" normalizeH="0" baseline="0" dirty="0">
                <a:ln>
                  <a:noFill/>
                </a:ln>
                <a:solidFill>
                  <a:schemeClr val="tx1"/>
                </a:solidFill>
                <a:effectLst/>
              </a:rPr>
              <a:t>GPU: For faster inference.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endParaRPr lang="en-IN" sz="1500" dirty="0">
              <a:latin typeface="Franklin Gothic Book"/>
            </a:endParaRPr>
          </a:p>
          <a:p>
            <a:pPr marL="0" indent="0">
              <a:spcBef>
                <a:spcPct val="20000"/>
              </a:spcBef>
              <a:spcAft>
                <a:spcPts val="600"/>
              </a:spcAft>
              <a:buNone/>
            </a:pPr>
            <a:r>
              <a:rPr lang="en-IN" sz="1500" b="1" dirty="0">
                <a:latin typeface="Franklin Gothic Book"/>
              </a:rPr>
              <a:t>Algorithm Selection: </a:t>
            </a:r>
          </a:p>
          <a:p>
            <a:pPr>
              <a:spcBef>
                <a:spcPct val="20000"/>
              </a:spcBef>
              <a:spcAft>
                <a:spcPts val="600"/>
              </a:spcAft>
            </a:pPr>
            <a:r>
              <a:rPr lang="en-US" sz="1200" dirty="0"/>
              <a:t>We use </a:t>
            </a:r>
            <a:r>
              <a:rPr lang="en-US" sz="1200" b="1" dirty="0"/>
              <a:t>YOLOv8</a:t>
            </a:r>
            <a:r>
              <a:rPr lang="en-US" sz="1200" dirty="0"/>
              <a:t>, a deep learning model designed for </a:t>
            </a:r>
            <a:r>
              <a:rPr lang="en-US" sz="1200" b="1" dirty="0"/>
              <a:t>real-time object detection</a:t>
            </a:r>
            <a:r>
              <a:rPr lang="en-US" sz="1200" dirty="0"/>
              <a:t>. It was chosen because it is fast, accurate, and can detect multiple objects at once in a single image or video frame.</a:t>
            </a:r>
            <a:endParaRPr lang="en-IN" sz="1200" b="1" dirty="0"/>
          </a:p>
          <a:p>
            <a:pPr marL="0" indent="0">
              <a:spcBef>
                <a:spcPct val="20000"/>
              </a:spcBef>
              <a:spcAft>
                <a:spcPts val="600"/>
              </a:spcAft>
              <a:buNone/>
            </a:pPr>
            <a:r>
              <a:rPr lang="en-IN" sz="1500" b="1" dirty="0">
                <a:latin typeface="Franklin Gothic Book"/>
              </a:rPr>
              <a:t>Data Input:</a:t>
            </a:r>
          </a:p>
          <a:p>
            <a:pPr>
              <a:spcBef>
                <a:spcPct val="20000"/>
              </a:spcBef>
              <a:spcAft>
                <a:spcPts val="600"/>
              </a:spcAft>
            </a:pPr>
            <a:r>
              <a:rPr lang="en-US" sz="1200" dirty="0"/>
              <a:t>The input to the model is </a:t>
            </a:r>
            <a:r>
              <a:rPr lang="en-US" sz="1200" b="1" dirty="0"/>
              <a:t>live video frames from a webcam</a:t>
            </a:r>
            <a:r>
              <a:rPr lang="en-US" sz="1200" dirty="0"/>
              <a:t>. Each frame is processed as an image, and YOLOv8 identifies objects like people, cars, and bags by analyzing visual features.</a:t>
            </a:r>
            <a:endParaRPr lang="en-IN" sz="1200" dirty="0"/>
          </a:p>
          <a:p>
            <a:pPr marL="0" indent="0">
              <a:spcBef>
                <a:spcPct val="20000"/>
              </a:spcBef>
              <a:spcAft>
                <a:spcPts val="600"/>
              </a:spcAft>
              <a:buNone/>
            </a:pPr>
            <a:r>
              <a:rPr lang="en-IN" sz="1500" b="1" dirty="0">
                <a:latin typeface="Franklin Gothic Book"/>
              </a:rPr>
              <a:t>Training Process:</a:t>
            </a:r>
          </a:p>
          <a:p>
            <a:pPr>
              <a:spcBef>
                <a:spcPct val="20000"/>
              </a:spcBef>
              <a:spcAft>
                <a:spcPts val="600"/>
              </a:spcAft>
            </a:pPr>
            <a:r>
              <a:rPr lang="en-US" sz="1200" dirty="0"/>
              <a:t>We use a </a:t>
            </a:r>
            <a:r>
              <a:rPr lang="en-US" sz="1200" b="1" dirty="0"/>
              <a:t>pre-trained YOLOv8 model</a:t>
            </a:r>
            <a:r>
              <a:rPr lang="en-US" sz="1200" dirty="0"/>
              <a:t>, so we don’t need to train it from scratch. However, it was originally trained on a large dataset called </a:t>
            </a:r>
            <a:r>
              <a:rPr lang="en-US" sz="1200" b="1" dirty="0"/>
              <a:t>COCO</a:t>
            </a:r>
            <a:r>
              <a:rPr lang="en-US" sz="1200" dirty="0"/>
              <a:t>, which includes thousands of labeled images. For custom needs, the model can be retrained using specific images.</a:t>
            </a:r>
            <a:endParaRPr lang="en-IN" sz="1200" dirty="0">
              <a:latin typeface="Franklin Gothic Book"/>
            </a:endParaRPr>
          </a:p>
          <a:p>
            <a:pPr marL="0" indent="0">
              <a:spcBef>
                <a:spcPct val="20000"/>
              </a:spcBef>
              <a:spcAft>
                <a:spcPts val="600"/>
              </a:spcAft>
              <a:buNone/>
            </a:pPr>
            <a:r>
              <a:rPr lang="en-IN" sz="1500" b="1" dirty="0">
                <a:latin typeface="Franklin Gothic Book"/>
              </a:rPr>
              <a:t>Prediction Process:</a:t>
            </a:r>
          </a:p>
          <a:p>
            <a:pPr>
              <a:spcBef>
                <a:spcPct val="20000"/>
              </a:spcBef>
              <a:spcAft>
                <a:spcPts val="600"/>
              </a:spcAft>
            </a:pPr>
            <a:r>
              <a:rPr lang="en-US" sz="1200" dirty="0"/>
              <a:t>The model analyzes each video frame, </a:t>
            </a:r>
            <a:r>
              <a:rPr lang="en-US" sz="1200" b="1" dirty="0"/>
              <a:t>detects objects</a:t>
            </a:r>
            <a:r>
              <a:rPr lang="en-US" sz="1200" dirty="0"/>
              <a:t>, and </a:t>
            </a:r>
            <a:r>
              <a:rPr lang="en-US" sz="1200" b="1" dirty="0"/>
              <a:t>draws boxes with labels</a:t>
            </a:r>
            <a:r>
              <a:rPr lang="en-US" sz="1200" dirty="0"/>
              <a:t> around them. These predictions happen in </a:t>
            </a:r>
            <a:r>
              <a:rPr lang="en-US" sz="1200" b="1" dirty="0"/>
              <a:t>real-time</a:t>
            </a:r>
            <a:r>
              <a:rPr lang="en-US" sz="1200" dirty="0"/>
              <a:t>, allowing the system to monitor and display results instantly.</a:t>
            </a:r>
            <a:endParaRPr lang="en-IN" sz="1200" dirty="0">
              <a:latin typeface="Franklin Gothic Book"/>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6676" y="2055813"/>
            <a:ext cx="10515600" cy="4251960"/>
          </a:xfrm>
        </p:spPr>
        <p:txBody>
          <a:bodyPr vert="horz" lIns="91440" tIns="45720" rIns="91440" bIns="45720" rtlCol="0">
            <a:normAutofit/>
          </a:bodyPr>
          <a:lstStyle/>
          <a:p>
            <a:pPr marL="0" indent="0">
              <a:buNone/>
            </a:pPr>
            <a:r>
              <a:rPr lang="en-IN" sz="2200" dirty="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473448"/>
          </a:xfrm>
        </p:spPr>
        <p:txBody>
          <a:bodyPr vert="horz" lIns="91440" tIns="45720" rIns="91440" bIns="45720" rtlCol="0">
            <a:normAutofit/>
          </a:bodyPr>
          <a:lstStyle/>
          <a:p>
            <a:pPr>
              <a:buNone/>
            </a:pPr>
            <a:r>
              <a:rPr lang="en-US" sz="1400" b="1" dirty="0"/>
              <a:t>Summary:</a:t>
            </a:r>
          </a:p>
          <a:p>
            <a:r>
              <a:rPr lang="en-US" sz="1200" dirty="0"/>
              <a:t>The proposed </a:t>
            </a:r>
            <a:r>
              <a:rPr lang="en-US" sz="1200" b="1" dirty="0"/>
              <a:t>Smart Surveillance System using YOLOv8</a:t>
            </a:r>
            <a:r>
              <a:rPr lang="en-US" sz="1200" dirty="0"/>
              <a:t> successfully demonstrates </a:t>
            </a:r>
            <a:r>
              <a:rPr lang="en-US" sz="1200" b="1" dirty="0"/>
              <a:t>real-time object detection</a:t>
            </a:r>
            <a:r>
              <a:rPr lang="en-US" sz="1200" dirty="0"/>
              <a:t> with high accuracy.</a:t>
            </a:r>
          </a:p>
          <a:p>
            <a:r>
              <a:rPr lang="en-US" sz="1200" dirty="0"/>
              <a:t>It automates the monitoring process and reduces the dependency on human supervision, making surveillance more efficient and reliable.</a:t>
            </a:r>
          </a:p>
          <a:p>
            <a:pPr>
              <a:buNone/>
            </a:pPr>
            <a:r>
              <a:rPr lang="en-US" sz="1400" b="1" dirty="0"/>
              <a:t>Benefits:</a:t>
            </a:r>
          </a:p>
          <a:p>
            <a:pPr>
              <a:buFont typeface="Arial" panose="020B0604020202020204" pitchFamily="34" charset="0"/>
              <a:buChar char="•"/>
            </a:pPr>
            <a:r>
              <a:rPr lang="en-US" sz="1200" b="1" dirty="0"/>
              <a:t>Real-Time Detection</a:t>
            </a:r>
            <a:r>
              <a:rPr lang="en-US" sz="1200" dirty="0"/>
              <a:t>: Objects like people, cars, and bags are detected instantly from webcam footage.</a:t>
            </a:r>
          </a:p>
          <a:p>
            <a:pPr>
              <a:buFont typeface="Arial" panose="020B0604020202020204" pitchFamily="34" charset="0"/>
              <a:buChar char="•"/>
            </a:pPr>
            <a:r>
              <a:rPr lang="en-US" sz="1200" b="1" dirty="0"/>
              <a:t>High Accuracy</a:t>
            </a:r>
            <a:r>
              <a:rPr lang="en-US" sz="1200" dirty="0"/>
              <a:t>: Pre-trained YOLOv8 ensures precise identification and labeling.</a:t>
            </a:r>
          </a:p>
          <a:p>
            <a:pPr>
              <a:buFont typeface="Arial" panose="020B0604020202020204" pitchFamily="34" charset="0"/>
              <a:buChar char="•"/>
            </a:pPr>
            <a:r>
              <a:rPr lang="en-US" sz="1200" b="1" dirty="0"/>
              <a:t>Scalability</a:t>
            </a:r>
            <a:r>
              <a:rPr lang="en-US" sz="1200" dirty="0"/>
              <a:t>: Can be adapted for different environments like schools, offices, and public spaces.</a:t>
            </a:r>
          </a:p>
          <a:p>
            <a:pPr>
              <a:buFont typeface="Arial" panose="020B0604020202020204" pitchFamily="34" charset="0"/>
              <a:buChar char="•"/>
            </a:pPr>
            <a:r>
              <a:rPr lang="en-US" sz="1200" b="1" dirty="0"/>
              <a:t>Easy Integration</a:t>
            </a:r>
            <a:r>
              <a:rPr lang="en-US" sz="1200" dirty="0"/>
              <a:t>: Compatible with existing systems and can run on edge or cloud devices.</a:t>
            </a:r>
          </a:p>
          <a:p>
            <a:pPr>
              <a:buNone/>
            </a:pPr>
            <a:r>
              <a:rPr lang="en-US" sz="1400" b="1" dirty="0"/>
              <a:t>Challenges</a:t>
            </a:r>
            <a:r>
              <a:rPr lang="en-US" sz="1400" dirty="0"/>
              <a:t>:</a:t>
            </a:r>
          </a:p>
          <a:p>
            <a:pPr>
              <a:buFont typeface="Arial" panose="020B0604020202020204" pitchFamily="34" charset="0"/>
              <a:buChar char="•"/>
            </a:pPr>
            <a:r>
              <a:rPr lang="en-US" sz="1200" dirty="0"/>
              <a:t>Model performance may vary in low-light or crowded conditions.</a:t>
            </a:r>
          </a:p>
          <a:p>
            <a:pPr>
              <a:buFont typeface="Arial" panose="020B0604020202020204" pitchFamily="34" charset="0"/>
              <a:buChar char="•"/>
            </a:pPr>
            <a:r>
              <a:rPr lang="en-US" sz="1200" dirty="0"/>
              <a:t>Limited object types unless custom training is applied.</a:t>
            </a:r>
          </a:p>
          <a:p>
            <a:pPr>
              <a:buNone/>
            </a:pPr>
            <a:r>
              <a:rPr lang="en-US" sz="1400" b="1" dirty="0"/>
              <a:t>Improvements</a:t>
            </a:r>
            <a:r>
              <a:rPr lang="en-US" sz="1400" dirty="0"/>
              <a:t>:</a:t>
            </a:r>
          </a:p>
          <a:p>
            <a:pPr>
              <a:buFont typeface="Arial" panose="020B0604020202020204" pitchFamily="34" charset="0"/>
              <a:buChar char="•"/>
            </a:pPr>
            <a:r>
              <a:rPr lang="en-US" sz="1200" dirty="0"/>
              <a:t>Train the model on environment-specific data to improve detection.</a:t>
            </a:r>
          </a:p>
          <a:p>
            <a:pPr>
              <a:buFont typeface="Arial" panose="020B0604020202020204" pitchFamily="34" charset="0"/>
              <a:buChar char="•"/>
            </a:pPr>
            <a:r>
              <a:rPr lang="en-US" sz="1200" dirty="0"/>
              <a:t>Add alert features (e.g., sound or message alerts) when certain objects or behaviors are detected.</a:t>
            </a:r>
          </a:p>
          <a:p>
            <a:pPr>
              <a:buFont typeface="Arial" panose="020B0604020202020204" pitchFamily="34" charset="0"/>
              <a:buChar char="•"/>
            </a:pPr>
            <a:r>
              <a:rPr lang="en-US" sz="1200" dirty="0"/>
              <a:t>Integrate with storage and logging systems for event tracking.</a:t>
            </a:r>
          </a:p>
          <a:p>
            <a:pPr marL="0" indent="0">
              <a:buNone/>
            </a:pPr>
            <a:endParaRPr lang="en-US" sz="1600" dirty="0"/>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buNone/>
            </a:pPr>
            <a:r>
              <a:rPr lang="en-US" sz="1700" b="1" dirty="0"/>
              <a:t>Enhancements:</a:t>
            </a:r>
          </a:p>
          <a:p>
            <a:pPr>
              <a:buFont typeface="Arial" panose="020B0604020202020204" pitchFamily="34" charset="0"/>
              <a:buChar char="•"/>
            </a:pPr>
            <a:r>
              <a:rPr lang="en-US" sz="1400" b="1" dirty="0"/>
              <a:t>Alerting System</a:t>
            </a:r>
            <a:r>
              <a:rPr lang="en-US" sz="1400" dirty="0"/>
              <a:t>: Add real-time alerts through </a:t>
            </a:r>
            <a:r>
              <a:rPr lang="en-US" sz="1400" b="1" dirty="0"/>
              <a:t>SMS, email, or app notifications</a:t>
            </a:r>
            <a:r>
              <a:rPr lang="en-US" sz="1400" dirty="0"/>
              <a:t> when specific objects (like weapons or intruders)       are detected.</a:t>
            </a:r>
          </a:p>
          <a:p>
            <a:pPr>
              <a:buFont typeface="Arial" panose="020B0604020202020204" pitchFamily="34" charset="0"/>
              <a:buChar char="•"/>
            </a:pPr>
            <a:r>
              <a:rPr lang="en-US" sz="1400" b="1" dirty="0"/>
              <a:t>Custom Model Training</a:t>
            </a:r>
            <a:r>
              <a:rPr lang="en-US" sz="1400" dirty="0"/>
              <a:t>: Fine-tune YOLOv8 to detect </a:t>
            </a:r>
            <a:r>
              <a:rPr lang="en-US" sz="1400" b="1" dirty="0"/>
              <a:t>domain-specific objects</a:t>
            </a:r>
            <a:r>
              <a:rPr lang="en-US" sz="1400" dirty="0"/>
              <a:t> like helmets, uniforms, or suspicious items to improve accuracy in targeted environments (e.g., schools, factories, airports).</a:t>
            </a:r>
          </a:p>
          <a:p>
            <a:pPr>
              <a:buFont typeface="Arial" panose="020B0604020202020204" pitchFamily="34" charset="0"/>
              <a:buChar char="•"/>
            </a:pPr>
            <a:r>
              <a:rPr lang="en-US" sz="1400" b="1" dirty="0"/>
              <a:t>Edge Deployment</a:t>
            </a:r>
            <a:r>
              <a:rPr lang="en-US" sz="1400" dirty="0"/>
              <a:t>: Deploy the system on </a:t>
            </a:r>
            <a:r>
              <a:rPr lang="en-US" sz="1400" b="1" dirty="0"/>
              <a:t>low-cost edge devices</a:t>
            </a:r>
            <a:r>
              <a:rPr lang="en-US" sz="1400" dirty="0"/>
              <a:t> (e.g., Raspberry Pi, Jetson Nano) for </a:t>
            </a:r>
            <a:r>
              <a:rPr lang="en-US" sz="1400" b="1" dirty="0"/>
              <a:t>real-time processing without cloud or server dependency</a:t>
            </a:r>
            <a:r>
              <a:rPr lang="en-US" sz="1400" dirty="0"/>
              <a:t>.</a:t>
            </a:r>
          </a:p>
          <a:p>
            <a:pPr>
              <a:buFont typeface="Arial" panose="020B0604020202020204" pitchFamily="34" charset="0"/>
              <a:buChar char="•"/>
            </a:pPr>
            <a:r>
              <a:rPr lang="en-US" sz="1400" b="1" dirty="0"/>
              <a:t>Scalability</a:t>
            </a:r>
            <a:r>
              <a:rPr lang="en-US" sz="1400" dirty="0"/>
              <a:t>: Extend the system to </a:t>
            </a:r>
            <a:r>
              <a:rPr lang="en-US" sz="1400" b="1" dirty="0"/>
              <a:t>multi-camera setups</a:t>
            </a:r>
            <a:r>
              <a:rPr lang="en-US" sz="1400" dirty="0"/>
              <a:t> for wider area coverage and integration into large-scale infrastructure.</a:t>
            </a:r>
          </a:p>
          <a:p>
            <a:pPr marL="0" indent="0">
              <a:spcBef>
                <a:spcPct val="20000"/>
              </a:spcBef>
              <a:spcAft>
                <a:spcPts val="600"/>
              </a:spcAft>
              <a:buNone/>
            </a:pPr>
            <a:endParaRPr lang="en-US" sz="2200" dirty="0">
              <a:latin typeface="Franklin Gothic Book"/>
            </a:endParaRPr>
          </a:p>
          <a:p>
            <a:pPr>
              <a:buNone/>
            </a:pPr>
            <a:r>
              <a:rPr lang="en-US" sz="1700" b="1" dirty="0"/>
              <a:t>Expansion Ideas:</a:t>
            </a:r>
          </a:p>
          <a:p>
            <a:pPr>
              <a:buFont typeface="Arial" panose="020B0604020202020204" pitchFamily="34" charset="0"/>
              <a:buChar char="•"/>
            </a:pPr>
            <a:r>
              <a:rPr lang="en-US" sz="1400" b="1" dirty="0"/>
              <a:t>Integration with other data sources</a:t>
            </a:r>
            <a:r>
              <a:rPr lang="en-US" sz="1400" dirty="0"/>
              <a:t> like audio sensors, access control systems, or IoT devices for enhanced threat detection.</a:t>
            </a:r>
          </a:p>
          <a:p>
            <a:pPr>
              <a:buFont typeface="Arial" panose="020B0604020202020204" pitchFamily="34" charset="0"/>
              <a:buChar char="•"/>
            </a:pPr>
            <a:r>
              <a:rPr lang="en-US" sz="1400" b="1" dirty="0"/>
              <a:t>Advanced ML techniques</a:t>
            </a:r>
            <a:r>
              <a:rPr lang="en-US" sz="1400" dirty="0"/>
              <a:t> like </a:t>
            </a:r>
            <a:r>
              <a:rPr lang="en-US" sz="1400" b="1" dirty="0"/>
              <a:t>action recognition</a:t>
            </a:r>
            <a:r>
              <a:rPr lang="en-US" sz="1400" dirty="0"/>
              <a:t> or </a:t>
            </a:r>
            <a:r>
              <a:rPr lang="en-US" sz="1400" b="1" dirty="0"/>
              <a:t>anomaly detection</a:t>
            </a:r>
            <a:r>
              <a:rPr lang="en-US" sz="1400" dirty="0"/>
              <a:t> to go beyond object detection.</a:t>
            </a:r>
          </a:p>
          <a:p>
            <a:pPr>
              <a:buFont typeface="Arial" panose="020B0604020202020204" pitchFamily="34" charset="0"/>
              <a:buChar char="•"/>
            </a:pPr>
            <a:r>
              <a:rPr lang="en-US" sz="1400" b="1" dirty="0"/>
              <a:t>City-wide implementation</a:t>
            </a:r>
            <a:r>
              <a:rPr lang="en-US" sz="1400" dirty="0"/>
              <a:t> for smart city surveillance, enabling unified monitoring across regions.</a:t>
            </a:r>
          </a:p>
          <a:p>
            <a:pPr>
              <a:buFont typeface="Arial" panose="020B0604020202020204" pitchFamily="34" charset="0"/>
              <a:buChar char="•"/>
            </a:pPr>
            <a:r>
              <a:rPr lang="en-US" sz="1400" b="1" dirty="0"/>
              <a:t>Algorithm Optimization</a:t>
            </a:r>
            <a:r>
              <a:rPr lang="en-US" sz="1400" dirty="0"/>
              <a:t> for even faster performance on low-power devices and in low-light or crowded environments.</a:t>
            </a:r>
          </a:p>
          <a:p>
            <a:pPr marL="0" indent="0">
              <a:spcBef>
                <a:spcPct val="20000"/>
              </a:spcBef>
              <a:spcAft>
                <a:spcPts val="600"/>
              </a:spcAft>
              <a:buNone/>
            </a:pPr>
            <a:endParaRPr lang="en-US" sz="2200" dirty="0">
              <a:latin typeface="Franklin Gothic Book"/>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442</TotalTime>
  <Words>1130</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object detection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Bhavesh Barmashe</dc:creator>
  <cp:lastModifiedBy>Bhavesh Barmashe</cp:lastModifiedBy>
  <cp:revision>11</cp:revision>
  <dcterms:created xsi:type="dcterms:W3CDTF">2013-07-15T20:26:40Z</dcterms:created>
  <dcterms:modified xsi:type="dcterms:W3CDTF">2025-05-14T19:28:52Z</dcterms:modified>
</cp:coreProperties>
</file>