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481"/>
  </p:normalViewPr>
  <p:slideViewPr>
    <p:cSldViewPr snapToGrid="0" snapToObjects="1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64C02-9892-F64D-8ACC-266B4D9ED6C7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6AF7B-3291-1742-B2F0-90745C717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Looking to restructure SETH API </a:t>
            </a:r>
          </a:p>
          <a:p>
            <a:r>
              <a:rPr lang="en-US" dirty="0"/>
              <a:t>- One idea considering is the Hexagonal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6AF7B-3291-1742-B2F0-90745C7172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Hexagonal Architecture is a type of layered architecture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Uses a directional flow to define boundaries and responsibilities for code components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Allows for easier substitution of data sources and easier of your extension of your business logic when integrating with other systems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Sometimes called the Ports and Adapters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6AF7B-3291-1742-B2F0-90745C7172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6AF7B-3291-1742-B2F0-90745C7172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8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D769-D0C5-7031-F968-471F3764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0F8B6-B6D5-471A-CE01-C065ADEDA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CFA4-30F3-7CE7-519D-091E0BA2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7F68-BD3A-79D8-ADE8-66239A6C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375A-D81D-2817-B77A-164ADFE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960A-2285-66E8-01CF-E60C630A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06ACA-F059-73B5-2F59-40311D55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79D7-E536-AE97-E3E8-FDBC670D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4B85-6A23-5BA0-7093-B2E107BD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9690-6AFA-A1F7-10DD-E494BB3F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40CD4-6381-AB7C-8761-55E57C351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A247D-CCA0-BF4E-5338-BBE645C3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F25C-32E5-ABAC-F72B-C1BD0F9D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6C97-C932-6FDB-EBD8-486D51EC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72AA-3B46-7B15-CA19-6904F27E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DCAB-55EC-F048-6E87-64327D4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9103-2D58-E09D-AEE2-7101D2C8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E193-CA5F-32ED-5BC0-476796C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609B-B022-5D50-BFE6-12E087B5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39D8-99E3-C7D1-7152-D036FFEA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67CE-025E-3549-D22D-5F30CC7B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115D3-75DB-0B34-30CA-5104E46F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16C6-9485-BB22-000A-D880F727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2515-EEE7-513B-A24C-28F14B8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2E81-D8FF-4CCA-E57B-542E0FB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007E-E313-FDD0-5C5C-6B306F1A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ECF2-2735-360E-5561-B0055A08F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BD8FB-7D55-2362-055B-946C6D4D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ACE8-BBBF-8E87-8B9E-2BA4B808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51D0-EDF3-F255-5BB8-B2280139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AFDA-624A-97E7-F0B4-8143FA26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655-EF9B-1323-66DF-9E88B381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855C0-47DD-C06C-6A70-B1B8AEC4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34F73-4CAA-E0ED-8BB3-4218D376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14DA-BB46-56C6-5020-C5E98E729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FEE59-3A01-3AE2-6B56-999D2DA27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2D91C-FD3F-7493-3EE1-29C129D5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45D44-CCBF-BAC3-A16B-1911C6C5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4CA95-B95F-8808-B7E2-4EE879FE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4BD7-B790-BD9B-49B5-9FFA1709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411A2-4068-1A26-7BC4-288B9110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0903D-37A8-A9CD-AA9F-18177EDD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8ED2-301B-4E8A-6D6E-A22C2F13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C0787-097B-83CD-9365-B3FA5E9C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7F39C-A481-1A2D-096E-23A5B747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B2F6-1D22-5635-9D97-E6469ECE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F3EA-E6B8-15EB-74A3-5462C85D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F976-BA77-C1CD-04F1-4E95C23D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71D01-7884-AE53-43BE-47A94BB4A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5E9E-9BFF-BB43-590E-D3DBB538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42686-B90A-1CC4-13B8-8AFFBFF3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2437F-9A11-5D3C-4A26-16D5293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5A84-15D1-CAE4-5EDD-7C1F8D74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EB0EA-E508-9AB1-7754-88C499E78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938A9-8D51-DBBD-5837-2587E35E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E261D-2A63-B7DD-2515-7F304300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8424E-CC62-0F74-E515-251CE6E9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5408-08CD-8911-7D3B-0C7B5CA7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13417-E089-D7E6-DE14-81E2C6B6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2F85-6D58-4529-319A-F2EFB8FE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900E-D60D-1BA1-8696-8B1647FF1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5B33-EBD7-6C44-9FA9-872F24351F8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69C8-5DBB-D315-5F12-71E7DDAF8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AA87-0AAB-6ECB-2320-405512CF9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98ED1-8289-0D48-B3E0-AA7AE479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a-quick-and-practical-example-of-hexagonal-architecture-in-java-8d57c419250d" TargetMode="External"/><Relationship Id="rId2" Type="http://schemas.openxmlformats.org/officeDocument/2006/relationships/hyperlink" Target="https://netflixtechblog.com/ready-for-changes-with-hexagonal-architecture-b315ec96774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8thlight.com/blog/damon-kelley/2021/05/18/a-color-coded-guide-to-ports-and-adapt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F05A-B922-54D1-3BE0-EEC8EE819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Structuring your API using a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1984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4FAB-1227-3081-04C3-7DBE327C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hexagonal architecture?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B2E10-18F7-29E6-D864-E282B399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30" y="2060020"/>
            <a:ext cx="7336539" cy="499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BFC99-B5A8-2311-50E0-FA627BAA7608}"/>
              </a:ext>
            </a:extLst>
          </p:cNvPr>
          <p:cNvSpPr txBox="1"/>
          <p:nvPr/>
        </p:nvSpPr>
        <p:spPr>
          <a:xfrm>
            <a:off x="1302329" y="1727139"/>
            <a:ext cx="420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Inputs / Application Drivers / 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8AA5B-9D85-D9F0-79C2-AD2D67356861}"/>
              </a:ext>
            </a:extLst>
          </p:cNvPr>
          <p:cNvSpPr txBox="1"/>
          <p:nvPr/>
        </p:nvSpPr>
        <p:spPr>
          <a:xfrm>
            <a:off x="7162158" y="1692936"/>
            <a:ext cx="346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 / Effects / Driven Adapters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77D4BC-D6C6-385F-A220-75E9D798AEEA}"/>
              </a:ext>
            </a:extLst>
          </p:cNvPr>
          <p:cNvSpPr/>
          <p:nvPr/>
        </p:nvSpPr>
        <p:spPr>
          <a:xfrm>
            <a:off x="1302329" y="3010442"/>
            <a:ext cx="1781298" cy="8668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Cronjobs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889961-DC59-A8EF-5902-1A5871BC4444}"/>
              </a:ext>
            </a:extLst>
          </p:cNvPr>
          <p:cNvCxnSpPr>
            <a:cxnSpLocks/>
          </p:cNvCxnSpPr>
          <p:nvPr/>
        </p:nvCxnSpPr>
        <p:spPr>
          <a:xfrm>
            <a:off x="3010397" y="3720890"/>
            <a:ext cx="1027213" cy="402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B12ED71-8595-FEC5-4CA6-241053C145CB}"/>
              </a:ext>
            </a:extLst>
          </p:cNvPr>
          <p:cNvSpPr/>
          <p:nvPr/>
        </p:nvSpPr>
        <p:spPr>
          <a:xfrm>
            <a:off x="1302329" y="3969674"/>
            <a:ext cx="1781298" cy="8668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GQL Resolvers + Mutations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B9E961-C1CC-6DB6-360E-E77B440214C6}"/>
              </a:ext>
            </a:extLst>
          </p:cNvPr>
          <p:cNvCxnSpPr>
            <a:cxnSpLocks/>
          </p:cNvCxnSpPr>
          <p:nvPr/>
        </p:nvCxnSpPr>
        <p:spPr>
          <a:xfrm flipV="1">
            <a:off x="3083627" y="4339006"/>
            <a:ext cx="953983" cy="64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1956F8D-A43D-E9BA-08D2-9A8A7FD4D7A0}"/>
              </a:ext>
            </a:extLst>
          </p:cNvPr>
          <p:cNvSpPr/>
          <p:nvPr/>
        </p:nvSpPr>
        <p:spPr>
          <a:xfrm>
            <a:off x="1302329" y="4928906"/>
            <a:ext cx="1781298" cy="8668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GRPC API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554060-FCEB-1BFA-108A-853DC96DB744}"/>
              </a:ext>
            </a:extLst>
          </p:cNvPr>
          <p:cNvCxnSpPr>
            <a:cxnSpLocks/>
          </p:cNvCxnSpPr>
          <p:nvPr/>
        </p:nvCxnSpPr>
        <p:spPr>
          <a:xfrm flipV="1">
            <a:off x="3010397" y="5021239"/>
            <a:ext cx="1095712" cy="243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3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0BBC-2CB2-FC7E-060B-C844EE39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5" y="383721"/>
            <a:ext cx="3330039" cy="1325563"/>
          </a:xfrm>
        </p:spPr>
        <p:txBody>
          <a:bodyPr/>
          <a:lstStyle/>
          <a:p>
            <a:r>
              <a:rPr lang="en-US" dirty="0"/>
              <a:t>Ports and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4E91-6C18-9B0E-FAE6-3BDC91ED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65" y="1844221"/>
            <a:ext cx="2866901" cy="4351338"/>
          </a:xfrm>
        </p:spPr>
        <p:txBody>
          <a:bodyPr/>
          <a:lstStyle/>
          <a:p>
            <a:r>
              <a:rPr lang="en-US" dirty="0"/>
              <a:t>Handles implementations of specific transports</a:t>
            </a:r>
          </a:p>
          <a:p>
            <a:r>
              <a:rPr lang="en-US" dirty="0"/>
              <a:t>Calls out to services to perform logic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F246C7-BFD9-E002-4929-99F8CBE34D08}"/>
              </a:ext>
            </a:extLst>
          </p:cNvPr>
          <p:cNvSpPr txBox="1">
            <a:spLocks/>
          </p:cNvSpPr>
          <p:nvPr/>
        </p:nvSpPr>
        <p:spPr>
          <a:xfrm>
            <a:off x="3705101" y="383721"/>
            <a:ext cx="33300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Application Core / Services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28FC68-75DB-7612-C432-9B50511D0F60}"/>
              </a:ext>
            </a:extLst>
          </p:cNvPr>
          <p:cNvSpPr txBox="1">
            <a:spLocks/>
          </p:cNvSpPr>
          <p:nvPr/>
        </p:nvSpPr>
        <p:spPr>
          <a:xfrm>
            <a:off x="7635342" y="387432"/>
            <a:ext cx="33300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Adapters and Repositories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97F72C-EA10-6AE7-FEA1-1AEB0983D8A0}"/>
              </a:ext>
            </a:extLst>
          </p:cNvPr>
          <p:cNvSpPr txBox="1">
            <a:spLocks/>
          </p:cNvSpPr>
          <p:nvPr/>
        </p:nvSpPr>
        <p:spPr>
          <a:xfrm>
            <a:off x="3705101" y="1844221"/>
            <a:ext cx="28669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Defines interfaces for performing specific operations</a:t>
            </a:r>
          </a:p>
          <a:p>
            <a:r>
              <a:rPr lang="en-US" dirty="0"/>
              <a:t>Encapsulates business logic</a:t>
            </a:r>
          </a:p>
          <a:p>
            <a:r>
              <a:rPr lang="en-US" dirty="0"/>
              <a:t>Provides single location for bulk of unit testing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578151-067E-6E22-D6DE-AC0083E83256}"/>
              </a:ext>
            </a:extLst>
          </p:cNvPr>
          <p:cNvSpPr txBox="1">
            <a:spLocks/>
          </p:cNvSpPr>
          <p:nvPr/>
        </p:nvSpPr>
        <p:spPr>
          <a:xfrm>
            <a:off x="7635342" y="1847932"/>
            <a:ext cx="28669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Performs data reads and writes</a:t>
            </a:r>
          </a:p>
          <a:p>
            <a:r>
              <a:rPr lang="en-US" dirty="0"/>
              <a:t>Interacts with specific data sources and data stores</a:t>
            </a:r>
          </a:p>
          <a:p>
            <a:r>
              <a:rPr lang="en-US" dirty="0"/>
              <a:t>Transforms data into source agnostic structures</a:t>
            </a:r>
          </a:p>
        </p:txBody>
      </p:sp>
    </p:spTree>
    <p:extLst>
      <p:ext uri="{BB962C8B-B14F-4D97-AF65-F5344CB8AC3E}">
        <p14:creationId xmlns:p14="http://schemas.microsoft.com/office/powerpoint/2010/main" val="37788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D373-29D2-0F09-035F-6C8691D2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F7C-9056-AE5C-1D1A-8B2D9E83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 unit test for transports</a:t>
            </a:r>
          </a:p>
          <a:p>
            <a:pPr lvl="1"/>
            <a:r>
              <a:rPr lang="en-US" dirty="0"/>
              <a:t>Do we return expected success/error codes</a:t>
            </a:r>
          </a:p>
          <a:p>
            <a:pPr lvl="1"/>
            <a:r>
              <a:rPr lang="en-US" dirty="0"/>
              <a:t>Do we accurately return intended response types</a:t>
            </a:r>
          </a:p>
          <a:p>
            <a:r>
              <a:rPr lang="en-US" dirty="0"/>
              <a:t>Bulk of unit testing in services</a:t>
            </a:r>
          </a:p>
          <a:p>
            <a:pPr lvl="1"/>
            <a:r>
              <a:rPr lang="en-US" dirty="0"/>
              <a:t>Assert expected </a:t>
            </a:r>
            <a:r>
              <a:rPr lang="en-US" dirty="0" err="1"/>
              <a:t>behaviours</a:t>
            </a:r>
            <a:r>
              <a:rPr lang="en-US" dirty="0"/>
              <a:t> are called with correct arguments</a:t>
            </a:r>
          </a:p>
          <a:p>
            <a:pPr lvl="1"/>
            <a:r>
              <a:rPr lang="en-US" dirty="0"/>
              <a:t>Test sad paths</a:t>
            </a:r>
          </a:p>
          <a:p>
            <a:pPr lvl="1"/>
            <a:r>
              <a:rPr lang="en-US" dirty="0"/>
              <a:t>Bad data tests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End-to-end integration tests</a:t>
            </a:r>
          </a:p>
          <a:p>
            <a:pPr lvl="1"/>
            <a:r>
              <a:rPr lang="en-US" dirty="0"/>
              <a:t>Run tests through each of your transport through to repository paths</a:t>
            </a:r>
          </a:p>
          <a:p>
            <a:pPr lvl="1"/>
            <a:r>
              <a:rPr lang="en-US" dirty="0"/>
              <a:t>Construct payloads to initialize, then check data stores (or mocked API calls) for intended outcomes </a:t>
            </a:r>
          </a:p>
        </p:txBody>
      </p:sp>
    </p:spTree>
    <p:extLst>
      <p:ext uri="{BB962C8B-B14F-4D97-AF65-F5344CB8AC3E}">
        <p14:creationId xmlns:p14="http://schemas.microsoft.com/office/powerpoint/2010/main" val="31058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8088-BDF1-CD45-18A7-DBC82BD2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F68B-7140-11B4-89A7-2CFEECBB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framework is understood by team – decisions around where code should live are obvious</a:t>
            </a:r>
          </a:p>
          <a:p>
            <a:r>
              <a:rPr lang="en-US" dirty="0"/>
              <a:t>Unit testing service core becomes very easy because you only need to mock data, not frameworks + packages</a:t>
            </a:r>
          </a:p>
          <a:p>
            <a:r>
              <a:rPr lang="en-US" dirty="0"/>
              <a:t>Data sources can easily be substituted </a:t>
            </a:r>
          </a:p>
        </p:txBody>
      </p:sp>
    </p:spTree>
    <p:extLst>
      <p:ext uri="{BB962C8B-B14F-4D97-AF65-F5344CB8AC3E}">
        <p14:creationId xmlns:p14="http://schemas.microsoft.com/office/powerpoint/2010/main" val="198183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4E5-EEF3-6247-C992-FF3CAB27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09D0-20AE-91D4-4ACC-BFC338DB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play well with hands-on frameworks </a:t>
            </a:r>
            <a:r>
              <a:rPr lang="en-US" dirty="0" err="1"/>
              <a:t>e.g</a:t>
            </a:r>
            <a:r>
              <a:rPr lang="en-US" dirty="0"/>
              <a:t> Ruby On Rails / Active Record – prefers lighter tooling such as connection managers</a:t>
            </a:r>
          </a:p>
          <a:p>
            <a:r>
              <a:rPr lang="en-US" dirty="0"/>
              <a:t>Maybe doesn’t play well in heavily object oriented systems?</a:t>
            </a:r>
          </a:p>
          <a:p>
            <a:r>
              <a:rPr lang="en-US" dirty="0"/>
              <a:t>Has ”roll your own” elements -- relies more on internal documentation / process explanations</a:t>
            </a:r>
          </a:p>
        </p:txBody>
      </p:sp>
    </p:spTree>
    <p:extLst>
      <p:ext uri="{BB962C8B-B14F-4D97-AF65-F5344CB8AC3E}">
        <p14:creationId xmlns:p14="http://schemas.microsoft.com/office/powerpoint/2010/main" val="298452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F79A-4AD9-603F-FF0C-11821B7A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+ </a:t>
            </a:r>
            <a:r>
              <a:rPr lang="en-US" dirty="0" err="1"/>
              <a:t>Edgecases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9938-A364-20E3-1685-F13E76641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want an entity layer?</a:t>
            </a:r>
          </a:p>
          <a:p>
            <a:r>
              <a:rPr lang="en-US" dirty="0"/>
              <a:t>Benefits heavily from dependency injection – easier mocking + quicker test run time</a:t>
            </a:r>
          </a:p>
          <a:p>
            <a:r>
              <a:rPr lang="en-US" dirty="0"/>
              <a:t>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2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F6C8-46E0-1EFA-095B-2270406F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A07C-820D-E6B6-99BF-8EBAA059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https://netflixtechblog.com/ready-for-changes-with-hexagonal-architecture-b315ec967749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https://betterprogramming.pub/a-quick-and-practical-example-of-hexagonal-architecture-in-java-8d57c419250d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hlinkClick r:id="rId4"/>
              </a:rPr>
              <a:t>https://8thlight.com/blog/damon-kelley/2021/05/18/a-color-coded-guide-to-ports-and-adapters.html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20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387</Words>
  <Application>Microsoft Macintosh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Structuring your API using a Hexagonal Architecture</vt:lpstr>
      <vt:lpstr>What is a hexagonal architecture?</vt:lpstr>
      <vt:lpstr>Ports and Inputs</vt:lpstr>
      <vt:lpstr>Testing</vt:lpstr>
      <vt:lpstr>Pros</vt:lpstr>
      <vt:lpstr>Cons</vt:lpstr>
      <vt:lpstr>Thoughts + Edgecases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your API using a Hexagonal Architecture</dc:title>
  <dc:creator>Bridges, Matthew SITI-PTIY/BA</dc:creator>
  <cp:lastModifiedBy>Bridges, Matthew SITI-PTIY/BA</cp:lastModifiedBy>
  <cp:revision>1</cp:revision>
  <dcterms:created xsi:type="dcterms:W3CDTF">2022-07-07T09:28:55Z</dcterms:created>
  <dcterms:modified xsi:type="dcterms:W3CDTF">2022-07-07T13:35:14Z</dcterms:modified>
</cp:coreProperties>
</file>