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angers" charset="1" panose="00000500000000000000"/>
      <p:regular r:id="rId14"/>
    </p:embeddedFont>
    <p:embeddedFont>
      <p:font typeface="Poppins Bold" charset="1" panose="00000800000000000000"/>
      <p:regular r:id="rId15"/>
    </p:embeddedFont>
    <p:embeddedFont>
      <p:font typeface="Poppi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31.png" Type="http://schemas.openxmlformats.org/officeDocument/2006/relationships/image"/><Relationship Id="rId15" Target="../media/image32.svg" Type="http://schemas.openxmlformats.org/officeDocument/2006/relationships/image"/><Relationship Id="rId16" Target="../media/image23.png" Type="http://schemas.openxmlformats.org/officeDocument/2006/relationships/image"/><Relationship Id="rId17" Target="../media/image24.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5.png" Type="http://schemas.openxmlformats.org/officeDocument/2006/relationships/image"/><Relationship Id="rId21" Target="../media/image26.svg" Type="http://schemas.openxmlformats.org/officeDocument/2006/relationships/image"/><Relationship Id="rId22" Target="../media/image15.png" Type="http://schemas.openxmlformats.org/officeDocument/2006/relationships/image"/><Relationship Id="rId23" Target="../media/image16.sv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7.png" Type="http://schemas.openxmlformats.org/officeDocument/2006/relationships/image"/><Relationship Id="rId13" Target="../media/image38.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40.png" Type="http://schemas.openxmlformats.org/officeDocument/2006/relationships/image"/><Relationship Id="rId13" Target="../media/image41.png" Type="http://schemas.openxmlformats.org/officeDocument/2006/relationships/image"/><Relationship Id="rId14" Target="../media/image42.png" Type="http://schemas.openxmlformats.org/officeDocument/2006/relationships/image"/><Relationship Id="rId15" Target="../media/image4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49.png" Type="http://schemas.openxmlformats.org/officeDocument/2006/relationships/image"/><Relationship Id="rId15" Target="../media/image5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150066" y="2740183"/>
            <a:ext cx="11493008" cy="5033502"/>
          </a:xfrm>
          <a:custGeom>
            <a:avLst/>
            <a:gdLst/>
            <a:ahLst/>
            <a:cxnLst/>
            <a:rect r="r" b="b" t="t" l="l"/>
            <a:pathLst>
              <a:path h="5033502" w="11493008">
                <a:moveTo>
                  <a:pt x="0" y="0"/>
                </a:moveTo>
                <a:lnTo>
                  <a:pt x="11493008" y="0"/>
                </a:lnTo>
                <a:lnTo>
                  <a:pt x="11493008" y="5033502"/>
                </a:lnTo>
                <a:lnTo>
                  <a:pt x="0" y="5033502"/>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true" flipV="false" rot="0">
            <a:off x="12894871" y="7576035"/>
            <a:ext cx="6416842" cy="4114800"/>
          </a:xfrm>
          <a:custGeom>
            <a:avLst/>
            <a:gdLst/>
            <a:ahLst/>
            <a:cxnLst/>
            <a:rect r="r" b="b" t="t" l="l"/>
            <a:pathLst>
              <a:path h="4114800" w="6416842">
                <a:moveTo>
                  <a:pt x="6416842" y="0"/>
                </a:moveTo>
                <a:lnTo>
                  <a:pt x="0" y="0"/>
                </a:lnTo>
                <a:lnTo>
                  <a:pt x="0" y="4114800"/>
                </a:lnTo>
                <a:lnTo>
                  <a:pt x="6416842" y="4114800"/>
                </a:lnTo>
                <a:lnTo>
                  <a:pt x="64168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2894871" y="-1028700"/>
            <a:ext cx="6989045" cy="4114800"/>
          </a:xfrm>
          <a:custGeom>
            <a:avLst/>
            <a:gdLst/>
            <a:ahLst/>
            <a:cxnLst/>
            <a:rect r="r" b="b" t="t" l="l"/>
            <a:pathLst>
              <a:path h="4114800" w="6989045">
                <a:moveTo>
                  <a:pt x="0" y="0"/>
                </a:moveTo>
                <a:lnTo>
                  <a:pt x="6989044" y="0"/>
                </a:lnTo>
                <a:lnTo>
                  <a:pt x="698904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867114" y="2379374"/>
            <a:ext cx="11994842" cy="5253286"/>
          </a:xfrm>
          <a:custGeom>
            <a:avLst/>
            <a:gdLst/>
            <a:ahLst/>
            <a:cxnLst/>
            <a:rect r="r" b="b" t="t" l="l"/>
            <a:pathLst>
              <a:path h="5253286" w="11994842">
                <a:moveTo>
                  <a:pt x="0" y="0"/>
                </a:moveTo>
                <a:lnTo>
                  <a:pt x="11994842" y="0"/>
                </a:lnTo>
                <a:lnTo>
                  <a:pt x="11994842" y="5253286"/>
                </a:lnTo>
                <a:lnTo>
                  <a:pt x="0" y="5253286"/>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6" id="6"/>
          <p:cNvSpPr/>
          <p:nvPr/>
        </p:nvSpPr>
        <p:spPr>
          <a:xfrm flipH="true" flipV="false" rot="-10800000">
            <a:off x="-2020397" y="-443550"/>
            <a:ext cx="8301408" cy="3569605"/>
          </a:xfrm>
          <a:custGeom>
            <a:avLst/>
            <a:gdLst/>
            <a:ahLst/>
            <a:cxnLst/>
            <a:rect r="r" b="b" t="t" l="l"/>
            <a:pathLst>
              <a:path h="3569605" w="8301408">
                <a:moveTo>
                  <a:pt x="8301408" y="0"/>
                </a:moveTo>
                <a:lnTo>
                  <a:pt x="0" y="0"/>
                </a:lnTo>
                <a:lnTo>
                  <a:pt x="0" y="3569605"/>
                </a:lnTo>
                <a:lnTo>
                  <a:pt x="8301408" y="3569605"/>
                </a:lnTo>
                <a:lnTo>
                  <a:pt x="830140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3522505" y="4386439"/>
            <a:ext cx="6826223" cy="3131530"/>
          </a:xfrm>
          <a:custGeom>
            <a:avLst/>
            <a:gdLst/>
            <a:ahLst/>
            <a:cxnLst/>
            <a:rect r="r" b="b" t="t" l="l"/>
            <a:pathLst>
              <a:path h="3131530" w="6826223">
                <a:moveTo>
                  <a:pt x="0" y="0"/>
                </a:moveTo>
                <a:lnTo>
                  <a:pt x="6826223" y="0"/>
                </a:lnTo>
                <a:lnTo>
                  <a:pt x="6826223" y="3131530"/>
                </a:lnTo>
                <a:lnTo>
                  <a:pt x="0" y="313153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75158" y="8439912"/>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6033237">
            <a:off x="14262543" y="4173119"/>
            <a:ext cx="6826223" cy="3558169"/>
          </a:xfrm>
          <a:custGeom>
            <a:avLst/>
            <a:gdLst/>
            <a:ahLst/>
            <a:cxnLst/>
            <a:rect r="r" b="b" t="t" l="l"/>
            <a:pathLst>
              <a:path h="3558169" w="6826223">
                <a:moveTo>
                  <a:pt x="0" y="0"/>
                </a:moveTo>
                <a:lnTo>
                  <a:pt x="6826223" y="0"/>
                </a:lnTo>
                <a:lnTo>
                  <a:pt x="6826223" y="3558169"/>
                </a:lnTo>
                <a:lnTo>
                  <a:pt x="0" y="35581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1520570">
            <a:off x="512802" y="180908"/>
            <a:ext cx="2182868" cy="3307376"/>
          </a:xfrm>
          <a:custGeom>
            <a:avLst/>
            <a:gdLst/>
            <a:ahLst/>
            <a:cxnLst/>
            <a:rect r="r" b="b" t="t" l="l"/>
            <a:pathLst>
              <a:path h="3307376" w="2182868">
                <a:moveTo>
                  <a:pt x="0" y="0"/>
                </a:moveTo>
                <a:lnTo>
                  <a:pt x="2182869" y="0"/>
                </a:lnTo>
                <a:lnTo>
                  <a:pt x="2182869" y="3307376"/>
                </a:lnTo>
                <a:lnTo>
                  <a:pt x="0" y="330737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true" flipV="false" rot="972795">
            <a:off x="14974874" y="7747378"/>
            <a:ext cx="2829038" cy="2746739"/>
          </a:xfrm>
          <a:custGeom>
            <a:avLst/>
            <a:gdLst/>
            <a:ahLst/>
            <a:cxnLst/>
            <a:rect r="r" b="b" t="t" l="l"/>
            <a:pathLst>
              <a:path h="2746739" w="2829038">
                <a:moveTo>
                  <a:pt x="2829038" y="0"/>
                </a:moveTo>
                <a:lnTo>
                  <a:pt x="0" y="0"/>
                </a:lnTo>
                <a:lnTo>
                  <a:pt x="0" y="2746739"/>
                </a:lnTo>
                <a:lnTo>
                  <a:pt x="2829038" y="2746739"/>
                </a:lnTo>
                <a:lnTo>
                  <a:pt x="2829038"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4288813" y="1643906"/>
            <a:ext cx="9748475" cy="7226057"/>
          </a:xfrm>
          <a:custGeom>
            <a:avLst/>
            <a:gdLst/>
            <a:ahLst/>
            <a:cxnLst/>
            <a:rect r="r" b="b" t="t" l="l"/>
            <a:pathLst>
              <a:path h="7226057" w="9748475">
                <a:moveTo>
                  <a:pt x="0" y="0"/>
                </a:moveTo>
                <a:lnTo>
                  <a:pt x="9748474" y="0"/>
                </a:lnTo>
                <a:lnTo>
                  <a:pt x="9748474" y="7226057"/>
                </a:lnTo>
                <a:lnTo>
                  <a:pt x="0" y="722605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3" id="13"/>
          <p:cNvSpPr txBox="true"/>
          <p:nvPr/>
        </p:nvSpPr>
        <p:spPr>
          <a:xfrm rot="-376114">
            <a:off x="4834149" y="2435821"/>
            <a:ext cx="8177320" cy="2346632"/>
          </a:xfrm>
          <a:prstGeom prst="rect">
            <a:avLst/>
          </a:prstGeom>
        </p:spPr>
        <p:txBody>
          <a:bodyPr anchor="t" rtlCol="false" tIns="0" lIns="0" bIns="0" rIns="0">
            <a:spAutoFit/>
          </a:bodyPr>
          <a:lstStyle/>
          <a:p>
            <a:pPr algn="ctr">
              <a:lnSpc>
                <a:spcPts val="19026"/>
              </a:lnSpc>
            </a:pPr>
            <a:r>
              <a:rPr lang="en-US" sz="13590" spc="924">
                <a:solidFill>
                  <a:srgbClr val="000000"/>
                </a:solidFill>
                <a:latin typeface="Bangers"/>
                <a:ea typeface="Bangers"/>
                <a:cs typeface="Bangers"/>
                <a:sym typeface="Bangers"/>
              </a:rPr>
              <a:t>Program</a:t>
            </a:r>
          </a:p>
        </p:txBody>
      </p:sp>
      <p:sp>
        <p:nvSpPr>
          <p:cNvPr name="TextBox 14" id="14"/>
          <p:cNvSpPr txBox="true"/>
          <p:nvPr/>
        </p:nvSpPr>
        <p:spPr>
          <a:xfrm rot="-376114">
            <a:off x="4662621" y="4461980"/>
            <a:ext cx="8944038" cy="1459891"/>
          </a:xfrm>
          <a:prstGeom prst="rect">
            <a:avLst/>
          </a:prstGeom>
        </p:spPr>
        <p:txBody>
          <a:bodyPr anchor="t" rtlCol="false" tIns="0" lIns="0" bIns="0" rIns="0">
            <a:spAutoFit/>
          </a:bodyPr>
          <a:lstStyle/>
          <a:p>
            <a:pPr algn="ctr">
              <a:lnSpc>
                <a:spcPts val="11882"/>
              </a:lnSpc>
            </a:pPr>
            <a:r>
              <a:rPr lang="en-US" sz="8487" spc="305">
                <a:solidFill>
                  <a:srgbClr val="000000"/>
                </a:solidFill>
                <a:latin typeface="Bangers"/>
                <a:ea typeface="Bangers"/>
                <a:cs typeface="Bangers"/>
                <a:sym typeface="Bangers"/>
              </a:rPr>
              <a:t>penglomkokan nilai</a:t>
            </a:r>
          </a:p>
        </p:txBody>
      </p:sp>
      <p:sp>
        <p:nvSpPr>
          <p:cNvPr name="Freeform 15" id="15"/>
          <p:cNvSpPr/>
          <p:nvPr/>
        </p:nvSpPr>
        <p:spPr>
          <a:xfrm flipH="false" flipV="false" rot="0">
            <a:off x="9991159" y="8085960"/>
            <a:ext cx="2903712" cy="1568004"/>
          </a:xfrm>
          <a:custGeom>
            <a:avLst/>
            <a:gdLst/>
            <a:ahLst/>
            <a:cxnLst/>
            <a:rect r="r" b="b" t="t" l="l"/>
            <a:pathLst>
              <a:path h="1568004" w="2903712">
                <a:moveTo>
                  <a:pt x="0" y="0"/>
                </a:moveTo>
                <a:lnTo>
                  <a:pt x="2903712" y="0"/>
                </a:lnTo>
                <a:lnTo>
                  <a:pt x="2903712" y="1568005"/>
                </a:lnTo>
                <a:lnTo>
                  <a:pt x="0" y="156800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6" id="16"/>
          <p:cNvSpPr/>
          <p:nvPr/>
        </p:nvSpPr>
        <p:spPr>
          <a:xfrm flipH="false" flipV="false" rot="-6079582">
            <a:off x="5190746" y="2541283"/>
            <a:ext cx="982032" cy="1089633"/>
          </a:xfrm>
          <a:custGeom>
            <a:avLst/>
            <a:gdLst/>
            <a:ahLst/>
            <a:cxnLst/>
            <a:rect r="r" b="b" t="t" l="l"/>
            <a:pathLst>
              <a:path h="1089633" w="982032">
                <a:moveTo>
                  <a:pt x="0" y="0"/>
                </a:moveTo>
                <a:lnTo>
                  <a:pt x="982032" y="0"/>
                </a:lnTo>
                <a:lnTo>
                  <a:pt x="982032" y="1089634"/>
                </a:lnTo>
                <a:lnTo>
                  <a:pt x="0" y="108963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7" id="17"/>
          <p:cNvSpPr/>
          <p:nvPr/>
        </p:nvSpPr>
        <p:spPr>
          <a:xfrm flipH="false" flipV="false" rot="-355520">
            <a:off x="10932066" y="6064346"/>
            <a:ext cx="2183623" cy="212903"/>
          </a:xfrm>
          <a:custGeom>
            <a:avLst/>
            <a:gdLst/>
            <a:ahLst/>
            <a:cxnLst/>
            <a:rect r="r" b="b" t="t" l="l"/>
            <a:pathLst>
              <a:path h="212903" w="2183623">
                <a:moveTo>
                  <a:pt x="0" y="0"/>
                </a:moveTo>
                <a:lnTo>
                  <a:pt x="2183623" y="0"/>
                </a:lnTo>
                <a:lnTo>
                  <a:pt x="2183623" y="212903"/>
                </a:lnTo>
                <a:lnTo>
                  <a:pt x="0" y="21290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8" id="18"/>
          <p:cNvSpPr txBox="true"/>
          <p:nvPr/>
        </p:nvSpPr>
        <p:spPr>
          <a:xfrm rot="0">
            <a:off x="6608426" y="6913137"/>
            <a:ext cx="5071148" cy="968768"/>
          </a:xfrm>
          <a:prstGeom prst="rect">
            <a:avLst/>
          </a:prstGeom>
        </p:spPr>
        <p:txBody>
          <a:bodyPr anchor="t" rtlCol="false" tIns="0" lIns="0" bIns="0" rIns="0">
            <a:spAutoFit/>
          </a:bodyPr>
          <a:lstStyle/>
          <a:p>
            <a:pPr algn="ctr">
              <a:lnSpc>
                <a:spcPts val="3714"/>
              </a:lnSpc>
            </a:pPr>
            <a:r>
              <a:rPr lang="en-US" b="true" sz="3202" spc="-137">
                <a:solidFill>
                  <a:srgbClr val="000000"/>
                </a:solidFill>
                <a:latin typeface="Poppins Bold"/>
                <a:ea typeface="Poppins Bold"/>
                <a:cs typeface="Poppins Bold"/>
                <a:sym typeface="Poppins Bold"/>
              </a:rPr>
              <a:t>Rahmat Dany (24343124)</a:t>
            </a:r>
          </a:p>
          <a:p>
            <a:pPr algn="ctr">
              <a:lnSpc>
                <a:spcPts val="3714"/>
              </a:lnSpc>
            </a:pPr>
            <a:r>
              <a:rPr lang="en-US" b="true" sz="3202" spc="-137">
                <a:solidFill>
                  <a:srgbClr val="000000"/>
                </a:solidFill>
                <a:latin typeface="Poppins Bold"/>
                <a:ea typeface="Poppins Bold"/>
                <a:cs typeface="Poppins Bold"/>
                <a:sym typeface="Poppins Bold"/>
              </a:rPr>
              <a:t>13 Desember 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6290048">
            <a:off x="-3357919" y="860768"/>
            <a:ext cx="7737056" cy="3388537"/>
          </a:xfrm>
          <a:custGeom>
            <a:avLst/>
            <a:gdLst/>
            <a:ahLst/>
            <a:cxnLst/>
            <a:rect r="r" b="b" t="t" l="l"/>
            <a:pathLst>
              <a:path h="3388537" w="7737056">
                <a:moveTo>
                  <a:pt x="0" y="0"/>
                </a:moveTo>
                <a:lnTo>
                  <a:pt x="7737056" y="0"/>
                </a:lnTo>
                <a:lnTo>
                  <a:pt x="7737056" y="3388537"/>
                </a:lnTo>
                <a:lnTo>
                  <a:pt x="0" y="3388537"/>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false" rot="0">
            <a:off x="510609" y="8390822"/>
            <a:ext cx="4501003" cy="2396784"/>
          </a:xfrm>
          <a:custGeom>
            <a:avLst/>
            <a:gdLst/>
            <a:ahLst/>
            <a:cxnLst/>
            <a:rect r="r" b="b" t="t" l="l"/>
            <a:pathLst>
              <a:path h="2396784" w="4501003">
                <a:moveTo>
                  <a:pt x="0" y="0"/>
                </a:moveTo>
                <a:lnTo>
                  <a:pt x="4501003" y="0"/>
                </a:lnTo>
                <a:lnTo>
                  <a:pt x="4501003" y="2396784"/>
                </a:lnTo>
                <a:lnTo>
                  <a:pt x="0" y="2396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972795">
            <a:off x="15250379" y="5569480"/>
            <a:ext cx="3287860" cy="3192214"/>
          </a:xfrm>
          <a:custGeom>
            <a:avLst/>
            <a:gdLst/>
            <a:ahLst/>
            <a:cxnLst/>
            <a:rect r="r" b="b" t="t" l="l"/>
            <a:pathLst>
              <a:path h="3192214" w="3287860">
                <a:moveTo>
                  <a:pt x="3287860" y="0"/>
                </a:moveTo>
                <a:lnTo>
                  <a:pt x="0" y="0"/>
                </a:lnTo>
                <a:lnTo>
                  <a:pt x="0" y="3192213"/>
                </a:lnTo>
                <a:lnTo>
                  <a:pt x="3287860" y="3192213"/>
                </a:lnTo>
                <a:lnTo>
                  <a:pt x="32878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393307" y="8059908"/>
            <a:ext cx="4501003" cy="2396784"/>
          </a:xfrm>
          <a:custGeom>
            <a:avLst/>
            <a:gdLst/>
            <a:ahLst/>
            <a:cxnLst/>
            <a:rect r="r" b="b" t="t" l="l"/>
            <a:pathLst>
              <a:path h="2396784" w="4501003">
                <a:moveTo>
                  <a:pt x="0" y="0"/>
                </a:moveTo>
                <a:lnTo>
                  <a:pt x="4501002" y="0"/>
                </a:lnTo>
                <a:lnTo>
                  <a:pt x="4501002" y="2396784"/>
                </a:lnTo>
                <a:lnTo>
                  <a:pt x="0" y="2396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800258">
            <a:off x="12974182" y="7097975"/>
            <a:ext cx="8570235" cy="3931595"/>
          </a:xfrm>
          <a:custGeom>
            <a:avLst/>
            <a:gdLst/>
            <a:ahLst/>
            <a:cxnLst/>
            <a:rect r="r" b="b" t="t" l="l"/>
            <a:pathLst>
              <a:path h="3931595" w="8570235">
                <a:moveTo>
                  <a:pt x="8570236" y="0"/>
                </a:moveTo>
                <a:lnTo>
                  <a:pt x="0" y="0"/>
                </a:lnTo>
                <a:lnTo>
                  <a:pt x="0" y="3931595"/>
                </a:lnTo>
                <a:lnTo>
                  <a:pt x="8570236" y="3931595"/>
                </a:lnTo>
                <a:lnTo>
                  <a:pt x="857023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95092">
            <a:off x="-2628900" y="7018794"/>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true" rot="4502690">
            <a:off x="13599280" y="710504"/>
            <a:ext cx="8423252" cy="3689065"/>
          </a:xfrm>
          <a:custGeom>
            <a:avLst/>
            <a:gdLst/>
            <a:ahLst/>
            <a:cxnLst/>
            <a:rect r="r" b="b" t="t" l="l"/>
            <a:pathLst>
              <a:path h="3689065" w="8423252">
                <a:moveTo>
                  <a:pt x="8423252" y="3689065"/>
                </a:moveTo>
                <a:lnTo>
                  <a:pt x="0" y="3689065"/>
                </a:lnTo>
                <a:lnTo>
                  <a:pt x="0" y="0"/>
                </a:lnTo>
                <a:lnTo>
                  <a:pt x="8423252" y="0"/>
                </a:lnTo>
                <a:lnTo>
                  <a:pt x="8423252" y="3689065"/>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9" id="9"/>
          <p:cNvSpPr/>
          <p:nvPr/>
        </p:nvSpPr>
        <p:spPr>
          <a:xfrm flipH="false" flipV="false" rot="10037256">
            <a:off x="-1437850" y="-801018"/>
            <a:ext cx="7315200" cy="2139696"/>
          </a:xfrm>
          <a:custGeom>
            <a:avLst/>
            <a:gdLst/>
            <a:ahLst/>
            <a:cxnLst/>
            <a:rect r="r" b="b" t="t" l="l"/>
            <a:pathLst>
              <a:path h="2139696" w="7315200">
                <a:moveTo>
                  <a:pt x="0" y="0"/>
                </a:moveTo>
                <a:lnTo>
                  <a:pt x="7315200" y="0"/>
                </a:lnTo>
                <a:lnTo>
                  <a:pt x="7315200" y="2139696"/>
                </a:lnTo>
                <a:lnTo>
                  <a:pt x="0" y="21396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13659414" y="-758229"/>
            <a:ext cx="6187761" cy="2407602"/>
          </a:xfrm>
          <a:custGeom>
            <a:avLst/>
            <a:gdLst/>
            <a:ahLst/>
            <a:cxnLst/>
            <a:rect r="r" b="b" t="t" l="l"/>
            <a:pathLst>
              <a:path h="2407602" w="6187761">
                <a:moveTo>
                  <a:pt x="0" y="0"/>
                </a:moveTo>
                <a:lnTo>
                  <a:pt x="6187761" y="0"/>
                </a:lnTo>
                <a:lnTo>
                  <a:pt x="6187761" y="2407601"/>
                </a:lnTo>
                <a:lnTo>
                  <a:pt x="0" y="24076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6357885">
            <a:off x="3283085" y="653429"/>
            <a:ext cx="1835408" cy="2036514"/>
          </a:xfrm>
          <a:custGeom>
            <a:avLst/>
            <a:gdLst/>
            <a:ahLst/>
            <a:cxnLst/>
            <a:rect r="r" b="b" t="t" l="l"/>
            <a:pathLst>
              <a:path h="2036514" w="1835408">
                <a:moveTo>
                  <a:pt x="0" y="0"/>
                </a:moveTo>
                <a:lnTo>
                  <a:pt x="1835408" y="0"/>
                </a:lnTo>
                <a:lnTo>
                  <a:pt x="1835408" y="2036514"/>
                </a:lnTo>
                <a:lnTo>
                  <a:pt x="0" y="203651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341915">
            <a:off x="4401777" y="1094055"/>
            <a:ext cx="10363095" cy="7668690"/>
          </a:xfrm>
          <a:custGeom>
            <a:avLst/>
            <a:gdLst/>
            <a:ahLst/>
            <a:cxnLst/>
            <a:rect r="r" b="b" t="t" l="l"/>
            <a:pathLst>
              <a:path h="7668690" w="10363095">
                <a:moveTo>
                  <a:pt x="0" y="0"/>
                </a:moveTo>
                <a:lnTo>
                  <a:pt x="10363094" y="0"/>
                </a:lnTo>
                <a:lnTo>
                  <a:pt x="10363094" y="7668691"/>
                </a:lnTo>
                <a:lnTo>
                  <a:pt x="0" y="766869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355520">
            <a:off x="9426996" y="7513382"/>
            <a:ext cx="2183623" cy="212903"/>
          </a:xfrm>
          <a:custGeom>
            <a:avLst/>
            <a:gdLst/>
            <a:ahLst/>
            <a:cxnLst/>
            <a:rect r="r" b="b" t="t" l="l"/>
            <a:pathLst>
              <a:path h="212903" w="2183623">
                <a:moveTo>
                  <a:pt x="0" y="0"/>
                </a:moveTo>
                <a:lnTo>
                  <a:pt x="2183623" y="0"/>
                </a:lnTo>
                <a:lnTo>
                  <a:pt x="2183623" y="212903"/>
                </a:lnTo>
                <a:lnTo>
                  <a:pt x="0" y="21290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4" id="14"/>
          <p:cNvSpPr txBox="true"/>
          <p:nvPr/>
        </p:nvSpPr>
        <p:spPr>
          <a:xfrm rot="-563040">
            <a:off x="4783726" y="1692981"/>
            <a:ext cx="6267684" cy="1706874"/>
          </a:xfrm>
          <a:prstGeom prst="rect">
            <a:avLst/>
          </a:prstGeom>
        </p:spPr>
        <p:txBody>
          <a:bodyPr anchor="t" rtlCol="false" tIns="0" lIns="0" bIns="0" rIns="0">
            <a:spAutoFit/>
          </a:bodyPr>
          <a:lstStyle/>
          <a:p>
            <a:pPr algn="ctr">
              <a:lnSpc>
                <a:spcPts val="13847"/>
              </a:lnSpc>
            </a:pPr>
            <a:r>
              <a:rPr lang="en-US" sz="9891" spc="672">
                <a:solidFill>
                  <a:srgbClr val="000000"/>
                </a:solidFill>
                <a:latin typeface="Bangers"/>
                <a:ea typeface="Bangers"/>
                <a:cs typeface="Bangers"/>
                <a:sym typeface="Bangers"/>
              </a:rPr>
              <a:t>Penjelasan</a:t>
            </a:r>
          </a:p>
        </p:txBody>
      </p:sp>
      <p:sp>
        <p:nvSpPr>
          <p:cNvPr name="TextBox 15" id="15"/>
          <p:cNvSpPr txBox="true"/>
          <p:nvPr/>
        </p:nvSpPr>
        <p:spPr>
          <a:xfrm rot="-499456">
            <a:off x="9135209" y="2250966"/>
            <a:ext cx="4433977" cy="1569106"/>
          </a:xfrm>
          <a:prstGeom prst="rect">
            <a:avLst/>
          </a:prstGeom>
        </p:spPr>
        <p:txBody>
          <a:bodyPr anchor="t" rtlCol="false" tIns="0" lIns="0" bIns="0" rIns="0">
            <a:spAutoFit/>
          </a:bodyPr>
          <a:lstStyle/>
          <a:p>
            <a:pPr algn="ctr">
              <a:lnSpc>
                <a:spcPts val="12777"/>
              </a:lnSpc>
            </a:pPr>
            <a:r>
              <a:rPr lang="en-US" sz="9126" spc="620">
                <a:solidFill>
                  <a:srgbClr val="000000"/>
                </a:solidFill>
                <a:latin typeface="Bangers"/>
                <a:ea typeface="Bangers"/>
                <a:cs typeface="Bangers"/>
                <a:sym typeface="Bangers"/>
              </a:rPr>
              <a:t>Kasus</a:t>
            </a:r>
          </a:p>
        </p:txBody>
      </p:sp>
      <p:sp>
        <p:nvSpPr>
          <p:cNvPr name="TextBox 16" id="16"/>
          <p:cNvSpPr txBox="true"/>
          <p:nvPr/>
        </p:nvSpPr>
        <p:spPr>
          <a:xfrm rot="0">
            <a:off x="5155236" y="3903223"/>
            <a:ext cx="8533208" cy="3290848"/>
          </a:xfrm>
          <a:prstGeom prst="rect">
            <a:avLst/>
          </a:prstGeom>
        </p:spPr>
        <p:txBody>
          <a:bodyPr anchor="t" rtlCol="false" tIns="0" lIns="0" bIns="0" rIns="0">
            <a:spAutoFit/>
          </a:bodyPr>
          <a:lstStyle/>
          <a:p>
            <a:pPr algn="ctr">
              <a:lnSpc>
                <a:spcPts val="2901"/>
              </a:lnSpc>
            </a:pPr>
            <a:r>
              <a:rPr lang="en-US" sz="2072" spc="140">
                <a:solidFill>
                  <a:srgbClr val="000000"/>
                </a:solidFill>
                <a:latin typeface="Bangers"/>
                <a:ea typeface="Bangers"/>
                <a:cs typeface="Bangers"/>
                <a:sym typeface="Bangers"/>
              </a:rPr>
              <a:t>Program ini digunakan untuk mengelompokkan nilai siswa ke dalam kategori A, B, C, D, dan E berdasarkan rentang nilai tertentu (0-100), dengan dua metode input: melalui file atau manual. Jika input berasal dari file, nilai dibaca dari file teks, diproses, lalu hasilnya disimpan ke file output. Untuk input manual, pengguna dapat memasukkan nilai langsung melalui terminal. Program juga memeriksa validitas nilai, mencatat waktu eksekusi, dan memberikan pesan kesalahan jika nilai tidak valid atau file tidak ditemukan. Program ini cocok untuk memproses data nilai siswa secara cepat dan efisien.</a:t>
            </a:r>
          </a:p>
        </p:txBody>
      </p:sp>
      <p:sp>
        <p:nvSpPr>
          <p:cNvPr name="Freeform 17" id="17"/>
          <p:cNvSpPr/>
          <p:nvPr/>
        </p:nvSpPr>
        <p:spPr>
          <a:xfrm flipH="true" flipV="false" rot="1127149">
            <a:off x="1624743" y="186855"/>
            <a:ext cx="1447711" cy="2193502"/>
          </a:xfrm>
          <a:custGeom>
            <a:avLst/>
            <a:gdLst/>
            <a:ahLst/>
            <a:cxnLst/>
            <a:rect r="r" b="b" t="t" l="l"/>
            <a:pathLst>
              <a:path h="2193502" w="1447711">
                <a:moveTo>
                  <a:pt x="1447711" y="0"/>
                </a:moveTo>
                <a:lnTo>
                  <a:pt x="0" y="0"/>
                </a:lnTo>
                <a:lnTo>
                  <a:pt x="0" y="2193502"/>
                </a:lnTo>
                <a:lnTo>
                  <a:pt x="1447711" y="2193502"/>
                </a:lnTo>
                <a:lnTo>
                  <a:pt x="1447711"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966238">
            <a:off x="-3597675" y="7118297"/>
            <a:ext cx="11237209" cy="4921471"/>
          </a:xfrm>
          <a:custGeom>
            <a:avLst/>
            <a:gdLst/>
            <a:ahLst/>
            <a:cxnLst/>
            <a:rect r="r" b="b" t="t" l="l"/>
            <a:pathLst>
              <a:path h="4921471" w="11237209">
                <a:moveTo>
                  <a:pt x="0" y="0"/>
                </a:moveTo>
                <a:lnTo>
                  <a:pt x="11237208" y="0"/>
                </a:lnTo>
                <a:lnTo>
                  <a:pt x="11237208" y="4921471"/>
                </a:lnTo>
                <a:lnTo>
                  <a:pt x="0" y="4921471"/>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true" rot="1966238">
            <a:off x="11362263" y="618142"/>
            <a:ext cx="11237209" cy="4921471"/>
          </a:xfrm>
          <a:custGeom>
            <a:avLst/>
            <a:gdLst/>
            <a:ahLst/>
            <a:cxnLst/>
            <a:rect r="r" b="b" t="t" l="l"/>
            <a:pathLst>
              <a:path h="4921471" w="11237209">
                <a:moveTo>
                  <a:pt x="0" y="4921471"/>
                </a:moveTo>
                <a:lnTo>
                  <a:pt x="11237208" y="4921471"/>
                </a:lnTo>
                <a:lnTo>
                  <a:pt x="11237208" y="0"/>
                </a:lnTo>
                <a:lnTo>
                  <a:pt x="0" y="0"/>
                </a:lnTo>
                <a:lnTo>
                  <a:pt x="0" y="4921471"/>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false" flipV="false" rot="1746175">
            <a:off x="-1943754" y="8234237"/>
            <a:ext cx="5944909" cy="4956568"/>
          </a:xfrm>
          <a:custGeom>
            <a:avLst/>
            <a:gdLst/>
            <a:ahLst/>
            <a:cxnLst/>
            <a:rect r="r" b="b" t="t" l="l"/>
            <a:pathLst>
              <a:path h="4956568" w="5944909">
                <a:moveTo>
                  <a:pt x="0" y="0"/>
                </a:moveTo>
                <a:lnTo>
                  <a:pt x="5944908" y="0"/>
                </a:lnTo>
                <a:lnTo>
                  <a:pt x="5944908" y="4956568"/>
                </a:lnTo>
                <a:lnTo>
                  <a:pt x="0" y="4956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535484">
            <a:off x="14050879" y="-504735"/>
            <a:ext cx="6416842" cy="4114800"/>
          </a:xfrm>
          <a:custGeom>
            <a:avLst/>
            <a:gdLst/>
            <a:ahLst/>
            <a:cxnLst/>
            <a:rect r="r" b="b" t="t" l="l"/>
            <a:pathLst>
              <a:path h="4114800" w="6416842">
                <a:moveTo>
                  <a:pt x="0" y="0"/>
                </a:moveTo>
                <a:lnTo>
                  <a:pt x="6416842" y="0"/>
                </a:lnTo>
                <a:lnTo>
                  <a:pt x="641684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3934250">
            <a:off x="10319891" y="7287000"/>
            <a:ext cx="1690973" cy="1992310"/>
          </a:xfrm>
          <a:custGeom>
            <a:avLst/>
            <a:gdLst/>
            <a:ahLst/>
            <a:cxnLst/>
            <a:rect r="r" b="b" t="t" l="l"/>
            <a:pathLst>
              <a:path h="1992310" w="1690973">
                <a:moveTo>
                  <a:pt x="1690973" y="0"/>
                </a:moveTo>
                <a:lnTo>
                  <a:pt x="0" y="0"/>
                </a:lnTo>
                <a:lnTo>
                  <a:pt x="0" y="1992311"/>
                </a:lnTo>
                <a:lnTo>
                  <a:pt x="1690973" y="1992311"/>
                </a:lnTo>
                <a:lnTo>
                  <a:pt x="169097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059509" y="8415570"/>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663042">
            <a:off x="-1976158" y="-787266"/>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1352285">
            <a:off x="660859" y="-1100159"/>
            <a:ext cx="2720139" cy="2616279"/>
          </a:xfrm>
          <a:custGeom>
            <a:avLst/>
            <a:gdLst/>
            <a:ahLst/>
            <a:cxnLst/>
            <a:rect r="r" b="b" t="t" l="l"/>
            <a:pathLst>
              <a:path h="2616279" w="2720139">
                <a:moveTo>
                  <a:pt x="0" y="0"/>
                </a:moveTo>
                <a:lnTo>
                  <a:pt x="2720140" y="0"/>
                </a:lnTo>
                <a:lnTo>
                  <a:pt x="2720140" y="2616280"/>
                </a:lnTo>
                <a:lnTo>
                  <a:pt x="0" y="26162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0">
            <a:off x="448658" y="1049824"/>
            <a:ext cx="8143878" cy="1135242"/>
            <a:chOff x="0" y="0"/>
            <a:chExt cx="1687842" cy="235282"/>
          </a:xfrm>
        </p:grpSpPr>
        <p:sp>
          <p:nvSpPr>
            <p:cNvPr name="Freeform 11" id="11"/>
            <p:cNvSpPr/>
            <p:nvPr/>
          </p:nvSpPr>
          <p:spPr>
            <a:xfrm flipH="false" flipV="false" rot="0">
              <a:off x="0" y="0"/>
              <a:ext cx="1687842" cy="235282"/>
            </a:xfrm>
            <a:custGeom>
              <a:avLst/>
              <a:gdLst/>
              <a:ahLst/>
              <a:cxnLst/>
              <a:rect r="r" b="b" t="t" l="l"/>
              <a:pathLst>
                <a:path h="235282" w="1687842">
                  <a:moveTo>
                    <a:pt x="48483" y="0"/>
                  </a:moveTo>
                  <a:lnTo>
                    <a:pt x="1639359" y="0"/>
                  </a:lnTo>
                  <a:cubicBezTo>
                    <a:pt x="1652218" y="0"/>
                    <a:pt x="1664550" y="5108"/>
                    <a:pt x="1673642" y="14200"/>
                  </a:cubicBezTo>
                  <a:cubicBezTo>
                    <a:pt x="1682734" y="23293"/>
                    <a:pt x="1687842" y="35624"/>
                    <a:pt x="1687842" y="48483"/>
                  </a:cubicBezTo>
                  <a:lnTo>
                    <a:pt x="1687842" y="186799"/>
                  </a:lnTo>
                  <a:cubicBezTo>
                    <a:pt x="1687842" y="199658"/>
                    <a:pt x="1682734" y="211989"/>
                    <a:pt x="1673642" y="221082"/>
                  </a:cubicBezTo>
                  <a:cubicBezTo>
                    <a:pt x="1664550" y="230174"/>
                    <a:pt x="1652218" y="235282"/>
                    <a:pt x="1639359" y="235282"/>
                  </a:cubicBezTo>
                  <a:lnTo>
                    <a:pt x="48483" y="235282"/>
                  </a:lnTo>
                  <a:cubicBezTo>
                    <a:pt x="35624" y="235282"/>
                    <a:pt x="23293" y="230174"/>
                    <a:pt x="14200" y="221082"/>
                  </a:cubicBezTo>
                  <a:cubicBezTo>
                    <a:pt x="5108" y="211989"/>
                    <a:pt x="0" y="199658"/>
                    <a:pt x="0" y="186799"/>
                  </a:cubicBezTo>
                  <a:lnTo>
                    <a:pt x="0" y="48483"/>
                  </a:lnTo>
                  <a:cubicBezTo>
                    <a:pt x="0" y="35624"/>
                    <a:pt x="5108" y="23293"/>
                    <a:pt x="14200" y="14200"/>
                  </a:cubicBezTo>
                  <a:cubicBezTo>
                    <a:pt x="23293" y="5108"/>
                    <a:pt x="35624" y="0"/>
                    <a:pt x="48483" y="0"/>
                  </a:cubicBezTo>
                  <a:close/>
                </a:path>
              </a:pathLst>
            </a:custGeom>
            <a:solidFill>
              <a:srgbClr val="FFFFFF"/>
            </a:solidFill>
            <a:ln w="76200" cap="rnd">
              <a:solidFill>
                <a:srgbClr val="000000"/>
              </a:solidFill>
              <a:prstDash val="solid"/>
              <a:round/>
            </a:ln>
          </p:spPr>
        </p:sp>
        <p:sp>
          <p:nvSpPr>
            <p:cNvPr name="TextBox 12" id="12"/>
            <p:cNvSpPr txBox="true"/>
            <p:nvPr/>
          </p:nvSpPr>
          <p:spPr>
            <a:xfrm>
              <a:off x="0" y="-38100"/>
              <a:ext cx="1687842" cy="273382"/>
            </a:xfrm>
            <a:prstGeom prst="rect">
              <a:avLst/>
            </a:prstGeom>
          </p:spPr>
          <p:txBody>
            <a:bodyPr anchor="ctr" rtlCol="false" tIns="64556" lIns="64556" bIns="64556" rIns="64556"/>
            <a:lstStyle/>
            <a:p>
              <a:pPr algn="ctr">
                <a:lnSpc>
                  <a:spcPts val="2660"/>
                </a:lnSpc>
                <a:spcBef>
                  <a:spcPct val="0"/>
                </a:spcBef>
              </a:pPr>
            </a:p>
          </p:txBody>
        </p:sp>
      </p:grpSp>
      <p:sp>
        <p:nvSpPr>
          <p:cNvPr name="Freeform 13" id="13"/>
          <p:cNvSpPr/>
          <p:nvPr/>
        </p:nvSpPr>
        <p:spPr>
          <a:xfrm flipH="true" flipV="false" rot="972795">
            <a:off x="14341661" y="8913631"/>
            <a:ext cx="2829038" cy="2746739"/>
          </a:xfrm>
          <a:custGeom>
            <a:avLst/>
            <a:gdLst/>
            <a:ahLst/>
            <a:cxnLst/>
            <a:rect r="r" b="b" t="t" l="l"/>
            <a:pathLst>
              <a:path h="2746739" w="2829038">
                <a:moveTo>
                  <a:pt x="2829037" y="0"/>
                </a:moveTo>
                <a:lnTo>
                  <a:pt x="0" y="0"/>
                </a:lnTo>
                <a:lnTo>
                  <a:pt x="0" y="2746738"/>
                </a:lnTo>
                <a:lnTo>
                  <a:pt x="2829037" y="2746738"/>
                </a:lnTo>
                <a:lnTo>
                  <a:pt x="2829037"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4" id="14"/>
          <p:cNvSpPr txBox="true"/>
          <p:nvPr/>
        </p:nvSpPr>
        <p:spPr>
          <a:xfrm rot="0">
            <a:off x="1143218" y="2808219"/>
            <a:ext cx="8082729" cy="531791"/>
          </a:xfrm>
          <a:prstGeom prst="rect">
            <a:avLst/>
          </a:prstGeom>
        </p:spPr>
        <p:txBody>
          <a:bodyPr anchor="t" rtlCol="false" tIns="0" lIns="0" bIns="0" rIns="0">
            <a:spAutoFit/>
          </a:bodyPr>
          <a:lstStyle/>
          <a:p>
            <a:pPr algn="just">
              <a:lnSpc>
                <a:spcPts val="3982"/>
              </a:lnSpc>
              <a:spcBef>
                <a:spcPct val="0"/>
              </a:spcBef>
            </a:pPr>
            <a:r>
              <a:rPr lang="en-US" sz="3433" spc="-58">
                <a:solidFill>
                  <a:srgbClr val="FFFFFF"/>
                </a:solidFill>
                <a:latin typeface="Poppins"/>
                <a:ea typeface="Poppins"/>
                <a:cs typeface="Poppins"/>
                <a:sym typeface="Poppins"/>
              </a:rPr>
              <a:t>INPUT MELALUI FILE</a:t>
            </a:r>
          </a:p>
        </p:txBody>
      </p:sp>
      <p:sp>
        <p:nvSpPr>
          <p:cNvPr name="AutoShape 15" id="15"/>
          <p:cNvSpPr/>
          <p:nvPr/>
        </p:nvSpPr>
        <p:spPr>
          <a:xfrm flipV="true">
            <a:off x="1143308" y="3282861"/>
            <a:ext cx="8082684" cy="38100"/>
          </a:xfrm>
          <a:prstGeom prst="line">
            <a:avLst/>
          </a:prstGeom>
          <a:ln cap="flat" w="38100">
            <a:solidFill>
              <a:srgbClr val="FFFFFF"/>
            </a:solidFill>
            <a:prstDash val="solid"/>
            <a:headEnd type="none" len="sm" w="sm"/>
            <a:tailEnd type="none" len="sm" w="sm"/>
          </a:ln>
        </p:spPr>
      </p:sp>
      <p:sp>
        <p:nvSpPr>
          <p:cNvPr name="TextBox 16" id="16"/>
          <p:cNvSpPr txBox="true"/>
          <p:nvPr/>
        </p:nvSpPr>
        <p:spPr>
          <a:xfrm rot="0">
            <a:off x="1143308" y="5638880"/>
            <a:ext cx="8082729" cy="531791"/>
          </a:xfrm>
          <a:prstGeom prst="rect">
            <a:avLst/>
          </a:prstGeom>
        </p:spPr>
        <p:txBody>
          <a:bodyPr anchor="t" rtlCol="false" tIns="0" lIns="0" bIns="0" rIns="0">
            <a:spAutoFit/>
          </a:bodyPr>
          <a:lstStyle/>
          <a:p>
            <a:pPr algn="just">
              <a:lnSpc>
                <a:spcPts val="3982"/>
              </a:lnSpc>
              <a:spcBef>
                <a:spcPct val="0"/>
              </a:spcBef>
            </a:pPr>
            <a:r>
              <a:rPr lang="en-US" sz="3433" spc="-58">
                <a:solidFill>
                  <a:srgbClr val="FFFFFF"/>
                </a:solidFill>
                <a:latin typeface="Poppins"/>
                <a:ea typeface="Poppins"/>
                <a:cs typeface="Poppins"/>
                <a:sym typeface="Poppins"/>
              </a:rPr>
              <a:t>INPUT SECARA MANUAL</a:t>
            </a:r>
          </a:p>
        </p:txBody>
      </p:sp>
      <p:sp>
        <p:nvSpPr>
          <p:cNvPr name="AutoShape 17" id="17"/>
          <p:cNvSpPr/>
          <p:nvPr/>
        </p:nvSpPr>
        <p:spPr>
          <a:xfrm flipV="true">
            <a:off x="1143397" y="6113522"/>
            <a:ext cx="8082684" cy="38100"/>
          </a:xfrm>
          <a:prstGeom prst="line">
            <a:avLst/>
          </a:prstGeom>
          <a:ln cap="flat" w="38100">
            <a:solidFill>
              <a:srgbClr val="FFFFFF"/>
            </a:solidFill>
            <a:prstDash val="solid"/>
            <a:headEnd type="none" len="sm" w="sm"/>
            <a:tailEnd type="none" len="sm" w="sm"/>
          </a:ln>
        </p:spPr>
      </p:sp>
      <p:sp>
        <p:nvSpPr>
          <p:cNvPr name="Freeform 18" id="18"/>
          <p:cNvSpPr/>
          <p:nvPr/>
        </p:nvSpPr>
        <p:spPr>
          <a:xfrm flipH="false" flipV="false" rot="0">
            <a:off x="9779416" y="3282861"/>
            <a:ext cx="6644562" cy="4301070"/>
          </a:xfrm>
          <a:custGeom>
            <a:avLst/>
            <a:gdLst/>
            <a:ahLst/>
            <a:cxnLst/>
            <a:rect r="r" b="b" t="t" l="l"/>
            <a:pathLst>
              <a:path h="4301070" w="6644562">
                <a:moveTo>
                  <a:pt x="0" y="0"/>
                </a:moveTo>
                <a:lnTo>
                  <a:pt x="6644561" y="0"/>
                </a:lnTo>
                <a:lnTo>
                  <a:pt x="6644561" y="4301071"/>
                </a:lnTo>
                <a:lnTo>
                  <a:pt x="0" y="4301071"/>
                </a:lnTo>
                <a:lnTo>
                  <a:pt x="0" y="0"/>
                </a:lnTo>
                <a:close/>
              </a:path>
            </a:pathLst>
          </a:custGeom>
          <a:blipFill>
            <a:blip r:embed="rId16"/>
            <a:stretch>
              <a:fillRect l="-425" t="0" r="-37774" b="0"/>
            </a:stretch>
          </a:blipFill>
        </p:spPr>
      </p:sp>
      <p:sp>
        <p:nvSpPr>
          <p:cNvPr name="TextBox 19" id="19"/>
          <p:cNvSpPr txBox="true"/>
          <p:nvPr/>
        </p:nvSpPr>
        <p:spPr>
          <a:xfrm rot="0">
            <a:off x="1028700" y="1232335"/>
            <a:ext cx="6976043" cy="779744"/>
          </a:xfrm>
          <a:prstGeom prst="rect">
            <a:avLst/>
          </a:prstGeom>
        </p:spPr>
        <p:txBody>
          <a:bodyPr anchor="t" rtlCol="false" tIns="0" lIns="0" bIns="0" rIns="0">
            <a:spAutoFit/>
          </a:bodyPr>
          <a:lstStyle/>
          <a:p>
            <a:pPr algn="ctr">
              <a:lnSpc>
                <a:spcPts val="6033"/>
              </a:lnSpc>
            </a:pPr>
            <a:r>
              <a:rPr lang="en-US" sz="5201" spc="244">
                <a:solidFill>
                  <a:srgbClr val="000000"/>
                </a:solidFill>
                <a:latin typeface="Bangers"/>
                <a:ea typeface="Bangers"/>
                <a:cs typeface="Bangers"/>
                <a:sym typeface="Bangers"/>
              </a:rPr>
              <a:t>FItur-fitur pada program</a:t>
            </a:r>
          </a:p>
        </p:txBody>
      </p:sp>
      <p:sp>
        <p:nvSpPr>
          <p:cNvPr name="TextBox 20" id="20"/>
          <p:cNvSpPr txBox="true"/>
          <p:nvPr/>
        </p:nvSpPr>
        <p:spPr>
          <a:xfrm rot="0">
            <a:off x="1143218" y="3320961"/>
            <a:ext cx="8082729" cy="1517820"/>
          </a:xfrm>
          <a:prstGeom prst="rect">
            <a:avLst/>
          </a:prstGeom>
        </p:spPr>
        <p:txBody>
          <a:bodyPr anchor="t" rtlCol="false" tIns="0" lIns="0" bIns="0" rIns="0">
            <a:spAutoFit/>
          </a:bodyPr>
          <a:lstStyle/>
          <a:p>
            <a:pPr algn="l">
              <a:lnSpc>
                <a:spcPts val="2938"/>
              </a:lnSpc>
              <a:spcBef>
                <a:spcPct val="0"/>
              </a:spcBef>
            </a:pPr>
            <a:r>
              <a:rPr lang="en-US" sz="2533" spc="-43">
                <a:solidFill>
                  <a:srgbClr val="FFFFFF"/>
                </a:solidFill>
                <a:latin typeface="Poppins"/>
                <a:ea typeface="Poppins"/>
                <a:cs typeface="Poppins"/>
                <a:sym typeface="Poppins"/>
              </a:rPr>
              <a:t>Fitur ini untuk membaca program dari file teks, dan setiap nilai dimasukan dalam file teks hasilnya akan disimpan dalam file output, fitur ini memudahkan kita untuk input data yang banyak</a:t>
            </a:r>
          </a:p>
        </p:txBody>
      </p:sp>
      <p:sp>
        <p:nvSpPr>
          <p:cNvPr name="TextBox 21" id="21"/>
          <p:cNvSpPr txBox="true"/>
          <p:nvPr/>
        </p:nvSpPr>
        <p:spPr>
          <a:xfrm rot="0">
            <a:off x="1143308" y="6151622"/>
            <a:ext cx="8082729" cy="1889295"/>
          </a:xfrm>
          <a:prstGeom prst="rect">
            <a:avLst/>
          </a:prstGeom>
        </p:spPr>
        <p:txBody>
          <a:bodyPr anchor="t" rtlCol="false" tIns="0" lIns="0" bIns="0" rIns="0">
            <a:spAutoFit/>
          </a:bodyPr>
          <a:lstStyle/>
          <a:p>
            <a:pPr algn="l">
              <a:lnSpc>
                <a:spcPts val="2938"/>
              </a:lnSpc>
              <a:spcBef>
                <a:spcPct val="0"/>
              </a:spcBef>
            </a:pPr>
            <a:r>
              <a:rPr lang="en-US" sz="2533" spc="-43">
                <a:solidFill>
                  <a:srgbClr val="FFFFFF"/>
                </a:solidFill>
                <a:latin typeface="Poppins"/>
                <a:ea typeface="Poppins"/>
                <a:cs typeface="Poppins"/>
                <a:sym typeface="Poppins"/>
              </a:rPr>
              <a:t>Fitur ini adalah untuk pengguna memasukan nilai satu persatu menggunakan keyboard dan dapat berhenti saat pengguna mengetik -1, lalu nilai dikategorikan dan hasilnya akan ditampilkan dilayar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773563" y="2865018"/>
            <a:ext cx="10424832" cy="4565681"/>
          </a:xfrm>
          <a:custGeom>
            <a:avLst/>
            <a:gdLst/>
            <a:ahLst/>
            <a:cxnLst/>
            <a:rect r="r" b="b" t="t" l="l"/>
            <a:pathLst>
              <a:path h="4565681" w="10424832">
                <a:moveTo>
                  <a:pt x="0" y="0"/>
                </a:moveTo>
                <a:lnTo>
                  <a:pt x="10424832" y="0"/>
                </a:lnTo>
                <a:lnTo>
                  <a:pt x="10424832" y="4565681"/>
                </a:lnTo>
                <a:lnTo>
                  <a:pt x="0" y="4565681"/>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false" rot="-5400000">
            <a:off x="13342692" y="2650316"/>
            <a:ext cx="9431092" cy="4130461"/>
          </a:xfrm>
          <a:custGeom>
            <a:avLst/>
            <a:gdLst/>
            <a:ahLst/>
            <a:cxnLst/>
            <a:rect r="r" b="b" t="t" l="l"/>
            <a:pathLst>
              <a:path h="4130461" w="9431092">
                <a:moveTo>
                  <a:pt x="0" y="0"/>
                </a:moveTo>
                <a:lnTo>
                  <a:pt x="9431092" y="0"/>
                </a:lnTo>
                <a:lnTo>
                  <a:pt x="9431092" y="4130460"/>
                </a:lnTo>
                <a:lnTo>
                  <a:pt x="0" y="4130460"/>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true" flipV="false" rot="-800258">
            <a:off x="12623716" y="7434446"/>
            <a:ext cx="7951408" cy="3647709"/>
          </a:xfrm>
          <a:custGeom>
            <a:avLst/>
            <a:gdLst/>
            <a:ahLst/>
            <a:cxnLst/>
            <a:rect r="r" b="b" t="t" l="l"/>
            <a:pathLst>
              <a:path h="3647709" w="7951408">
                <a:moveTo>
                  <a:pt x="7951408" y="0"/>
                </a:moveTo>
                <a:lnTo>
                  <a:pt x="0" y="0"/>
                </a:lnTo>
                <a:lnTo>
                  <a:pt x="0" y="3647708"/>
                </a:lnTo>
                <a:lnTo>
                  <a:pt x="7951408" y="3647708"/>
                </a:lnTo>
                <a:lnTo>
                  <a:pt x="795140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002946" y="7661863"/>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4437510" y="319846"/>
            <a:ext cx="9412979" cy="851326"/>
            <a:chOff x="0" y="0"/>
            <a:chExt cx="2479139" cy="224218"/>
          </a:xfrm>
        </p:grpSpPr>
        <p:sp>
          <p:nvSpPr>
            <p:cNvPr name="Freeform 7" id="7"/>
            <p:cNvSpPr/>
            <p:nvPr/>
          </p:nvSpPr>
          <p:spPr>
            <a:xfrm flipH="false" flipV="false" rot="0">
              <a:off x="0" y="0"/>
              <a:ext cx="2479139" cy="224218"/>
            </a:xfrm>
            <a:custGeom>
              <a:avLst/>
              <a:gdLst/>
              <a:ahLst/>
              <a:cxnLst/>
              <a:rect r="r" b="b" t="t" l="l"/>
              <a:pathLst>
                <a:path h="224218" w="2479139">
                  <a:moveTo>
                    <a:pt x="41946" y="0"/>
                  </a:moveTo>
                  <a:lnTo>
                    <a:pt x="2437193" y="0"/>
                  </a:lnTo>
                  <a:cubicBezTo>
                    <a:pt x="2448317" y="0"/>
                    <a:pt x="2458987" y="4419"/>
                    <a:pt x="2466853" y="12286"/>
                  </a:cubicBezTo>
                  <a:cubicBezTo>
                    <a:pt x="2474719" y="20152"/>
                    <a:pt x="2479139" y="30821"/>
                    <a:pt x="2479139" y="41946"/>
                  </a:cubicBezTo>
                  <a:lnTo>
                    <a:pt x="2479139" y="182271"/>
                  </a:lnTo>
                  <a:cubicBezTo>
                    <a:pt x="2479139" y="193396"/>
                    <a:pt x="2474719" y="204065"/>
                    <a:pt x="2466853" y="211932"/>
                  </a:cubicBezTo>
                  <a:cubicBezTo>
                    <a:pt x="2458987" y="219798"/>
                    <a:pt x="2448317" y="224218"/>
                    <a:pt x="2437193" y="224218"/>
                  </a:cubicBezTo>
                  <a:lnTo>
                    <a:pt x="41946" y="224218"/>
                  </a:lnTo>
                  <a:cubicBezTo>
                    <a:pt x="30821" y="224218"/>
                    <a:pt x="20152" y="219798"/>
                    <a:pt x="12286" y="211932"/>
                  </a:cubicBezTo>
                  <a:cubicBezTo>
                    <a:pt x="4419" y="204065"/>
                    <a:pt x="0" y="193396"/>
                    <a:pt x="0" y="182271"/>
                  </a:cubicBezTo>
                  <a:lnTo>
                    <a:pt x="0" y="41946"/>
                  </a:lnTo>
                  <a:cubicBezTo>
                    <a:pt x="0" y="30821"/>
                    <a:pt x="4419" y="20152"/>
                    <a:pt x="12286" y="12286"/>
                  </a:cubicBezTo>
                  <a:cubicBezTo>
                    <a:pt x="20152" y="4419"/>
                    <a:pt x="30821" y="0"/>
                    <a:pt x="41946" y="0"/>
                  </a:cubicBezTo>
                  <a:close/>
                </a:path>
              </a:pathLst>
            </a:custGeom>
            <a:solidFill>
              <a:srgbClr val="FFFFFF"/>
            </a:solidFill>
            <a:ln w="76200" cap="rnd">
              <a:solidFill>
                <a:srgbClr val="000000"/>
              </a:solidFill>
              <a:prstDash val="solid"/>
              <a:round/>
            </a:ln>
          </p:spPr>
        </p:sp>
        <p:sp>
          <p:nvSpPr>
            <p:cNvPr name="TextBox 8" id="8"/>
            <p:cNvSpPr txBox="true"/>
            <p:nvPr/>
          </p:nvSpPr>
          <p:spPr>
            <a:xfrm>
              <a:off x="0" y="-38100"/>
              <a:ext cx="2479139" cy="262318"/>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10800000">
            <a:off x="-2872804" y="-872569"/>
            <a:ext cx="4538539" cy="2672065"/>
          </a:xfrm>
          <a:custGeom>
            <a:avLst/>
            <a:gdLst/>
            <a:ahLst/>
            <a:cxnLst/>
            <a:rect r="r" b="b" t="t" l="l"/>
            <a:pathLst>
              <a:path h="2672065" w="4538539">
                <a:moveTo>
                  <a:pt x="0" y="0"/>
                </a:moveTo>
                <a:lnTo>
                  <a:pt x="4538539" y="0"/>
                </a:lnTo>
                <a:lnTo>
                  <a:pt x="4538539" y="2672065"/>
                </a:lnTo>
                <a:lnTo>
                  <a:pt x="0" y="26720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6033237">
            <a:off x="13723631" y="-2651653"/>
            <a:ext cx="6826223" cy="3558169"/>
          </a:xfrm>
          <a:custGeom>
            <a:avLst/>
            <a:gdLst/>
            <a:ahLst/>
            <a:cxnLst/>
            <a:rect r="r" b="b" t="t" l="l"/>
            <a:pathLst>
              <a:path h="3558169" w="6826223">
                <a:moveTo>
                  <a:pt x="0" y="0"/>
                </a:moveTo>
                <a:lnTo>
                  <a:pt x="6826222" y="0"/>
                </a:lnTo>
                <a:lnTo>
                  <a:pt x="6826222" y="3558168"/>
                </a:lnTo>
                <a:lnTo>
                  <a:pt x="0" y="35581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1" id="11"/>
          <p:cNvGrpSpPr/>
          <p:nvPr/>
        </p:nvGrpSpPr>
        <p:grpSpPr>
          <a:xfrm rot="0">
            <a:off x="2702768" y="1766209"/>
            <a:ext cx="3612974" cy="687238"/>
            <a:chOff x="0" y="0"/>
            <a:chExt cx="1288094" cy="245013"/>
          </a:xfrm>
        </p:grpSpPr>
        <p:sp>
          <p:nvSpPr>
            <p:cNvPr name="Freeform 12" id="12"/>
            <p:cNvSpPr/>
            <p:nvPr/>
          </p:nvSpPr>
          <p:spPr>
            <a:xfrm flipH="false" flipV="false" rot="0">
              <a:off x="0" y="0"/>
              <a:ext cx="1288094" cy="245013"/>
            </a:xfrm>
            <a:custGeom>
              <a:avLst/>
              <a:gdLst/>
              <a:ahLst/>
              <a:cxnLst/>
              <a:rect r="r" b="b" t="t" l="l"/>
              <a:pathLst>
                <a:path h="245013" w="1288094">
                  <a:moveTo>
                    <a:pt x="109283" y="0"/>
                  </a:moveTo>
                  <a:lnTo>
                    <a:pt x="1178811" y="0"/>
                  </a:lnTo>
                  <a:cubicBezTo>
                    <a:pt x="1239166" y="0"/>
                    <a:pt x="1288094" y="48928"/>
                    <a:pt x="1288094" y="109283"/>
                  </a:cubicBezTo>
                  <a:lnTo>
                    <a:pt x="1288094" y="135730"/>
                  </a:lnTo>
                  <a:cubicBezTo>
                    <a:pt x="1288094" y="164714"/>
                    <a:pt x="1276580" y="192510"/>
                    <a:pt x="1256086" y="213005"/>
                  </a:cubicBezTo>
                  <a:cubicBezTo>
                    <a:pt x="1235591" y="233500"/>
                    <a:pt x="1207794" y="245013"/>
                    <a:pt x="1178811" y="245013"/>
                  </a:cubicBezTo>
                  <a:lnTo>
                    <a:pt x="109283" y="245013"/>
                  </a:lnTo>
                  <a:cubicBezTo>
                    <a:pt x="80300" y="245013"/>
                    <a:pt x="52503" y="233500"/>
                    <a:pt x="32008" y="213005"/>
                  </a:cubicBezTo>
                  <a:cubicBezTo>
                    <a:pt x="11514" y="192510"/>
                    <a:pt x="0" y="164714"/>
                    <a:pt x="0" y="135730"/>
                  </a:cubicBezTo>
                  <a:lnTo>
                    <a:pt x="0" y="109283"/>
                  </a:lnTo>
                  <a:cubicBezTo>
                    <a:pt x="0" y="80300"/>
                    <a:pt x="11514" y="52503"/>
                    <a:pt x="32008" y="32008"/>
                  </a:cubicBezTo>
                  <a:cubicBezTo>
                    <a:pt x="52503" y="11514"/>
                    <a:pt x="80300" y="0"/>
                    <a:pt x="109283" y="0"/>
                  </a:cubicBezTo>
                  <a:close/>
                </a:path>
              </a:pathLst>
            </a:custGeom>
            <a:solidFill>
              <a:srgbClr val="FFFFFF"/>
            </a:solidFill>
            <a:ln w="76200" cap="rnd">
              <a:solidFill>
                <a:srgbClr val="000000"/>
              </a:solidFill>
              <a:prstDash val="solid"/>
              <a:round/>
            </a:ln>
          </p:spPr>
        </p:sp>
        <p:sp>
          <p:nvSpPr>
            <p:cNvPr name="TextBox 13" id="13"/>
            <p:cNvSpPr txBox="true"/>
            <p:nvPr/>
          </p:nvSpPr>
          <p:spPr>
            <a:xfrm>
              <a:off x="0" y="-38100"/>
              <a:ext cx="1288094" cy="28311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466725" y="2605847"/>
            <a:ext cx="3926041" cy="3927354"/>
          </a:xfrm>
          <a:custGeom>
            <a:avLst/>
            <a:gdLst/>
            <a:ahLst/>
            <a:cxnLst/>
            <a:rect r="r" b="b" t="t" l="l"/>
            <a:pathLst>
              <a:path h="3927354" w="3926041">
                <a:moveTo>
                  <a:pt x="0" y="0"/>
                </a:moveTo>
                <a:lnTo>
                  <a:pt x="3926041" y="0"/>
                </a:lnTo>
                <a:lnTo>
                  <a:pt x="3926041" y="3927355"/>
                </a:lnTo>
                <a:lnTo>
                  <a:pt x="0" y="3927355"/>
                </a:lnTo>
                <a:lnTo>
                  <a:pt x="0" y="0"/>
                </a:lnTo>
                <a:close/>
              </a:path>
            </a:pathLst>
          </a:custGeom>
          <a:blipFill>
            <a:blip r:embed="rId12"/>
            <a:stretch>
              <a:fillRect l="-15697" t="-1831" r="-30966" b="-5396"/>
            </a:stretch>
          </a:blipFill>
        </p:spPr>
      </p:sp>
      <p:sp>
        <p:nvSpPr>
          <p:cNvPr name="Freeform 15" id="15"/>
          <p:cNvSpPr/>
          <p:nvPr/>
        </p:nvSpPr>
        <p:spPr>
          <a:xfrm flipH="false" flipV="false" rot="0">
            <a:off x="4561163" y="2590418"/>
            <a:ext cx="4302688" cy="3933604"/>
          </a:xfrm>
          <a:custGeom>
            <a:avLst/>
            <a:gdLst/>
            <a:ahLst/>
            <a:cxnLst/>
            <a:rect r="r" b="b" t="t" l="l"/>
            <a:pathLst>
              <a:path h="3933604" w="4302688">
                <a:moveTo>
                  <a:pt x="0" y="0"/>
                </a:moveTo>
                <a:lnTo>
                  <a:pt x="4302689" y="0"/>
                </a:lnTo>
                <a:lnTo>
                  <a:pt x="4302689" y="3933604"/>
                </a:lnTo>
                <a:lnTo>
                  <a:pt x="0" y="3933604"/>
                </a:lnTo>
                <a:lnTo>
                  <a:pt x="0" y="0"/>
                </a:lnTo>
                <a:close/>
              </a:path>
            </a:pathLst>
          </a:custGeom>
          <a:blipFill>
            <a:blip r:embed="rId13"/>
            <a:stretch>
              <a:fillRect l="-869" t="-32724" r="-16792" b="0"/>
            </a:stretch>
          </a:blipFill>
        </p:spPr>
      </p:sp>
      <p:sp>
        <p:nvSpPr>
          <p:cNvPr name="AutoShape 16" id="16"/>
          <p:cNvSpPr/>
          <p:nvPr/>
        </p:nvSpPr>
        <p:spPr>
          <a:xfrm>
            <a:off x="482248" y="6704651"/>
            <a:ext cx="3910426" cy="19050"/>
          </a:xfrm>
          <a:prstGeom prst="line">
            <a:avLst/>
          </a:prstGeom>
          <a:ln cap="flat" w="38100">
            <a:solidFill>
              <a:srgbClr val="FFFFFF"/>
            </a:solidFill>
            <a:prstDash val="sysDot"/>
            <a:headEnd type="none" len="sm" w="sm"/>
            <a:tailEnd type="none" len="sm" w="sm"/>
          </a:ln>
        </p:spPr>
      </p:sp>
      <p:grpSp>
        <p:nvGrpSpPr>
          <p:cNvPr name="Group 17" id="17"/>
          <p:cNvGrpSpPr/>
          <p:nvPr/>
        </p:nvGrpSpPr>
        <p:grpSpPr>
          <a:xfrm rot="0">
            <a:off x="11661870" y="1766209"/>
            <a:ext cx="3612974" cy="687238"/>
            <a:chOff x="0" y="0"/>
            <a:chExt cx="1288094" cy="245013"/>
          </a:xfrm>
        </p:grpSpPr>
        <p:sp>
          <p:nvSpPr>
            <p:cNvPr name="Freeform 18" id="18"/>
            <p:cNvSpPr/>
            <p:nvPr/>
          </p:nvSpPr>
          <p:spPr>
            <a:xfrm flipH="false" flipV="false" rot="0">
              <a:off x="0" y="0"/>
              <a:ext cx="1288094" cy="245013"/>
            </a:xfrm>
            <a:custGeom>
              <a:avLst/>
              <a:gdLst/>
              <a:ahLst/>
              <a:cxnLst/>
              <a:rect r="r" b="b" t="t" l="l"/>
              <a:pathLst>
                <a:path h="245013" w="1288094">
                  <a:moveTo>
                    <a:pt x="109283" y="0"/>
                  </a:moveTo>
                  <a:lnTo>
                    <a:pt x="1178811" y="0"/>
                  </a:lnTo>
                  <a:cubicBezTo>
                    <a:pt x="1239166" y="0"/>
                    <a:pt x="1288094" y="48928"/>
                    <a:pt x="1288094" y="109283"/>
                  </a:cubicBezTo>
                  <a:lnTo>
                    <a:pt x="1288094" y="135730"/>
                  </a:lnTo>
                  <a:cubicBezTo>
                    <a:pt x="1288094" y="164714"/>
                    <a:pt x="1276580" y="192510"/>
                    <a:pt x="1256086" y="213005"/>
                  </a:cubicBezTo>
                  <a:cubicBezTo>
                    <a:pt x="1235591" y="233500"/>
                    <a:pt x="1207794" y="245013"/>
                    <a:pt x="1178811" y="245013"/>
                  </a:cubicBezTo>
                  <a:lnTo>
                    <a:pt x="109283" y="245013"/>
                  </a:lnTo>
                  <a:cubicBezTo>
                    <a:pt x="80300" y="245013"/>
                    <a:pt x="52503" y="233500"/>
                    <a:pt x="32008" y="213005"/>
                  </a:cubicBezTo>
                  <a:cubicBezTo>
                    <a:pt x="11514" y="192510"/>
                    <a:pt x="0" y="164714"/>
                    <a:pt x="0" y="135730"/>
                  </a:cubicBezTo>
                  <a:lnTo>
                    <a:pt x="0" y="109283"/>
                  </a:lnTo>
                  <a:cubicBezTo>
                    <a:pt x="0" y="80300"/>
                    <a:pt x="11514" y="52503"/>
                    <a:pt x="32008" y="32008"/>
                  </a:cubicBezTo>
                  <a:cubicBezTo>
                    <a:pt x="52503" y="11514"/>
                    <a:pt x="80300" y="0"/>
                    <a:pt x="109283" y="0"/>
                  </a:cubicBezTo>
                  <a:close/>
                </a:path>
              </a:pathLst>
            </a:custGeom>
            <a:solidFill>
              <a:srgbClr val="FFFFFF"/>
            </a:solidFill>
            <a:ln w="76200" cap="rnd">
              <a:solidFill>
                <a:srgbClr val="000000"/>
              </a:solidFill>
              <a:prstDash val="solid"/>
              <a:round/>
            </a:ln>
          </p:spPr>
        </p:sp>
        <p:sp>
          <p:nvSpPr>
            <p:cNvPr name="TextBox 19" id="19"/>
            <p:cNvSpPr txBox="true"/>
            <p:nvPr/>
          </p:nvSpPr>
          <p:spPr>
            <a:xfrm>
              <a:off x="0" y="-38100"/>
              <a:ext cx="1288094" cy="283113"/>
            </a:xfrm>
            <a:prstGeom prst="rect">
              <a:avLst/>
            </a:prstGeom>
          </p:spPr>
          <p:txBody>
            <a:bodyPr anchor="ctr" rtlCol="false" tIns="50800" lIns="50800" bIns="50800" rIns="50800"/>
            <a:lstStyle/>
            <a:p>
              <a:pPr algn="ctr">
                <a:lnSpc>
                  <a:spcPts val="2659"/>
                </a:lnSpc>
                <a:spcBef>
                  <a:spcPct val="0"/>
                </a:spcBef>
              </a:pPr>
            </a:p>
          </p:txBody>
        </p:sp>
      </p:grpSp>
      <p:sp>
        <p:nvSpPr>
          <p:cNvPr name="AutoShape 20" id="20"/>
          <p:cNvSpPr/>
          <p:nvPr/>
        </p:nvSpPr>
        <p:spPr>
          <a:xfrm>
            <a:off x="9441349" y="6704651"/>
            <a:ext cx="3910426" cy="19050"/>
          </a:xfrm>
          <a:prstGeom prst="line">
            <a:avLst/>
          </a:prstGeom>
          <a:ln cap="flat" w="38100">
            <a:solidFill>
              <a:srgbClr val="FFFFFF"/>
            </a:solidFill>
            <a:prstDash val="sysDot"/>
            <a:headEnd type="none" len="sm" w="sm"/>
            <a:tailEnd type="none" len="sm" w="sm"/>
          </a:ln>
        </p:spPr>
      </p:sp>
      <p:sp>
        <p:nvSpPr>
          <p:cNvPr name="Freeform 21" id="21"/>
          <p:cNvSpPr/>
          <p:nvPr/>
        </p:nvSpPr>
        <p:spPr>
          <a:xfrm flipH="false" flipV="false" rot="0">
            <a:off x="9398481" y="2581984"/>
            <a:ext cx="3953294" cy="3927354"/>
          </a:xfrm>
          <a:custGeom>
            <a:avLst/>
            <a:gdLst/>
            <a:ahLst/>
            <a:cxnLst/>
            <a:rect r="r" b="b" t="t" l="l"/>
            <a:pathLst>
              <a:path h="3927354" w="3953294">
                <a:moveTo>
                  <a:pt x="0" y="0"/>
                </a:moveTo>
                <a:lnTo>
                  <a:pt x="3953294" y="0"/>
                </a:lnTo>
                <a:lnTo>
                  <a:pt x="3953294" y="3927354"/>
                </a:lnTo>
                <a:lnTo>
                  <a:pt x="0" y="3927354"/>
                </a:lnTo>
                <a:lnTo>
                  <a:pt x="0" y="0"/>
                </a:lnTo>
                <a:close/>
              </a:path>
            </a:pathLst>
          </a:custGeom>
          <a:blipFill>
            <a:blip r:embed="rId14"/>
            <a:stretch>
              <a:fillRect l="-1237" t="0" r="-1237" b="0"/>
            </a:stretch>
          </a:blipFill>
        </p:spPr>
      </p:sp>
      <p:sp>
        <p:nvSpPr>
          <p:cNvPr name="Freeform 22" id="22"/>
          <p:cNvSpPr/>
          <p:nvPr/>
        </p:nvSpPr>
        <p:spPr>
          <a:xfrm flipH="false" flipV="false" rot="0">
            <a:off x="13520265" y="2590418"/>
            <a:ext cx="4313094" cy="3933604"/>
          </a:xfrm>
          <a:custGeom>
            <a:avLst/>
            <a:gdLst/>
            <a:ahLst/>
            <a:cxnLst/>
            <a:rect r="r" b="b" t="t" l="l"/>
            <a:pathLst>
              <a:path h="3933604" w="4313094">
                <a:moveTo>
                  <a:pt x="0" y="0"/>
                </a:moveTo>
                <a:lnTo>
                  <a:pt x="4313094" y="0"/>
                </a:lnTo>
                <a:lnTo>
                  <a:pt x="4313094" y="3933604"/>
                </a:lnTo>
                <a:lnTo>
                  <a:pt x="0" y="3933604"/>
                </a:lnTo>
                <a:lnTo>
                  <a:pt x="0" y="0"/>
                </a:lnTo>
                <a:close/>
              </a:path>
            </a:pathLst>
          </a:custGeom>
          <a:blipFill>
            <a:blip r:embed="rId15"/>
            <a:stretch>
              <a:fillRect l="0" t="0" r="-41885" b="-40016"/>
            </a:stretch>
          </a:blipFill>
        </p:spPr>
      </p:sp>
      <p:sp>
        <p:nvSpPr>
          <p:cNvPr name="TextBox 23" id="23"/>
          <p:cNvSpPr txBox="true"/>
          <p:nvPr/>
        </p:nvSpPr>
        <p:spPr>
          <a:xfrm rot="0">
            <a:off x="482248" y="6790330"/>
            <a:ext cx="3910519" cy="649082"/>
          </a:xfrm>
          <a:prstGeom prst="rect">
            <a:avLst/>
          </a:prstGeom>
        </p:spPr>
        <p:txBody>
          <a:bodyPr anchor="t" rtlCol="false" tIns="0" lIns="0" bIns="0" rIns="0">
            <a:spAutoFit/>
          </a:bodyPr>
          <a:lstStyle/>
          <a:p>
            <a:pPr algn="l">
              <a:lnSpc>
                <a:spcPts val="2490"/>
              </a:lnSpc>
              <a:spcBef>
                <a:spcPct val="0"/>
              </a:spcBef>
            </a:pPr>
            <a:r>
              <a:rPr lang="en-US" sz="2147">
                <a:solidFill>
                  <a:srgbClr val="FFFFFF"/>
                </a:solidFill>
                <a:latin typeface="Poppins"/>
                <a:ea typeface="Poppins"/>
                <a:cs typeface="Poppins"/>
                <a:sym typeface="Poppins"/>
              </a:rPr>
              <a:t>Nilai dimasukan oleh pengguna melalui keyboard</a:t>
            </a:r>
          </a:p>
        </p:txBody>
      </p:sp>
      <p:sp>
        <p:nvSpPr>
          <p:cNvPr name="TextBox 24" id="24"/>
          <p:cNvSpPr txBox="true"/>
          <p:nvPr/>
        </p:nvSpPr>
        <p:spPr>
          <a:xfrm rot="0">
            <a:off x="6300566" y="390278"/>
            <a:ext cx="5686869" cy="768930"/>
          </a:xfrm>
          <a:prstGeom prst="rect">
            <a:avLst/>
          </a:prstGeom>
        </p:spPr>
        <p:txBody>
          <a:bodyPr anchor="t" rtlCol="false" tIns="0" lIns="0" bIns="0" rIns="0">
            <a:spAutoFit/>
          </a:bodyPr>
          <a:lstStyle/>
          <a:p>
            <a:pPr algn="ctr">
              <a:lnSpc>
                <a:spcPts val="5932"/>
              </a:lnSpc>
            </a:pPr>
            <a:r>
              <a:rPr lang="en-US" sz="5114" spc="296">
                <a:solidFill>
                  <a:srgbClr val="000000"/>
                </a:solidFill>
                <a:latin typeface="Bangers"/>
                <a:ea typeface="Bangers"/>
                <a:cs typeface="Bangers"/>
                <a:sym typeface="Bangers"/>
              </a:rPr>
              <a:t>input &amp; output</a:t>
            </a:r>
          </a:p>
        </p:txBody>
      </p:sp>
      <p:sp>
        <p:nvSpPr>
          <p:cNvPr name="TextBox 25" id="25"/>
          <p:cNvSpPr txBox="true"/>
          <p:nvPr/>
        </p:nvSpPr>
        <p:spPr>
          <a:xfrm rot="0">
            <a:off x="2930562" y="1917543"/>
            <a:ext cx="3157387" cy="384571"/>
          </a:xfrm>
          <a:prstGeom prst="rect">
            <a:avLst/>
          </a:prstGeom>
        </p:spPr>
        <p:txBody>
          <a:bodyPr anchor="t" rtlCol="false" tIns="0" lIns="0" bIns="0" rIns="0">
            <a:spAutoFit/>
          </a:bodyPr>
          <a:lstStyle/>
          <a:p>
            <a:pPr algn="ctr">
              <a:lnSpc>
                <a:spcPts val="2990"/>
              </a:lnSpc>
            </a:pPr>
            <a:r>
              <a:rPr lang="en-US" sz="2577" spc="149">
                <a:solidFill>
                  <a:srgbClr val="000000"/>
                </a:solidFill>
                <a:latin typeface="Bangers"/>
                <a:ea typeface="Bangers"/>
                <a:cs typeface="Bangers"/>
                <a:sym typeface="Bangers"/>
              </a:rPr>
              <a:t> input &amp; output manual</a:t>
            </a:r>
          </a:p>
        </p:txBody>
      </p:sp>
      <p:sp>
        <p:nvSpPr>
          <p:cNvPr name="TextBox 26" id="26"/>
          <p:cNvSpPr txBox="true"/>
          <p:nvPr/>
        </p:nvSpPr>
        <p:spPr>
          <a:xfrm rot="0">
            <a:off x="9441349" y="6790330"/>
            <a:ext cx="3910519" cy="963407"/>
          </a:xfrm>
          <a:prstGeom prst="rect">
            <a:avLst/>
          </a:prstGeom>
        </p:spPr>
        <p:txBody>
          <a:bodyPr anchor="t" rtlCol="false" tIns="0" lIns="0" bIns="0" rIns="0">
            <a:spAutoFit/>
          </a:bodyPr>
          <a:lstStyle/>
          <a:p>
            <a:pPr algn="l">
              <a:lnSpc>
                <a:spcPts val="2490"/>
              </a:lnSpc>
              <a:spcBef>
                <a:spcPct val="0"/>
              </a:spcBef>
            </a:pPr>
            <a:r>
              <a:rPr lang="en-US" sz="2147">
                <a:solidFill>
                  <a:srgbClr val="FFFFFF"/>
                </a:solidFill>
                <a:latin typeface="Poppins"/>
                <a:ea typeface="Poppins"/>
                <a:cs typeface="Poppins"/>
                <a:sym typeface="Poppins"/>
              </a:rPr>
              <a:t>Nilai dimasukan oleh pengguna melalui file yang telah disediakan</a:t>
            </a:r>
          </a:p>
        </p:txBody>
      </p:sp>
      <p:sp>
        <p:nvSpPr>
          <p:cNvPr name="TextBox 27" id="27"/>
          <p:cNvSpPr txBox="true"/>
          <p:nvPr/>
        </p:nvSpPr>
        <p:spPr>
          <a:xfrm rot="0">
            <a:off x="11889663" y="1917543"/>
            <a:ext cx="3157387" cy="384571"/>
          </a:xfrm>
          <a:prstGeom prst="rect">
            <a:avLst/>
          </a:prstGeom>
        </p:spPr>
        <p:txBody>
          <a:bodyPr anchor="t" rtlCol="false" tIns="0" lIns="0" bIns="0" rIns="0">
            <a:spAutoFit/>
          </a:bodyPr>
          <a:lstStyle/>
          <a:p>
            <a:pPr algn="ctr">
              <a:lnSpc>
                <a:spcPts val="2990"/>
              </a:lnSpc>
            </a:pPr>
            <a:r>
              <a:rPr lang="en-US" sz="2577" spc="149">
                <a:solidFill>
                  <a:srgbClr val="000000"/>
                </a:solidFill>
                <a:latin typeface="Bangers"/>
                <a:ea typeface="Bangers"/>
                <a:cs typeface="Bangers"/>
                <a:sym typeface="Bangers"/>
              </a:rPr>
              <a:t> input &amp; output file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BC2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321888" y="2318597"/>
            <a:ext cx="10013778" cy="4385655"/>
          </a:xfrm>
          <a:custGeom>
            <a:avLst/>
            <a:gdLst/>
            <a:ahLst/>
            <a:cxnLst/>
            <a:rect r="r" b="b" t="t" l="l"/>
            <a:pathLst>
              <a:path h="4385655" w="10013778">
                <a:moveTo>
                  <a:pt x="0" y="0"/>
                </a:moveTo>
                <a:lnTo>
                  <a:pt x="10013778" y="0"/>
                </a:lnTo>
                <a:lnTo>
                  <a:pt x="10013778" y="4385655"/>
                </a:lnTo>
                <a:lnTo>
                  <a:pt x="0" y="4385655"/>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false" rot="-1520570">
            <a:off x="15102522" y="1596994"/>
            <a:ext cx="1213480" cy="1838607"/>
          </a:xfrm>
          <a:custGeom>
            <a:avLst/>
            <a:gdLst/>
            <a:ahLst/>
            <a:cxnLst/>
            <a:rect r="r" b="b" t="t" l="l"/>
            <a:pathLst>
              <a:path h="1838607" w="1213480">
                <a:moveTo>
                  <a:pt x="0" y="0"/>
                </a:moveTo>
                <a:lnTo>
                  <a:pt x="1213480" y="0"/>
                </a:lnTo>
                <a:lnTo>
                  <a:pt x="1213480" y="1838606"/>
                </a:lnTo>
                <a:lnTo>
                  <a:pt x="0" y="18386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3844843" y="5466482"/>
            <a:ext cx="7842914" cy="3434899"/>
          </a:xfrm>
          <a:custGeom>
            <a:avLst/>
            <a:gdLst/>
            <a:ahLst/>
            <a:cxnLst/>
            <a:rect r="r" b="b" t="t" l="l"/>
            <a:pathLst>
              <a:path h="3434899" w="7842914">
                <a:moveTo>
                  <a:pt x="0" y="0"/>
                </a:moveTo>
                <a:lnTo>
                  <a:pt x="7842913" y="0"/>
                </a:lnTo>
                <a:lnTo>
                  <a:pt x="7842913" y="3434899"/>
                </a:lnTo>
                <a:lnTo>
                  <a:pt x="0" y="3434899"/>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5" id="5"/>
          <p:cNvSpPr/>
          <p:nvPr/>
        </p:nvSpPr>
        <p:spPr>
          <a:xfrm flipH="true" flipV="false" rot="-800258">
            <a:off x="15044534" y="8391453"/>
            <a:ext cx="5341815" cy="2450558"/>
          </a:xfrm>
          <a:custGeom>
            <a:avLst/>
            <a:gdLst/>
            <a:ahLst/>
            <a:cxnLst/>
            <a:rect r="r" b="b" t="t" l="l"/>
            <a:pathLst>
              <a:path h="2450558" w="5341815">
                <a:moveTo>
                  <a:pt x="5341815" y="0"/>
                </a:moveTo>
                <a:lnTo>
                  <a:pt x="0" y="0"/>
                </a:lnTo>
                <a:lnTo>
                  <a:pt x="0" y="2450558"/>
                </a:lnTo>
                <a:lnTo>
                  <a:pt x="5341815" y="2450558"/>
                </a:lnTo>
                <a:lnTo>
                  <a:pt x="534181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244498" y="7808353"/>
            <a:ext cx="5568091" cy="2811886"/>
          </a:xfrm>
          <a:custGeom>
            <a:avLst/>
            <a:gdLst/>
            <a:ahLst/>
            <a:cxnLst/>
            <a:rect r="r" b="b" t="t" l="l"/>
            <a:pathLst>
              <a:path h="2811886" w="5568091">
                <a:moveTo>
                  <a:pt x="0" y="0"/>
                </a:moveTo>
                <a:lnTo>
                  <a:pt x="5568091" y="0"/>
                </a:lnTo>
                <a:lnTo>
                  <a:pt x="5568091" y="2811886"/>
                </a:lnTo>
                <a:lnTo>
                  <a:pt x="0" y="28118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4437510" y="703247"/>
            <a:ext cx="9412979" cy="851326"/>
            <a:chOff x="0" y="0"/>
            <a:chExt cx="2479139" cy="224218"/>
          </a:xfrm>
        </p:grpSpPr>
        <p:sp>
          <p:nvSpPr>
            <p:cNvPr name="Freeform 8" id="8"/>
            <p:cNvSpPr/>
            <p:nvPr/>
          </p:nvSpPr>
          <p:spPr>
            <a:xfrm flipH="false" flipV="false" rot="0">
              <a:off x="0" y="0"/>
              <a:ext cx="2479139" cy="224218"/>
            </a:xfrm>
            <a:custGeom>
              <a:avLst/>
              <a:gdLst/>
              <a:ahLst/>
              <a:cxnLst/>
              <a:rect r="r" b="b" t="t" l="l"/>
              <a:pathLst>
                <a:path h="224218" w="2479139">
                  <a:moveTo>
                    <a:pt x="41946" y="0"/>
                  </a:moveTo>
                  <a:lnTo>
                    <a:pt x="2437193" y="0"/>
                  </a:lnTo>
                  <a:cubicBezTo>
                    <a:pt x="2448317" y="0"/>
                    <a:pt x="2458987" y="4419"/>
                    <a:pt x="2466853" y="12286"/>
                  </a:cubicBezTo>
                  <a:cubicBezTo>
                    <a:pt x="2474719" y="20152"/>
                    <a:pt x="2479139" y="30821"/>
                    <a:pt x="2479139" y="41946"/>
                  </a:cubicBezTo>
                  <a:lnTo>
                    <a:pt x="2479139" y="182271"/>
                  </a:lnTo>
                  <a:cubicBezTo>
                    <a:pt x="2479139" y="193396"/>
                    <a:pt x="2474719" y="204065"/>
                    <a:pt x="2466853" y="211932"/>
                  </a:cubicBezTo>
                  <a:cubicBezTo>
                    <a:pt x="2458987" y="219798"/>
                    <a:pt x="2448317" y="224218"/>
                    <a:pt x="2437193" y="224218"/>
                  </a:cubicBezTo>
                  <a:lnTo>
                    <a:pt x="41946" y="224218"/>
                  </a:lnTo>
                  <a:cubicBezTo>
                    <a:pt x="30821" y="224218"/>
                    <a:pt x="20152" y="219798"/>
                    <a:pt x="12286" y="211932"/>
                  </a:cubicBezTo>
                  <a:cubicBezTo>
                    <a:pt x="4419" y="204065"/>
                    <a:pt x="0" y="193396"/>
                    <a:pt x="0" y="182271"/>
                  </a:cubicBezTo>
                  <a:lnTo>
                    <a:pt x="0" y="41946"/>
                  </a:lnTo>
                  <a:cubicBezTo>
                    <a:pt x="0" y="30821"/>
                    <a:pt x="4419" y="20152"/>
                    <a:pt x="12286" y="12286"/>
                  </a:cubicBezTo>
                  <a:cubicBezTo>
                    <a:pt x="20152" y="4419"/>
                    <a:pt x="30821" y="0"/>
                    <a:pt x="41946" y="0"/>
                  </a:cubicBezTo>
                  <a:close/>
                </a:path>
              </a:pathLst>
            </a:custGeom>
            <a:solidFill>
              <a:srgbClr val="FFFFFF"/>
            </a:solidFill>
            <a:ln w="76200" cap="rnd">
              <a:solidFill>
                <a:srgbClr val="000000"/>
              </a:solidFill>
              <a:prstDash val="solid"/>
              <a:round/>
            </a:ln>
          </p:spPr>
        </p:sp>
        <p:sp>
          <p:nvSpPr>
            <p:cNvPr name="TextBox 9" id="9"/>
            <p:cNvSpPr txBox="true"/>
            <p:nvPr/>
          </p:nvSpPr>
          <p:spPr>
            <a:xfrm>
              <a:off x="0" y="-38100"/>
              <a:ext cx="2479139" cy="262318"/>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576789">
            <a:off x="3192587" y="1504808"/>
            <a:ext cx="3125869" cy="2317050"/>
          </a:xfrm>
          <a:custGeom>
            <a:avLst/>
            <a:gdLst/>
            <a:ahLst/>
            <a:cxnLst/>
            <a:rect r="r" b="b" t="t" l="l"/>
            <a:pathLst>
              <a:path h="2317050" w="3125869">
                <a:moveTo>
                  <a:pt x="0" y="0"/>
                </a:moveTo>
                <a:lnTo>
                  <a:pt x="3125869" y="0"/>
                </a:lnTo>
                <a:lnTo>
                  <a:pt x="3125869" y="2317050"/>
                </a:lnTo>
                <a:lnTo>
                  <a:pt x="0" y="23170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187059">
            <a:off x="8244200" y="1617774"/>
            <a:ext cx="3125869" cy="2317050"/>
          </a:xfrm>
          <a:custGeom>
            <a:avLst/>
            <a:gdLst/>
            <a:ahLst/>
            <a:cxnLst/>
            <a:rect r="r" b="b" t="t" l="l"/>
            <a:pathLst>
              <a:path h="2317050" w="3125869">
                <a:moveTo>
                  <a:pt x="0" y="0"/>
                </a:moveTo>
                <a:lnTo>
                  <a:pt x="3125869" y="0"/>
                </a:lnTo>
                <a:lnTo>
                  <a:pt x="3125869" y="2317051"/>
                </a:lnTo>
                <a:lnTo>
                  <a:pt x="0" y="23170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576789">
            <a:off x="13035549" y="2791813"/>
            <a:ext cx="3125869" cy="2317050"/>
          </a:xfrm>
          <a:custGeom>
            <a:avLst/>
            <a:gdLst/>
            <a:ahLst/>
            <a:cxnLst/>
            <a:rect r="r" b="b" t="t" l="l"/>
            <a:pathLst>
              <a:path h="2317050" w="3125869">
                <a:moveTo>
                  <a:pt x="0" y="0"/>
                </a:moveTo>
                <a:lnTo>
                  <a:pt x="3125869" y="0"/>
                </a:lnTo>
                <a:lnTo>
                  <a:pt x="3125869" y="2317050"/>
                </a:lnTo>
                <a:lnTo>
                  <a:pt x="0" y="23170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174458">
            <a:off x="2860116" y="4624391"/>
            <a:ext cx="4539377" cy="3364813"/>
          </a:xfrm>
          <a:custGeom>
            <a:avLst/>
            <a:gdLst/>
            <a:ahLst/>
            <a:cxnLst/>
            <a:rect r="r" b="b" t="t" l="l"/>
            <a:pathLst>
              <a:path h="3364813" w="4539377">
                <a:moveTo>
                  <a:pt x="0" y="0"/>
                </a:moveTo>
                <a:lnTo>
                  <a:pt x="4539377" y="0"/>
                </a:lnTo>
                <a:lnTo>
                  <a:pt x="4539377" y="3364814"/>
                </a:lnTo>
                <a:lnTo>
                  <a:pt x="0" y="33648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6468452" y="2358608"/>
            <a:ext cx="1571117" cy="835383"/>
          </a:xfrm>
          <a:custGeom>
            <a:avLst/>
            <a:gdLst/>
            <a:ahLst/>
            <a:cxnLst/>
            <a:rect r="r" b="b" t="t" l="l"/>
            <a:pathLst>
              <a:path h="835383" w="1571117">
                <a:moveTo>
                  <a:pt x="0" y="0"/>
                </a:moveTo>
                <a:lnTo>
                  <a:pt x="1571117" y="0"/>
                </a:lnTo>
                <a:lnTo>
                  <a:pt x="1571117" y="835383"/>
                </a:lnTo>
                <a:lnTo>
                  <a:pt x="0" y="835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1520570">
            <a:off x="5459064" y="1108118"/>
            <a:ext cx="562807" cy="852738"/>
          </a:xfrm>
          <a:custGeom>
            <a:avLst/>
            <a:gdLst/>
            <a:ahLst/>
            <a:cxnLst/>
            <a:rect r="r" b="b" t="t" l="l"/>
            <a:pathLst>
              <a:path h="852738" w="562807">
                <a:moveTo>
                  <a:pt x="0" y="0"/>
                </a:moveTo>
                <a:lnTo>
                  <a:pt x="562807" y="0"/>
                </a:lnTo>
                <a:lnTo>
                  <a:pt x="562807" y="852738"/>
                </a:lnTo>
                <a:lnTo>
                  <a:pt x="0" y="8527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789969">
            <a:off x="3383036" y="1948180"/>
            <a:ext cx="2186659" cy="542121"/>
          </a:xfrm>
          <a:prstGeom prst="rect">
            <a:avLst/>
          </a:prstGeom>
        </p:spPr>
        <p:txBody>
          <a:bodyPr anchor="t" rtlCol="false" tIns="0" lIns="0" bIns="0" rIns="0">
            <a:spAutoFit/>
          </a:bodyPr>
          <a:lstStyle/>
          <a:p>
            <a:pPr algn="ctr">
              <a:lnSpc>
                <a:spcPts val="2055"/>
              </a:lnSpc>
            </a:pPr>
            <a:r>
              <a:rPr lang="en-US" sz="1957" b="true">
                <a:solidFill>
                  <a:srgbClr val="000000"/>
                </a:solidFill>
                <a:latin typeface="Poppins Bold"/>
                <a:ea typeface="Poppins Bold"/>
                <a:cs typeface="Poppins Bold"/>
                <a:sym typeface="Poppins Bold"/>
              </a:rPr>
              <a:t>MEMILIH METODE INPUT</a:t>
            </a:r>
          </a:p>
        </p:txBody>
      </p:sp>
      <p:sp>
        <p:nvSpPr>
          <p:cNvPr name="Freeform 17" id="17"/>
          <p:cNvSpPr/>
          <p:nvPr/>
        </p:nvSpPr>
        <p:spPr>
          <a:xfrm flipH="false" flipV="true" rot="992772">
            <a:off x="11488275" y="2565030"/>
            <a:ext cx="1571117" cy="835383"/>
          </a:xfrm>
          <a:custGeom>
            <a:avLst/>
            <a:gdLst/>
            <a:ahLst/>
            <a:cxnLst/>
            <a:rect r="r" b="b" t="t" l="l"/>
            <a:pathLst>
              <a:path h="835383" w="1571117">
                <a:moveTo>
                  <a:pt x="0" y="835383"/>
                </a:moveTo>
                <a:lnTo>
                  <a:pt x="1571118" y="835383"/>
                </a:lnTo>
                <a:lnTo>
                  <a:pt x="1571118" y="0"/>
                </a:lnTo>
                <a:lnTo>
                  <a:pt x="0" y="0"/>
                </a:lnTo>
                <a:lnTo>
                  <a:pt x="0" y="835383"/>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true" rot="9599926">
            <a:off x="7867592" y="6434688"/>
            <a:ext cx="1915901" cy="1018708"/>
          </a:xfrm>
          <a:custGeom>
            <a:avLst/>
            <a:gdLst/>
            <a:ahLst/>
            <a:cxnLst/>
            <a:rect r="r" b="b" t="t" l="l"/>
            <a:pathLst>
              <a:path h="1018708" w="1915901">
                <a:moveTo>
                  <a:pt x="0" y="1018708"/>
                </a:moveTo>
                <a:lnTo>
                  <a:pt x="1915901" y="1018708"/>
                </a:lnTo>
                <a:lnTo>
                  <a:pt x="1915901" y="0"/>
                </a:lnTo>
                <a:lnTo>
                  <a:pt x="0" y="0"/>
                </a:lnTo>
                <a:lnTo>
                  <a:pt x="0" y="1018708"/>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true" flipV="false" rot="-1754396">
            <a:off x="8092476" y="3157926"/>
            <a:ext cx="592559" cy="897817"/>
          </a:xfrm>
          <a:custGeom>
            <a:avLst/>
            <a:gdLst/>
            <a:ahLst/>
            <a:cxnLst/>
            <a:rect r="r" b="b" t="t" l="l"/>
            <a:pathLst>
              <a:path h="897817" w="592559">
                <a:moveTo>
                  <a:pt x="592559" y="0"/>
                </a:moveTo>
                <a:lnTo>
                  <a:pt x="0" y="0"/>
                </a:lnTo>
                <a:lnTo>
                  <a:pt x="0" y="897816"/>
                </a:lnTo>
                <a:lnTo>
                  <a:pt x="592559" y="897816"/>
                </a:lnTo>
                <a:lnTo>
                  <a:pt x="5925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false" rot="1127149">
            <a:off x="6540507" y="6899810"/>
            <a:ext cx="1130590" cy="1713014"/>
          </a:xfrm>
          <a:custGeom>
            <a:avLst/>
            <a:gdLst/>
            <a:ahLst/>
            <a:cxnLst/>
            <a:rect r="r" b="b" t="t" l="l"/>
            <a:pathLst>
              <a:path h="1713014" w="1130590">
                <a:moveTo>
                  <a:pt x="1130590" y="0"/>
                </a:moveTo>
                <a:lnTo>
                  <a:pt x="0" y="0"/>
                </a:lnTo>
                <a:lnTo>
                  <a:pt x="0" y="1713014"/>
                </a:lnTo>
                <a:lnTo>
                  <a:pt x="1130590" y="1713014"/>
                </a:lnTo>
                <a:lnTo>
                  <a:pt x="11305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6300566" y="773679"/>
            <a:ext cx="5686869" cy="768930"/>
          </a:xfrm>
          <a:prstGeom prst="rect">
            <a:avLst/>
          </a:prstGeom>
        </p:spPr>
        <p:txBody>
          <a:bodyPr anchor="t" rtlCol="false" tIns="0" lIns="0" bIns="0" rIns="0">
            <a:spAutoFit/>
          </a:bodyPr>
          <a:lstStyle/>
          <a:p>
            <a:pPr algn="ctr">
              <a:lnSpc>
                <a:spcPts val="5932"/>
              </a:lnSpc>
            </a:pPr>
            <a:r>
              <a:rPr lang="en-US" sz="5114" spc="347">
                <a:solidFill>
                  <a:srgbClr val="000000"/>
                </a:solidFill>
                <a:latin typeface="Bangers"/>
                <a:ea typeface="Bangers"/>
                <a:cs typeface="Bangers"/>
                <a:sym typeface="Bangers"/>
              </a:rPr>
              <a:t>proses</a:t>
            </a:r>
          </a:p>
        </p:txBody>
      </p:sp>
      <p:sp>
        <p:nvSpPr>
          <p:cNvPr name="TextBox 22" id="22"/>
          <p:cNvSpPr txBox="true"/>
          <p:nvPr/>
        </p:nvSpPr>
        <p:spPr>
          <a:xfrm rot="175754">
            <a:off x="8562054" y="2157152"/>
            <a:ext cx="2489186" cy="329696"/>
          </a:xfrm>
          <a:prstGeom prst="rect">
            <a:avLst/>
          </a:prstGeom>
        </p:spPr>
        <p:txBody>
          <a:bodyPr anchor="t" rtlCol="false" tIns="0" lIns="0" bIns="0" rIns="0">
            <a:spAutoFit/>
          </a:bodyPr>
          <a:lstStyle/>
          <a:p>
            <a:pPr algn="ctr">
              <a:lnSpc>
                <a:spcPts val="2422"/>
              </a:lnSpc>
            </a:pPr>
            <a:r>
              <a:rPr lang="en-US" sz="2306" b="true">
                <a:solidFill>
                  <a:srgbClr val="000000"/>
                </a:solidFill>
                <a:latin typeface="Poppins Bold"/>
                <a:ea typeface="Poppins Bold"/>
                <a:cs typeface="Poppins Bold"/>
                <a:sym typeface="Poppins Bold"/>
              </a:rPr>
              <a:t>MEMBACA NILAI</a:t>
            </a:r>
          </a:p>
        </p:txBody>
      </p:sp>
      <p:sp>
        <p:nvSpPr>
          <p:cNvPr name="TextBox 23" id="23"/>
          <p:cNvSpPr txBox="true"/>
          <p:nvPr/>
        </p:nvSpPr>
        <p:spPr>
          <a:xfrm rot="-645198">
            <a:off x="13030164" y="3253014"/>
            <a:ext cx="2735772" cy="415011"/>
          </a:xfrm>
          <a:prstGeom prst="rect">
            <a:avLst/>
          </a:prstGeom>
        </p:spPr>
        <p:txBody>
          <a:bodyPr anchor="t" rtlCol="false" tIns="0" lIns="0" bIns="0" rIns="0">
            <a:spAutoFit/>
          </a:bodyPr>
          <a:lstStyle/>
          <a:p>
            <a:pPr algn="ctr">
              <a:lnSpc>
                <a:spcPts val="3024"/>
              </a:lnSpc>
            </a:pPr>
            <a:r>
              <a:rPr lang="en-US" sz="2880" b="true">
                <a:solidFill>
                  <a:srgbClr val="000000"/>
                </a:solidFill>
                <a:latin typeface="Poppins Bold"/>
                <a:ea typeface="Poppins Bold"/>
                <a:cs typeface="Poppins Bold"/>
                <a:sym typeface="Poppins Bold"/>
              </a:rPr>
              <a:t>VALIDASI</a:t>
            </a:r>
          </a:p>
        </p:txBody>
      </p:sp>
      <p:sp>
        <p:nvSpPr>
          <p:cNvPr name="TextBox 24" id="24"/>
          <p:cNvSpPr txBox="true"/>
          <p:nvPr/>
        </p:nvSpPr>
        <p:spPr>
          <a:xfrm rot="287198">
            <a:off x="3042370" y="5131115"/>
            <a:ext cx="4173280" cy="870392"/>
          </a:xfrm>
          <a:prstGeom prst="rect">
            <a:avLst/>
          </a:prstGeom>
        </p:spPr>
        <p:txBody>
          <a:bodyPr anchor="t" rtlCol="false" tIns="0" lIns="0" bIns="0" rIns="0">
            <a:spAutoFit/>
          </a:bodyPr>
          <a:lstStyle/>
          <a:p>
            <a:pPr algn="ctr">
              <a:lnSpc>
                <a:spcPts val="3324"/>
              </a:lnSpc>
            </a:pPr>
            <a:r>
              <a:rPr lang="en-US" sz="3165" b="true">
                <a:solidFill>
                  <a:srgbClr val="000000"/>
                </a:solidFill>
                <a:latin typeface="Poppins Bold"/>
                <a:ea typeface="Poppins Bold"/>
                <a:cs typeface="Poppins Bold"/>
                <a:sym typeface="Poppins Bold"/>
              </a:rPr>
              <a:t>PENGUKURAN WAKTU</a:t>
            </a:r>
          </a:p>
        </p:txBody>
      </p:sp>
      <p:sp>
        <p:nvSpPr>
          <p:cNvPr name="Freeform 25" id="25"/>
          <p:cNvSpPr/>
          <p:nvPr/>
        </p:nvSpPr>
        <p:spPr>
          <a:xfrm flipH="false" flipV="false" rot="-9085206">
            <a:off x="12939302" y="5434587"/>
            <a:ext cx="932249" cy="495688"/>
          </a:xfrm>
          <a:custGeom>
            <a:avLst/>
            <a:gdLst/>
            <a:ahLst/>
            <a:cxnLst/>
            <a:rect r="r" b="b" t="t" l="l"/>
            <a:pathLst>
              <a:path h="495688" w="932249">
                <a:moveTo>
                  <a:pt x="0" y="0"/>
                </a:moveTo>
                <a:lnTo>
                  <a:pt x="932249" y="0"/>
                </a:lnTo>
                <a:lnTo>
                  <a:pt x="932249" y="495688"/>
                </a:lnTo>
                <a:lnTo>
                  <a:pt x="0" y="4956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789969">
            <a:off x="3468716" y="2540844"/>
            <a:ext cx="2818518" cy="661950"/>
          </a:xfrm>
          <a:prstGeom prst="rect">
            <a:avLst/>
          </a:prstGeom>
        </p:spPr>
        <p:txBody>
          <a:bodyPr anchor="t" rtlCol="false" tIns="0" lIns="0" bIns="0" rIns="0">
            <a:spAutoFit/>
          </a:bodyPr>
          <a:lstStyle/>
          <a:p>
            <a:pPr algn="l">
              <a:lnSpc>
                <a:spcPts val="1706"/>
              </a:lnSpc>
            </a:pPr>
            <a:r>
              <a:rPr lang="en-US" sz="1625" b="true">
                <a:solidFill>
                  <a:srgbClr val="000000"/>
                </a:solidFill>
                <a:latin typeface="Poppins Bold"/>
                <a:ea typeface="Poppins Bold"/>
                <a:cs typeface="Poppins Bold"/>
                <a:sym typeface="Poppins Bold"/>
              </a:rPr>
              <a:t>Kita disini memilih untuk menggunakan file atau manual</a:t>
            </a:r>
          </a:p>
        </p:txBody>
      </p:sp>
      <p:sp>
        <p:nvSpPr>
          <p:cNvPr name="TextBox 27" id="27"/>
          <p:cNvSpPr txBox="true"/>
          <p:nvPr/>
        </p:nvSpPr>
        <p:spPr>
          <a:xfrm rot="175754">
            <a:off x="8565793" y="2714053"/>
            <a:ext cx="2667795" cy="480569"/>
          </a:xfrm>
          <a:prstGeom prst="rect">
            <a:avLst/>
          </a:prstGeom>
        </p:spPr>
        <p:txBody>
          <a:bodyPr anchor="t" rtlCol="false" tIns="0" lIns="0" bIns="0" rIns="0">
            <a:spAutoFit/>
          </a:bodyPr>
          <a:lstStyle/>
          <a:p>
            <a:pPr algn="l">
              <a:lnSpc>
                <a:spcPts val="1813"/>
              </a:lnSpc>
            </a:pPr>
            <a:r>
              <a:rPr lang="en-US" sz="1726" b="true">
                <a:solidFill>
                  <a:srgbClr val="000000"/>
                </a:solidFill>
                <a:latin typeface="Poppins Bold"/>
                <a:ea typeface="Poppins Bold"/>
                <a:cs typeface="Poppins Bold"/>
                <a:sym typeface="Poppins Bold"/>
              </a:rPr>
              <a:t>Dari file atau input manual</a:t>
            </a:r>
          </a:p>
        </p:txBody>
      </p:sp>
      <p:sp>
        <p:nvSpPr>
          <p:cNvPr name="TextBox 28" id="28"/>
          <p:cNvSpPr txBox="true"/>
          <p:nvPr/>
        </p:nvSpPr>
        <p:spPr>
          <a:xfrm rot="-645198">
            <a:off x="13438749" y="3799710"/>
            <a:ext cx="2667185" cy="738939"/>
          </a:xfrm>
          <a:prstGeom prst="rect">
            <a:avLst/>
          </a:prstGeom>
        </p:spPr>
        <p:txBody>
          <a:bodyPr anchor="t" rtlCol="false" tIns="0" lIns="0" bIns="0" rIns="0">
            <a:spAutoFit/>
          </a:bodyPr>
          <a:lstStyle/>
          <a:p>
            <a:pPr algn="l">
              <a:lnSpc>
                <a:spcPts val="1878"/>
              </a:lnSpc>
            </a:pPr>
            <a:r>
              <a:rPr lang="en-US" sz="1789" b="true">
                <a:solidFill>
                  <a:srgbClr val="000000"/>
                </a:solidFill>
                <a:latin typeface="Poppins Bold"/>
                <a:ea typeface="Poppins Bold"/>
                <a:cs typeface="Poppins Bold"/>
                <a:sym typeface="Poppins Bold"/>
              </a:rPr>
              <a:t>Nilai di luar 0-100 dianggap tidak valid</a:t>
            </a:r>
          </a:p>
          <a:p>
            <a:pPr algn="l">
              <a:lnSpc>
                <a:spcPts val="1878"/>
              </a:lnSpc>
            </a:pPr>
          </a:p>
        </p:txBody>
      </p:sp>
      <p:sp>
        <p:nvSpPr>
          <p:cNvPr name="Freeform 29" id="29"/>
          <p:cNvSpPr/>
          <p:nvPr/>
        </p:nvSpPr>
        <p:spPr>
          <a:xfrm flipH="false" flipV="true" rot="5581208">
            <a:off x="16018383" y="4941248"/>
            <a:ext cx="1078833" cy="573629"/>
          </a:xfrm>
          <a:custGeom>
            <a:avLst/>
            <a:gdLst/>
            <a:ahLst/>
            <a:cxnLst/>
            <a:rect r="r" b="b" t="t" l="l"/>
            <a:pathLst>
              <a:path h="573629" w="1078833">
                <a:moveTo>
                  <a:pt x="0" y="573629"/>
                </a:moveTo>
                <a:lnTo>
                  <a:pt x="1078833" y="573629"/>
                </a:lnTo>
                <a:lnTo>
                  <a:pt x="1078833" y="0"/>
                </a:lnTo>
                <a:lnTo>
                  <a:pt x="0" y="0"/>
                </a:lnTo>
                <a:lnTo>
                  <a:pt x="0" y="573629"/>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187059">
            <a:off x="13603068" y="5819997"/>
            <a:ext cx="3125869" cy="2317050"/>
          </a:xfrm>
          <a:custGeom>
            <a:avLst/>
            <a:gdLst/>
            <a:ahLst/>
            <a:cxnLst/>
            <a:rect r="r" b="b" t="t" l="l"/>
            <a:pathLst>
              <a:path h="2317050" w="3125869">
                <a:moveTo>
                  <a:pt x="0" y="0"/>
                </a:moveTo>
                <a:lnTo>
                  <a:pt x="3125869" y="0"/>
                </a:lnTo>
                <a:lnTo>
                  <a:pt x="3125869" y="2317050"/>
                </a:lnTo>
                <a:lnTo>
                  <a:pt x="0" y="23170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1" id="31"/>
          <p:cNvSpPr/>
          <p:nvPr/>
        </p:nvSpPr>
        <p:spPr>
          <a:xfrm flipH="true" flipV="false" rot="-1754396">
            <a:off x="13451344" y="7360149"/>
            <a:ext cx="592559" cy="897817"/>
          </a:xfrm>
          <a:custGeom>
            <a:avLst/>
            <a:gdLst/>
            <a:ahLst/>
            <a:cxnLst/>
            <a:rect r="r" b="b" t="t" l="l"/>
            <a:pathLst>
              <a:path h="897817" w="592559">
                <a:moveTo>
                  <a:pt x="592559" y="0"/>
                </a:moveTo>
                <a:lnTo>
                  <a:pt x="0" y="0"/>
                </a:lnTo>
                <a:lnTo>
                  <a:pt x="0" y="897816"/>
                </a:lnTo>
                <a:lnTo>
                  <a:pt x="592559" y="897816"/>
                </a:lnTo>
                <a:lnTo>
                  <a:pt x="5925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2" id="32"/>
          <p:cNvSpPr txBox="true"/>
          <p:nvPr/>
        </p:nvSpPr>
        <p:spPr>
          <a:xfrm rot="175754">
            <a:off x="13940653" y="6121527"/>
            <a:ext cx="2489186" cy="350651"/>
          </a:xfrm>
          <a:prstGeom prst="rect">
            <a:avLst/>
          </a:prstGeom>
        </p:spPr>
        <p:txBody>
          <a:bodyPr anchor="t" rtlCol="false" tIns="0" lIns="0" bIns="0" rIns="0">
            <a:spAutoFit/>
          </a:bodyPr>
          <a:lstStyle/>
          <a:p>
            <a:pPr algn="ctr">
              <a:lnSpc>
                <a:spcPts val="2527"/>
              </a:lnSpc>
            </a:pPr>
            <a:r>
              <a:rPr lang="en-US" sz="2406" b="true">
                <a:solidFill>
                  <a:srgbClr val="000000"/>
                </a:solidFill>
                <a:latin typeface="Poppins Bold"/>
                <a:ea typeface="Poppins Bold"/>
                <a:cs typeface="Poppins Bold"/>
                <a:sym typeface="Poppins Bold"/>
              </a:rPr>
              <a:t>KLASIFIKASI</a:t>
            </a:r>
          </a:p>
        </p:txBody>
      </p:sp>
      <p:sp>
        <p:nvSpPr>
          <p:cNvPr name="TextBox 33" id="33"/>
          <p:cNvSpPr txBox="true"/>
          <p:nvPr/>
        </p:nvSpPr>
        <p:spPr>
          <a:xfrm rot="175754">
            <a:off x="13827632" y="6845785"/>
            <a:ext cx="2844786" cy="440564"/>
          </a:xfrm>
          <a:prstGeom prst="rect">
            <a:avLst/>
          </a:prstGeom>
        </p:spPr>
        <p:txBody>
          <a:bodyPr anchor="t" rtlCol="false" tIns="0" lIns="0" bIns="0" rIns="0">
            <a:spAutoFit/>
          </a:bodyPr>
          <a:lstStyle/>
          <a:p>
            <a:pPr algn="l">
              <a:lnSpc>
                <a:spcPts val="1708"/>
              </a:lnSpc>
            </a:pPr>
            <a:r>
              <a:rPr lang="en-US" sz="1626" b="true">
                <a:solidFill>
                  <a:srgbClr val="000000"/>
                </a:solidFill>
                <a:latin typeface="Poppins Bold"/>
                <a:ea typeface="Poppins Bold"/>
                <a:cs typeface="Poppins Bold"/>
                <a:sym typeface="Poppins Bold"/>
              </a:rPr>
              <a:t>Nilai dikategori kedalam A, B, C, D, atau E</a:t>
            </a:r>
          </a:p>
        </p:txBody>
      </p:sp>
      <p:sp>
        <p:nvSpPr>
          <p:cNvPr name="Freeform 34" id="34"/>
          <p:cNvSpPr/>
          <p:nvPr/>
        </p:nvSpPr>
        <p:spPr>
          <a:xfrm flipH="false" flipV="false" rot="-1520570">
            <a:off x="11763494" y="3478376"/>
            <a:ext cx="922522" cy="1397760"/>
          </a:xfrm>
          <a:custGeom>
            <a:avLst/>
            <a:gdLst/>
            <a:ahLst/>
            <a:cxnLst/>
            <a:rect r="r" b="b" t="t" l="l"/>
            <a:pathLst>
              <a:path h="1397760" w="922522">
                <a:moveTo>
                  <a:pt x="0" y="0"/>
                </a:moveTo>
                <a:lnTo>
                  <a:pt x="922522" y="0"/>
                </a:lnTo>
                <a:lnTo>
                  <a:pt x="922522" y="1397760"/>
                </a:lnTo>
                <a:lnTo>
                  <a:pt x="0" y="1397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76789">
            <a:off x="9631085" y="4205177"/>
            <a:ext cx="3072615" cy="2277576"/>
          </a:xfrm>
          <a:custGeom>
            <a:avLst/>
            <a:gdLst/>
            <a:ahLst/>
            <a:cxnLst/>
            <a:rect r="r" b="b" t="t" l="l"/>
            <a:pathLst>
              <a:path h="2277576" w="3072615">
                <a:moveTo>
                  <a:pt x="0" y="0"/>
                </a:moveTo>
                <a:lnTo>
                  <a:pt x="3072616" y="0"/>
                </a:lnTo>
                <a:lnTo>
                  <a:pt x="3072616" y="2277576"/>
                </a:lnTo>
                <a:lnTo>
                  <a:pt x="0" y="22775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6" id="36"/>
          <p:cNvSpPr txBox="true"/>
          <p:nvPr/>
        </p:nvSpPr>
        <p:spPr>
          <a:xfrm rot="-645198">
            <a:off x="9733169" y="4585207"/>
            <a:ext cx="2653464" cy="583530"/>
          </a:xfrm>
          <a:prstGeom prst="rect">
            <a:avLst/>
          </a:prstGeom>
        </p:spPr>
        <p:txBody>
          <a:bodyPr anchor="t" rtlCol="false" tIns="0" lIns="0" bIns="0" rIns="0">
            <a:spAutoFit/>
          </a:bodyPr>
          <a:lstStyle/>
          <a:p>
            <a:pPr algn="ctr">
              <a:lnSpc>
                <a:spcPts val="2238"/>
              </a:lnSpc>
            </a:pPr>
            <a:r>
              <a:rPr lang="en-US" sz="2131" b="true">
                <a:solidFill>
                  <a:srgbClr val="000000"/>
                </a:solidFill>
                <a:latin typeface="Poppins Bold"/>
                <a:ea typeface="Poppins Bold"/>
                <a:cs typeface="Poppins Bold"/>
                <a:sym typeface="Poppins Bold"/>
              </a:rPr>
              <a:t>PENCATATAN HASIL</a:t>
            </a:r>
          </a:p>
        </p:txBody>
      </p:sp>
      <p:sp>
        <p:nvSpPr>
          <p:cNvPr name="TextBox 37" id="37"/>
          <p:cNvSpPr txBox="true"/>
          <p:nvPr/>
        </p:nvSpPr>
        <p:spPr>
          <a:xfrm rot="-645198">
            <a:off x="10075160" y="5315438"/>
            <a:ext cx="2340679" cy="492120"/>
          </a:xfrm>
          <a:prstGeom prst="rect">
            <a:avLst/>
          </a:prstGeom>
        </p:spPr>
        <p:txBody>
          <a:bodyPr anchor="t" rtlCol="false" tIns="0" lIns="0" bIns="0" rIns="0">
            <a:spAutoFit/>
          </a:bodyPr>
          <a:lstStyle/>
          <a:p>
            <a:pPr algn="l">
              <a:lnSpc>
                <a:spcPts val="1846"/>
              </a:lnSpc>
            </a:pPr>
            <a:r>
              <a:rPr lang="en-US" sz="1758" b="true">
                <a:solidFill>
                  <a:srgbClr val="000000"/>
                </a:solidFill>
                <a:latin typeface="Poppins Bold"/>
                <a:ea typeface="Poppins Bold"/>
                <a:cs typeface="Poppins Bold"/>
                <a:sym typeface="Poppins Bold"/>
              </a:rPr>
              <a:t>Output ke file atau layar/terminal</a:t>
            </a:r>
          </a:p>
        </p:txBody>
      </p:sp>
      <p:sp>
        <p:nvSpPr>
          <p:cNvPr name="TextBox 38" id="38"/>
          <p:cNvSpPr txBox="true"/>
          <p:nvPr/>
        </p:nvSpPr>
        <p:spPr>
          <a:xfrm rot="287198">
            <a:off x="3244139" y="6145507"/>
            <a:ext cx="3823494" cy="1174737"/>
          </a:xfrm>
          <a:prstGeom prst="rect">
            <a:avLst/>
          </a:prstGeom>
        </p:spPr>
        <p:txBody>
          <a:bodyPr anchor="t" rtlCol="false" tIns="0" lIns="0" bIns="0" rIns="0">
            <a:spAutoFit/>
          </a:bodyPr>
          <a:lstStyle/>
          <a:p>
            <a:pPr algn="l">
              <a:lnSpc>
                <a:spcPts val="2274"/>
              </a:lnSpc>
            </a:pPr>
            <a:r>
              <a:rPr lang="en-US" sz="2165" b="true">
                <a:solidFill>
                  <a:srgbClr val="000000"/>
                </a:solidFill>
                <a:latin typeface="Poppins Bold"/>
                <a:ea typeface="Poppins Bold"/>
                <a:cs typeface="Poppins Bold"/>
                <a:sym typeface="Poppins Bold"/>
              </a:rPr>
              <a:t>Program pencatatan waktu eksekusi menggunakan Pustaka &lt;time.h&gt;</a:t>
            </a:r>
          </a:p>
        </p:txBody>
      </p:sp>
      <p:sp>
        <p:nvSpPr>
          <p:cNvPr name="Freeform 39" id="39"/>
          <p:cNvSpPr/>
          <p:nvPr/>
        </p:nvSpPr>
        <p:spPr>
          <a:xfrm flipH="true" flipV="false" rot="-800258">
            <a:off x="16128032" y="-675050"/>
            <a:ext cx="5341815" cy="2450558"/>
          </a:xfrm>
          <a:custGeom>
            <a:avLst/>
            <a:gdLst/>
            <a:ahLst/>
            <a:cxnLst/>
            <a:rect r="r" b="b" t="t" l="l"/>
            <a:pathLst>
              <a:path h="2450558" w="5341815">
                <a:moveTo>
                  <a:pt x="5341815" y="0"/>
                </a:moveTo>
                <a:lnTo>
                  <a:pt x="0" y="0"/>
                </a:lnTo>
                <a:lnTo>
                  <a:pt x="0" y="2450558"/>
                </a:lnTo>
                <a:lnTo>
                  <a:pt x="5341815" y="2450558"/>
                </a:lnTo>
                <a:lnTo>
                  <a:pt x="534181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0" id="40"/>
          <p:cNvSpPr/>
          <p:nvPr/>
        </p:nvSpPr>
        <p:spPr>
          <a:xfrm flipH="false" flipV="false" rot="10636222">
            <a:off x="-328242" y="-1245879"/>
            <a:ext cx="5568091" cy="2811886"/>
          </a:xfrm>
          <a:custGeom>
            <a:avLst/>
            <a:gdLst/>
            <a:ahLst/>
            <a:cxnLst/>
            <a:rect r="r" b="b" t="t" l="l"/>
            <a:pathLst>
              <a:path h="2811886" w="5568091">
                <a:moveTo>
                  <a:pt x="0" y="0"/>
                </a:moveTo>
                <a:lnTo>
                  <a:pt x="5568091" y="0"/>
                </a:lnTo>
                <a:lnTo>
                  <a:pt x="5568091" y="2811886"/>
                </a:lnTo>
                <a:lnTo>
                  <a:pt x="0" y="28118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1" id="41"/>
          <p:cNvSpPr/>
          <p:nvPr/>
        </p:nvSpPr>
        <p:spPr>
          <a:xfrm flipH="false" flipV="false" rot="10690636">
            <a:off x="12316973" y="-1757225"/>
            <a:ext cx="6427004" cy="2814784"/>
          </a:xfrm>
          <a:custGeom>
            <a:avLst/>
            <a:gdLst/>
            <a:ahLst/>
            <a:cxnLst/>
            <a:rect r="r" b="b" t="t" l="l"/>
            <a:pathLst>
              <a:path h="2814784" w="6427004">
                <a:moveTo>
                  <a:pt x="0" y="0"/>
                </a:moveTo>
                <a:lnTo>
                  <a:pt x="6427005" y="0"/>
                </a:lnTo>
                <a:lnTo>
                  <a:pt x="6427005" y="2814784"/>
                </a:lnTo>
                <a:lnTo>
                  <a:pt x="0" y="2814784"/>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1966238">
            <a:off x="-2380206" y="7105217"/>
            <a:ext cx="8045143" cy="3523468"/>
          </a:xfrm>
          <a:custGeom>
            <a:avLst/>
            <a:gdLst/>
            <a:ahLst/>
            <a:cxnLst/>
            <a:rect r="r" b="b" t="t" l="l"/>
            <a:pathLst>
              <a:path h="3523468" w="8045143">
                <a:moveTo>
                  <a:pt x="0" y="0"/>
                </a:moveTo>
                <a:lnTo>
                  <a:pt x="8045143" y="0"/>
                </a:lnTo>
                <a:lnTo>
                  <a:pt x="8045143" y="3523468"/>
                </a:lnTo>
                <a:lnTo>
                  <a:pt x="0" y="3523468"/>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true" rot="1966238">
            <a:off x="12929763" y="189885"/>
            <a:ext cx="9136284" cy="4001346"/>
          </a:xfrm>
          <a:custGeom>
            <a:avLst/>
            <a:gdLst/>
            <a:ahLst/>
            <a:cxnLst/>
            <a:rect r="r" b="b" t="t" l="l"/>
            <a:pathLst>
              <a:path h="4001346" w="9136284">
                <a:moveTo>
                  <a:pt x="0" y="4001346"/>
                </a:moveTo>
                <a:lnTo>
                  <a:pt x="9136284" y="4001346"/>
                </a:lnTo>
                <a:lnTo>
                  <a:pt x="9136284" y="0"/>
                </a:lnTo>
                <a:lnTo>
                  <a:pt x="0" y="0"/>
                </a:lnTo>
                <a:lnTo>
                  <a:pt x="0" y="4001346"/>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false" flipV="false" rot="1746175">
            <a:off x="-2138514" y="8521923"/>
            <a:ext cx="5944909" cy="4956568"/>
          </a:xfrm>
          <a:custGeom>
            <a:avLst/>
            <a:gdLst/>
            <a:ahLst/>
            <a:cxnLst/>
            <a:rect r="r" b="b" t="t" l="l"/>
            <a:pathLst>
              <a:path h="4956568" w="5944909">
                <a:moveTo>
                  <a:pt x="0" y="0"/>
                </a:moveTo>
                <a:lnTo>
                  <a:pt x="5944909" y="0"/>
                </a:lnTo>
                <a:lnTo>
                  <a:pt x="5944909" y="4956568"/>
                </a:lnTo>
                <a:lnTo>
                  <a:pt x="0" y="4956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535484">
            <a:off x="15197552" y="-854440"/>
            <a:ext cx="5217140" cy="3345491"/>
          </a:xfrm>
          <a:custGeom>
            <a:avLst/>
            <a:gdLst/>
            <a:ahLst/>
            <a:cxnLst/>
            <a:rect r="r" b="b" t="t" l="l"/>
            <a:pathLst>
              <a:path h="3345491" w="5217140">
                <a:moveTo>
                  <a:pt x="0" y="0"/>
                </a:moveTo>
                <a:lnTo>
                  <a:pt x="5217141" y="0"/>
                </a:lnTo>
                <a:lnTo>
                  <a:pt x="5217141" y="3345491"/>
                </a:lnTo>
                <a:lnTo>
                  <a:pt x="0" y="33454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059509" y="8415570"/>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0663042">
            <a:off x="-1976158" y="-787266"/>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a:grpSpLocks noChangeAspect="true"/>
          </p:cNvGrpSpPr>
          <p:nvPr/>
        </p:nvGrpSpPr>
        <p:grpSpPr>
          <a:xfrm rot="0">
            <a:off x="10791293" y="1123911"/>
            <a:ext cx="5998296" cy="7743040"/>
            <a:chOff x="0" y="0"/>
            <a:chExt cx="1934210" cy="2496820"/>
          </a:xfrm>
        </p:grpSpPr>
        <p:sp>
          <p:nvSpPr>
            <p:cNvPr name="Freeform 9" id="9"/>
            <p:cNvSpPr/>
            <p:nvPr/>
          </p:nvSpPr>
          <p:spPr>
            <a:xfrm flipH="false" flipV="false" rot="0">
              <a:off x="0" y="31750"/>
              <a:ext cx="1934210" cy="2346960"/>
            </a:xfrm>
            <a:custGeom>
              <a:avLst/>
              <a:gdLst/>
              <a:ahLst/>
              <a:cxnLst/>
              <a:rect r="r" b="b" t="t" l="l"/>
              <a:pathLst>
                <a:path h="2346960" w="1934210">
                  <a:moveTo>
                    <a:pt x="1934210" y="2346960"/>
                  </a:moveTo>
                  <a:lnTo>
                    <a:pt x="15240" y="2259330"/>
                  </a:lnTo>
                  <a:lnTo>
                    <a:pt x="0" y="74930"/>
                  </a:lnTo>
                  <a:lnTo>
                    <a:pt x="1934210" y="0"/>
                  </a:lnTo>
                  <a:close/>
                </a:path>
              </a:pathLst>
            </a:custGeom>
            <a:solidFill>
              <a:srgbClr val="BFBFBF"/>
            </a:solidFill>
          </p:spPr>
        </p:sp>
        <p:sp>
          <p:nvSpPr>
            <p:cNvPr name="Freeform 10" id="10"/>
            <p:cNvSpPr/>
            <p:nvPr/>
          </p:nvSpPr>
          <p:spPr>
            <a:xfrm flipH="false" flipV="false" rot="0">
              <a:off x="1789430" y="1270"/>
              <a:ext cx="125730" cy="2494280"/>
            </a:xfrm>
            <a:custGeom>
              <a:avLst/>
              <a:gdLst/>
              <a:ahLst/>
              <a:cxnLst/>
              <a:rect r="r" b="b" t="t" l="l"/>
              <a:pathLst>
                <a:path h="2494280" w="125730">
                  <a:moveTo>
                    <a:pt x="0" y="2494280"/>
                  </a:moveTo>
                  <a:lnTo>
                    <a:pt x="125730" y="2373630"/>
                  </a:lnTo>
                  <a:lnTo>
                    <a:pt x="125730" y="31750"/>
                  </a:lnTo>
                  <a:lnTo>
                    <a:pt x="0" y="0"/>
                  </a:lnTo>
                  <a:close/>
                </a:path>
              </a:pathLst>
            </a:custGeom>
            <a:solidFill>
              <a:srgbClr val="FAFAFA"/>
            </a:solidFill>
          </p:spPr>
        </p:sp>
        <p:sp>
          <p:nvSpPr>
            <p:cNvPr name="Freeform 11" id="11"/>
            <p:cNvSpPr/>
            <p:nvPr/>
          </p:nvSpPr>
          <p:spPr>
            <a:xfrm flipH="false" flipV="false" rot="0">
              <a:off x="0" y="0"/>
              <a:ext cx="1812290" cy="2496820"/>
            </a:xfrm>
            <a:custGeom>
              <a:avLst/>
              <a:gdLst/>
              <a:ahLst/>
              <a:cxnLst/>
              <a:rect r="r" b="b" t="t" l="l"/>
              <a:pathLst>
                <a:path h="2496820" w="1812290">
                  <a:moveTo>
                    <a:pt x="1812290" y="2496820"/>
                  </a:moveTo>
                  <a:lnTo>
                    <a:pt x="0" y="2404110"/>
                  </a:lnTo>
                  <a:lnTo>
                    <a:pt x="0" y="92710"/>
                  </a:lnTo>
                  <a:lnTo>
                    <a:pt x="1812290" y="0"/>
                  </a:lnTo>
                  <a:close/>
                </a:path>
              </a:pathLst>
            </a:custGeom>
            <a:solidFill>
              <a:srgbClr val="E9E9E9"/>
            </a:solidFill>
          </p:spPr>
        </p:sp>
        <p:sp>
          <p:nvSpPr>
            <p:cNvPr name="Freeform 12" id="12"/>
            <p:cNvSpPr/>
            <p:nvPr/>
          </p:nvSpPr>
          <p:spPr>
            <a:xfrm flipH="false" flipV="false" rot="0">
              <a:off x="31750" y="88900"/>
              <a:ext cx="31750" cy="2319020"/>
            </a:xfrm>
            <a:custGeom>
              <a:avLst/>
              <a:gdLst/>
              <a:ahLst/>
              <a:cxnLst/>
              <a:rect r="r" b="b" t="t" l="l"/>
              <a:pathLst>
                <a:path h="2319020" w="31750">
                  <a:moveTo>
                    <a:pt x="31750" y="2319020"/>
                  </a:moveTo>
                  <a:lnTo>
                    <a:pt x="0" y="2316480"/>
                  </a:lnTo>
                  <a:lnTo>
                    <a:pt x="0" y="2540"/>
                  </a:lnTo>
                  <a:lnTo>
                    <a:pt x="31750" y="0"/>
                  </a:lnTo>
                  <a:close/>
                </a:path>
              </a:pathLst>
            </a:custGeom>
            <a:solidFill>
              <a:srgbClr val="CCCCCC"/>
            </a:solidFill>
          </p:spPr>
        </p:sp>
        <p:sp>
          <p:nvSpPr>
            <p:cNvPr name="Freeform 13" id="13"/>
            <p:cNvSpPr/>
            <p:nvPr/>
          </p:nvSpPr>
          <p:spPr>
            <a:xfrm flipH="false" flipV="false" rot="0">
              <a:off x="114300" y="54610"/>
              <a:ext cx="1637030" cy="2387600"/>
            </a:xfrm>
            <a:custGeom>
              <a:avLst/>
              <a:gdLst/>
              <a:ahLst/>
              <a:cxnLst/>
              <a:rect r="r" b="b" t="t" l="l"/>
              <a:pathLst>
                <a:path h="2387600" w="1637030">
                  <a:moveTo>
                    <a:pt x="1637030" y="2387600"/>
                  </a:moveTo>
                  <a:lnTo>
                    <a:pt x="0" y="2307590"/>
                  </a:lnTo>
                  <a:lnTo>
                    <a:pt x="0" y="80010"/>
                  </a:lnTo>
                  <a:lnTo>
                    <a:pt x="1637030" y="0"/>
                  </a:lnTo>
                  <a:close/>
                </a:path>
              </a:pathLst>
            </a:custGeom>
            <a:blipFill>
              <a:blip r:embed="rId10"/>
              <a:stretch>
                <a:fillRect l="-48173" t="-42204" r="-180242" b="-144185"/>
              </a:stretch>
            </a:blipFill>
          </p:spPr>
        </p:sp>
      </p:grpSp>
      <p:grpSp>
        <p:nvGrpSpPr>
          <p:cNvPr name="Group 14" id="14"/>
          <p:cNvGrpSpPr/>
          <p:nvPr/>
        </p:nvGrpSpPr>
        <p:grpSpPr>
          <a:xfrm rot="0">
            <a:off x="1573174" y="1937523"/>
            <a:ext cx="8143878" cy="1135242"/>
            <a:chOff x="0" y="0"/>
            <a:chExt cx="1687842" cy="235282"/>
          </a:xfrm>
        </p:grpSpPr>
        <p:sp>
          <p:nvSpPr>
            <p:cNvPr name="Freeform 15" id="15"/>
            <p:cNvSpPr/>
            <p:nvPr/>
          </p:nvSpPr>
          <p:spPr>
            <a:xfrm flipH="false" flipV="false" rot="0">
              <a:off x="0" y="0"/>
              <a:ext cx="1687842" cy="235282"/>
            </a:xfrm>
            <a:custGeom>
              <a:avLst/>
              <a:gdLst/>
              <a:ahLst/>
              <a:cxnLst/>
              <a:rect r="r" b="b" t="t" l="l"/>
              <a:pathLst>
                <a:path h="235282" w="1687842">
                  <a:moveTo>
                    <a:pt x="48483" y="0"/>
                  </a:moveTo>
                  <a:lnTo>
                    <a:pt x="1639359" y="0"/>
                  </a:lnTo>
                  <a:cubicBezTo>
                    <a:pt x="1652218" y="0"/>
                    <a:pt x="1664550" y="5108"/>
                    <a:pt x="1673642" y="14200"/>
                  </a:cubicBezTo>
                  <a:cubicBezTo>
                    <a:pt x="1682734" y="23293"/>
                    <a:pt x="1687842" y="35624"/>
                    <a:pt x="1687842" y="48483"/>
                  </a:cubicBezTo>
                  <a:lnTo>
                    <a:pt x="1687842" y="186799"/>
                  </a:lnTo>
                  <a:cubicBezTo>
                    <a:pt x="1687842" y="199658"/>
                    <a:pt x="1682734" y="211989"/>
                    <a:pt x="1673642" y="221082"/>
                  </a:cubicBezTo>
                  <a:cubicBezTo>
                    <a:pt x="1664550" y="230174"/>
                    <a:pt x="1652218" y="235282"/>
                    <a:pt x="1639359" y="235282"/>
                  </a:cubicBezTo>
                  <a:lnTo>
                    <a:pt x="48483" y="235282"/>
                  </a:lnTo>
                  <a:cubicBezTo>
                    <a:pt x="35624" y="235282"/>
                    <a:pt x="23293" y="230174"/>
                    <a:pt x="14200" y="221082"/>
                  </a:cubicBezTo>
                  <a:cubicBezTo>
                    <a:pt x="5108" y="211989"/>
                    <a:pt x="0" y="199658"/>
                    <a:pt x="0" y="186799"/>
                  </a:cubicBezTo>
                  <a:lnTo>
                    <a:pt x="0" y="48483"/>
                  </a:lnTo>
                  <a:cubicBezTo>
                    <a:pt x="0" y="35624"/>
                    <a:pt x="5108" y="23293"/>
                    <a:pt x="14200" y="14200"/>
                  </a:cubicBezTo>
                  <a:cubicBezTo>
                    <a:pt x="23293" y="5108"/>
                    <a:pt x="35624" y="0"/>
                    <a:pt x="48483" y="0"/>
                  </a:cubicBezTo>
                  <a:close/>
                </a:path>
              </a:pathLst>
            </a:custGeom>
            <a:solidFill>
              <a:srgbClr val="FFFFFF"/>
            </a:solidFill>
            <a:ln w="76200" cap="rnd">
              <a:solidFill>
                <a:srgbClr val="000000"/>
              </a:solidFill>
              <a:prstDash val="solid"/>
              <a:round/>
            </a:ln>
          </p:spPr>
        </p:sp>
        <p:sp>
          <p:nvSpPr>
            <p:cNvPr name="TextBox 16" id="16"/>
            <p:cNvSpPr txBox="true"/>
            <p:nvPr/>
          </p:nvSpPr>
          <p:spPr>
            <a:xfrm>
              <a:off x="0" y="-38100"/>
              <a:ext cx="1687842" cy="273382"/>
            </a:xfrm>
            <a:prstGeom prst="rect">
              <a:avLst/>
            </a:prstGeom>
          </p:spPr>
          <p:txBody>
            <a:bodyPr anchor="ctr" rtlCol="false" tIns="64556" lIns="64556" bIns="64556" rIns="64556"/>
            <a:lstStyle/>
            <a:p>
              <a:pPr algn="ctr">
                <a:lnSpc>
                  <a:spcPts val="2660"/>
                </a:lnSpc>
                <a:spcBef>
                  <a:spcPct val="0"/>
                </a:spcBef>
              </a:pPr>
            </a:p>
          </p:txBody>
        </p:sp>
      </p:grpSp>
      <p:sp>
        <p:nvSpPr>
          <p:cNvPr name="TextBox 17" id="17"/>
          <p:cNvSpPr txBox="true"/>
          <p:nvPr/>
        </p:nvSpPr>
        <p:spPr>
          <a:xfrm rot="0">
            <a:off x="1661008" y="3231049"/>
            <a:ext cx="7968211" cy="720195"/>
          </a:xfrm>
          <a:prstGeom prst="rect">
            <a:avLst/>
          </a:prstGeom>
        </p:spPr>
        <p:txBody>
          <a:bodyPr anchor="t" rtlCol="false" tIns="0" lIns="0" bIns="0" rIns="0">
            <a:spAutoFit/>
          </a:bodyPr>
          <a:lstStyle/>
          <a:p>
            <a:pPr algn="just">
              <a:lnSpc>
                <a:spcPts val="5347"/>
              </a:lnSpc>
              <a:spcBef>
                <a:spcPct val="0"/>
              </a:spcBef>
            </a:pPr>
            <a:r>
              <a:rPr lang="en-US" sz="4609" spc="-78">
                <a:solidFill>
                  <a:srgbClr val="FFFFFF"/>
                </a:solidFill>
                <a:latin typeface="Poppins"/>
                <a:ea typeface="Poppins"/>
                <a:cs typeface="Poppins"/>
                <a:sym typeface="Poppins"/>
              </a:rPr>
              <a:t>Variabel</a:t>
            </a:r>
          </a:p>
        </p:txBody>
      </p:sp>
      <p:sp>
        <p:nvSpPr>
          <p:cNvPr name="TextBox 18" id="18"/>
          <p:cNvSpPr txBox="true"/>
          <p:nvPr/>
        </p:nvSpPr>
        <p:spPr>
          <a:xfrm rot="0">
            <a:off x="2160966" y="2081982"/>
            <a:ext cx="6968293" cy="990827"/>
          </a:xfrm>
          <a:prstGeom prst="rect">
            <a:avLst/>
          </a:prstGeom>
        </p:spPr>
        <p:txBody>
          <a:bodyPr anchor="t" rtlCol="false" tIns="0" lIns="0" bIns="0" rIns="0">
            <a:spAutoFit/>
          </a:bodyPr>
          <a:lstStyle/>
          <a:p>
            <a:pPr algn="ctr">
              <a:lnSpc>
                <a:spcPts val="7766"/>
              </a:lnSpc>
            </a:pPr>
            <a:r>
              <a:rPr lang="en-US" sz="6695" spc="314">
                <a:solidFill>
                  <a:srgbClr val="000000"/>
                </a:solidFill>
                <a:latin typeface="Bangers"/>
                <a:ea typeface="Bangers"/>
                <a:cs typeface="Bangers"/>
                <a:sym typeface="Bangers"/>
              </a:rPr>
              <a:t>Struktur data</a:t>
            </a:r>
          </a:p>
        </p:txBody>
      </p:sp>
      <p:sp>
        <p:nvSpPr>
          <p:cNvPr name="TextBox 19" id="19"/>
          <p:cNvSpPr txBox="true"/>
          <p:nvPr/>
        </p:nvSpPr>
        <p:spPr>
          <a:xfrm rot="0">
            <a:off x="1642365" y="4102760"/>
            <a:ext cx="8501952" cy="973053"/>
          </a:xfrm>
          <a:prstGeom prst="rect">
            <a:avLst/>
          </a:prstGeom>
        </p:spPr>
        <p:txBody>
          <a:bodyPr anchor="t" rtlCol="false" tIns="0" lIns="0" bIns="0" rIns="0">
            <a:spAutoFit/>
          </a:bodyPr>
          <a:lstStyle/>
          <a:p>
            <a:pPr algn="just">
              <a:lnSpc>
                <a:spcPts val="2518"/>
              </a:lnSpc>
            </a:pPr>
            <a:r>
              <a:rPr lang="en-US" sz="2170" spc="-36">
                <a:solidFill>
                  <a:srgbClr val="FFFFFF"/>
                </a:solidFill>
                <a:latin typeface="Poppins"/>
                <a:ea typeface="Poppins"/>
                <a:cs typeface="Poppins"/>
                <a:sym typeface="Poppins"/>
              </a:rPr>
              <a:t>1. Int nilai : Menyimpan nilai yang diproses.</a:t>
            </a:r>
          </a:p>
          <a:p>
            <a:pPr algn="just">
              <a:lnSpc>
                <a:spcPts val="2518"/>
              </a:lnSpc>
            </a:pPr>
            <a:r>
              <a:rPr lang="en-US" sz="2170" spc="-36">
                <a:solidFill>
                  <a:srgbClr val="FFFFFF"/>
                </a:solidFill>
                <a:latin typeface="Poppins"/>
                <a:ea typeface="Poppins"/>
                <a:cs typeface="Poppins"/>
                <a:sym typeface="Poppins"/>
              </a:rPr>
              <a:t>2. Int count : Menghitung jumlah data yang diproses</a:t>
            </a:r>
          </a:p>
          <a:p>
            <a:pPr algn="l">
              <a:lnSpc>
                <a:spcPts val="2518"/>
              </a:lnSpc>
              <a:spcBef>
                <a:spcPct val="0"/>
              </a:spcBef>
            </a:pPr>
            <a:r>
              <a:rPr lang="en-US" sz="2170" spc="-36">
                <a:solidFill>
                  <a:srgbClr val="FFFFFF"/>
                </a:solidFill>
                <a:latin typeface="Poppins"/>
                <a:ea typeface="Poppins"/>
                <a:cs typeface="Poppins"/>
                <a:sym typeface="Poppins"/>
              </a:rPr>
              <a:t>3. Char kategori : Menyimpan kategori nilai (A, B, C, D, E).</a:t>
            </a:r>
          </a:p>
        </p:txBody>
      </p:sp>
      <p:sp>
        <p:nvSpPr>
          <p:cNvPr name="AutoShape 20" id="20"/>
          <p:cNvSpPr/>
          <p:nvPr/>
        </p:nvSpPr>
        <p:spPr>
          <a:xfrm flipV="true">
            <a:off x="1642365" y="3951244"/>
            <a:ext cx="7486894" cy="19050"/>
          </a:xfrm>
          <a:prstGeom prst="line">
            <a:avLst/>
          </a:prstGeom>
          <a:ln cap="flat" w="38100">
            <a:solidFill>
              <a:srgbClr val="FFFFFF"/>
            </a:solidFill>
            <a:prstDash val="sysDot"/>
            <a:headEnd type="none" len="sm" w="sm"/>
            <a:tailEnd type="none" len="sm" w="sm"/>
          </a:ln>
        </p:spPr>
      </p:sp>
      <p:sp>
        <p:nvSpPr>
          <p:cNvPr name="TextBox 21" id="21"/>
          <p:cNvSpPr txBox="true"/>
          <p:nvPr/>
        </p:nvSpPr>
        <p:spPr>
          <a:xfrm rot="0">
            <a:off x="1591865" y="5189230"/>
            <a:ext cx="7968211" cy="720195"/>
          </a:xfrm>
          <a:prstGeom prst="rect">
            <a:avLst/>
          </a:prstGeom>
        </p:spPr>
        <p:txBody>
          <a:bodyPr anchor="t" rtlCol="false" tIns="0" lIns="0" bIns="0" rIns="0">
            <a:spAutoFit/>
          </a:bodyPr>
          <a:lstStyle/>
          <a:p>
            <a:pPr algn="just">
              <a:lnSpc>
                <a:spcPts val="5347"/>
              </a:lnSpc>
              <a:spcBef>
                <a:spcPct val="0"/>
              </a:spcBef>
            </a:pPr>
            <a:r>
              <a:rPr lang="en-US" sz="4609" spc="-78">
                <a:solidFill>
                  <a:srgbClr val="FFFFFF"/>
                </a:solidFill>
                <a:latin typeface="Poppins"/>
                <a:ea typeface="Poppins"/>
                <a:cs typeface="Poppins"/>
                <a:sym typeface="Poppins"/>
              </a:rPr>
              <a:t>FILE</a:t>
            </a:r>
          </a:p>
        </p:txBody>
      </p:sp>
      <p:sp>
        <p:nvSpPr>
          <p:cNvPr name="TextBox 22" id="22"/>
          <p:cNvSpPr txBox="true"/>
          <p:nvPr/>
        </p:nvSpPr>
        <p:spPr>
          <a:xfrm rot="0">
            <a:off x="1573174" y="6109449"/>
            <a:ext cx="8501952" cy="658728"/>
          </a:xfrm>
          <a:prstGeom prst="rect">
            <a:avLst/>
          </a:prstGeom>
        </p:spPr>
        <p:txBody>
          <a:bodyPr anchor="t" rtlCol="false" tIns="0" lIns="0" bIns="0" rIns="0">
            <a:spAutoFit/>
          </a:bodyPr>
          <a:lstStyle/>
          <a:p>
            <a:pPr algn="just">
              <a:lnSpc>
                <a:spcPts val="2518"/>
              </a:lnSpc>
            </a:pPr>
            <a:r>
              <a:rPr lang="en-US" sz="2170" spc="-36">
                <a:solidFill>
                  <a:srgbClr val="FFFFFF"/>
                </a:solidFill>
                <a:latin typeface="Poppins"/>
                <a:ea typeface="Poppins"/>
                <a:cs typeface="Poppins"/>
                <a:sym typeface="Poppins"/>
              </a:rPr>
              <a:t>1. </a:t>
            </a:r>
            <a:r>
              <a:rPr lang="en-US" b="true" sz="2170" spc="-36">
                <a:solidFill>
                  <a:srgbClr val="FFFFFF"/>
                </a:solidFill>
                <a:latin typeface="Poppins Bold"/>
                <a:ea typeface="Poppins Bold"/>
                <a:cs typeface="Poppins Bold"/>
                <a:sym typeface="Poppins Bold"/>
              </a:rPr>
              <a:t>inputFile : </a:t>
            </a:r>
            <a:r>
              <a:rPr lang="en-US" sz="2170" spc="-36">
                <a:solidFill>
                  <a:srgbClr val="FFFFFF"/>
                </a:solidFill>
                <a:latin typeface="Poppins"/>
                <a:ea typeface="Poppins"/>
                <a:cs typeface="Poppins"/>
                <a:sym typeface="Poppins"/>
              </a:rPr>
              <a:t>File input untuk membaca nilai</a:t>
            </a:r>
          </a:p>
          <a:p>
            <a:pPr algn="just">
              <a:lnSpc>
                <a:spcPts val="2518"/>
              </a:lnSpc>
              <a:spcBef>
                <a:spcPct val="0"/>
              </a:spcBef>
            </a:pPr>
            <a:r>
              <a:rPr lang="en-US" sz="2170" spc="-36">
                <a:solidFill>
                  <a:srgbClr val="FFFFFF"/>
                </a:solidFill>
                <a:latin typeface="Poppins"/>
                <a:ea typeface="Poppins"/>
                <a:cs typeface="Poppins"/>
                <a:sym typeface="Poppins"/>
              </a:rPr>
              <a:t>2. </a:t>
            </a:r>
            <a:r>
              <a:rPr lang="en-US" b="true" sz="2170" spc="-36">
                <a:solidFill>
                  <a:srgbClr val="FFFFFF"/>
                </a:solidFill>
                <a:latin typeface="Poppins Bold"/>
                <a:ea typeface="Poppins Bold"/>
                <a:cs typeface="Poppins Bold"/>
                <a:sym typeface="Poppins Bold"/>
              </a:rPr>
              <a:t>outputFile </a:t>
            </a:r>
            <a:r>
              <a:rPr lang="en-US" sz="2170" spc="-36">
                <a:solidFill>
                  <a:srgbClr val="FFFFFF"/>
                </a:solidFill>
                <a:latin typeface="Poppins"/>
                <a:ea typeface="Poppins"/>
                <a:cs typeface="Poppins"/>
                <a:sym typeface="Poppins"/>
              </a:rPr>
              <a:t>: File output untuk menyimpan hasil kategori.</a:t>
            </a:r>
          </a:p>
        </p:txBody>
      </p:sp>
      <p:sp>
        <p:nvSpPr>
          <p:cNvPr name="AutoShape 23" id="23"/>
          <p:cNvSpPr/>
          <p:nvPr/>
        </p:nvSpPr>
        <p:spPr>
          <a:xfrm flipV="true">
            <a:off x="1573222" y="5909424"/>
            <a:ext cx="7486894" cy="19050"/>
          </a:xfrm>
          <a:prstGeom prst="line">
            <a:avLst/>
          </a:prstGeom>
          <a:ln cap="flat" w="38100">
            <a:solidFill>
              <a:srgbClr val="FFFFFF"/>
            </a:solidFill>
            <a:prstDash val="sysDot"/>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966238">
            <a:off x="-2381826" y="6189073"/>
            <a:ext cx="11237209" cy="4921471"/>
          </a:xfrm>
          <a:custGeom>
            <a:avLst/>
            <a:gdLst/>
            <a:ahLst/>
            <a:cxnLst/>
            <a:rect r="r" b="b" t="t" l="l"/>
            <a:pathLst>
              <a:path h="4921471" w="11237209">
                <a:moveTo>
                  <a:pt x="0" y="0"/>
                </a:moveTo>
                <a:lnTo>
                  <a:pt x="11237209" y="0"/>
                </a:lnTo>
                <a:lnTo>
                  <a:pt x="11237209" y="4921471"/>
                </a:lnTo>
                <a:lnTo>
                  <a:pt x="0" y="4921471"/>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false" flipV="true" rot="9733308">
            <a:off x="11068250" y="6135595"/>
            <a:ext cx="11237209" cy="4921471"/>
          </a:xfrm>
          <a:custGeom>
            <a:avLst/>
            <a:gdLst/>
            <a:ahLst/>
            <a:cxnLst/>
            <a:rect r="r" b="b" t="t" l="l"/>
            <a:pathLst>
              <a:path h="4921471" w="11237209">
                <a:moveTo>
                  <a:pt x="0" y="4921471"/>
                </a:moveTo>
                <a:lnTo>
                  <a:pt x="11237208" y="4921471"/>
                </a:lnTo>
                <a:lnTo>
                  <a:pt x="11237208" y="0"/>
                </a:lnTo>
                <a:lnTo>
                  <a:pt x="0" y="0"/>
                </a:lnTo>
                <a:lnTo>
                  <a:pt x="0" y="4921471"/>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4" id="4"/>
          <p:cNvSpPr/>
          <p:nvPr/>
        </p:nvSpPr>
        <p:spPr>
          <a:xfrm flipH="false" flipV="false" rot="0">
            <a:off x="2525065" y="-389403"/>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5221150" y="774060"/>
            <a:ext cx="8143878" cy="1135242"/>
            <a:chOff x="0" y="0"/>
            <a:chExt cx="1687842" cy="235282"/>
          </a:xfrm>
        </p:grpSpPr>
        <p:sp>
          <p:nvSpPr>
            <p:cNvPr name="Freeform 6" id="6"/>
            <p:cNvSpPr/>
            <p:nvPr/>
          </p:nvSpPr>
          <p:spPr>
            <a:xfrm flipH="false" flipV="false" rot="0">
              <a:off x="0" y="0"/>
              <a:ext cx="1687842" cy="235282"/>
            </a:xfrm>
            <a:custGeom>
              <a:avLst/>
              <a:gdLst/>
              <a:ahLst/>
              <a:cxnLst/>
              <a:rect r="r" b="b" t="t" l="l"/>
              <a:pathLst>
                <a:path h="235282" w="1687842">
                  <a:moveTo>
                    <a:pt x="48483" y="0"/>
                  </a:moveTo>
                  <a:lnTo>
                    <a:pt x="1639359" y="0"/>
                  </a:lnTo>
                  <a:cubicBezTo>
                    <a:pt x="1652218" y="0"/>
                    <a:pt x="1664550" y="5108"/>
                    <a:pt x="1673642" y="14200"/>
                  </a:cubicBezTo>
                  <a:cubicBezTo>
                    <a:pt x="1682734" y="23293"/>
                    <a:pt x="1687842" y="35624"/>
                    <a:pt x="1687842" y="48483"/>
                  </a:cubicBezTo>
                  <a:lnTo>
                    <a:pt x="1687842" y="186799"/>
                  </a:lnTo>
                  <a:cubicBezTo>
                    <a:pt x="1687842" y="199658"/>
                    <a:pt x="1682734" y="211989"/>
                    <a:pt x="1673642" y="221082"/>
                  </a:cubicBezTo>
                  <a:cubicBezTo>
                    <a:pt x="1664550" y="230174"/>
                    <a:pt x="1652218" y="235282"/>
                    <a:pt x="1639359" y="235282"/>
                  </a:cubicBezTo>
                  <a:lnTo>
                    <a:pt x="48483" y="235282"/>
                  </a:lnTo>
                  <a:cubicBezTo>
                    <a:pt x="35624" y="235282"/>
                    <a:pt x="23293" y="230174"/>
                    <a:pt x="14200" y="221082"/>
                  </a:cubicBezTo>
                  <a:cubicBezTo>
                    <a:pt x="5108" y="211989"/>
                    <a:pt x="0" y="199658"/>
                    <a:pt x="0" y="186799"/>
                  </a:cubicBezTo>
                  <a:lnTo>
                    <a:pt x="0" y="48483"/>
                  </a:lnTo>
                  <a:cubicBezTo>
                    <a:pt x="0" y="35624"/>
                    <a:pt x="5108" y="23293"/>
                    <a:pt x="14200" y="14200"/>
                  </a:cubicBezTo>
                  <a:cubicBezTo>
                    <a:pt x="23293" y="5108"/>
                    <a:pt x="35624" y="0"/>
                    <a:pt x="48483" y="0"/>
                  </a:cubicBezTo>
                  <a:close/>
                </a:path>
              </a:pathLst>
            </a:custGeom>
            <a:solidFill>
              <a:srgbClr val="FFFFFF"/>
            </a:solidFill>
            <a:ln w="76200" cap="rnd">
              <a:solidFill>
                <a:srgbClr val="000000"/>
              </a:solidFill>
              <a:prstDash val="solid"/>
              <a:round/>
            </a:ln>
          </p:spPr>
        </p:sp>
        <p:sp>
          <p:nvSpPr>
            <p:cNvPr name="TextBox 7" id="7"/>
            <p:cNvSpPr txBox="true"/>
            <p:nvPr/>
          </p:nvSpPr>
          <p:spPr>
            <a:xfrm>
              <a:off x="0" y="-38100"/>
              <a:ext cx="1687842" cy="273382"/>
            </a:xfrm>
            <a:prstGeom prst="rect">
              <a:avLst/>
            </a:prstGeom>
          </p:spPr>
          <p:txBody>
            <a:bodyPr anchor="ctr" rtlCol="false" tIns="64556" lIns="64556" bIns="64556" rIns="64556"/>
            <a:lstStyle/>
            <a:p>
              <a:pPr algn="ctr">
                <a:lnSpc>
                  <a:spcPts val="2660"/>
                </a:lnSpc>
                <a:spcBef>
                  <a:spcPct val="0"/>
                </a:spcBef>
              </a:pPr>
            </a:p>
          </p:txBody>
        </p:sp>
      </p:grpSp>
      <p:sp>
        <p:nvSpPr>
          <p:cNvPr name="Freeform 8" id="8"/>
          <p:cNvSpPr/>
          <p:nvPr/>
        </p:nvSpPr>
        <p:spPr>
          <a:xfrm flipH="false" flipV="false" rot="1746175">
            <a:off x="-1384086" y="7840326"/>
            <a:ext cx="5944909" cy="4956568"/>
          </a:xfrm>
          <a:custGeom>
            <a:avLst/>
            <a:gdLst/>
            <a:ahLst/>
            <a:cxnLst/>
            <a:rect r="r" b="b" t="t" l="l"/>
            <a:pathLst>
              <a:path h="4956568" w="5944909">
                <a:moveTo>
                  <a:pt x="0" y="0"/>
                </a:moveTo>
                <a:lnTo>
                  <a:pt x="5944909" y="0"/>
                </a:lnTo>
                <a:lnTo>
                  <a:pt x="5944909" y="4956568"/>
                </a:lnTo>
                <a:lnTo>
                  <a:pt x="0" y="49565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768415">
            <a:off x="14540817" y="7904120"/>
            <a:ext cx="6416842" cy="4114800"/>
          </a:xfrm>
          <a:custGeom>
            <a:avLst/>
            <a:gdLst/>
            <a:ahLst/>
            <a:cxnLst/>
            <a:rect r="r" b="b" t="t" l="l"/>
            <a:pathLst>
              <a:path h="4114800" w="6416842">
                <a:moveTo>
                  <a:pt x="0" y="0"/>
                </a:moveTo>
                <a:lnTo>
                  <a:pt x="6416842" y="0"/>
                </a:lnTo>
                <a:lnTo>
                  <a:pt x="641684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972795">
            <a:off x="-631179" y="716529"/>
            <a:ext cx="2829038" cy="2746739"/>
          </a:xfrm>
          <a:custGeom>
            <a:avLst/>
            <a:gdLst/>
            <a:ahLst/>
            <a:cxnLst/>
            <a:rect r="r" b="b" t="t" l="l"/>
            <a:pathLst>
              <a:path h="2746739" w="2829038">
                <a:moveTo>
                  <a:pt x="2829038" y="0"/>
                </a:moveTo>
                <a:lnTo>
                  <a:pt x="0" y="0"/>
                </a:lnTo>
                <a:lnTo>
                  <a:pt x="0" y="2746739"/>
                </a:lnTo>
                <a:lnTo>
                  <a:pt x="2829038" y="2746739"/>
                </a:lnTo>
                <a:lnTo>
                  <a:pt x="282903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10663042">
            <a:off x="-1976158" y="-787266"/>
            <a:ext cx="3952316" cy="2326926"/>
          </a:xfrm>
          <a:custGeom>
            <a:avLst/>
            <a:gdLst/>
            <a:ahLst/>
            <a:cxnLst/>
            <a:rect r="r" b="b" t="t" l="l"/>
            <a:pathLst>
              <a:path h="2326926" w="3952316">
                <a:moveTo>
                  <a:pt x="0" y="0"/>
                </a:moveTo>
                <a:lnTo>
                  <a:pt x="3952316" y="0"/>
                </a:lnTo>
                <a:lnTo>
                  <a:pt x="3952316" y="2326926"/>
                </a:lnTo>
                <a:lnTo>
                  <a:pt x="0" y="2326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972795">
            <a:off x="1696752" y="-665759"/>
            <a:ext cx="1656625" cy="1608432"/>
          </a:xfrm>
          <a:custGeom>
            <a:avLst/>
            <a:gdLst/>
            <a:ahLst/>
            <a:cxnLst/>
            <a:rect r="r" b="b" t="t" l="l"/>
            <a:pathLst>
              <a:path h="1608432" w="1656625">
                <a:moveTo>
                  <a:pt x="1656625" y="0"/>
                </a:moveTo>
                <a:lnTo>
                  <a:pt x="0" y="0"/>
                </a:lnTo>
                <a:lnTo>
                  <a:pt x="0" y="1608432"/>
                </a:lnTo>
                <a:lnTo>
                  <a:pt x="1656625" y="1608432"/>
                </a:lnTo>
                <a:lnTo>
                  <a:pt x="165662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2956868">
            <a:off x="15393501" y="155982"/>
            <a:ext cx="3731597" cy="1641296"/>
          </a:xfrm>
          <a:custGeom>
            <a:avLst/>
            <a:gdLst/>
            <a:ahLst/>
            <a:cxnLst/>
            <a:rect r="r" b="b" t="t" l="l"/>
            <a:pathLst>
              <a:path h="1641296" w="3731597">
                <a:moveTo>
                  <a:pt x="0" y="0"/>
                </a:moveTo>
                <a:lnTo>
                  <a:pt x="3731598" y="0"/>
                </a:lnTo>
                <a:lnTo>
                  <a:pt x="3731598" y="1641296"/>
                </a:lnTo>
                <a:lnTo>
                  <a:pt x="0" y="16412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4" id="14"/>
          <p:cNvGrpSpPr/>
          <p:nvPr/>
        </p:nvGrpSpPr>
        <p:grpSpPr>
          <a:xfrm rot="0">
            <a:off x="2733370" y="2488986"/>
            <a:ext cx="4920360" cy="5980055"/>
            <a:chOff x="0" y="0"/>
            <a:chExt cx="1019759" cy="1239383"/>
          </a:xfrm>
        </p:grpSpPr>
        <p:sp>
          <p:nvSpPr>
            <p:cNvPr name="Freeform 15" id="15"/>
            <p:cNvSpPr/>
            <p:nvPr/>
          </p:nvSpPr>
          <p:spPr>
            <a:xfrm flipH="false" flipV="false" rot="0">
              <a:off x="0" y="0"/>
              <a:ext cx="1019759" cy="1239383"/>
            </a:xfrm>
            <a:custGeom>
              <a:avLst/>
              <a:gdLst/>
              <a:ahLst/>
              <a:cxnLst/>
              <a:rect r="r" b="b" t="t" l="l"/>
              <a:pathLst>
                <a:path h="1239383" w="1019759">
                  <a:moveTo>
                    <a:pt x="80246" y="0"/>
                  </a:moveTo>
                  <a:lnTo>
                    <a:pt x="939513" y="0"/>
                  </a:lnTo>
                  <a:cubicBezTo>
                    <a:pt x="983831" y="0"/>
                    <a:pt x="1019759" y="35927"/>
                    <a:pt x="1019759" y="80246"/>
                  </a:cubicBezTo>
                  <a:lnTo>
                    <a:pt x="1019759" y="1159138"/>
                  </a:lnTo>
                  <a:cubicBezTo>
                    <a:pt x="1019759" y="1180420"/>
                    <a:pt x="1011304" y="1200831"/>
                    <a:pt x="996255" y="1215880"/>
                  </a:cubicBezTo>
                  <a:cubicBezTo>
                    <a:pt x="981206" y="1230929"/>
                    <a:pt x="960795" y="1239383"/>
                    <a:pt x="939513" y="1239383"/>
                  </a:cubicBezTo>
                  <a:lnTo>
                    <a:pt x="80246" y="1239383"/>
                  </a:lnTo>
                  <a:cubicBezTo>
                    <a:pt x="35927" y="1239383"/>
                    <a:pt x="0" y="1203456"/>
                    <a:pt x="0" y="1159138"/>
                  </a:cubicBezTo>
                  <a:lnTo>
                    <a:pt x="0" y="80246"/>
                  </a:lnTo>
                  <a:cubicBezTo>
                    <a:pt x="0" y="58963"/>
                    <a:pt x="8454" y="38552"/>
                    <a:pt x="23503" y="23503"/>
                  </a:cubicBezTo>
                  <a:cubicBezTo>
                    <a:pt x="38552" y="8454"/>
                    <a:pt x="58963" y="0"/>
                    <a:pt x="80246" y="0"/>
                  </a:cubicBezTo>
                  <a:close/>
                </a:path>
              </a:pathLst>
            </a:custGeom>
            <a:solidFill>
              <a:srgbClr val="FFFFFF"/>
            </a:solidFill>
            <a:ln w="76200" cap="rnd">
              <a:solidFill>
                <a:srgbClr val="000000"/>
              </a:solidFill>
              <a:prstDash val="solid"/>
              <a:round/>
            </a:ln>
          </p:spPr>
        </p:sp>
        <p:sp>
          <p:nvSpPr>
            <p:cNvPr name="TextBox 16" id="16"/>
            <p:cNvSpPr txBox="true"/>
            <p:nvPr/>
          </p:nvSpPr>
          <p:spPr>
            <a:xfrm>
              <a:off x="0" y="-38100"/>
              <a:ext cx="1019759" cy="1277483"/>
            </a:xfrm>
            <a:prstGeom prst="rect">
              <a:avLst/>
            </a:prstGeom>
          </p:spPr>
          <p:txBody>
            <a:bodyPr anchor="ctr" rtlCol="false" tIns="64556" lIns="64556" bIns="64556" rIns="64556"/>
            <a:lstStyle/>
            <a:p>
              <a:pPr algn="ctr">
                <a:lnSpc>
                  <a:spcPts val="2660"/>
                </a:lnSpc>
                <a:spcBef>
                  <a:spcPct val="0"/>
                </a:spcBef>
              </a:pPr>
            </a:p>
          </p:txBody>
        </p:sp>
      </p:grpSp>
      <p:sp>
        <p:nvSpPr>
          <p:cNvPr name="Freeform 17" id="17"/>
          <p:cNvSpPr/>
          <p:nvPr/>
        </p:nvSpPr>
        <p:spPr>
          <a:xfrm flipH="false" flipV="false" rot="0">
            <a:off x="3354038" y="3391578"/>
            <a:ext cx="3473153" cy="4765905"/>
          </a:xfrm>
          <a:custGeom>
            <a:avLst/>
            <a:gdLst/>
            <a:ahLst/>
            <a:cxnLst/>
            <a:rect r="r" b="b" t="t" l="l"/>
            <a:pathLst>
              <a:path h="4765905" w="3473153">
                <a:moveTo>
                  <a:pt x="0" y="0"/>
                </a:moveTo>
                <a:lnTo>
                  <a:pt x="3473153" y="0"/>
                </a:lnTo>
                <a:lnTo>
                  <a:pt x="3473153" y="4765905"/>
                </a:lnTo>
                <a:lnTo>
                  <a:pt x="0" y="4765905"/>
                </a:lnTo>
                <a:lnTo>
                  <a:pt x="0" y="0"/>
                </a:lnTo>
                <a:close/>
              </a:path>
            </a:pathLst>
          </a:custGeom>
          <a:blipFill>
            <a:blip r:embed="rId14"/>
            <a:stretch>
              <a:fillRect l="0" t="0" r="0" b="0"/>
            </a:stretch>
          </a:blipFill>
        </p:spPr>
      </p:sp>
      <p:sp>
        <p:nvSpPr>
          <p:cNvPr name="AutoShape 18" id="18"/>
          <p:cNvSpPr/>
          <p:nvPr/>
        </p:nvSpPr>
        <p:spPr>
          <a:xfrm>
            <a:off x="3236779" y="3391578"/>
            <a:ext cx="3810533" cy="0"/>
          </a:xfrm>
          <a:prstGeom prst="line">
            <a:avLst/>
          </a:prstGeom>
          <a:ln cap="flat" w="38100">
            <a:solidFill>
              <a:srgbClr val="000000"/>
            </a:solidFill>
            <a:prstDash val="sysDot"/>
            <a:headEnd type="none" len="sm" w="sm"/>
            <a:tailEnd type="none" len="sm" w="sm"/>
          </a:ln>
        </p:spPr>
      </p:sp>
      <p:grpSp>
        <p:nvGrpSpPr>
          <p:cNvPr name="Group 19" id="19"/>
          <p:cNvGrpSpPr/>
          <p:nvPr/>
        </p:nvGrpSpPr>
        <p:grpSpPr>
          <a:xfrm rot="0">
            <a:off x="10350008" y="2488986"/>
            <a:ext cx="4920360" cy="5980055"/>
            <a:chOff x="0" y="0"/>
            <a:chExt cx="1019759" cy="1239383"/>
          </a:xfrm>
        </p:grpSpPr>
        <p:sp>
          <p:nvSpPr>
            <p:cNvPr name="Freeform 20" id="20"/>
            <p:cNvSpPr/>
            <p:nvPr/>
          </p:nvSpPr>
          <p:spPr>
            <a:xfrm flipH="false" flipV="false" rot="0">
              <a:off x="0" y="0"/>
              <a:ext cx="1019759" cy="1239383"/>
            </a:xfrm>
            <a:custGeom>
              <a:avLst/>
              <a:gdLst/>
              <a:ahLst/>
              <a:cxnLst/>
              <a:rect r="r" b="b" t="t" l="l"/>
              <a:pathLst>
                <a:path h="1239383" w="1019759">
                  <a:moveTo>
                    <a:pt x="80246" y="0"/>
                  </a:moveTo>
                  <a:lnTo>
                    <a:pt x="939513" y="0"/>
                  </a:lnTo>
                  <a:cubicBezTo>
                    <a:pt x="983831" y="0"/>
                    <a:pt x="1019759" y="35927"/>
                    <a:pt x="1019759" y="80246"/>
                  </a:cubicBezTo>
                  <a:lnTo>
                    <a:pt x="1019759" y="1159138"/>
                  </a:lnTo>
                  <a:cubicBezTo>
                    <a:pt x="1019759" y="1180420"/>
                    <a:pt x="1011304" y="1200831"/>
                    <a:pt x="996255" y="1215880"/>
                  </a:cubicBezTo>
                  <a:cubicBezTo>
                    <a:pt x="981206" y="1230929"/>
                    <a:pt x="960795" y="1239383"/>
                    <a:pt x="939513" y="1239383"/>
                  </a:cubicBezTo>
                  <a:lnTo>
                    <a:pt x="80246" y="1239383"/>
                  </a:lnTo>
                  <a:cubicBezTo>
                    <a:pt x="35927" y="1239383"/>
                    <a:pt x="0" y="1203456"/>
                    <a:pt x="0" y="1159138"/>
                  </a:cubicBezTo>
                  <a:lnTo>
                    <a:pt x="0" y="80246"/>
                  </a:lnTo>
                  <a:cubicBezTo>
                    <a:pt x="0" y="58963"/>
                    <a:pt x="8454" y="38552"/>
                    <a:pt x="23503" y="23503"/>
                  </a:cubicBezTo>
                  <a:cubicBezTo>
                    <a:pt x="38552" y="8454"/>
                    <a:pt x="58963" y="0"/>
                    <a:pt x="80246" y="0"/>
                  </a:cubicBezTo>
                  <a:close/>
                </a:path>
              </a:pathLst>
            </a:custGeom>
            <a:solidFill>
              <a:srgbClr val="FFFFFF"/>
            </a:solidFill>
            <a:ln w="76200" cap="rnd">
              <a:solidFill>
                <a:srgbClr val="000000"/>
              </a:solidFill>
              <a:prstDash val="solid"/>
              <a:round/>
            </a:ln>
          </p:spPr>
        </p:sp>
        <p:sp>
          <p:nvSpPr>
            <p:cNvPr name="TextBox 21" id="21"/>
            <p:cNvSpPr txBox="true"/>
            <p:nvPr/>
          </p:nvSpPr>
          <p:spPr>
            <a:xfrm>
              <a:off x="0" y="-38100"/>
              <a:ext cx="1019759" cy="1277483"/>
            </a:xfrm>
            <a:prstGeom prst="rect">
              <a:avLst/>
            </a:prstGeom>
          </p:spPr>
          <p:txBody>
            <a:bodyPr anchor="ctr" rtlCol="false" tIns="64556" lIns="64556" bIns="64556" rIns="64556"/>
            <a:lstStyle/>
            <a:p>
              <a:pPr algn="ctr">
                <a:lnSpc>
                  <a:spcPts val="2660"/>
                </a:lnSpc>
                <a:spcBef>
                  <a:spcPct val="0"/>
                </a:spcBef>
              </a:pPr>
            </a:p>
          </p:txBody>
        </p:sp>
      </p:grpSp>
      <p:sp>
        <p:nvSpPr>
          <p:cNvPr name="AutoShape 22" id="22"/>
          <p:cNvSpPr/>
          <p:nvPr/>
        </p:nvSpPr>
        <p:spPr>
          <a:xfrm>
            <a:off x="10853416" y="3391578"/>
            <a:ext cx="3810533" cy="0"/>
          </a:xfrm>
          <a:prstGeom prst="line">
            <a:avLst/>
          </a:prstGeom>
          <a:ln cap="flat" w="38100">
            <a:solidFill>
              <a:srgbClr val="000000"/>
            </a:solidFill>
            <a:prstDash val="sysDot"/>
            <a:headEnd type="none" len="sm" w="sm"/>
            <a:tailEnd type="none" len="sm" w="sm"/>
          </a:ln>
        </p:spPr>
      </p:sp>
      <p:sp>
        <p:nvSpPr>
          <p:cNvPr name="Freeform 23" id="23"/>
          <p:cNvSpPr/>
          <p:nvPr/>
        </p:nvSpPr>
        <p:spPr>
          <a:xfrm flipH="false" flipV="false" rot="0">
            <a:off x="11195737" y="3505878"/>
            <a:ext cx="3228901" cy="4765905"/>
          </a:xfrm>
          <a:custGeom>
            <a:avLst/>
            <a:gdLst/>
            <a:ahLst/>
            <a:cxnLst/>
            <a:rect r="r" b="b" t="t" l="l"/>
            <a:pathLst>
              <a:path h="4765905" w="3228901">
                <a:moveTo>
                  <a:pt x="0" y="0"/>
                </a:moveTo>
                <a:lnTo>
                  <a:pt x="3228901" y="0"/>
                </a:lnTo>
                <a:lnTo>
                  <a:pt x="3228901" y="4765905"/>
                </a:lnTo>
                <a:lnTo>
                  <a:pt x="0" y="4765905"/>
                </a:lnTo>
                <a:lnTo>
                  <a:pt x="0" y="0"/>
                </a:lnTo>
                <a:close/>
              </a:path>
            </a:pathLst>
          </a:custGeom>
          <a:blipFill>
            <a:blip r:embed="rId15"/>
            <a:stretch>
              <a:fillRect l="0" t="0" r="0" b="0"/>
            </a:stretch>
          </a:blipFill>
        </p:spPr>
      </p:sp>
      <p:sp>
        <p:nvSpPr>
          <p:cNvPr name="TextBox 24" id="24"/>
          <p:cNvSpPr txBox="true"/>
          <p:nvPr/>
        </p:nvSpPr>
        <p:spPr>
          <a:xfrm rot="0">
            <a:off x="5336814" y="939041"/>
            <a:ext cx="7912551" cy="779125"/>
          </a:xfrm>
          <a:prstGeom prst="rect">
            <a:avLst/>
          </a:prstGeom>
        </p:spPr>
        <p:txBody>
          <a:bodyPr anchor="t" rtlCol="false" tIns="0" lIns="0" bIns="0" rIns="0">
            <a:spAutoFit/>
          </a:bodyPr>
          <a:lstStyle/>
          <a:p>
            <a:pPr algn="ctr">
              <a:lnSpc>
                <a:spcPts val="6085"/>
              </a:lnSpc>
            </a:pPr>
            <a:r>
              <a:rPr lang="en-US" sz="5246" spc="582">
                <a:solidFill>
                  <a:srgbClr val="000000"/>
                </a:solidFill>
                <a:latin typeface="Bangers"/>
                <a:ea typeface="Bangers"/>
                <a:cs typeface="Bangers"/>
                <a:sym typeface="Bangers"/>
              </a:rPr>
              <a:t>Flowchart &amp; pseudocode</a:t>
            </a:r>
          </a:p>
        </p:txBody>
      </p:sp>
      <p:sp>
        <p:nvSpPr>
          <p:cNvPr name="TextBox 25" id="25"/>
          <p:cNvSpPr txBox="true"/>
          <p:nvPr/>
        </p:nvSpPr>
        <p:spPr>
          <a:xfrm rot="0">
            <a:off x="3394989" y="2595215"/>
            <a:ext cx="3652323" cy="680827"/>
          </a:xfrm>
          <a:prstGeom prst="rect">
            <a:avLst/>
          </a:prstGeom>
        </p:spPr>
        <p:txBody>
          <a:bodyPr anchor="t" rtlCol="false" tIns="0" lIns="0" bIns="0" rIns="0">
            <a:spAutoFit/>
          </a:bodyPr>
          <a:lstStyle/>
          <a:p>
            <a:pPr algn="ctr">
              <a:lnSpc>
                <a:spcPts val="5389"/>
              </a:lnSpc>
            </a:pPr>
            <a:r>
              <a:rPr lang="en-US" sz="4646" spc="515">
                <a:solidFill>
                  <a:srgbClr val="000000"/>
                </a:solidFill>
                <a:latin typeface="Bangers"/>
                <a:ea typeface="Bangers"/>
                <a:cs typeface="Bangers"/>
                <a:sym typeface="Bangers"/>
              </a:rPr>
              <a:t>Flowchart </a:t>
            </a:r>
          </a:p>
        </p:txBody>
      </p:sp>
      <p:sp>
        <p:nvSpPr>
          <p:cNvPr name="TextBox 26" id="26"/>
          <p:cNvSpPr txBox="true"/>
          <p:nvPr/>
        </p:nvSpPr>
        <p:spPr>
          <a:xfrm rot="0">
            <a:off x="11011626" y="2595215"/>
            <a:ext cx="3652323" cy="680827"/>
          </a:xfrm>
          <a:prstGeom prst="rect">
            <a:avLst/>
          </a:prstGeom>
        </p:spPr>
        <p:txBody>
          <a:bodyPr anchor="t" rtlCol="false" tIns="0" lIns="0" bIns="0" rIns="0">
            <a:spAutoFit/>
          </a:bodyPr>
          <a:lstStyle/>
          <a:p>
            <a:pPr algn="ctr">
              <a:lnSpc>
                <a:spcPts val="5389"/>
              </a:lnSpc>
            </a:pPr>
            <a:r>
              <a:rPr lang="en-US" sz="4646" spc="515">
                <a:solidFill>
                  <a:srgbClr val="000000"/>
                </a:solidFill>
                <a:latin typeface="Bangers"/>
                <a:ea typeface="Bangers"/>
                <a:cs typeface="Bangers"/>
                <a:sym typeface="Bangers"/>
              </a:rPr>
              <a:t>pseudocode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BC2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150066" y="2740183"/>
            <a:ext cx="11493008" cy="5033502"/>
          </a:xfrm>
          <a:custGeom>
            <a:avLst/>
            <a:gdLst/>
            <a:ahLst/>
            <a:cxnLst/>
            <a:rect r="r" b="b" t="t" l="l"/>
            <a:pathLst>
              <a:path h="5033502" w="11493008">
                <a:moveTo>
                  <a:pt x="0" y="0"/>
                </a:moveTo>
                <a:lnTo>
                  <a:pt x="11493008" y="0"/>
                </a:lnTo>
                <a:lnTo>
                  <a:pt x="11493008" y="5033502"/>
                </a:lnTo>
                <a:lnTo>
                  <a:pt x="0" y="5033502"/>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3" id="3"/>
          <p:cNvSpPr/>
          <p:nvPr/>
        </p:nvSpPr>
        <p:spPr>
          <a:xfrm flipH="true" flipV="false" rot="0">
            <a:off x="12894871" y="7576035"/>
            <a:ext cx="6416842" cy="4114800"/>
          </a:xfrm>
          <a:custGeom>
            <a:avLst/>
            <a:gdLst/>
            <a:ahLst/>
            <a:cxnLst/>
            <a:rect r="r" b="b" t="t" l="l"/>
            <a:pathLst>
              <a:path h="4114800" w="6416842">
                <a:moveTo>
                  <a:pt x="6416842" y="0"/>
                </a:moveTo>
                <a:lnTo>
                  <a:pt x="0" y="0"/>
                </a:lnTo>
                <a:lnTo>
                  <a:pt x="0" y="4114800"/>
                </a:lnTo>
                <a:lnTo>
                  <a:pt x="6416842" y="4114800"/>
                </a:lnTo>
                <a:lnTo>
                  <a:pt x="64168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2894871" y="-1028700"/>
            <a:ext cx="6989045" cy="4114800"/>
          </a:xfrm>
          <a:custGeom>
            <a:avLst/>
            <a:gdLst/>
            <a:ahLst/>
            <a:cxnLst/>
            <a:rect r="r" b="b" t="t" l="l"/>
            <a:pathLst>
              <a:path h="4114800" w="6989045">
                <a:moveTo>
                  <a:pt x="0" y="0"/>
                </a:moveTo>
                <a:lnTo>
                  <a:pt x="6989044" y="0"/>
                </a:lnTo>
                <a:lnTo>
                  <a:pt x="698904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867114" y="2379374"/>
            <a:ext cx="11994842" cy="5253286"/>
          </a:xfrm>
          <a:custGeom>
            <a:avLst/>
            <a:gdLst/>
            <a:ahLst/>
            <a:cxnLst/>
            <a:rect r="r" b="b" t="t" l="l"/>
            <a:pathLst>
              <a:path h="5253286" w="11994842">
                <a:moveTo>
                  <a:pt x="0" y="0"/>
                </a:moveTo>
                <a:lnTo>
                  <a:pt x="11994842" y="0"/>
                </a:lnTo>
                <a:lnTo>
                  <a:pt x="11994842" y="5253286"/>
                </a:lnTo>
                <a:lnTo>
                  <a:pt x="0" y="5253286"/>
                </a:lnTo>
                <a:lnTo>
                  <a:pt x="0" y="0"/>
                </a:lnTo>
                <a:close/>
              </a:path>
            </a:pathLst>
          </a:custGeom>
          <a:blipFill>
            <a:blip r:embed="rId2">
              <a:extLst>
                <a:ext uri="{96DAC541-7B7A-43D3-8B79-37D633B846F1}">
                  <asvg:svgBlip xmlns:asvg="http://schemas.microsoft.com/office/drawing/2016/SVG/main" r:embed="rId3"/>
                </a:ext>
              </a:extLst>
            </a:blip>
            <a:stretch>
              <a:fillRect l="0" t="0" r="-157" b="-94100"/>
            </a:stretch>
          </a:blipFill>
        </p:spPr>
      </p:sp>
      <p:sp>
        <p:nvSpPr>
          <p:cNvPr name="Freeform 6" id="6"/>
          <p:cNvSpPr/>
          <p:nvPr/>
        </p:nvSpPr>
        <p:spPr>
          <a:xfrm flipH="true" flipV="false" rot="-10800000">
            <a:off x="-2020397" y="-443550"/>
            <a:ext cx="8301408" cy="3569605"/>
          </a:xfrm>
          <a:custGeom>
            <a:avLst/>
            <a:gdLst/>
            <a:ahLst/>
            <a:cxnLst/>
            <a:rect r="r" b="b" t="t" l="l"/>
            <a:pathLst>
              <a:path h="3569605" w="8301408">
                <a:moveTo>
                  <a:pt x="8301408" y="0"/>
                </a:moveTo>
                <a:lnTo>
                  <a:pt x="0" y="0"/>
                </a:lnTo>
                <a:lnTo>
                  <a:pt x="0" y="3569605"/>
                </a:lnTo>
                <a:lnTo>
                  <a:pt x="8301408" y="3569605"/>
                </a:lnTo>
                <a:lnTo>
                  <a:pt x="830140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3522505" y="4386439"/>
            <a:ext cx="6826223" cy="3131530"/>
          </a:xfrm>
          <a:custGeom>
            <a:avLst/>
            <a:gdLst/>
            <a:ahLst/>
            <a:cxnLst/>
            <a:rect r="r" b="b" t="t" l="l"/>
            <a:pathLst>
              <a:path h="3131530" w="6826223">
                <a:moveTo>
                  <a:pt x="0" y="0"/>
                </a:moveTo>
                <a:lnTo>
                  <a:pt x="6826223" y="0"/>
                </a:lnTo>
                <a:lnTo>
                  <a:pt x="6826223" y="3131530"/>
                </a:lnTo>
                <a:lnTo>
                  <a:pt x="0" y="313153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75158" y="8439912"/>
            <a:ext cx="7315200" cy="3694176"/>
          </a:xfrm>
          <a:custGeom>
            <a:avLst/>
            <a:gdLst/>
            <a:ahLst/>
            <a:cxnLst/>
            <a:rect r="r" b="b" t="t" l="l"/>
            <a:pathLst>
              <a:path h="3694176" w="7315200">
                <a:moveTo>
                  <a:pt x="0" y="0"/>
                </a:moveTo>
                <a:lnTo>
                  <a:pt x="7315200" y="0"/>
                </a:lnTo>
                <a:lnTo>
                  <a:pt x="7315200" y="3694176"/>
                </a:lnTo>
                <a:lnTo>
                  <a:pt x="0" y="369417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6033237">
            <a:off x="14262543" y="4173119"/>
            <a:ext cx="6826223" cy="3558169"/>
          </a:xfrm>
          <a:custGeom>
            <a:avLst/>
            <a:gdLst/>
            <a:ahLst/>
            <a:cxnLst/>
            <a:rect r="r" b="b" t="t" l="l"/>
            <a:pathLst>
              <a:path h="3558169" w="6826223">
                <a:moveTo>
                  <a:pt x="0" y="0"/>
                </a:moveTo>
                <a:lnTo>
                  <a:pt x="6826223" y="0"/>
                </a:lnTo>
                <a:lnTo>
                  <a:pt x="6826223" y="3558169"/>
                </a:lnTo>
                <a:lnTo>
                  <a:pt x="0" y="35581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376114">
            <a:off x="6181599" y="2500495"/>
            <a:ext cx="4455317" cy="2428510"/>
          </a:xfrm>
          <a:prstGeom prst="rect">
            <a:avLst/>
          </a:prstGeom>
        </p:spPr>
        <p:txBody>
          <a:bodyPr anchor="t" rtlCol="false" tIns="0" lIns="0" bIns="0" rIns="0">
            <a:spAutoFit/>
          </a:bodyPr>
          <a:lstStyle/>
          <a:p>
            <a:pPr algn="ctr">
              <a:lnSpc>
                <a:spcPts val="19780"/>
              </a:lnSpc>
            </a:pPr>
          </a:p>
        </p:txBody>
      </p:sp>
      <p:sp>
        <p:nvSpPr>
          <p:cNvPr name="TextBox 11" id="11"/>
          <p:cNvSpPr txBox="true"/>
          <p:nvPr/>
        </p:nvSpPr>
        <p:spPr>
          <a:xfrm rot="-376114">
            <a:off x="3750387" y="2509519"/>
            <a:ext cx="7289654" cy="3664308"/>
          </a:xfrm>
          <a:prstGeom prst="rect">
            <a:avLst/>
          </a:prstGeom>
        </p:spPr>
        <p:txBody>
          <a:bodyPr anchor="t" rtlCol="false" tIns="0" lIns="0" bIns="0" rIns="0">
            <a:spAutoFit/>
          </a:bodyPr>
          <a:lstStyle/>
          <a:p>
            <a:pPr algn="ctr">
              <a:lnSpc>
                <a:spcPts val="29911"/>
              </a:lnSpc>
            </a:pPr>
            <a:r>
              <a:rPr lang="en-US" sz="21365" spc="769">
                <a:solidFill>
                  <a:srgbClr val="FFFFFF"/>
                </a:solidFill>
                <a:latin typeface="Bangers"/>
                <a:ea typeface="Bangers"/>
                <a:cs typeface="Bangers"/>
                <a:sym typeface="Bangers"/>
              </a:rPr>
              <a:t>Terima</a:t>
            </a:r>
          </a:p>
        </p:txBody>
      </p:sp>
      <p:sp>
        <p:nvSpPr>
          <p:cNvPr name="Freeform 12" id="12"/>
          <p:cNvSpPr/>
          <p:nvPr/>
        </p:nvSpPr>
        <p:spPr>
          <a:xfrm flipH="false" flipV="false" rot="-283600">
            <a:off x="8086887" y="7901744"/>
            <a:ext cx="3884693" cy="378758"/>
          </a:xfrm>
          <a:custGeom>
            <a:avLst/>
            <a:gdLst/>
            <a:ahLst/>
            <a:cxnLst/>
            <a:rect r="r" b="b" t="t" l="l"/>
            <a:pathLst>
              <a:path h="378758" w="3884693">
                <a:moveTo>
                  <a:pt x="0" y="0"/>
                </a:moveTo>
                <a:lnTo>
                  <a:pt x="3884693" y="0"/>
                </a:lnTo>
                <a:lnTo>
                  <a:pt x="3884693" y="378758"/>
                </a:lnTo>
                <a:lnTo>
                  <a:pt x="0" y="3787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376114">
            <a:off x="7088472" y="4169990"/>
            <a:ext cx="7289654" cy="3664308"/>
          </a:xfrm>
          <a:prstGeom prst="rect">
            <a:avLst/>
          </a:prstGeom>
        </p:spPr>
        <p:txBody>
          <a:bodyPr anchor="t" rtlCol="false" tIns="0" lIns="0" bIns="0" rIns="0">
            <a:spAutoFit/>
          </a:bodyPr>
          <a:lstStyle/>
          <a:p>
            <a:pPr algn="ctr">
              <a:lnSpc>
                <a:spcPts val="29911"/>
              </a:lnSpc>
            </a:pPr>
            <a:r>
              <a:rPr lang="en-US" sz="21365" spc="769">
                <a:solidFill>
                  <a:srgbClr val="FFFFFF"/>
                </a:solidFill>
                <a:latin typeface="Bangers"/>
                <a:ea typeface="Bangers"/>
                <a:cs typeface="Bangers"/>
                <a:sym typeface="Bangers"/>
              </a:rPr>
              <a:t>kasih</a:t>
            </a:r>
          </a:p>
        </p:txBody>
      </p:sp>
      <p:sp>
        <p:nvSpPr>
          <p:cNvPr name="Freeform 14" id="14"/>
          <p:cNvSpPr/>
          <p:nvPr/>
        </p:nvSpPr>
        <p:spPr>
          <a:xfrm flipH="false" flipV="false" rot="-283600">
            <a:off x="5013628" y="2547932"/>
            <a:ext cx="3884693" cy="378758"/>
          </a:xfrm>
          <a:custGeom>
            <a:avLst/>
            <a:gdLst/>
            <a:ahLst/>
            <a:cxnLst/>
            <a:rect r="r" b="b" t="t" l="l"/>
            <a:pathLst>
              <a:path h="378758" w="3884693">
                <a:moveTo>
                  <a:pt x="0" y="0"/>
                </a:moveTo>
                <a:lnTo>
                  <a:pt x="3884693" y="0"/>
                </a:lnTo>
                <a:lnTo>
                  <a:pt x="3884693" y="378758"/>
                </a:lnTo>
                <a:lnTo>
                  <a:pt x="0" y="3787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DAGZFkF1ggY</dc:identifier>
  <dcterms:modified xsi:type="dcterms:W3CDTF">2011-08-01T06:04:30Z</dcterms:modified>
  <cp:revision>1</cp:revision>
  <dc:title>Program</dc:title>
</cp:coreProperties>
</file>