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ileron Bold" charset="1" panose="00000800000000000000"/>
      <p:regular r:id="rId16"/>
    </p:embeddedFont>
    <p:embeddedFont>
      <p:font typeface="Montserrat" charset="1" panose="00000500000000000000"/>
      <p:regular r:id="rId17"/>
    </p:embeddedFont>
    <p:embeddedFont>
      <p:font typeface="Montserrat Bold" charset="1" panose="00000800000000000000"/>
      <p:regular r:id="rId18"/>
    </p:embeddedFont>
    <p:embeddedFont>
      <p:font typeface="Aileron" charset="1" panose="00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E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9144000" y="1355173"/>
            <a:ext cx="10042068" cy="6664282"/>
          </a:xfrm>
          <a:custGeom>
            <a:avLst/>
            <a:gdLst/>
            <a:ahLst/>
            <a:cxnLst/>
            <a:rect r="r" b="b" t="t" l="l"/>
            <a:pathLst>
              <a:path h="6664282" w="10042068">
                <a:moveTo>
                  <a:pt x="0" y="6664282"/>
                </a:moveTo>
                <a:lnTo>
                  <a:pt x="10042068" y="6664282"/>
                </a:lnTo>
                <a:lnTo>
                  <a:pt x="10042068" y="0"/>
                </a:lnTo>
                <a:lnTo>
                  <a:pt x="0" y="0"/>
                </a:lnTo>
                <a:lnTo>
                  <a:pt x="0" y="6664282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14145" y="0"/>
            <a:ext cx="20409103" cy="1443068"/>
          </a:xfrm>
          <a:custGeom>
            <a:avLst/>
            <a:gdLst/>
            <a:ahLst/>
            <a:cxnLst/>
            <a:rect r="r" b="b" t="t" l="l"/>
            <a:pathLst>
              <a:path h="1443068" w="20409103">
                <a:moveTo>
                  <a:pt x="0" y="0"/>
                </a:moveTo>
                <a:lnTo>
                  <a:pt x="20409103" y="0"/>
                </a:lnTo>
                <a:lnTo>
                  <a:pt x="20409103" y="1443068"/>
                </a:lnTo>
                <a:lnTo>
                  <a:pt x="0" y="14430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898068" y="2179650"/>
            <a:ext cx="10042068" cy="6664282"/>
          </a:xfrm>
          <a:custGeom>
            <a:avLst/>
            <a:gdLst/>
            <a:ahLst/>
            <a:cxnLst/>
            <a:rect r="r" b="b" t="t" l="l"/>
            <a:pathLst>
              <a:path h="6664282" w="10042068">
                <a:moveTo>
                  <a:pt x="10042068" y="0"/>
                </a:moveTo>
                <a:lnTo>
                  <a:pt x="0" y="0"/>
                </a:lnTo>
                <a:lnTo>
                  <a:pt x="0" y="6664282"/>
                </a:lnTo>
                <a:lnTo>
                  <a:pt x="10042068" y="6664282"/>
                </a:lnTo>
                <a:lnTo>
                  <a:pt x="10042068" y="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-1748364" y="8843932"/>
            <a:ext cx="20409103" cy="1443068"/>
          </a:xfrm>
          <a:custGeom>
            <a:avLst/>
            <a:gdLst/>
            <a:ahLst/>
            <a:cxnLst/>
            <a:rect r="r" b="b" t="t" l="l"/>
            <a:pathLst>
              <a:path h="1443068" w="20409103">
                <a:moveTo>
                  <a:pt x="20409103" y="1443068"/>
                </a:moveTo>
                <a:lnTo>
                  <a:pt x="0" y="1443068"/>
                </a:lnTo>
                <a:lnTo>
                  <a:pt x="0" y="0"/>
                </a:lnTo>
                <a:lnTo>
                  <a:pt x="20409103" y="0"/>
                </a:lnTo>
                <a:lnTo>
                  <a:pt x="20409103" y="144306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169859" y="5618309"/>
            <a:ext cx="5118141" cy="3396585"/>
          </a:xfrm>
          <a:custGeom>
            <a:avLst/>
            <a:gdLst/>
            <a:ahLst/>
            <a:cxnLst/>
            <a:rect r="r" b="b" t="t" l="l"/>
            <a:pathLst>
              <a:path h="3396585" w="5118141">
                <a:moveTo>
                  <a:pt x="0" y="0"/>
                </a:moveTo>
                <a:lnTo>
                  <a:pt x="5118141" y="0"/>
                </a:lnTo>
                <a:lnTo>
                  <a:pt x="5118141" y="3396585"/>
                </a:lnTo>
                <a:lnTo>
                  <a:pt x="0" y="33965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73028" y="2858895"/>
            <a:ext cx="10792006" cy="3900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55"/>
              </a:lnSpc>
            </a:pPr>
            <a:r>
              <a:rPr lang="en-US" b="true" sz="9491">
                <a:solidFill>
                  <a:srgbClr val="1F305D"/>
                </a:solidFill>
                <a:latin typeface="Aileron Bold"/>
                <a:ea typeface="Aileron Bold"/>
                <a:cs typeface="Aileron Bold"/>
                <a:sym typeface="Aileron Bold"/>
              </a:rPr>
              <a:t>AI-Powered Balance Sheet Analysis System</a:t>
            </a:r>
          </a:p>
        </p:txBody>
      </p:sp>
      <p:sp>
        <p:nvSpPr>
          <p:cNvPr name="Freeform 8" id="8"/>
          <p:cNvSpPr/>
          <p:nvPr/>
        </p:nvSpPr>
        <p:spPr>
          <a:xfrm flipH="true" flipV="false" rot="0">
            <a:off x="-1050468" y="1355173"/>
            <a:ext cx="5118141" cy="3396585"/>
          </a:xfrm>
          <a:custGeom>
            <a:avLst/>
            <a:gdLst/>
            <a:ahLst/>
            <a:cxnLst/>
            <a:rect r="r" b="b" t="t" l="l"/>
            <a:pathLst>
              <a:path h="3396585" w="5118141">
                <a:moveTo>
                  <a:pt x="5118141" y="0"/>
                </a:moveTo>
                <a:lnTo>
                  <a:pt x="0" y="0"/>
                </a:lnTo>
                <a:lnTo>
                  <a:pt x="0" y="3396585"/>
                </a:lnTo>
                <a:lnTo>
                  <a:pt x="5118141" y="3396585"/>
                </a:lnTo>
                <a:lnTo>
                  <a:pt x="511814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E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9144000" y="1355173"/>
            <a:ext cx="10042068" cy="6664282"/>
          </a:xfrm>
          <a:custGeom>
            <a:avLst/>
            <a:gdLst/>
            <a:ahLst/>
            <a:cxnLst/>
            <a:rect r="r" b="b" t="t" l="l"/>
            <a:pathLst>
              <a:path h="6664282" w="10042068">
                <a:moveTo>
                  <a:pt x="0" y="6664282"/>
                </a:moveTo>
                <a:lnTo>
                  <a:pt x="10042068" y="6664282"/>
                </a:lnTo>
                <a:lnTo>
                  <a:pt x="10042068" y="0"/>
                </a:lnTo>
                <a:lnTo>
                  <a:pt x="0" y="0"/>
                </a:lnTo>
                <a:lnTo>
                  <a:pt x="0" y="6664282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14145" y="0"/>
            <a:ext cx="20409103" cy="1443068"/>
          </a:xfrm>
          <a:custGeom>
            <a:avLst/>
            <a:gdLst/>
            <a:ahLst/>
            <a:cxnLst/>
            <a:rect r="r" b="b" t="t" l="l"/>
            <a:pathLst>
              <a:path h="1443068" w="20409103">
                <a:moveTo>
                  <a:pt x="0" y="0"/>
                </a:moveTo>
                <a:lnTo>
                  <a:pt x="20409103" y="0"/>
                </a:lnTo>
                <a:lnTo>
                  <a:pt x="20409103" y="1443068"/>
                </a:lnTo>
                <a:lnTo>
                  <a:pt x="0" y="14430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898068" y="2179650"/>
            <a:ext cx="10042068" cy="6664282"/>
          </a:xfrm>
          <a:custGeom>
            <a:avLst/>
            <a:gdLst/>
            <a:ahLst/>
            <a:cxnLst/>
            <a:rect r="r" b="b" t="t" l="l"/>
            <a:pathLst>
              <a:path h="6664282" w="10042068">
                <a:moveTo>
                  <a:pt x="10042068" y="0"/>
                </a:moveTo>
                <a:lnTo>
                  <a:pt x="0" y="0"/>
                </a:lnTo>
                <a:lnTo>
                  <a:pt x="0" y="6664282"/>
                </a:lnTo>
                <a:lnTo>
                  <a:pt x="10042068" y="6664282"/>
                </a:lnTo>
                <a:lnTo>
                  <a:pt x="10042068" y="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-1748364" y="8843932"/>
            <a:ext cx="20409103" cy="1443068"/>
          </a:xfrm>
          <a:custGeom>
            <a:avLst/>
            <a:gdLst/>
            <a:ahLst/>
            <a:cxnLst/>
            <a:rect r="r" b="b" t="t" l="l"/>
            <a:pathLst>
              <a:path h="1443068" w="20409103">
                <a:moveTo>
                  <a:pt x="20409103" y="1443068"/>
                </a:moveTo>
                <a:lnTo>
                  <a:pt x="0" y="1443068"/>
                </a:lnTo>
                <a:lnTo>
                  <a:pt x="0" y="0"/>
                </a:lnTo>
                <a:lnTo>
                  <a:pt x="20409103" y="0"/>
                </a:lnTo>
                <a:lnTo>
                  <a:pt x="20409103" y="144306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169859" y="5618309"/>
            <a:ext cx="5118141" cy="3396585"/>
          </a:xfrm>
          <a:custGeom>
            <a:avLst/>
            <a:gdLst/>
            <a:ahLst/>
            <a:cxnLst/>
            <a:rect r="r" b="b" t="t" l="l"/>
            <a:pathLst>
              <a:path h="3396585" w="5118141">
                <a:moveTo>
                  <a:pt x="0" y="0"/>
                </a:moveTo>
                <a:lnTo>
                  <a:pt x="5118141" y="0"/>
                </a:lnTo>
                <a:lnTo>
                  <a:pt x="5118141" y="3396585"/>
                </a:lnTo>
                <a:lnTo>
                  <a:pt x="0" y="33965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747997" y="3253490"/>
            <a:ext cx="10792006" cy="2364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71"/>
              </a:lnSpc>
            </a:pPr>
            <a:r>
              <a:rPr lang="en-US" b="true" sz="16889">
                <a:solidFill>
                  <a:srgbClr val="1F305D"/>
                </a:solidFill>
                <a:latin typeface="Aileron Bold"/>
                <a:ea typeface="Aileron Bold"/>
                <a:cs typeface="Aileron Bold"/>
                <a:sym typeface="Aileron Bold"/>
              </a:rPr>
              <a:t>Thank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506708" y="5184737"/>
            <a:ext cx="3274583" cy="2048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639"/>
              </a:lnSpc>
            </a:pPr>
            <a:r>
              <a:rPr lang="en-US" b="true" sz="14616">
                <a:solidFill>
                  <a:srgbClr val="576179"/>
                </a:solidFill>
                <a:latin typeface="Aileron Bold"/>
                <a:ea typeface="Aileron Bold"/>
                <a:cs typeface="Aileron Bold"/>
                <a:sym typeface="Aileron Bold"/>
              </a:rPr>
              <a:t>You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-1050468" y="1355173"/>
            <a:ext cx="5118141" cy="3396585"/>
          </a:xfrm>
          <a:custGeom>
            <a:avLst/>
            <a:gdLst/>
            <a:ahLst/>
            <a:cxnLst/>
            <a:rect r="r" b="b" t="t" l="l"/>
            <a:pathLst>
              <a:path h="3396585" w="5118141">
                <a:moveTo>
                  <a:pt x="5118141" y="0"/>
                </a:moveTo>
                <a:lnTo>
                  <a:pt x="0" y="0"/>
                </a:lnTo>
                <a:lnTo>
                  <a:pt x="0" y="3396585"/>
                </a:lnTo>
                <a:lnTo>
                  <a:pt x="5118141" y="3396585"/>
                </a:lnTo>
                <a:lnTo>
                  <a:pt x="511814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574283" y="7628714"/>
            <a:ext cx="7139434" cy="8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47"/>
              </a:lnSpc>
              <a:spcBef>
                <a:spcPct val="0"/>
              </a:spcBef>
            </a:pPr>
            <a:r>
              <a:rPr lang="en-US" b="true" sz="6399">
                <a:solidFill>
                  <a:srgbClr val="7D879E"/>
                </a:solidFill>
                <a:latin typeface="Aileron Bold"/>
                <a:ea typeface="Aileron Bold"/>
                <a:cs typeface="Aileron Bold"/>
                <a:sym typeface="Aileron Bold"/>
              </a:rPr>
              <a:t>From- Om Agarwal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0717673" y="793797"/>
            <a:ext cx="8638773" cy="5733004"/>
          </a:xfrm>
          <a:custGeom>
            <a:avLst/>
            <a:gdLst/>
            <a:ahLst/>
            <a:cxnLst/>
            <a:rect r="r" b="b" t="t" l="l"/>
            <a:pathLst>
              <a:path h="5733004" w="8638773">
                <a:moveTo>
                  <a:pt x="0" y="5733003"/>
                </a:moveTo>
                <a:lnTo>
                  <a:pt x="8638773" y="5733003"/>
                </a:lnTo>
                <a:lnTo>
                  <a:pt x="8638773" y="0"/>
                </a:lnTo>
                <a:lnTo>
                  <a:pt x="0" y="0"/>
                </a:lnTo>
                <a:lnTo>
                  <a:pt x="0" y="5733003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168815" y="2927354"/>
            <a:ext cx="8182690" cy="5430330"/>
          </a:xfrm>
          <a:custGeom>
            <a:avLst/>
            <a:gdLst/>
            <a:ahLst/>
            <a:cxnLst/>
            <a:rect r="r" b="b" t="t" l="l"/>
            <a:pathLst>
              <a:path h="5430330" w="8182690">
                <a:moveTo>
                  <a:pt x="8182690" y="0"/>
                </a:moveTo>
                <a:lnTo>
                  <a:pt x="0" y="0"/>
                </a:lnTo>
                <a:lnTo>
                  <a:pt x="0" y="5430331"/>
                </a:lnTo>
                <a:lnTo>
                  <a:pt x="8182690" y="5430331"/>
                </a:lnTo>
                <a:lnTo>
                  <a:pt x="8182690" y="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169859" y="394684"/>
            <a:ext cx="5118141" cy="3396585"/>
          </a:xfrm>
          <a:custGeom>
            <a:avLst/>
            <a:gdLst/>
            <a:ahLst/>
            <a:cxnLst/>
            <a:rect r="r" b="b" t="t" l="l"/>
            <a:pathLst>
              <a:path h="3396585" w="5118141">
                <a:moveTo>
                  <a:pt x="0" y="0"/>
                </a:moveTo>
                <a:lnTo>
                  <a:pt x="5118141" y="0"/>
                </a:lnTo>
                <a:lnTo>
                  <a:pt x="5118141" y="3396585"/>
                </a:lnTo>
                <a:lnTo>
                  <a:pt x="0" y="33965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1168815" y="6526800"/>
            <a:ext cx="5118141" cy="3396585"/>
          </a:xfrm>
          <a:custGeom>
            <a:avLst/>
            <a:gdLst/>
            <a:ahLst/>
            <a:cxnLst/>
            <a:rect r="r" b="b" t="t" l="l"/>
            <a:pathLst>
              <a:path h="3396585" w="5118141">
                <a:moveTo>
                  <a:pt x="5118142" y="0"/>
                </a:moveTo>
                <a:lnTo>
                  <a:pt x="0" y="0"/>
                </a:lnTo>
                <a:lnTo>
                  <a:pt x="0" y="3396585"/>
                </a:lnTo>
                <a:lnTo>
                  <a:pt x="5118142" y="3396585"/>
                </a:lnTo>
                <a:lnTo>
                  <a:pt x="511814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05262" y="-488243"/>
            <a:ext cx="5281132" cy="3984854"/>
          </a:xfrm>
          <a:custGeom>
            <a:avLst/>
            <a:gdLst/>
            <a:ahLst/>
            <a:cxnLst/>
            <a:rect r="r" b="b" t="t" l="l"/>
            <a:pathLst>
              <a:path h="3984854" w="5281132">
                <a:moveTo>
                  <a:pt x="0" y="0"/>
                </a:moveTo>
                <a:lnTo>
                  <a:pt x="5281132" y="0"/>
                </a:lnTo>
                <a:lnTo>
                  <a:pt x="5281132" y="3984854"/>
                </a:lnTo>
                <a:lnTo>
                  <a:pt x="0" y="39848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3409572" y="6838370"/>
            <a:ext cx="5171931" cy="3902457"/>
          </a:xfrm>
          <a:custGeom>
            <a:avLst/>
            <a:gdLst/>
            <a:ahLst/>
            <a:cxnLst/>
            <a:rect r="r" b="b" t="t" l="l"/>
            <a:pathLst>
              <a:path h="3902457" w="5171931">
                <a:moveTo>
                  <a:pt x="5171930" y="3902456"/>
                </a:moveTo>
                <a:lnTo>
                  <a:pt x="0" y="3902456"/>
                </a:lnTo>
                <a:lnTo>
                  <a:pt x="0" y="0"/>
                </a:lnTo>
                <a:lnTo>
                  <a:pt x="5171930" y="0"/>
                </a:lnTo>
                <a:lnTo>
                  <a:pt x="5171930" y="390245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196550" y="5019675"/>
            <a:ext cx="9894900" cy="2188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1"/>
              </a:lnSpc>
            </a:pPr>
            <a:r>
              <a:rPr lang="en-US" sz="3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Manual balance sheet analysis is inefficient, lacks interactivity, and offers no role-based data access.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4196550" y="2561521"/>
            <a:ext cx="9413355" cy="1814210"/>
          </a:xfrm>
          <a:custGeom>
            <a:avLst/>
            <a:gdLst/>
            <a:ahLst/>
            <a:cxnLst/>
            <a:rect r="r" b="b" t="t" l="l"/>
            <a:pathLst>
              <a:path h="1814210" w="9413355">
                <a:moveTo>
                  <a:pt x="0" y="0"/>
                </a:moveTo>
                <a:lnTo>
                  <a:pt x="9413355" y="0"/>
                </a:lnTo>
                <a:lnTo>
                  <a:pt x="9413355" y="1814210"/>
                </a:lnTo>
                <a:lnTo>
                  <a:pt x="0" y="18142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802770" y="3058606"/>
            <a:ext cx="8520963" cy="8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47"/>
              </a:lnSpc>
            </a:pPr>
            <a:r>
              <a:rPr lang="en-US" sz="6399" b="true">
                <a:solidFill>
                  <a:srgbClr val="FCFEFF"/>
                </a:solidFill>
                <a:latin typeface="Aileron Bold"/>
                <a:ea typeface="Aileron Bold"/>
                <a:cs typeface="Aileron Bold"/>
                <a:sym typeface="Aileron Bold"/>
              </a:rPr>
              <a:t>Problem Statement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9144000" y="1355173"/>
            <a:ext cx="10042068" cy="6664282"/>
          </a:xfrm>
          <a:custGeom>
            <a:avLst/>
            <a:gdLst/>
            <a:ahLst/>
            <a:cxnLst/>
            <a:rect r="r" b="b" t="t" l="l"/>
            <a:pathLst>
              <a:path h="6664282" w="10042068">
                <a:moveTo>
                  <a:pt x="0" y="6664282"/>
                </a:moveTo>
                <a:lnTo>
                  <a:pt x="10042068" y="6664282"/>
                </a:lnTo>
                <a:lnTo>
                  <a:pt x="10042068" y="0"/>
                </a:lnTo>
                <a:lnTo>
                  <a:pt x="0" y="0"/>
                </a:lnTo>
                <a:lnTo>
                  <a:pt x="0" y="6664282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898068" y="2179650"/>
            <a:ext cx="10042068" cy="6664282"/>
          </a:xfrm>
          <a:custGeom>
            <a:avLst/>
            <a:gdLst/>
            <a:ahLst/>
            <a:cxnLst/>
            <a:rect r="r" b="b" t="t" l="l"/>
            <a:pathLst>
              <a:path h="6664282" w="10042068">
                <a:moveTo>
                  <a:pt x="10042068" y="0"/>
                </a:moveTo>
                <a:lnTo>
                  <a:pt x="0" y="0"/>
                </a:lnTo>
                <a:lnTo>
                  <a:pt x="0" y="6664282"/>
                </a:lnTo>
                <a:lnTo>
                  <a:pt x="10042068" y="6664282"/>
                </a:lnTo>
                <a:lnTo>
                  <a:pt x="10042068" y="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11278" y="4982792"/>
            <a:ext cx="4216232" cy="2798045"/>
          </a:xfrm>
          <a:custGeom>
            <a:avLst/>
            <a:gdLst/>
            <a:ahLst/>
            <a:cxnLst/>
            <a:rect r="r" b="b" t="t" l="l"/>
            <a:pathLst>
              <a:path h="2798045" w="4216232">
                <a:moveTo>
                  <a:pt x="0" y="0"/>
                </a:moveTo>
                <a:lnTo>
                  <a:pt x="4216232" y="0"/>
                </a:lnTo>
                <a:lnTo>
                  <a:pt x="4216232" y="2798045"/>
                </a:lnTo>
                <a:lnTo>
                  <a:pt x="0" y="27980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1540716" y="2311677"/>
            <a:ext cx="5118141" cy="3396585"/>
          </a:xfrm>
          <a:custGeom>
            <a:avLst/>
            <a:gdLst/>
            <a:ahLst/>
            <a:cxnLst/>
            <a:rect r="r" b="b" t="t" l="l"/>
            <a:pathLst>
              <a:path h="3396585" w="5118141">
                <a:moveTo>
                  <a:pt x="5118141" y="0"/>
                </a:moveTo>
                <a:lnTo>
                  <a:pt x="0" y="0"/>
                </a:lnTo>
                <a:lnTo>
                  <a:pt x="0" y="3396584"/>
                </a:lnTo>
                <a:lnTo>
                  <a:pt x="5118141" y="3396584"/>
                </a:lnTo>
                <a:lnTo>
                  <a:pt x="511814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305789" y="-488243"/>
            <a:ext cx="5381659" cy="4060706"/>
          </a:xfrm>
          <a:custGeom>
            <a:avLst/>
            <a:gdLst/>
            <a:ahLst/>
            <a:cxnLst/>
            <a:rect r="r" b="b" t="t" l="l"/>
            <a:pathLst>
              <a:path h="4060706" w="5381659">
                <a:moveTo>
                  <a:pt x="0" y="0"/>
                </a:moveTo>
                <a:lnTo>
                  <a:pt x="5381659" y="0"/>
                </a:lnTo>
                <a:lnTo>
                  <a:pt x="5381659" y="4060707"/>
                </a:lnTo>
                <a:lnTo>
                  <a:pt x="0" y="40607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3031403" y="6736988"/>
            <a:ext cx="5581585" cy="4211560"/>
          </a:xfrm>
          <a:custGeom>
            <a:avLst/>
            <a:gdLst/>
            <a:ahLst/>
            <a:cxnLst/>
            <a:rect r="r" b="b" t="t" l="l"/>
            <a:pathLst>
              <a:path h="4211560" w="5581585">
                <a:moveTo>
                  <a:pt x="5581585" y="4211560"/>
                </a:moveTo>
                <a:lnTo>
                  <a:pt x="0" y="4211560"/>
                </a:lnTo>
                <a:lnTo>
                  <a:pt x="0" y="0"/>
                </a:lnTo>
                <a:lnTo>
                  <a:pt x="5581585" y="0"/>
                </a:lnTo>
                <a:lnTo>
                  <a:pt x="5581585" y="42115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196550" y="4414712"/>
            <a:ext cx="9894900" cy="2931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1"/>
              </a:lnSpc>
            </a:pPr>
            <a:r>
              <a:rPr lang="en-US" sz="3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 AI-powered system that lets users upload balance sheets, ask financial questions in plain English, and get role-specific responses securely.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4196550" y="2455903"/>
            <a:ext cx="8811894" cy="1698292"/>
          </a:xfrm>
          <a:custGeom>
            <a:avLst/>
            <a:gdLst/>
            <a:ahLst/>
            <a:cxnLst/>
            <a:rect r="r" b="b" t="t" l="l"/>
            <a:pathLst>
              <a:path h="1698292" w="8811894">
                <a:moveTo>
                  <a:pt x="0" y="0"/>
                </a:moveTo>
                <a:lnTo>
                  <a:pt x="8811895" y="0"/>
                </a:lnTo>
                <a:lnTo>
                  <a:pt x="8811895" y="1698293"/>
                </a:lnTo>
                <a:lnTo>
                  <a:pt x="0" y="16982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727191" y="2895030"/>
            <a:ext cx="7304212" cy="8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47"/>
              </a:lnSpc>
            </a:pPr>
            <a:r>
              <a:rPr lang="en-US" sz="6399" b="true">
                <a:solidFill>
                  <a:srgbClr val="FCFEFF"/>
                </a:solidFill>
                <a:latin typeface="Aileron Bold"/>
                <a:ea typeface="Aileron Bold"/>
                <a:cs typeface="Aileron Bold"/>
                <a:sym typeface="Aileron Bold"/>
              </a:rPr>
              <a:t>Proposed solution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0717673" y="793797"/>
            <a:ext cx="8638773" cy="5733004"/>
          </a:xfrm>
          <a:custGeom>
            <a:avLst/>
            <a:gdLst/>
            <a:ahLst/>
            <a:cxnLst/>
            <a:rect r="r" b="b" t="t" l="l"/>
            <a:pathLst>
              <a:path h="5733004" w="8638773">
                <a:moveTo>
                  <a:pt x="0" y="5733003"/>
                </a:moveTo>
                <a:lnTo>
                  <a:pt x="8638773" y="5733003"/>
                </a:lnTo>
                <a:lnTo>
                  <a:pt x="8638773" y="0"/>
                </a:lnTo>
                <a:lnTo>
                  <a:pt x="0" y="0"/>
                </a:lnTo>
                <a:lnTo>
                  <a:pt x="0" y="5733003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168815" y="2927354"/>
            <a:ext cx="8182690" cy="5430330"/>
          </a:xfrm>
          <a:custGeom>
            <a:avLst/>
            <a:gdLst/>
            <a:ahLst/>
            <a:cxnLst/>
            <a:rect r="r" b="b" t="t" l="l"/>
            <a:pathLst>
              <a:path h="5430330" w="8182690">
                <a:moveTo>
                  <a:pt x="8182690" y="0"/>
                </a:moveTo>
                <a:lnTo>
                  <a:pt x="0" y="0"/>
                </a:lnTo>
                <a:lnTo>
                  <a:pt x="0" y="5430331"/>
                </a:lnTo>
                <a:lnTo>
                  <a:pt x="8182690" y="5430331"/>
                </a:lnTo>
                <a:lnTo>
                  <a:pt x="8182690" y="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169859" y="394684"/>
            <a:ext cx="5118141" cy="3396585"/>
          </a:xfrm>
          <a:custGeom>
            <a:avLst/>
            <a:gdLst/>
            <a:ahLst/>
            <a:cxnLst/>
            <a:rect r="r" b="b" t="t" l="l"/>
            <a:pathLst>
              <a:path h="3396585" w="5118141">
                <a:moveTo>
                  <a:pt x="0" y="0"/>
                </a:moveTo>
                <a:lnTo>
                  <a:pt x="5118141" y="0"/>
                </a:lnTo>
                <a:lnTo>
                  <a:pt x="5118141" y="3396585"/>
                </a:lnTo>
                <a:lnTo>
                  <a:pt x="0" y="33965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1168815" y="6526800"/>
            <a:ext cx="5118141" cy="3396585"/>
          </a:xfrm>
          <a:custGeom>
            <a:avLst/>
            <a:gdLst/>
            <a:ahLst/>
            <a:cxnLst/>
            <a:rect r="r" b="b" t="t" l="l"/>
            <a:pathLst>
              <a:path h="3396585" w="5118141">
                <a:moveTo>
                  <a:pt x="5118142" y="0"/>
                </a:moveTo>
                <a:lnTo>
                  <a:pt x="0" y="0"/>
                </a:lnTo>
                <a:lnTo>
                  <a:pt x="0" y="3396585"/>
                </a:lnTo>
                <a:lnTo>
                  <a:pt x="5118142" y="3396585"/>
                </a:lnTo>
                <a:lnTo>
                  <a:pt x="511814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488243"/>
            <a:ext cx="4670423" cy="3524046"/>
          </a:xfrm>
          <a:custGeom>
            <a:avLst/>
            <a:gdLst/>
            <a:ahLst/>
            <a:cxnLst/>
            <a:rect r="r" b="b" t="t" l="l"/>
            <a:pathLst>
              <a:path h="3524046" w="4670423">
                <a:moveTo>
                  <a:pt x="0" y="0"/>
                </a:moveTo>
                <a:lnTo>
                  <a:pt x="4670423" y="0"/>
                </a:lnTo>
                <a:lnTo>
                  <a:pt x="4670423" y="3524047"/>
                </a:lnTo>
                <a:lnTo>
                  <a:pt x="0" y="35240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3947662" y="7300977"/>
            <a:ext cx="4521303" cy="3411529"/>
          </a:xfrm>
          <a:custGeom>
            <a:avLst/>
            <a:gdLst/>
            <a:ahLst/>
            <a:cxnLst/>
            <a:rect r="r" b="b" t="t" l="l"/>
            <a:pathLst>
              <a:path h="3411529" w="4521303">
                <a:moveTo>
                  <a:pt x="4521303" y="3411529"/>
                </a:moveTo>
                <a:lnTo>
                  <a:pt x="0" y="3411529"/>
                </a:lnTo>
                <a:lnTo>
                  <a:pt x="0" y="0"/>
                </a:lnTo>
                <a:lnTo>
                  <a:pt x="4521303" y="0"/>
                </a:lnTo>
                <a:lnTo>
                  <a:pt x="4521303" y="341152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694043" y="2625575"/>
            <a:ext cx="7890927" cy="1520797"/>
          </a:xfrm>
          <a:custGeom>
            <a:avLst/>
            <a:gdLst/>
            <a:ahLst/>
            <a:cxnLst/>
            <a:rect r="r" b="b" t="t" l="l"/>
            <a:pathLst>
              <a:path h="1520797" w="7890927">
                <a:moveTo>
                  <a:pt x="0" y="0"/>
                </a:moveTo>
                <a:lnTo>
                  <a:pt x="7890927" y="0"/>
                </a:lnTo>
                <a:lnTo>
                  <a:pt x="7890927" y="1520797"/>
                </a:lnTo>
                <a:lnTo>
                  <a:pt x="0" y="15207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949071" y="1440565"/>
            <a:ext cx="8129608" cy="8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47"/>
              </a:lnSpc>
            </a:pPr>
            <a:r>
              <a:rPr lang="en-US" sz="6399" b="true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System Components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29661" y="6488692"/>
            <a:ext cx="9894900" cy="1876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81"/>
              </a:lnSpc>
            </a:pPr>
            <a:r>
              <a:rPr lang="en-US" b="true" sz="32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Lorem ipsum dolor sit amet, consectetur adipisicing elit, sed do eiusmod tempor incididunt ut labore et dolore magna aliqua.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60395" y="2094170"/>
            <a:ext cx="1056248" cy="1770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096"/>
              </a:lnSpc>
            </a:pPr>
            <a:r>
              <a:rPr lang="en-US" b="true" sz="6438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1.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817628" y="3064379"/>
            <a:ext cx="6900045" cy="800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3"/>
              </a:lnSpc>
              <a:spcBef>
                <a:spcPct val="0"/>
              </a:spcBef>
            </a:pPr>
            <a:r>
              <a:rPr lang="en-US" b="true" sz="2900">
                <a:solidFill>
                  <a:srgbClr val="FCFEFF"/>
                </a:solidFill>
                <a:latin typeface="Aileron Bold"/>
                <a:ea typeface="Aileron Bold"/>
                <a:cs typeface="Aileron Bold"/>
                <a:sym typeface="Aileron Bold"/>
              </a:rPr>
              <a:t>Frontend: Handles file upload, chat UI, and role-based history.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2694043" y="4588976"/>
            <a:ext cx="7890927" cy="1520797"/>
          </a:xfrm>
          <a:custGeom>
            <a:avLst/>
            <a:gdLst/>
            <a:ahLst/>
            <a:cxnLst/>
            <a:rect r="r" b="b" t="t" l="l"/>
            <a:pathLst>
              <a:path h="1520797" w="7890927">
                <a:moveTo>
                  <a:pt x="0" y="0"/>
                </a:moveTo>
                <a:lnTo>
                  <a:pt x="7890927" y="0"/>
                </a:lnTo>
                <a:lnTo>
                  <a:pt x="7890927" y="1520796"/>
                </a:lnTo>
                <a:lnTo>
                  <a:pt x="0" y="15207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694043" y="6526800"/>
            <a:ext cx="7890927" cy="1520797"/>
          </a:xfrm>
          <a:custGeom>
            <a:avLst/>
            <a:gdLst/>
            <a:ahLst/>
            <a:cxnLst/>
            <a:rect r="r" b="b" t="t" l="l"/>
            <a:pathLst>
              <a:path h="1520797" w="7890927">
                <a:moveTo>
                  <a:pt x="0" y="0"/>
                </a:moveTo>
                <a:lnTo>
                  <a:pt x="7890927" y="0"/>
                </a:lnTo>
                <a:lnTo>
                  <a:pt x="7890927" y="1520797"/>
                </a:lnTo>
                <a:lnTo>
                  <a:pt x="0" y="15207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760395" y="8333347"/>
            <a:ext cx="7890927" cy="1520797"/>
          </a:xfrm>
          <a:custGeom>
            <a:avLst/>
            <a:gdLst/>
            <a:ahLst/>
            <a:cxnLst/>
            <a:rect r="r" b="b" t="t" l="l"/>
            <a:pathLst>
              <a:path h="1520797" w="7890927">
                <a:moveTo>
                  <a:pt x="0" y="0"/>
                </a:moveTo>
                <a:lnTo>
                  <a:pt x="7890927" y="0"/>
                </a:lnTo>
                <a:lnTo>
                  <a:pt x="7890927" y="1520797"/>
                </a:lnTo>
                <a:lnTo>
                  <a:pt x="0" y="15207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760395" y="4064042"/>
            <a:ext cx="1056248" cy="1770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096"/>
              </a:lnSpc>
            </a:pPr>
            <a:r>
              <a:rPr lang="en-US" b="true" sz="6438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2.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542908" y="4950697"/>
            <a:ext cx="6941935" cy="800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2"/>
              </a:lnSpc>
              <a:spcBef>
                <a:spcPct val="0"/>
              </a:spcBef>
            </a:pPr>
            <a:r>
              <a:rPr lang="en-US" b="true" sz="2899">
                <a:solidFill>
                  <a:srgbClr val="FCFEFF"/>
                </a:solidFill>
                <a:latin typeface="Aileron Bold"/>
                <a:ea typeface="Aileron Bold"/>
                <a:cs typeface="Aileron Bold"/>
                <a:sym typeface="Aileron Bold"/>
              </a:rPr>
              <a:t>Backend: Authenticates users, manages logic, sends queries to AI.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761380" y="6033572"/>
            <a:ext cx="1056248" cy="1770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096"/>
              </a:lnSpc>
            </a:pPr>
            <a:r>
              <a:rPr lang="en-US" b="true" sz="6438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3.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643035" y="6915088"/>
            <a:ext cx="6941935" cy="800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2"/>
              </a:lnSpc>
              <a:spcBef>
                <a:spcPct val="0"/>
              </a:spcBef>
            </a:pPr>
            <a:r>
              <a:rPr lang="en-US" b="true" sz="2899">
                <a:solidFill>
                  <a:srgbClr val="FCFEFF"/>
                </a:solidFill>
                <a:latin typeface="Aileron Bold"/>
                <a:ea typeface="Aileron Bold"/>
                <a:cs typeface="Aileron Bold"/>
                <a:sym typeface="Aileron Bold"/>
              </a:rPr>
              <a:t>AI Layer: Processes natural language questions and extracts answers.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761380" y="7843335"/>
            <a:ext cx="1056248" cy="1770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096"/>
              </a:lnSpc>
            </a:pPr>
            <a:r>
              <a:rPr lang="en-US" b="true" sz="6438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4.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796683" y="8620852"/>
            <a:ext cx="6941935" cy="800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2"/>
              </a:lnSpc>
              <a:spcBef>
                <a:spcPct val="0"/>
              </a:spcBef>
            </a:pPr>
            <a:r>
              <a:rPr lang="en-US" b="true" sz="2899">
                <a:solidFill>
                  <a:srgbClr val="FCFEFF"/>
                </a:solidFill>
                <a:latin typeface="Aileron Bold"/>
                <a:ea typeface="Aileron Bold"/>
                <a:cs typeface="Aileron Bold"/>
                <a:sym typeface="Aileron Bold"/>
              </a:rPr>
              <a:t>Database: Stores users, roles, companies, PDFs, and chat logs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9144000" y="1355173"/>
            <a:ext cx="10042068" cy="6664282"/>
          </a:xfrm>
          <a:custGeom>
            <a:avLst/>
            <a:gdLst/>
            <a:ahLst/>
            <a:cxnLst/>
            <a:rect r="r" b="b" t="t" l="l"/>
            <a:pathLst>
              <a:path h="6664282" w="10042068">
                <a:moveTo>
                  <a:pt x="0" y="6664282"/>
                </a:moveTo>
                <a:lnTo>
                  <a:pt x="10042068" y="6664282"/>
                </a:lnTo>
                <a:lnTo>
                  <a:pt x="10042068" y="0"/>
                </a:lnTo>
                <a:lnTo>
                  <a:pt x="0" y="0"/>
                </a:lnTo>
                <a:lnTo>
                  <a:pt x="0" y="6664282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898068" y="2179650"/>
            <a:ext cx="10042068" cy="6664282"/>
          </a:xfrm>
          <a:custGeom>
            <a:avLst/>
            <a:gdLst/>
            <a:ahLst/>
            <a:cxnLst/>
            <a:rect r="r" b="b" t="t" l="l"/>
            <a:pathLst>
              <a:path h="6664282" w="10042068">
                <a:moveTo>
                  <a:pt x="10042068" y="0"/>
                </a:moveTo>
                <a:lnTo>
                  <a:pt x="0" y="0"/>
                </a:lnTo>
                <a:lnTo>
                  <a:pt x="0" y="6664282"/>
                </a:lnTo>
                <a:lnTo>
                  <a:pt x="10042068" y="6664282"/>
                </a:lnTo>
                <a:lnTo>
                  <a:pt x="10042068" y="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11278" y="4982792"/>
            <a:ext cx="4216232" cy="2798045"/>
          </a:xfrm>
          <a:custGeom>
            <a:avLst/>
            <a:gdLst/>
            <a:ahLst/>
            <a:cxnLst/>
            <a:rect r="r" b="b" t="t" l="l"/>
            <a:pathLst>
              <a:path h="2798045" w="4216232">
                <a:moveTo>
                  <a:pt x="0" y="0"/>
                </a:moveTo>
                <a:lnTo>
                  <a:pt x="4216232" y="0"/>
                </a:lnTo>
                <a:lnTo>
                  <a:pt x="4216232" y="2798045"/>
                </a:lnTo>
                <a:lnTo>
                  <a:pt x="0" y="27980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1540716" y="2311677"/>
            <a:ext cx="5118141" cy="3396585"/>
          </a:xfrm>
          <a:custGeom>
            <a:avLst/>
            <a:gdLst/>
            <a:ahLst/>
            <a:cxnLst/>
            <a:rect r="r" b="b" t="t" l="l"/>
            <a:pathLst>
              <a:path h="3396585" w="5118141">
                <a:moveTo>
                  <a:pt x="5118141" y="0"/>
                </a:moveTo>
                <a:lnTo>
                  <a:pt x="0" y="0"/>
                </a:lnTo>
                <a:lnTo>
                  <a:pt x="0" y="3396584"/>
                </a:lnTo>
                <a:lnTo>
                  <a:pt x="5118141" y="3396584"/>
                </a:lnTo>
                <a:lnTo>
                  <a:pt x="511814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305789" y="-488243"/>
            <a:ext cx="5381659" cy="4060706"/>
          </a:xfrm>
          <a:custGeom>
            <a:avLst/>
            <a:gdLst/>
            <a:ahLst/>
            <a:cxnLst/>
            <a:rect r="r" b="b" t="t" l="l"/>
            <a:pathLst>
              <a:path h="4060706" w="5381659">
                <a:moveTo>
                  <a:pt x="0" y="0"/>
                </a:moveTo>
                <a:lnTo>
                  <a:pt x="5381659" y="0"/>
                </a:lnTo>
                <a:lnTo>
                  <a:pt x="5381659" y="4060707"/>
                </a:lnTo>
                <a:lnTo>
                  <a:pt x="0" y="40607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3031403" y="6736988"/>
            <a:ext cx="5581585" cy="4211560"/>
          </a:xfrm>
          <a:custGeom>
            <a:avLst/>
            <a:gdLst/>
            <a:ahLst/>
            <a:cxnLst/>
            <a:rect r="r" b="b" t="t" l="l"/>
            <a:pathLst>
              <a:path h="4211560" w="5581585">
                <a:moveTo>
                  <a:pt x="5581585" y="4211560"/>
                </a:moveTo>
                <a:lnTo>
                  <a:pt x="0" y="4211560"/>
                </a:lnTo>
                <a:lnTo>
                  <a:pt x="0" y="0"/>
                </a:lnTo>
                <a:lnTo>
                  <a:pt x="5581585" y="0"/>
                </a:lnTo>
                <a:lnTo>
                  <a:pt x="5581585" y="42115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122966" y="1388057"/>
            <a:ext cx="7315200" cy="1409839"/>
          </a:xfrm>
          <a:custGeom>
            <a:avLst/>
            <a:gdLst/>
            <a:ahLst/>
            <a:cxnLst/>
            <a:rect r="r" b="b" t="t" l="l"/>
            <a:pathLst>
              <a:path h="1409839" w="7315200">
                <a:moveTo>
                  <a:pt x="0" y="0"/>
                </a:moveTo>
                <a:lnTo>
                  <a:pt x="7315200" y="0"/>
                </a:lnTo>
                <a:lnTo>
                  <a:pt x="7315200" y="1409839"/>
                </a:lnTo>
                <a:lnTo>
                  <a:pt x="0" y="14098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699238" y="1769631"/>
            <a:ext cx="4914903" cy="8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47"/>
              </a:lnSpc>
            </a:pPr>
            <a:r>
              <a:rPr lang="en-US" sz="6399" b="true">
                <a:solidFill>
                  <a:srgbClr val="FCFEFF"/>
                </a:solidFill>
                <a:latin typeface="Aileron Bold"/>
                <a:ea typeface="Aileron Bold"/>
                <a:cs typeface="Aileron Bold"/>
                <a:sym typeface="Aileron Bold"/>
              </a:rPr>
              <a:t>Tech Stack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353341" y="3373698"/>
            <a:ext cx="9325421" cy="636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71560" indent="-485780" lvl="1">
              <a:lnSpc>
                <a:spcPts val="4815"/>
              </a:lnSpc>
              <a:buFont typeface="Arial"/>
              <a:buChar char="•"/>
            </a:pPr>
            <a:r>
              <a:rPr lang="en-US" b="true" sz="45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Frontend: </a:t>
            </a:r>
            <a:r>
              <a:rPr lang="en-US" sz="45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React.js, Tailwind CSS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353341" y="4507230"/>
            <a:ext cx="9398496" cy="636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71550" indent="-485775" lvl="1">
              <a:lnSpc>
                <a:spcPts val="4815"/>
              </a:lnSpc>
              <a:buFont typeface="Arial"/>
              <a:buChar char="•"/>
            </a:pPr>
            <a:r>
              <a:rPr lang="en-US" b="true" sz="45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Backend: </a:t>
            </a:r>
            <a:r>
              <a:rPr lang="en-US" sz="45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Node.js with Express.js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353341" y="5715000"/>
            <a:ext cx="5662017" cy="636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71550" indent="-485775" lvl="1">
              <a:lnSpc>
                <a:spcPts val="4815"/>
              </a:lnSpc>
              <a:buFont typeface="Arial"/>
              <a:buChar char="•"/>
            </a:pPr>
            <a:r>
              <a:rPr lang="en-US" b="true" sz="45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Database: </a:t>
            </a:r>
            <a:r>
              <a:rPr lang="en-US" sz="45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MySQL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353341" y="6922770"/>
            <a:ext cx="9141321" cy="636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71550" indent="-485775" lvl="1">
              <a:lnSpc>
                <a:spcPts val="4815"/>
              </a:lnSpc>
              <a:buFont typeface="Arial"/>
              <a:buChar char="•"/>
            </a:pPr>
            <a:r>
              <a:rPr lang="en-US" b="true" sz="45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AI Integration: </a:t>
            </a:r>
            <a:r>
              <a:rPr lang="en-US" sz="45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Gemini 1.5 Flash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353341" y="8207662"/>
            <a:ext cx="11489680" cy="636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71550" indent="-485775" lvl="1">
              <a:lnSpc>
                <a:spcPts val="4815"/>
              </a:lnSpc>
              <a:buFont typeface="Arial"/>
              <a:buChar char="•"/>
            </a:pPr>
            <a:r>
              <a:rPr lang="en-US" b="true" sz="45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Authentication: </a:t>
            </a:r>
            <a:r>
              <a:rPr lang="en-US" sz="45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Role-based login system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0717673" y="793797"/>
            <a:ext cx="8638773" cy="5733004"/>
          </a:xfrm>
          <a:custGeom>
            <a:avLst/>
            <a:gdLst/>
            <a:ahLst/>
            <a:cxnLst/>
            <a:rect r="r" b="b" t="t" l="l"/>
            <a:pathLst>
              <a:path h="5733004" w="8638773">
                <a:moveTo>
                  <a:pt x="0" y="5733003"/>
                </a:moveTo>
                <a:lnTo>
                  <a:pt x="8638773" y="5733003"/>
                </a:lnTo>
                <a:lnTo>
                  <a:pt x="8638773" y="0"/>
                </a:lnTo>
                <a:lnTo>
                  <a:pt x="0" y="0"/>
                </a:lnTo>
                <a:lnTo>
                  <a:pt x="0" y="5733003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168815" y="2927354"/>
            <a:ext cx="8182690" cy="5430330"/>
          </a:xfrm>
          <a:custGeom>
            <a:avLst/>
            <a:gdLst/>
            <a:ahLst/>
            <a:cxnLst/>
            <a:rect r="r" b="b" t="t" l="l"/>
            <a:pathLst>
              <a:path h="5430330" w="8182690">
                <a:moveTo>
                  <a:pt x="8182690" y="0"/>
                </a:moveTo>
                <a:lnTo>
                  <a:pt x="0" y="0"/>
                </a:lnTo>
                <a:lnTo>
                  <a:pt x="0" y="5430331"/>
                </a:lnTo>
                <a:lnTo>
                  <a:pt x="8182690" y="5430331"/>
                </a:lnTo>
                <a:lnTo>
                  <a:pt x="8182690" y="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169859" y="394684"/>
            <a:ext cx="5118141" cy="3396585"/>
          </a:xfrm>
          <a:custGeom>
            <a:avLst/>
            <a:gdLst/>
            <a:ahLst/>
            <a:cxnLst/>
            <a:rect r="r" b="b" t="t" l="l"/>
            <a:pathLst>
              <a:path h="3396585" w="5118141">
                <a:moveTo>
                  <a:pt x="0" y="0"/>
                </a:moveTo>
                <a:lnTo>
                  <a:pt x="5118141" y="0"/>
                </a:lnTo>
                <a:lnTo>
                  <a:pt x="5118141" y="3396585"/>
                </a:lnTo>
                <a:lnTo>
                  <a:pt x="0" y="33965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1168815" y="6526800"/>
            <a:ext cx="5118141" cy="3396585"/>
          </a:xfrm>
          <a:custGeom>
            <a:avLst/>
            <a:gdLst/>
            <a:ahLst/>
            <a:cxnLst/>
            <a:rect r="r" b="b" t="t" l="l"/>
            <a:pathLst>
              <a:path h="3396585" w="5118141">
                <a:moveTo>
                  <a:pt x="5118142" y="0"/>
                </a:moveTo>
                <a:lnTo>
                  <a:pt x="0" y="0"/>
                </a:lnTo>
                <a:lnTo>
                  <a:pt x="0" y="3396585"/>
                </a:lnTo>
                <a:lnTo>
                  <a:pt x="5118142" y="3396585"/>
                </a:lnTo>
                <a:lnTo>
                  <a:pt x="511814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05262" y="-488243"/>
            <a:ext cx="5281132" cy="3984854"/>
          </a:xfrm>
          <a:custGeom>
            <a:avLst/>
            <a:gdLst/>
            <a:ahLst/>
            <a:cxnLst/>
            <a:rect r="r" b="b" t="t" l="l"/>
            <a:pathLst>
              <a:path h="3984854" w="5281132">
                <a:moveTo>
                  <a:pt x="0" y="0"/>
                </a:moveTo>
                <a:lnTo>
                  <a:pt x="5281132" y="0"/>
                </a:lnTo>
                <a:lnTo>
                  <a:pt x="5281132" y="3984854"/>
                </a:lnTo>
                <a:lnTo>
                  <a:pt x="0" y="39848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3409572" y="6838370"/>
            <a:ext cx="5171931" cy="3902457"/>
          </a:xfrm>
          <a:custGeom>
            <a:avLst/>
            <a:gdLst/>
            <a:ahLst/>
            <a:cxnLst/>
            <a:rect r="r" b="b" t="t" l="l"/>
            <a:pathLst>
              <a:path h="3902457" w="5171931">
                <a:moveTo>
                  <a:pt x="5171930" y="3902456"/>
                </a:moveTo>
                <a:lnTo>
                  <a:pt x="0" y="3902456"/>
                </a:lnTo>
                <a:lnTo>
                  <a:pt x="0" y="0"/>
                </a:lnTo>
                <a:lnTo>
                  <a:pt x="5171930" y="0"/>
                </a:lnTo>
                <a:lnTo>
                  <a:pt x="5171930" y="390245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196550" y="3933054"/>
            <a:ext cx="9894900" cy="5705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0" indent="-356235" lvl="1">
              <a:lnSpc>
                <a:spcPts val="5082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📄 Upload balance sheet PDFs </a:t>
            </a:r>
          </a:p>
          <a:p>
            <a:pPr algn="l" marL="712470" indent="-356235" lvl="1">
              <a:lnSpc>
                <a:spcPts val="5082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🤖 Ask financial questions using natural language</a:t>
            </a:r>
          </a:p>
          <a:p>
            <a:pPr algn="l" marL="712470" indent="-356235" lvl="1">
              <a:lnSpc>
                <a:spcPts val="5082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🔐 Role-based access: Analyst, CEO, Admin</a:t>
            </a:r>
          </a:p>
          <a:p>
            <a:pPr algn="l" marL="712470" indent="-356235" lvl="1">
              <a:lnSpc>
                <a:spcPts val="5082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💬 Chat history with toggle option by role</a:t>
            </a:r>
          </a:p>
          <a:p>
            <a:pPr algn="l" marL="712470" indent="-356235" lvl="1">
              <a:lnSpc>
                <a:spcPts val="5082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📊 Auto-generated chart responses for relevant queries</a:t>
            </a:r>
          </a:p>
          <a:p>
            <a:pPr algn="l" marL="712470" indent="-356235" lvl="1">
              <a:lnSpc>
                <a:spcPts val="5082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🏢 Multi-company support with secure data isolation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4196550" y="1895211"/>
            <a:ext cx="7315200" cy="1409839"/>
          </a:xfrm>
          <a:custGeom>
            <a:avLst/>
            <a:gdLst/>
            <a:ahLst/>
            <a:cxnLst/>
            <a:rect r="r" b="b" t="t" l="l"/>
            <a:pathLst>
              <a:path h="1409839" w="7315200">
                <a:moveTo>
                  <a:pt x="0" y="0"/>
                </a:moveTo>
                <a:lnTo>
                  <a:pt x="7315200" y="0"/>
                </a:lnTo>
                <a:lnTo>
                  <a:pt x="7315200" y="1409839"/>
                </a:lnTo>
                <a:lnTo>
                  <a:pt x="0" y="14098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771460" y="2190111"/>
            <a:ext cx="5500573" cy="8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47"/>
              </a:lnSpc>
            </a:pPr>
            <a:r>
              <a:rPr lang="en-US" sz="6399" b="true">
                <a:solidFill>
                  <a:srgbClr val="FCFEFF"/>
                </a:solidFill>
                <a:latin typeface="Aileron Bold"/>
                <a:ea typeface="Aileron Bold"/>
                <a:cs typeface="Aileron Bold"/>
                <a:sym typeface="Aileron Bold"/>
              </a:rPr>
              <a:t>Features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9144000" y="1355173"/>
            <a:ext cx="10042068" cy="6664282"/>
          </a:xfrm>
          <a:custGeom>
            <a:avLst/>
            <a:gdLst/>
            <a:ahLst/>
            <a:cxnLst/>
            <a:rect r="r" b="b" t="t" l="l"/>
            <a:pathLst>
              <a:path h="6664282" w="10042068">
                <a:moveTo>
                  <a:pt x="0" y="6664282"/>
                </a:moveTo>
                <a:lnTo>
                  <a:pt x="10042068" y="6664282"/>
                </a:lnTo>
                <a:lnTo>
                  <a:pt x="10042068" y="0"/>
                </a:lnTo>
                <a:lnTo>
                  <a:pt x="0" y="0"/>
                </a:lnTo>
                <a:lnTo>
                  <a:pt x="0" y="6664282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898068" y="2179650"/>
            <a:ext cx="10042068" cy="6664282"/>
          </a:xfrm>
          <a:custGeom>
            <a:avLst/>
            <a:gdLst/>
            <a:ahLst/>
            <a:cxnLst/>
            <a:rect r="r" b="b" t="t" l="l"/>
            <a:pathLst>
              <a:path h="6664282" w="10042068">
                <a:moveTo>
                  <a:pt x="10042068" y="0"/>
                </a:moveTo>
                <a:lnTo>
                  <a:pt x="0" y="0"/>
                </a:lnTo>
                <a:lnTo>
                  <a:pt x="0" y="6664282"/>
                </a:lnTo>
                <a:lnTo>
                  <a:pt x="10042068" y="6664282"/>
                </a:lnTo>
                <a:lnTo>
                  <a:pt x="10042068" y="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11278" y="4982792"/>
            <a:ext cx="4216232" cy="2798045"/>
          </a:xfrm>
          <a:custGeom>
            <a:avLst/>
            <a:gdLst/>
            <a:ahLst/>
            <a:cxnLst/>
            <a:rect r="r" b="b" t="t" l="l"/>
            <a:pathLst>
              <a:path h="2798045" w="4216232">
                <a:moveTo>
                  <a:pt x="0" y="0"/>
                </a:moveTo>
                <a:lnTo>
                  <a:pt x="4216232" y="0"/>
                </a:lnTo>
                <a:lnTo>
                  <a:pt x="4216232" y="2798045"/>
                </a:lnTo>
                <a:lnTo>
                  <a:pt x="0" y="27980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1540716" y="2311677"/>
            <a:ext cx="5118141" cy="3396585"/>
          </a:xfrm>
          <a:custGeom>
            <a:avLst/>
            <a:gdLst/>
            <a:ahLst/>
            <a:cxnLst/>
            <a:rect r="r" b="b" t="t" l="l"/>
            <a:pathLst>
              <a:path h="3396585" w="5118141">
                <a:moveTo>
                  <a:pt x="5118141" y="0"/>
                </a:moveTo>
                <a:lnTo>
                  <a:pt x="0" y="0"/>
                </a:lnTo>
                <a:lnTo>
                  <a:pt x="0" y="3396584"/>
                </a:lnTo>
                <a:lnTo>
                  <a:pt x="5118141" y="3396584"/>
                </a:lnTo>
                <a:lnTo>
                  <a:pt x="511814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305789" y="-488243"/>
            <a:ext cx="5381659" cy="4060706"/>
          </a:xfrm>
          <a:custGeom>
            <a:avLst/>
            <a:gdLst/>
            <a:ahLst/>
            <a:cxnLst/>
            <a:rect r="r" b="b" t="t" l="l"/>
            <a:pathLst>
              <a:path h="4060706" w="5381659">
                <a:moveTo>
                  <a:pt x="0" y="0"/>
                </a:moveTo>
                <a:lnTo>
                  <a:pt x="5381659" y="0"/>
                </a:lnTo>
                <a:lnTo>
                  <a:pt x="5381659" y="4060707"/>
                </a:lnTo>
                <a:lnTo>
                  <a:pt x="0" y="40607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3031403" y="6736988"/>
            <a:ext cx="5581585" cy="4211560"/>
          </a:xfrm>
          <a:custGeom>
            <a:avLst/>
            <a:gdLst/>
            <a:ahLst/>
            <a:cxnLst/>
            <a:rect r="r" b="b" t="t" l="l"/>
            <a:pathLst>
              <a:path h="4211560" w="5581585">
                <a:moveTo>
                  <a:pt x="5581585" y="4211560"/>
                </a:moveTo>
                <a:lnTo>
                  <a:pt x="0" y="4211560"/>
                </a:lnTo>
                <a:lnTo>
                  <a:pt x="0" y="0"/>
                </a:lnTo>
                <a:lnTo>
                  <a:pt x="5581585" y="0"/>
                </a:lnTo>
                <a:lnTo>
                  <a:pt x="5581585" y="42115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196550" y="3905194"/>
            <a:ext cx="9894900" cy="5067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0" indent="-356235" lvl="1">
              <a:lnSpc>
                <a:spcPts val="5082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👤 User logs in (Analyst / CEO / Admin)</a:t>
            </a:r>
          </a:p>
          <a:p>
            <a:pPr algn="l" marL="712470" indent="-356235" lvl="1">
              <a:lnSpc>
                <a:spcPts val="5082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📄 Uploads a company’s balance sheet PDF</a:t>
            </a:r>
          </a:p>
          <a:p>
            <a:pPr algn="l" marL="712470" indent="-356235" lvl="1">
              <a:lnSpc>
                <a:spcPts val="5082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💬 Asks questions in natural language</a:t>
            </a:r>
          </a:p>
          <a:p>
            <a:pPr algn="l" marL="712470" indent="-356235" lvl="1">
              <a:lnSpc>
                <a:spcPts val="5082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🔍 AI processes the query using Gemini</a:t>
            </a:r>
          </a:p>
          <a:p>
            <a:pPr algn="l" marL="712470" indent="-356235" lvl="1">
              <a:lnSpc>
                <a:spcPts val="5082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🧠 Extracts answers from the PDF context</a:t>
            </a:r>
          </a:p>
          <a:p>
            <a:pPr algn="l" marL="712470" indent="-356235" lvl="1">
              <a:lnSpc>
                <a:spcPts val="5082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📁 Chat history saved, filtered per user &amp; company</a:t>
            </a:r>
          </a:p>
          <a:p>
            <a:pPr algn="l" marL="712470" indent="-356235" lvl="1">
              <a:lnSpc>
                <a:spcPts val="5082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🔐 Response shown based on user’s role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4196550" y="1895211"/>
            <a:ext cx="7315200" cy="1409839"/>
          </a:xfrm>
          <a:custGeom>
            <a:avLst/>
            <a:gdLst/>
            <a:ahLst/>
            <a:cxnLst/>
            <a:rect r="r" b="b" t="t" l="l"/>
            <a:pathLst>
              <a:path h="1409839" w="7315200">
                <a:moveTo>
                  <a:pt x="0" y="0"/>
                </a:moveTo>
                <a:lnTo>
                  <a:pt x="7315200" y="0"/>
                </a:lnTo>
                <a:lnTo>
                  <a:pt x="7315200" y="1409839"/>
                </a:lnTo>
                <a:lnTo>
                  <a:pt x="0" y="14098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500995" y="2190111"/>
            <a:ext cx="6010755" cy="8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47"/>
              </a:lnSpc>
            </a:pPr>
            <a:r>
              <a:rPr lang="en-US" sz="6399" b="true">
                <a:solidFill>
                  <a:srgbClr val="FCFEFF"/>
                </a:solidFill>
                <a:latin typeface="Aileron Bold"/>
                <a:ea typeface="Aileron Bold"/>
                <a:cs typeface="Aileron Bold"/>
                <a:sym typeface="Aileron Bold"/>
              </a:rPr>
              <a:t>How it Works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0717673" y="793797"/>
            <a:ext cx="8638773" cy="5733004"/>
          </a:xfrm>
          <a:custGeom>
            <a:avLst/>
            <a:gdLst/>
            <a:ahLst/>
            <a:cxnLst/>
            <a:rect r="r" b="b" t="t" l="l"/>
            <a:pathLst>
              <a:path h="5733004" w="8638773">
                <a:moveTo>
                  <a:pt x="0" y="5733003"/>
                </a:moveTo>
                <a:lnTo>
                  <a:pt x="8638773" y="5733003"/>
                </a:lnTo>
                <a:lnTo>
                  <a:pt x="8638773" y="0"/>
                </a:lnTo>
                <a:lnTo>
                  <a:pt x="0" y="0"/>
                </a:lnTo>
                <a:lnTo>
                  <a:pt x="0" y="5733003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168815" y="2927354"/>
            <a:ext cx="8182690" cy="5430330"/>
          </a:xfrm>
          <a:custGeom>
            <a:avLst/>
            <a:gdLst/>
            <a:ahLst/>
            <a:cxnLst/>
            <a:rect r="r" b="b" t="t" l="l"/>
            <a:pathLst>
              <a:path h="5430330" w="8182690">
                <a:moveTo>
                  <a:pt x="8182690" y="0"/>
                </a:moveTo>
                <a:lnTo>
                  <a:pt x="0" y="0"/>
                </a:lnTo>
                <a:lnTo>
                  <a:pt x="0" y="5430331"/>
                </a:lnTo>
                <a:lnTo>
                  <a:pt x="8182690" y="5430331"/>
                </a:lnTo>
                <a:lnTo>
                  <a:pt x="8182690" y="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169859" y="394684"/>
            <a:ext cx="5118141" cy="3396585"/>
          </a:xfrm>
          <a:custGeom>
            <a:avLst/>
            <a:gdLst/>
            <a:ahLst/>
            <a:cxnLst/>
            <a:rect r="r" b="b" t="t" l="l"/>
            <a:pathLst>
              <a:path h="3396585" w="5118141">
                <a:moveTo>
                  <a:pt x="0" y="0"/>
                </a:moveTo>
                <a:lnTo>
                  <a:pt x="5118141" y="0"/>
                </a:lnTo>
                <a:lnTo>
                  <a:pt x="5118141" y="3396585"/>
                </a:lnTo>
                <a:lnTo>
                  <a:pt x="0" y="33965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1168815" y="6526800"/>
            <a:ext cx="5118141" cy="3396585"/>
          </a:xfrm>
          <a:custGeom>
            <a:avLst/>
            <a:gdLst/>
            <a:ahLst/>
            <a:cxnLst/>
            <a:rect r="r" b="b" t="t" l="l"/>
            <a:pathLst>
              <a:path h="3396585" w="5118141">
                <a:moveTo>
                  <a:pt x="5118142" y="0"/>
                </a:moveTo>
                <a:lnTo>
                  <a:pt x="0" y="0"/>
                </a:lnTo>
                <a:lnTo>
                  <a:pt x="0" y="3396585"/>
                </a:lnTo>
                <a:lnTo>
                  <a:pt x="5118142" y="3396585"/>
                </a:lnTo>
                <a:lnTo>
                  <a:pt x="511814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488243"/>
            <a:ext cx="4670423" cy="3524046"/>
          </a:xfrm>
          <a:custGeom>
            <a:avLst/>
            <a:gdLst/>
            <a:ahLst/>
            <a:cxnLst/>
            <a:rect r="r" b="b" t="t" l="l"/>
            <a:pathLst>
              <a:path h="3524046" w="4670423">
                <a:moveTo>
                  <a:pt x="0" y="0"/>
                </a:moveTo>
                <a:lnTo>
                  <a:pt x="4670423" y="0"/>
                </a:lnTo>
                <a:lnTo>
                  <a:pt x="4670423" y="3524047"/>
                </a:lnTo>
                <a:lnTo>
                  <a:pt x="0" y="35240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3947662" y="7300977"/>
            <a:ext cx="4521303" cy="3411529"/>
          </a:xfrm>
          <a:custGeom>
            <a:avLst/>
            <a:gdLst/>
            <a:ahLst/>
            <a:cxnLst/>
            <a:rect r="r" b="b" t="t" l="l"/>
            <a:pathLst>
              <a:path h="3411529" w="4521303">
                <a:moveTo>
                  <a:pt x="4521303" y="3411529"/>
                </a:moveTo>
                <a:lnTo>
                  <a:pt x="0" y="3411529"/>
                </a:lnTo>
                <a:lnTo>
                  <a:pt x="0" y="0"/>
                </a:lnTo>
                <a:lnTo>
                  <a:pt x="4521303" y="0"/>
                </a:lnTo>
                <a:lnTo>
                  <a:pt x="4521303" y="341152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715596" y="3455937"/>
            <a:ext cx="12856809" cy="2477858"/>
          </a:xfrm>
          <a:custGeom>
            <a:avLst/>
            <a:gdLst/>
            <a:ahLst/>
            <a:cxnLst/>
            <a:rect r="r" b="b" t="t" l="l"/>
            <a:pathLst>
              <a:path h="2477858" w="12856809">
                <a:moveTo>
                  <a:pt x="0" y="0"/>
                </a:moveTo>
                <a:lnTo>
                  <a:pt x="12856808" y="0"/>
                </a:lnTo>
                <a:lnTo>
                  <a:pt x="12856808" y="2477858"/>
                </a:lnTo>
                <a:lnTo>
                  <a:pt x="0" y="24778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972210" y="2139565"/>
            <a:ext cx="8421628" cy="8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47"/>
              </a:lnSpc>
            </a:pPr>
            <a:r>
              <a:rPr lang="en-US" sz="6399" b="true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Result 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2694043" y="6238477"/>
            <a:ext cx="12878361" cy="2482011"/>
          </a:xfrm>
          <a:custGeom>
            <a:avLst/>
            <a:gdLst/>
            <a:ahLst/>
            <a:cxnLst/>
            <a:rect r="r" b="b" t="t" l="l"/>
            <a:pathLst>
              <a:path h="2482011" w="12878361">
                <a:moveTo>
                  <a:pt x="0" y="0"/>
                </a:moveTo>
                <a:lnTo>
                  <a:pt x="12878361" y="0"/>
                </a:lnTo>
                <a:lnTo>
                  <a:pt x="12878361" y="2482011"/>
                </a:lnTo>
                <a:lnTo>
                  <a:pt x="0" y="24820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142160" y="3962813"/>
            <a:ext cx="9894900" cy="1238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81"/>
              </a:lnSpc>
            </a:pPr>
            <a:r>
              <a:rPr lang="en-US" sz="329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Successfully answered complex financial queries from balance sheet PDFs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429661" y="6841125"/>
            <a:ext cx="9894900" cy="1238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81"/>
              </a:lnSpc>
            </a:pPr>
            <a:r>
              <a:rPr lang="en-US" sz="329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Role-based filtering of chat history worked as intended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197075" y="3267488"/>
            <a:ext cx="1056248" cy="1770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096"/>
              </a:lnSpc>
            </a:pPr>
            <a:r>
              <a:rPr lang="en-US" b="true" sz="6438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1.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197333" y="6194269"/>
            <a:ext cx="1055989" cy="1770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092"/>
              </a:lnSpc>
            </a:pPr>
            <a:r>
              <a:rPr lang="en-US" b="true" sz="6436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2.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0717673" y="793797"/>
            <a:ext cx="8638773" cy="5733004"/>
          </a:xfrm>
          <a:custGeom>
            <a:avLst/>
            <a:gdLst/>
            <a:ahLst/>
            <a:cxnLst/>
            <a:rect r="r" b="b" t="t" l="l"/>
            <a:pathLst>
              <a:path h="5733004" w="8638773">
                <a:moveTo>
                  <a:pt x="0" y="5733003"/>
                </a:moveTo>
                <a:lnTo>
                  <a:pt x="8638773" y="5733003"/>
                </a:lnTo>
                <a:lnTo>
                  <a:pt x="8638773" y="0"/>
                </a:lnTo>
                <a:lnTo>
                  <a:pt x="0" y="0"/>
                </a:lnTo>
                <a:lnTo>
                  <a:pt x="0" y="5733003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168815" y="2927354"/>
            <a:ext cx="8182690" cy="5430330"/>
          </a:xfrm>
          <a:custGeom>
            <a:avLst/>
            <a:gdLst/>
            <a:ahLst/>
            <a:cxnLst/>
            <a:rect r="r" b="b" t="t" l="l"/>
            <a:pathLst>
              <a:path h="5430330" w="8182690">
                <a:moveTo>
                  <a:pt x="8182690" y="0"/>
                </a:moveTo>
                <a:lnTo>
                  <a:pt x="0" y="0"/>
                </a:lnTo>
                <a:lnTo>
                  <a:pt x="0" y="5430331"/>
                </a:lnTo>
                <a:lnTo>
                  <a:pt x="8182690" y="5430331"/>
                </a:lnTo>
                <a:lnTo>
                  <a:pt x="8182690" y="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169859" y="394684"/>
            <a:ext cx="5118141" cy="3396585"/>
          </a:xfrm>
          <a:custGeom>
            <a:avLst/>
            <a:gdLst/>
            <a:ahLst/>
            <a:cxnLst/>
            <a:rect r="r" b="b" t="t" l="l"/>
            <a:pathLst>
              <a:path h="3396585" w="5118141">
                <a:moveTo>
                  <a:pt x="0" y="0"/>
                </a:moveTo>
                <a:lnTo>
                  <a:pt x="5118141" y="0"/>
                </a:lnTo>
                <a:lnTo>
                  <a:pt x="5118141" y="3396585"/>
                </a:lnTo>
                <a:lnTo>
                  <a:pt x="0" y="33965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1168815" y="6526800"/>
            <a:ext cx="5118141" cy="3396585"/>
          </a:xfrm>
          <a:custGeom>
            <a:avLst/>
            <a:gdLst/>
            <a:ahLst/>
            <a:cxnLst/>
            <a:rect r="r" b="b" t="t" l="l"/>
            <a:pathLst>
              <a:path h="3396585" w="5118141">
                <a:moveTo>
                  <a:pt x="5118142" y="0"/>
                </a:moveTo>
                <a:lnTo>
                  <a:pt x="0" y="0"/>
                </a:lnTo>
                <a:lnTo>
                  <a:pt x="0" y="3396585"/>
                </a:lnTo>
                <a:lnTo>
                  <a:pt x="5118142" y="3396585"/>
                </a:lnTo>
                <a:lnTo>
                  <a:pt x="511814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488243"/>
            <a:ext cx="4670423" cy="3524046"/>
          </a:xfrm>
          <a:custGeom>
            <a:avLst/>
            <a:gdLst/>
            <a:ahLst/>
            <a:cxnLst/>
            <a:rect r="r" b="b" t="t" l="l"/>
            <a:pathLst>
              <a:path h="3524046" w="4670423">
                <a:moveTo>
                  <a:pt x="0" y="0"/>
                </a:moveTo>
                <a:lnTo>
                  <a:pt x="4670423" y="0"/>
                </a:lnTo>
                <a:lnTo>
                  <a:pt x="4670423" y="3524047"/>
                </a:lnTo>
                <a:lnTo>
                  <a:pt x="0" y="35240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3947662" y="7300977"/>
            <a:ext cx="4521303" cy="3411529"/>
          </a:xfrm>
          <a:custGeom>
            <a:avLst/>
            <a:gdLst/>
            <a:ahLst/>
            <a:cxnLst/>
            <a:rect r="r" b="b" t="t" l="l"/>
            <a:pathLst>
              <a:path h="3411529" w="4521303">
                <a:moveTo>
                  <a:pt x="4521303" y="3411529"/>
                </a:moveTo>
                <a:lnTo>
                  <a:pt x="0" y="3411529"/>
                </a:lnTo>
                <a:lnTo>
                  <a:pt x="0" y="0"/>
                </a:lnTo>
                <a:lnTo>
                  <a:pt x="4521303" y="0"/>
                </a:lnTo>
                <a:lnTo>
                  <a:pt x="4521303" y="341152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715596" y="3455937"/>
            <a:ext cx="13903680" cy="2679618"/>
          </a:xfrm>
          <a:custGeom>
            <a:avLst/>
            <a:gdLst/>
            <a:ahLst/>
            <a:cxnLst/>
            <a:rect r="r" b="b" t="t" l="l"/>
            <a:pathLst>
              <a:path h="2679618" w="13903680">
                <a:moveTo>
                  <a:pt x="0" y="0"/>
                </a:moveTo>
                <a:lnTo>
                  <a:pt x="13903680" y="0"/>
                </a:lnTo>
                <a:lnTo>
                  <a:pt x="13903680" y="2679619"/>
                </a:lnTo>
                <a:lnTo>
                  <a:pt x="0" y="26796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972210" y="2139565"/>
            <a:ext cx="11364772" cy="8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47"/>
              </a:lnSpc>
            </a:pPr>
            <a:r>
              <a:rPr lang="en-US" sz="6399" b="true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Limitations and Future Works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2715596" y="6411781"/>
            <a:ext cx="13903680" cy="2679618"/>
          </a:xfrm>
          <a:custGeom>
            <a:avLst/>
            <a:gdLst/>
            <a:ahLst/>
            <a:cxnLst/>
            <a:rect r="r" b="b" t="t" l="l"/>
            <a:pathLst>
              <a:path h="2679618" w="13903680">
                <a:moveTo>
                  <a:pt x="0" y="0"/>
                </a:moveTo>
                <a:lnTo>
                  <a:pt x="13903680" y="0"/>
                </a:lnTo>
                <a:lnTo>
                  <a:pt x="13903680" y="2679618"/>
                </a:lnTo>
                <a:lnTo>
                  <a:pt x="0" y="26796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429661" y="3603217"/>
            <a:ext cx="9894900" cy="2289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2" indent="-323851" lvl="1">
              <a:lnSpc>
                <a:spcPts val="462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Scanned image-based PDFs (non-digital) not yet supported (no OCR)</a:t>
            </a:r>
          </a:p>
          <a:p>
            <a:pPr algn="l" marL="647702" indent="-323851" lvl="1">
              <a:lnSpc>
                <a:spcPts val="462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Basic charts only — no interactive dashboards yet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429661" y="6770324"/>
            <a:ext cx="9894900" cy="1761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74"/>
              </a:lnSpc>
            </a:pPr>
            <a:r>
              <a:rPr lang="en-US" sz="310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Future plans: automated alerts, multi-language support, richer visualizations and finer grained permissions and audit logs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197333" y="3510415"/>
            <a:ext cx="1056248" cy="1770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096"/>
              </a:lnSpc>
            </a:pPr>
            <a:r>
              <a:rPr lang="en-US" b="true" sz="6438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1.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197333" y="6454767"/>
            <a:ext cx="1055989" cy="1770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092"/>
              </a:lnSpc>
            </a:pPr>
            <a:r>
              <a:rPr lang="en-US" b="true" sz="6436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2.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DAGvAIFMOjQ</dc:identifier>
  <dcterms:modified xsi:type="dcterms:W3CDTF">2011-08-01T06:04:30Z</dcterms:modified>
  <cp:revision>1</cp:revision>
  <dc:title>AI-Powered Balance Sheet Analysis System</dc:title>
</cp:coreProperties>
</file>