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92" r:id="rId7"/>
    <p:sldId id="294" r:id="rId8"/>
    <p:sldId id="293" r:id="rId9"/>
    <p:sldId id="295" r:id="rId10"/>
    <p:sldId id="296" r:id="rId11"/>
    <p:sldId id="298" r:id="rId12"/>
    <p:sldId id="289" r:id="rId13"/>
    <p:sldId id="290" r:id="rId14"/>
    <p:sldId id="299" r:id="rId15"/>
    <p:sldId id="300" r:id="rId16"/>
    <p:sldId id="301" r:id="rId17"/>
    <p:sldId id="297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105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4DE31-A7ED-4C46-A52B-CE68F5310BA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9B57-14BB-4EE9-A8B6-0FEFA1F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2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OOP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kekurangan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29B57-14BB-4EE9-A8B6-0FEFA1F81C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466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34879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694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C207-7A81-4737-8BB1-F773A1644F8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F8B1-45B5-8F74-D405-F405F37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solidFill>
                  <a:srgbClr val="1F4E79"/>
                </a:solidFill>
                <a:latin typeface="SegoeUI"/>
              </a:rPr>
              <a:t>What is an object?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FB97-6304-25D6-16A9-78C7FEB8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SegoeUI-Light"/>
              </a:rPr>
              <a:t>An identifiable entity with some characteristics and </a:t>
            </a:r>
            <a:r>
              <a:rPr lang="en-US" sz="2400" b="0" i="0" u="none" strike="noStrike" baseline="0" dirty="0" err="1">
                <a:latin typeface="SegoeUI-Light"/>
              </a:rPr>
              <a:t>behaviour</a:t>
            </a:r>
            <a:r>
              <a:rPr lang="en-US" sz="2400" b="0" i="0" u="none" strike="noStrike" baseline="0" dirty="0">
                <a:latin typeface="SegoeUI-Light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SegoeUI"/>
              </a:rPr>
              <a:t>Represent the real world</a:t>
            </a:r>
          </a:p>
          <a:p>
            <a:pPr algn="l"/>
            <a:endParaRPr lang="en-US" sz="2400" dirty="0">
              <a:latin typeface="SegoeUI"/>
            </a:endParaRPr>
          </a:p>
          <a:p>
            <a:pPr eaLnBrk="1" hangingPunct="1"/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suatu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sering</a:t>
            </a:r>
            <a:r>
              <a:rPr lang="en-US" sz="2000" dirty="0">
                <a:solidFill>
                  <a:schemeClr val="tx1"/>
                </a:solidFill>
              </a:rPr>
              <a:t> kali </a:t>
            </a:r>
            <a:r>
              <a:rPr lang="en-US" sz="2000" dirty="0" err="1">
                <a:solidFill>
                  <a:schemeClr val="tx1"/>
                </a:solidFill>
              </a:rPr>
              <a:t>ditemui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beberapa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obyek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sejenis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err="1">
                <a:solidFill>
                  <a:schemeClr val="tx1"/>
                </a:solidFill>
              </a:rPr>
              <a:t>Beberapa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obyek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sejenis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di-</a:t>
            </a:r>
            <a:r>
              <a:rPr lang="en-US" sz="2000" dirty="0" err="1">
                <a:solidFill>
                  <a:schemeClr val="tx1"/>
                </a:solidFill>
              </a:rPr>
              <a:t>identifikasi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suatu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kelas</a:t>
            </a:r>
            <a:r>
              <a:rPr lang="en-US" sz="2000" dirty="0">
                <a:solidFill>
                  <a:schemeClr val="accent1"/>
                </a:solidFill>
              </a:rPr>
              <a:t> (</a:t>
            </a:r>
            <a:r>
              <a:rPr lang="en-US" sz="2000" i="1" dirty="0">
                <a:solidFill>
                  <a:schemeClr val="accent1"/>
                </a:solidFill>
              </a:rPr>
              <a:t>class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algn="l"/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51896-2361-87BE-5C4E-C5D9AC95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4102100"/>
            <a:ext cx="8801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7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Ciri Utama PBO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Encapsulation (pembungkusan)</a:t>
            </a:r>
          </a:p>
          <a:p>
            <a:pPr eaLnBrk="1" hangingPunct="1"/>
            <a:r>
              <a:rPr lang="en-US"/>
              <a:t>Inheritance (pewarisan)</a:t>
            </a:r>
          </a:p>
          <a:p>
            <a:pPr eaLnBrk="1" hangingPunct="1"/>
            <a:r>
              <a:rPr lang="en-US"/>
              <a:t>Polymorphism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66910" y="274638"/>
            <a:ext cx="80438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err="1">
                <a:latin typeface="+mj-lt"/>
                <a:ea typeface="+mj-ea"/>
                <a:cs typeface="+mj-cs"/>
              </a:rPr>
              <a:t>Apa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itu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Obyek</a:t>
            </a:r>
            <a:r>
              <a:rPr lang="en-US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04359"/>
            <a:ext cx="7010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di dunia </a:t>
            </a:r>
            <a:r>
              <a:rPr lang="en-US" sz="3200" dirty="0" err="1"/>
              <a:t>nyata</a:t>
            </a:r>
            <a:r>
              <a:rPr lang="en-US" sz="3200" dirty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 err="1"/>
              <a:t>contoh</a:t>
            </a:r>
            <a:endParaRPr lang="en-US" sz="2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57800" y="25146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keadaan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(</a:t>
            </a:r>
            <a:r>
              <a:rPr lang="en-US" sz="2000" b="1" i="1">
                <a:solidFill>
                  <a:schemeClr val="bg1"/>
                </a:solidFill>
              </a:rPr>
              <a:t>state</a:t>
            </a:r>
            <a:r>
              <a:rPr lang="en-US" sz="20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57800" y="3124200"/>
            <a:ext cx="2590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perilaku (</a:t>
            </a:r>
            <a:r>
              <a:rPr lang="en-US" sz="2000" b="1" i="1">
                <a:solidFill>
                  <a:schemeClr val="bg1"/>
                </a:solidFill>
              </a:rPr>
              <a:t>behavior</a:t>
            </a:r>
            <a:r>
              <a:rPr lang="en-US" sz="20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352800" y="2438400"/>
            <a:ext cx="13716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Obyek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6482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648200" y="3124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19801" y="4622800"/>
            <a:ext cx="1090363" cy="123110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keadaan</a:t>
            </a:r>
          </a:p>
          <a:p>
            <a:r>
              <a:rPr lang="en-US">
                <a:solidFill>
                  <a:schemeClr val="bg1"/>
                </a:solidFill>
              </a:rPr>
              <a:t>warna</a:t>
            </a:r>
          </a:p>
          <a:p>
            <a:r>
              <a:rPr lang="en-US">
                <a:solidFill>
                  <a:schemeClr val="bg1"/>
                </a:solidFill>
              </a:rPr>
              <a:t>nama</a:t>
            </a:r>
          </a:p>
          <a:p>
            <a:r>
              <a:rPr lang="en-US">
                <a:solidFill>
                  <a:schemeClr val="bg1"/>
                </a:solidFill>
              </a:rPr>
              <a:t>jenis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1263650" cy="946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perilaku</a:t>
            </a:r>
          </a:p>
          <a:p>
            <a:r>
              <a:rPr lang="en-US">
                <a:solidFill>
                  <a:schemeClr val="bg1"/>
                </a:solidFill>
              </a:rPr>
              <a:t>berjalan</a:t>
            </a:r>
          </a:p>
          <a:p>
            <a:r>
              <a:rPr lang="en-US">
                <a:solidFill>
                  <a:schemeClr val="bg1"/>
                </a:solidFill>
              </a:rPr>
              <a:t>mengeong</a:t>
            </a:r>
          </a:p>
        </p:txBody>
      </p:sp>
      <p:pic>
        <p:nvPicPr>
          <p:cNvPr id="13" name="Picture 14" descr="#i_ca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5720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err="1">
                <a:latin typeface="+mj-lt"/>
                <a:ea typeface="+mj-ea"/>
                <a:cs typeface="+mj-cs"/>
              </a:rPr>
              <a:t>Apa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itu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Obyek</a:t>
            </a:r>
            <a:r>
              <a:rPr lang="en-US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2391" y="1739106"/>
            <a:ext cx="7010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di dunia software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 err="1"/>
              <a:t>contoh</a:t>
            </a:r>
            <a:endParaRPr lang="en-US" sz="28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57800" y="2514600"/>
            <a:ext cx="624662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0" i="0" u="none" strike="noStrike" baseline="0" dirty="0">
                <a:latin typeface="SegoeUI-Light"/>
              </a:rPr>
              <a:t>State / attributes / properties / fields</a:t>
            </a:r>
            <a:r>
              <a:rPr lang="en-US" sz="2000" b="1" i="1" dirty="0">
                <a:solidFill>
                  <a:schemeClr val="bg1"/>
                </a:solidFill>
              </a:rPr>
              <a:t> / </a:t>
            </a:r>
            <a:r>
              <a:rPr lang="en-US" sz="2000" b="1" i="1" dirty="0" err="1">
                <a:solidFill>
                  <a:schemeClr val="bg1"/>
                </a:solidFill>
              </a:rPr>
              <a:t>variabel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257800" y="3124200"/>
            <a:ext cx="6246628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i="0" u="none" strike="noStrike" baseline="0" dirty="0" err="1">
                <a:latin typeface="SegoeUI-Light"/>
              </a:rPr>
              <a:t>Behaviours</a:t>
            </a:r>
            <a:r>
              <a:rPr lang="en-US" sz="1800" b="0" i="0" u="none" strike="noStrike" baseline="0" dirty="0">
                <a:latin typeface="SegoeUI-Light"/>
              </a:rPr>
              <a:t> / methods/ actions</a:t>
            </a:r>
            <a:r>
              <a:rPr lang="en-US" sz="2000" b="1" i="1" dirty="0">
                <a:solidFill>
                  <a:schemeClr val="bg1"/>
                </a:solidFill>
              </a:rPr>
              <a:t> / function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352800" y="2438400"/>
            <a:ext cx="13716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Obyek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482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648200" y="3124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019801" y="4622800"/>
            <a:ext cx="1019831" cy="123110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</a:t>
            </a:r>
          </a:p>
          <a:p>
            <a:r>
              <a:rPr lang="en-US">
                <a:solidFill>
                  <a:schemeClr val="bg1"/>
                </a:solidFill>
              </a:rPr>
              <a:t>warna</a:t>
            </a:r>
          </a:p>
          <a:p>
            <a:r>
              <a:rPr lang="en-US">
                <a:solidFill>
                  <a:schemeClr val="bg1"/>
                </a:solidFill>
              </a:rPr>
              <a:t>nama</a:t>
            </a:r>
          </a:p>
          <a:p>
            <a:r>
              <a:rPr lang="en-US">
                <a:solidFill>
                  <a:schemeClr val="bg1"/>
                </a:solidFill>
              </a:rPr>
              <a:t>jenis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620000" y="4648200"/>
            <a:ext cx="1524000" cy="946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method</a:t>
            </a:r>
          </a:p>
          <a:p>
            <a:r>
              <a:rPr lang="en-US">
                <a:solidFill>
                  <a:schemeClr val="bg1"/>
                </a:solidFill>
              </a:rPr>
              <a:t>berjalan()</a:t>
            </a:r>
          </a:p>
          <a:p>
            <a:r>
              <a:rPr lang="en-US">
                <a:solidFill>
                  <a:schemeClr val="bg1"/>
                </a:solidFill>
              </a:rPr>
              <a:t>mengeong()</a:t>
            </a:r>
          </a:p>
        </p:txBody>
      </p:sp>
      <p:pic>
        <p:nvPicPr>
          <p:cNvPr id="13" name="Picture 11" descr="tomc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572001"/>
            <a:ext cx="16764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solidFill>
                  <a:schemeClr val="tx1"/>
                </a:solidFill>
              </a:rPr>
              <a:t>Kelas (</a:t>
            </a:r>
            <a:r>
              <a:rPr lang="en-US" sz="4400" i="1">
                <a:solidFill>
                  <a:schemeClr val="tx1"/>
                </a:solidFill>
              </a:rPr>
              <a:t>Class</a:t>
            </a:r>
            <a:r>
              <a:rPr lang="en-US" sz="4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9144000" cy="4114800"/>
          </a:xfrm>
        </p:spPr>
        <p:txBody>
          <a:bodyPr/>
          <a:lstStyle/>
          <a:p>
            <a:pPr eaLnBrk="1" hangingPunct="1"/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, </a:t>
            </a:r>
            <a:r>
              <a:rPr lang="en-US" sz="2200" dirty="0" err="1"/>
              <a:t>sering</a:t>
            </a:r>
            <a:r>
              <a:rPr lang="en-US" sz="2200" dirty="0"/>
              <a:t> kali </a:t>
            </a:r>
            <a:r>
              <a:rPr lang="en-US" sz="2200" dirty="0" err="1"/>
              <a:t>ditemui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obyek</a:t>
            </a:r>
            <a:r>
              <a:rPr lang="en-US" sz="2200" dirty="0"/>
              <a:t> </a:t>
            </a:r>
            <a:r>
              <a:rPr lang="en-US" sz="2200" dirty="0" err="1"/>
              <a:t>sejenis</a:t>
            </a:r>
            <a:endParaRPr lang="en-US" sz="2200" dirty="0"/>
          </a:p>
          <a:p>
            <a:pPr eaLnBrk="1" hangingPunct="1"/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obyek</a:t>
            </a:r>
            <a:r>
              <a:rPr lang="en-US" sz="2200" dirty="0"/>
              <a:t> </a:t>
            </a:r>
            <a:r>
              <a:rPr lang="en-US" sz="2200" dirty="0" err="1"/>
              <a:t>sejenis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di-</a:t>
            </a:r>
            <a:r>
              <a:rPr lang="en-US" sz="2200" dirty="0" err="1"/>
              <a:t>identifikasi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1"/>
                </a:solidFill>
              </a:rPr>
              <a:t>kelas</a:t>
            </a:r>
            <a:r>
              <a:rPr lang="en-US" sz="2200" dirty="0">
                <a:solidFill>
                  <a:schemeClr val="accent1"/>
                </a:solidFill>
              </a:rPr>
              <a:t> (</a:t>
            </a:r>
            <a:r>
              <a:rPr lang="en-US" sz="2200" i="1" dirty="0">
                <a:solidFill>
                  <a:schemeClr val="accent1"/>
                </a:solidFill>
              </a:rPr>
              <a:t>class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eaLnBrk="1" hangingPunct="1"/>
            <a:endParaRPr lang="en-US" sz="2200" dirty="0">
              <a:solidFill>
                <a:schemeClr val="accent1"/>
              </a:solidFill>
            </a:endParaRP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A definition template for structuring and creating objects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Blueprint from which objects are created</a:t>
            </a:r>
            <a:endParaRPr lang="en-US" sz="2200" dirty="0">
              <a:solidFill>
                <a:schemeClr val="accent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200" dirty="0">
              <a:solidFill>
                <a:schemeClr val="accent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200" dirty="0">
              <a:solidFill>
                <a:schemeClr val="accent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200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err="1">
                <a:solidFill>
                  <a:schemeClr val="tx1"/>
                </a:solidFill>
              </a:rPr>
              <a:t>Kelas</a:t>
            </a:r>
            <a:r>
              <a:rPr lang="en-US" sz="4400" dirty="0">
                <a:solidFill>
                  <a:schemeClr val="tx1"/>
                </a:solidFill>
              </a:rPr>
              <a:t> (</a:t>
            </a:r>
            <a:r>
              <a:rPr lang="en-US" sz="4400" i="1" dirty="0">
                <a:solidFill>
                  <a:schemeClr val="tx1"/>
                </a:solidFill>
              </a:rPr>
              <a:t>Class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18977" y="1676400"/>
            <a:ext cx="9663223" cy="4114800"/>
          </a:xfrm>
        </p:spPr>
        <p:txBody>
          <a:bodyPr/>
          <a:lstStyle/>
          <a:p>
            <a:pPr eaLnBrk="1" hangingPunct="1"/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“</a:t>
            </a:r>
            <a:r>
              <a:rPr lang="en-US" sz="2200" dirty="0" err="1"/>
              <a:t>cetakan</a:t>
            </a:r>
            <a:r>
              <a:rPr lang="en-US" sz="2200" dirty="0"/>
              <a:t>” (</a:t>
            </a:r>
            <a:r>
              <a:rPr lang="en-US" sz="2200" i="1" dirty="0"/>
              <a:t>blueprint</a:t>
            </a:r>
            <a:r>
              <a:rPr lang="en-US" sz="2200" dirty="0"/>
              <a:t>)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obyek</a:t>
            </a:r>
            <a:endParaRPr lang="en-US" sz="2200" dirty="0"/>
          </a:p>
          <a:p>
            <a:pPr eaLnBrk="1" hangingPunct="1"/>
            <a:r>
              <a:rPr lang="en-US" sz="2200" dirty="0"/>
              <a:t>Dari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obyek-obyek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 yang masing-masing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keadaan</a:t>
            </a:r>
            <a:r>
              <a:rPr lang="en-US" sz="2200" dirty="0"/>
              <a:t> yang </a:t>
            </a:r>
            <a:r>
              <a:rPr lang="en-US" sz="2200" dirty="0" err="1"/>
              <a:t>berbeda-beda</a:t>
            </a:r>
            <a:r>
              <a:rPr lang="en-US" sz="2200" dirty="0"/>
              <a:t>  </a:t>
            </a:r>
          </a:p>
          <a:p>
            <a:pPr eaLnBrk="1" hangingPunct="1"/>
            <a:endParaRPr lang="en-US" sz="2200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180982" y="3215648"/>
            <a:ext cx="1496115" cy="14773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Sepeda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jenis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warna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berjalan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mengerem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006856" y="3102935"/>
            <a:ext cx="1466850" cy="1314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Sepeda1</a:t>
            </a:r>
          </a:p>
          <a:p>
            <a:r>
              <a:rPr lang="en-US" sz="1600">
                <a:solidFill>
                  <a:schemeClr val="bg1"/>
                </a:solidFill>
              </a:rPr>
              <a:t>jenis = BMX</a:t>
            </a:r>
          </a:p>
          <a:p>
            <a:r>
              <a:rPr lang="en-US" sz="1600">
                <a:solidFill>
                  <a:schemeClr val="bg1"/>
                </a:solidFill>
              </a:rPr>
              <a:t>warna = hitam</a:t>
            </a:r>
          </a:p>
          <a:p>
            <a:r>
              <a:rPr lang="en-US" sz="1600">
                <a:solidFill>
                  <a:schemeClr val="bg1"/>
                </a:solidFill>
              </a:rPr>
              <a:t>  berjalan()</a:t>
            </a:r>
          </a:p>
          <a:p>
            <a:r>
              <a:rPr lang="en-US" sz="1600">
                <a:solidFill>
                  <a:schemeClr val="bg1"/>
                </a:solidFill>
              </a:rPr>
              <a:t>  mengerem()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006857" y="4574548"/>
            <a:ext cx="1546225" cy="1314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Sepeda2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jenis</a:t>
            </a:r>
            <a:r>
              <a:rPr lang="en-US" sz="1600" dirty="0">
                <a:solidFill>
                  <a:schemeClr val="bg1"/>
                </a:solidFill>
              </a:rPr>
              <a:t> = Mini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warna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merah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berjalan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mengerem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V="1">
            <a:off x="4720856" y="3483935"/>
            <a:ext cx="2286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4720856" y="3636335"/>
            <a:ext cx="2286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2" y="1928803"/>
            <a:ext cx="862965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E5CE25A-0061-41D2-D79C-FFCAFBB72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sz="4400" dirty="0" err="1">
                <a:solidFill>
                  <a:schemeClr val="tx1"/>
                </a:solidFill>
              </a:rPr>
              <a:t>Kelas</a:t>
            </a:r>
            <a:r>
              <a:rPr lang="en-US" sz="4400" dirty="0">
                <a:solidFill>
                  <a:schemeClr val="tx1"/>
                </a:solidFill>
              </a:rPr>
              <a:t> (</a:t>
            </a:r>
            <a:r>
              <a:rPr lang="en-US" sz="4400" i="1" dirty="0">
                <a:solidFill>
                  <a:schemeClr val="tx1"/>
                </a:solidFill>
              </a:rPr>
              <a:t>Class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C531-F09A-CA93-0E67-56B5184C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1F4E79"/>
                </a:solidFill>
                <a:latin typeface="SegoeUI"/>
              </a:rPr>
              <a:t>How Object Oriented Transform </a:t>
            </a:r>
            <a:br>
              <a:rPr lang="en-US" b="0" i="0" u="none" strike="noStrike" baseline="0" dirty="0">
                <a:solidFill>
                  <a:srgbClr val="1F4E79"/>
                </a:solidFill>
                <a:latin typeface="SegoeUI"/>
              </a:rPr>
            </a:br>
            <a:r>
              <a:rPr lang="en-US" b="0" i="0" u="none" strike="noStrike" baseline="0" dirty="0">
                <a:solidFill>
                  <a:srgbClr val="1F4E79"/>
                </a:solidFill>
                <a:latin typeface="SegoeUI"/>
              </a:rPr>
              <a:t>the Procedural Programming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E495-D8A7-1270-76D0-B299E09C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BAFEB-F2B2-5E8B-91DD-F89E13EEF17D}"/>
              </a:ext>
            </a:extLst>
          </p:cNvPr>
          <p:cNvSpPr txBox="1"/>
          <p:nvPr/>
        </p:nvSpPr>
        <p:spPr>
          <a:xfrm>
            <a:off x="2140688" y="2369288"/>
            <a:ext cx="63246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// little baby </a:t>
            </a:r>
            <a:r>
              <a:rPr lang="en-US" sz="3600" dirty="0" err="1">
                <a:solidFill>
                  <a:schemeClr val="accent3"/>
                </a:solidFill>
              </a:rPr>
              <a:t>alex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3600" dirty="0" err="1">
                <a:solidFill>
                  <a:schemeClr val="tx1"/>
                </a:solidFill>
              </a:rPr>
              <a:t>nameAlex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sz="3600" dirty="0" err="1">
                <a:solidFill>
                  <a:schemeClr val="tx1"/>
                </a:solidFill>
              </a:rPr>
              <a:t>weightAlex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// little baby </a:t>
            </a:r>
            <a:r>
              <a:rPr lang="en-US" sz="3600" dirty="0" err="1">
                <a:solidFill>
                  <a:schemeClr val="accent3"/>
                </a:solidFill>
              </a:rPr>
              <a:t>david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3600" dirty="0" err="1">
                <a:solidFill>
                  <a:schemeClr val="tx1"/>
                </a:solidFill>
              </a:rPr>
              <a:t>nameDavid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sz="3600" dirty="0" err="1">
                <a:solidFill>
                  <a:schemeClr val="tx1"/>
                </a:solidFill>
              </a:rPr>
              <a:t>weightDavid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716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primitive???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2209800"/>
            <a:ext cx="3581400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// little baby </a:t>
            </a:r>
            <a:r>
              <a:rPr lang="en-US" sz="2400" dirty="0" err="1">
                <a:solidFill>
                  <a:schemeClr val="accent3"/>
                </a:solidFill>
              </a:rPr>
              <a:t>alex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400" dirty="0" err="1">
                <a:solidFill>
                  <a:schemeClr val="tx1"/>
                </a:solidFill>
              </a:rPr>
              <a:t>nameAlex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sz="2400" dirty="0" err="1">
                <a:solidFill>
                  <a:schemeClr val="tx1"/>
                </a:solidFill>
              </a:rPr>
              <a:t>weightAlex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// little baby </a:t>
            </a:r>
            <a:r>
              <a:rPr lang="en-US" sz="2400" dirty="0" err="1">
                <a:solidFill>
                  <a:schemeClr val="accent3"/>
                </a:solidFill>
              </a:rPr>
              <a:t>david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400" dirty="0" err="1">
                <a:solidFill>
                  <a:schemeClr val="tx1"/>
                </a:solidFill>
              </a:rPr>
              <a:t>nameDavid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sz="2400" dirty="0" err="1">
                <a:solidFill>
                  <a:schemeClr val="tx1"/>
                </a:solidFill>
              </a:rPr>
              <a:t>weightDavid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// little baby </a:t>
            </a:r>
            <a:r>
              <a:rPr lang="en-US" sz="2400" dirty="0" err="1">
                <a:solidFill>
                  <a:schemeClr val="accent3"/>
                </a:solidFill>
              </a:rPr>
              <a:t>david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400" dirty="0">
                <a:solidFill>
                  <a:schemeClr val="tx1"/>
                </a:solidFill>
              </a:rPr>
              <a:t>nameDavid2;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sz="2400" dirty="0">
                <a:solidFill>
                  <a:schemeClr val="tx1"/>
                </a:solidFill>
              </a:rPr>
              <a:t>weightDavid2;</a:t>
            </a:r>
          </a:p>
          <a:p>
            <a:endParaRPr lang="en-US" sz="2400" dirty="0"/>
          </a:p>
        </p:txBody>
      </p:sp>
      <p:sp>
        <p:nvSpPr>
          <p:cNvPr id="6" name="Left Arrow 5"/>
          <p:cNvSpPr/>
          <p:nvPr/>
        </p:nvSpPr>
        <p:spPr>
          <a:xfrm rot="20297853">
            <a:off x="5170325" y="4581531"/>
            <a:ext cx="1980977" cy="1143000"/>
          </a:xfrm>
          <a:prstGeom prst="lef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1" y="3352800"/>
            <a:ext cx="31112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David2 ??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Terrible 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 pitchFamily="2" charset="2"/>
              </a:rPr>
              <a:t>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primitive???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2209802"/>
            <a:ext cx="35814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// little baby </a:t>
            </a:r>
            <a:r>
              <a:rPr lang="en-US" sz="2000" dirty="0" err="1">
                <a:solidFill>
                  <a:schemeClr val="accent3"/>
                </a:solidFill>
              </a:rPr>
              <a:t>alex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000" dirty="0" err="1">
                <a:solidFill>
                  <a:schemeClr val="tx1"/>
                </a:solidFill>
              </a:rPr>
              <a:t>nameAlex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sz="2000" dirty="0" err="1">
                <a:solidFill>
                  <a:schemeClr val="tx1"/>
                </a:solidFill>
              </a:rPr>
              <a:t>weightAlex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// little baby </a:t>
            </a:r>
            <a:r>
              <a:rPr lang="en-US" sz="2000" dirty="0" err="1">
                <a:solidFill>
                  <a:schemeClr val="accent3"/>
                </a:solidFill>
              </a:rPr>
              <a:t>david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000" dirty="0" err="1">
                <a:solidFill>
                  <a:schemeClr val="tx1"/>
                </a:solidFill>
              </a:rPr>
              <a:t>nameDavid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sz="2000" dirty="0" err="1">
                <a:solidFill>
                  <a:schemeClr val="tx1"/>
                </a:solidFill>
              </a:rPr>
              <a:t>weightDavid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// little baby </a:t>
            </a:r>
            <a:r>
              <a:rPr lang="en-US" sz="2000" dirty="0" err="1">
                <a:solidFill>
                  <a:schemeClr val="accent3"/>
                </a:solidFill>
              </a:rPr>
              <a:t>david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000" dirty="0">
                <a:solidFill>
                  <a:schemeClr val="tx1"/>
                </a:solidFill>
              </a:rPr>
              <a:t>nameDavid2;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sz="2000" dirty="0">
                <a:solidFill>
                  <a:schemeClr val="tx1"/>
                </a:solidFill>
              </a:rPr>
              <a:t>weightDavid2;</a:t>
            </a:r>
          </a:p>
          <a:p>
            <a:endParaRPr lang="en-US" sz="2000" dirty="0"/>
          </a:p>
        </p:txBody>
      </p:sp>
      <p:sp>
        <p:nvSpPr>
          <p:cNvPr id="6" name="Left Arrow 5"/>
          <p:cNvSpPr/>
          <p:nvPr/>
        </p:nvSpPr>
        <p:spPr>
          <a:xfrm rot="20297853">
            <a:off x="5122472" y="4144932"/>
            <a:ext cx="1980977" cy="884189"/>
          </a:xfrm>
          <a:prstGeom prst="lef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1" y="3048000"/>
            <a:ext cx="31112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David2 ??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Terrible 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 pitchFamily="2" charset="2"/>
              </a:rPr>
              <a:t>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5715000"/>
            <a:ext cx="3810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500 Baby??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F747-E242-0A01-62BC-EAD11AC8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baseline="0" dirty="0">
                <a:solidFill>
                  <a:srgbClr val="1F4E79"/>
                </a:solidFill>
                <a:latin typeface="SegoeUI-Light"/>
              </a:rPr>
              <a:t>Lecturers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2696-0047-585D-FBEF-CFA2CCDB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 err="1">
                <a:latin typeface="SegoeUI-Light"/>
              </a:rPr>
              <a:t>Muh</a:t>
            </a:r>
            <a:r>
              <a:rPr lang="en-US" sz="2800" b="0" i="0" u="none" strike="noStrike" baseline="0" dirty="0">
                <a:latin typeface="SegoeUI-Light"/>
              </a:rPr>
              <a:t>. Fakhrurrifqi, M.Cs.</a:t>
            </a:r>
          </a:p>
          <a:p>
            <a:pPr algn="l"/>
            <a:r>
              <a:rPr lang="en-US" sz="2800" b="0" i="0" u="none" strike="noStrike" baseline="0" dirty="0">
                <a:latin typeface="SegoeUI-Light"/>
              </a:rPr>
              <a:t>Margareta </a:t>
            </a:r>
            <a:r>
              <a:rPr lang="en-US" sz="2800" b="0" i="0" u="none" strike="noStrike" baseline="0" dirty="0" err="1">
                <a:latin typeface="SegoeUI-Light"/>
              </a:rPr>
              <a:t>Hardiyanti</a:t>
            </a:r>
            <a:r>
              <a:rPr lang="en-US" sz="2800" b="0" i="0" u="none" strike="noStrike" baseline="0" dirty="0">
                <a:latin typeface="SegoeUI-Light"/>
              </a:rPr>
              <a:t>, </a:t>
            </a:r>
            <a:r>
              <a:rPr lang="en-US" sz="2800" b="0" i="0" u="none" strike="noStrike" baseline="0" dirty="0" err="1">
                <a:latin typeface="SegoeUI-Light"/>
              </a:rPr>
              <a:t>M.Eng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9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48200" y="2286000"/>
            <a:ext cx="27432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Name</a:t>
            </a:r>
          </a:p>
          <a:p>
            <a:pPr algn="ctr"/>
            <a:r>
              <a:rPr lang="en-US" sz="3600" b="1" dirty="0"/>
              <a:t>Sex </a:t>
            </a:r>
          </a:p>
          <a:p>
            <a:pPr algn="ctr"/>
            <a:r>
              <a:rPr lang="en-US" sz="3600" b="1" dirty="0"/>
              <a:t>Weight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4800600"/>
            <a:ext cx="1467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Baby1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2590800"/>
            <a:ext cx="16764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Name</a:t>
            </a:r>
          </a:p>
          <a:p>
            <a:pPr algn="ctr"/>
            <a:r>
              <a:rPr lang="en-US" sz="2400" b="1" dirty="0"/>
              <a:t>Sex </a:t>
            </a:r>
          </a:p>
          <a:p>
            <a:pPr algn="ctr"/>
            <a:r>
              <a:rPr lang="en-US" sz="2400" b="1" dirty="0"/>
              <a:t>Weight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648200"/>
            <a:ext cx="1467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Baby1</a:t>
            </a:r>
          </a:p>
        </p:txBody>
      </p:sp>
      <p:sp>
        <p:nvSpPr>
          <p:cNvPr id="6" name="Oval 5"/>
          <p:cNvSpPr/>
          <p:nvPr/>
        </p:nvSpPr>
        <p:spPr>
          <a:xfrm>
            <a:off x="4267200" y="2667000"/>
            <a:ext cx="16764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Name</a:t>
            </a:r>
          </a:p>
          <a:p>
            <a:pPr algn="ctr"/>
            <a:r>
              <a:rPr lang="en-US" sz="2400" b="1" dirty="0"/>
              <a:t>Sex </a:t>
            </a:r>
          </a:p>
          <a:p>
            <a:pPr algn="ctr"/>
            <a:r>
              <a:rPr lang="en-US" sz="2400" b="1" dirty="0"/>
              <a:t>Weight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4648200"/>
            <a:ext cx="1500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Baby2</a:t>
            </a:r>
          </a:p>
        </p:txBody>
      </p:sp>
      <p:sp>
        <p:nvSpPr>
          <p:cNvPr id="8" name="Oval 7"/>
          <p:cNvSpPr/>
          <p:nvPr/>
        </p:nvSpPr>
        <p:spPr>
          <a:xfrm>
            <a:off x="6400800" y="2667000"/>
            <a:ext cx="16764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Name</a:t>
            </a:r>
          </a:p>
          <a:p>
            <a:pPr algn="ctr"/>
            <a:r>
              <a:rPr lang="en-US" sz="2400" b="1" dirty="0"/>
              <a:t>Sex </a:t>
            </a:r>
          </a:p>
          <a:p>
            <a:pPr algn="ctr"/>
            <a:r>
              <a:rPr lang="en-US" sz="2400" b="1" dirty="0"/>
              <a:t>Weight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4648200"/>
            <a:ext cx="1500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Baby3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0601" y="2819401"/>
            <a:ext cx="14616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497 </a:t>
            </a:r>
          </a:p>
          <a:p>
            <a:r>
              <a:rPr lang="en-US" sz="4000" dirty="0"/>
              <a:t>More </a:t>
            </a:r>
          </a:p>
          <a:p>
            <a:r>
              <a:rPr lang="en-US" sz="4000" dirty="0"/>
              <a:t>Baby</a:t>
            </a:r>
          </a:p>
          <a:p>
            <a:r>
              <a:rPr lang="en-US" sz="4000" dirty="0"/>
              <a:t>……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057400" y="2057400"/>
            <a:ext cx="8077200" cy="3581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7001" y="2667000"/>
            <a:ext cx="7284457" cy="2751850"/>
            <a:chOff x="838200" y="2590800"/>
            <a:chExt cx="7816842" cy="3188316"/>
          </a:xfrm>
        </p:grpSpPr>
        <p:sp>
          <p:nvSpPr>
            <p:cNvPr id="4" name="Oval 3"/>
            <p:cNvSpPr/>
            <p:nvPr/>
          </p:nvSpPr>
          <p:spPr>
            <a:xfrm>
              <a:off x="838200" y="2590800"/>
              <a:ext cx="1676400" cy="1752600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Name</a:t>
              </a:r>
            </a:p>
            <a:p>
              <a:pPr algn="ctr"/>
              <a:r>
                <a:rPr lang="en-US" sz="2400" b="1" dirty="0"/>
                <a:t>Sex </a:t>
              </a:r>
            </a:p>
            <a:p>
              <a:pPr algn="ctr"/>
              <a:r>
                <a:rPr lang="en-US" sz="2400" b="1" dirty="0"/>
                <a:t>Weight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4648200"/>
              <a:ext cx="1522684" cy="820163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Baby1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2667000"/>
              <a:ext cx="1676400" cy="1752600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Name</a:t>
              </a:r>
            </a:p>
            <a:p>
              <a:pPr algn="ctr"/>
              <a:r>
                <a:rPr lang="en-US" sz="2400" b="1" dirty="0"/>
                <a:t>Sex </a:t>
              </a:r>
            </a:p>
            <a:p>
              <a:pPr algn="ctr"/>
              <a:r>
                <a:rPr lang="en-US" sz="2400" b="1" dirty="0"/>
                <a:t>Weight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95600" y="4648201"/>
              <a:ext cx="1610413" cy="82016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Baby2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876800" y="2667000"/>
              <a:ext cx="1676400" cy="1752600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Name</a:t>
              </a:r>
            </a:p>
            <a:p>
              <a:pPr algn="ctr"/>
              <a:r>
                <a:rPr lang="en-US" sz="2400" b="1" dirty="0"/>
                <a:t>Sex </a:t>
              </a:r>
            </a:p>
            <a:p>
              <a:pPr algn="ctr"/>
              <a:r>
                <a:rPr lang="en-US" sz="2400" b="1" dirty="0"/>
                <a:t>Weight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4648201"/>
              <a:ext cx="1610413" cy="82016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Baby3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6600" y="2819400"/>
              <a:ext cx="1568442" cy="295971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497 </a:t>
              </a:r>
            </a:p>
            <a:p>
              <a:r>
                <a:rPr lang="en-US" sz="4000" dirty="0"/>
                <a:t>More </a:t>
              </a:r>
            </a:p>
            <a:p>
              <a:r>
                <a:rPr lang="en-US" sz="4000" dirty="0"/>
                <a:t>Baby</a:t>
              </a:r>
            </a:p>
            <a:p>
              <a:r>
                <a:rPr lang="en-US" sz="4000" dirty="0"/>
                <a:t>……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860804" y="5334000"/>
            <a:ext cx="2485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Nursery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057400" y="2057400"/>
            <a:ext cx="8077200" cy="3581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60804" y="5334000"/>
            <a:ext cx="2485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Nursery</a:t>
            </a:r>
          </a:p>
        </p:txBody>
      </p:sp>
      <p:sp>
        <p:nvSpPr>
          <p:cNvPr id="14" name="Oval 13"/>
          <p:cNvSpPr/>
          <p:nvPr/>
        </p:nvSpPr>
        <p:spPr>
          <a:xfrm>
            <a:off x="3048000" y="32766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00401" y="472440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Baby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1" y="3429000"/>
            <a:ext cx="575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[]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89561"/>
            <a:ext cx="10515600" cy="787401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SegoeUI-Light"/>
              </a:rPr>
              <a:t>If you want to create 500 objects of baby, you’ll just need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to add create 500 objects then put it into an array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6637" y="1825625"/>
            <a:ext cx="6218261" cy="3429000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1387-DEC0-6D58-ECF0-E1D2C5DD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BBED-C910-4EAD-800D-1F9508AF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latin typeface="SegoeUI"/>
              </a:rPr>
              <a:t>Thank you </a:t>
            </a:r>
            <a:r>
              <a:rPr lang="en-US" sz="2000" b="0" i="0" u="none" strike="noStrike" baseline="0" dirty="0">
                <a:latin typeface="Wingdings-Regular"/>
              </a:rPr>
              <a:t>J</a:t>
            </a:r>
          </a:p>
          <a:p>
            <a:r>
              <a:rPr lang="en-US" sz="2000" b="0" i="0" u="none" strike="noStrike" baseline="0" dirty="0">
                <a:latin typeface="SegoeUI"/>
              </a:rPr>
              <a:t>Any Question ?</a:t>
            </a:r>
            <a:endParaRPr lang="en-US" sz="20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67D3B29-A49C-BB23-223F-2EDD939B7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0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FF4-769E-2CFA-2EA5-A58CF84E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1F4E79"/>
                </a:solidFill>
                <a:latin typeface="SegoeUI-Light"/>
              </a:rPr>
              <a:t>Course 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BAE0-9663-3341-593B-EF4E7AD2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egoeUI-Light"/>
              </a:rPr>
              <a:t>Object Oriented Programming Concept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Encapsulation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Inheritance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Polymorphism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Abstract &amp; Interface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Exception &amp; Error Handling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Package &amp;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0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45B2-D6C2-ECA7-E867-D5E6B704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1F4E79"/>
                </a:solidFill>
                <a:latin typeface="SegoeUI-Light"/>
              </a:rPr>
              <a:t>Assesments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3F7-397D-5FD7-913F-BE637EFE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SegoeUI-Light"/>
              </a:rPr>
              <a:t>Tugas</a:t>
            </a:r>
            <a:endParaRPr lang="en-US" sz="1800" b="0" i="0" u="none" strike="noStrike" baseline="0" dirty="0">
              <a:latin typeface="SegoeUI-Light"/>
            </a:endParaRP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Quiz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UTS</a:t>
            </a:r>
          </a:p>
          <a:p>
            <a:pPr algn="l"/>
            <a:r>
              <a:rPr lang="en-US" sz="1800" b="0" i="0" u="none" strike="noStrike" baseline="0" dirty="0">
                <a:latin typeface="SegoeUI-Light"/>
              </a:rPr>
              <a:t>UAS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5063-84F1-FA8D-A656-4AA4F54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5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rgbClr val="1F4E79"/>
                </a:solidFill>
                <a:latin typeface="SegoeUI-Light"/>
              </a:rPr>
              <a:t>Introduction to</a:t>
            </a:r>
            <a:br>
              <a:rPr lang="en-US" sz="3200" b="0" i="0" u="none" strike="noStrike" baseline="0" dirty="0">
                <a:solidFill>
                  <a:srgbClr val="1F4E79"/>
                </a:solidFill>
                <a:latin typeface="SegoeUI-Light"/>
              </a:rPr>
            </a:br>
            <a:r>
              <a:rPr lang="en-US" sz="3200" b="0" i="0" u="none" strike="noStrike" baseline="0" dirty="0">
                <a:solidFill>
                  <a:srgbClr val="1F4E79"/>
                </a:solidFill>
                <a:latin typeface="SegoeUI-Light"/>
              </a:rPr>
              <a:t>Object Oriented Programming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9079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1200" y="357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err="1">
                <a:latin typeface="+mj-lt"/>
                <a:ea typeface="+mj-ea"/>
                <a:cs typeface="+mj-cs"/>
              </a:rPr>
              <a:t>Berorientasi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Obyek</a:t>
            </a:r>
            <a:r>
              <a:rPr lang="en-US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63600" y="1404620"/>
            <a:ext cx="8229600" cy="470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200" dirty="0" err="1"/>
              <a:t>Contoh</a:t>
            </a:r>
            <a:r>
              <a:rPr lang="en-US" sz="2200" dirty="0"/>
              <a:t> 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600" dirty="0" err="1"/>
              <a:t>Pengembangan</a:t>
            </a:r>
            <a:r>
              <a:rPr lang="en-US" sz="2600" dirty="0"/>
              <a:t> SIA (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Akademik</a:t>
            </a:r>
            <a:r>
              <a:rPr lang="en-US" sz="2600" dirty="0"/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/>
              <a:t> </a:t>
            </a:r>
            <a:r>
              <a:rPr lang="en-US" sz="2600" dirty="0" err="1"/>
              <a:t>Berorientasi</a:t>
            </a:r>
            <a:r>
              <a:rPr lang="en-US" sz="2600" dirty="0"/>
              <a:t> </a:t>
            </a:r>
            <a:r>
              <a:rPr lang="en-US" sz="2600" dirty="0" err="1"/>
              <a:t>Prosedur</a:t>
            </a:r>
            <a:endParaRPr lang="en-US" sz="260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344725" y="3727836"/>
            <a:ext cx="1371600" cy="1143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 Rounded MT Bold" pitchFamily="34" charset="0"/>
              </a:rPr>
              <a:t>SIA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443525" y="3442086"/>
            <a:ext cx="2286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mhs_registrasi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43525" y="3927861"/>
            <a:ext cx="2286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mhs_krs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443525" y="4399349"/>
            <a:ext cx="22860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dosen_insertNilai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443525" y="4875599"/>
            <a:ext cx="22860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admin_setJadwal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5741725" y="3588136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5741725" y="4045336"/>
            <a:ext cx="1676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741725" y="4273936"/>
            <a:ext cx="1676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41725" y="4273936"/>
            <a:ext cx="16764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468925" y="3067436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Rounded MT Bold" pitchFamily="34" charset="0"/>
              </a:rPr>
              <a:t>Prosedur / fungsi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40D5-F85C-E46A-96DF-1167FCA6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rgbClr val="1F4E79"/>
                </a:solidFill>
                <a:latin typeface="SegoeUI-Light"/>
              </a:rPr>
              <a:t>Procedural Programming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F75B-DE2E-047B-D629-4FD50B59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SegoeUI-Light"/>
              </a:rPr>
              <a:t>function() , var</a:t>
            </a:r>
          </a:p>
          <a:p>
            <a:pPr algn="l"/>
            <a:r>
              <a:rPr lang="en-US" sz="3600" b="0" i="0" u="none" strike="noStrike" baseline="0" dirty="0">
                <a:latin typeface="SegoeUI-Light"/>
              </a:rPr>
              <a:t>function() , var</a:t>
            </a:r>
          </a:p>
          <a:p>
            <a:pPr algn="l"/>
            <a:r>
              <a:rPr lang="en-US" sz="3600" b="0" i="0" u="none" strike="noStrike" baseline="0" dirty="0">
                <a:latin typeface="SegoeUI-Light"/>
              </a:rPr>
              <a:t>function() , var</a:t>
            </a:r>
          </a:p>
          <a:p>
            <a:pPr algn="l"/>
            <a:r>
              <a:rPr lang="en-US" sz="3600" b="0" i="0" u="none" strike="noStrike" baseline="0" dirty="0">
                <a:latin typeface="SegoeUI-Light"/>
              </a:rPr>
              <a:t>function() , var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10F2-10FA-67A4-AEC1-B1DD423C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119" y="2025650"/>
            <a:ext cx="7562806" cy="34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1200" y="357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Berorientasi Obyek?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944" y="1579549"/>
            <a:ext cx="7010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  <a:p>
            <a:pPr algn="l"/>
            <a:r>
              <a:rPr lang="en-US" sz="2400" b="0" i="0" u="none" strike="noStrike" baseline="0" dirty="0">
                <a:latin typeface="SegoeUI-Light"/>
              </a:rPr>
              <a:t>The function and variables are wrapped into an</a:t>
            </a:r>
          </a:p>
          <a:p>
            <a:pPr algn="l"/>
            <a:r>
              <a:rPr lang="en-US" sz="2400" b="0" i="0" u="none" strike="noStrike" baseline="0" dirty="0">
                <a:latin typeface="SegoeUI-Light"/>
              </a:rPr>
              <a:t>object / class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784158" y="3409784"/>
            <a:ext cx="1219200" cy="990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 Rounded MT Bold" pitchFamily="34" charset="0"/>
              </a:rPr>
              <a:t>SIA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5003358" y="2495384"/>
            <a:ext cx="27432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5003358" y="3917784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03358" y="3943184"/>
            <a:ext cx="2743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7721158" y="1885784"/>
            <a:ext cx="1492716" cy="147732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chemeClr val="bg1"/>
                </a:solidFill>
              </a:rPr>
              <a:t>Mahasiswa</a:t>
            </a:r>
          </a:p>
          <a:p>
            <a:r>
              <a:rPr lang="en-US" b="1">
                <a:solidFill>
                  <a:schemeClr val="bg1"/>
                </a:solidFill>
              </a:rPr>
              <a:t>NIM</a:t>
            </a:r>
          </a:p>
          <a:p>
            <a:r>
              <a:rPr lang="en-US" b="1">
                <a:solidFill>
                  <a:schemeClr val="bg1"/>
                </a:solidFill>
              </a:rPr>
              <a:t>nama</a:t>
            </a:r>
          </a:p>
          <a:p>
            <a:r>
              <a:rPr lang="en-US" b="1">
                <a:solidFill>
                  <a:schemeClr val="bg1"/>
                </a:solidFill>
              </a:rPr>
              <a:t>  registrasi()</a:t>
            </a:r>
          </a:p>
          <a:p>
            <a:r>
              <a:rPr lang="en-US" b="1">
                <a:solidFill>
                  <a:schemeClr val="bg1"/>
                </a:solidFill>
              </a:rPr>
              <a:t>  updateKRS()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721158" y="3435185"/>
            <a:ext cx="1625600" cy="11906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>
                <a:solidFill>
                  <a:schemeClr val="bg1"/>
                </a:solidFill>
              </a:rPr>
              <a:t>Dosen</a:t>
            </a:r>
          </a:p>
          <a:p>
            <a:r>
              <a:rPr lang="en-US" b="1">
                <a:solidFill>
                  <a:schemeClr val="bg1"/>
                </a:solidFill>
              </a:rPr>
              <a:t>NIP</a:t>
            </a:r>
          </a:p>
          <a:p>
            <a:r>
              <a:rPr lang="en-US" b="1">
                <a:solidFill>
                  <a:schemeClr val="bg1"/>
                </a:solidFill>
              </a:rPr>
              <a:t>nama</a:t>
            </a:r>
          </a:p>
          <a:p>
            <a:r>
              <a:rPr lang="en-US" b="1">
                <a:solidFill>
                  <a:schemeClr val="bg1"/>
                </a:solidFill>
              </a:rPr>
              <a:t>  insertNilai()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759259" y="4705185"/>
            <a:ext cx="1400255" cy="120032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chemeClr val="bg1"/>
                </a:solidFill>
              </a:rPr>
              <a:t>Administrasi</a:t>
            </a:r>
          </a:p>
          <a:p>
            <a:r>
              <a:rPr lang="en-US" b="1">
                <a:solidFill>
                  <a:schemeClr val="bg1"/>
                </a:solidFill>
              </a:rPr>
              <a:t>nama</a:t>
            </a:r>
          </a:p>
          <a:p>
            <a:r>
              <a:rPr lang="en-US" b="1">
                <a:solidFill>
                  <a:schemeClr val="bg1"/>
                </a:solidFill>
              </a:rPr>
              <a:t>alamat</a:t>
            </a:r>
          </a:p>
          <a:p>
            <a:r>
              <a:rPr lang="en-US" b="1">
                <a:solidFill>
                  <a:schemeClr val="bg1"/>
                </a:solidFill>
              </a:rPr>
              <a:t>  insertNilai()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33C7-7E45-0629-09E3-E270F0F2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baseline="0" dirty="0">
                <a:solidFill>
                  <a:srgbClr val="1F4E79"/>
                </a:solidFill>
                <a:latin typeface="SegoeUI-Light"/>
              </a:rPr>
              <a:t>Procedural Programming vs PBO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7AFE-4F7C-1F1C-84F3-47A9BC1D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egoeUI-Light"/>
              </a:rPr>
              <a:t>When the program is getting complex, it’s hard to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SegoeUI-Light"/>
              </a:rPr>
              <a:t>Understand the code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SegoeUI-Light"/>
              </a:rPr>
              <a:t>Change the requirement</a:t>
            </a:r>
          </a:p>
          <a:p>
            <a:pPr algn="l"/>
            <a:endParaRPr lang="en-US" sz="1800" dirty="0">
              <a:latin typeface="SegoeUI-Light"/>
            </a:endParaRPr>
          </a:p>
          <a:p>
            <a:r>
              <a:rPr lang="en-US" sz="1800" dirty="0">
                <a:latin typeface="SegoeUI-Light"/>
              </a:rPr>
              <a:t>OOP : </a:t>
            </a:r>
            <a:r>
              <a:rPr lang="en-US" sz="1800" b="0" i="0" u="none" strike="noStrike" baseline="0" dirty="0">
                <a:latin typeface="SegoeUI-Light"/>
              </a:rPr>
              <a:t>Overcome flaws in procedural programming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10301</TotalTime>
  <Words>591</Words>
  <Application>Microsoft Office PowerPoint</Application>
  <PresentationFormat>Widescreen</PresentationFormat>
  <Paragraphs>216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Rounded MT Bold</vt:lpstr>
      <vt:lpstr>ArialMT</vt:lpstr>
      <vt:lpstr>Calibri</vt:lpstr>
      <vt:lpstr>Segoe UI</vt:lpstr>
      <vt:lpstr>Segoe UI Light</vt:lpstr>
      <vt:lpstr>SegoeUI</vt:lpstr>
      <vt:lpstr>SegoeUI-Light</vt:lpstr>
      <vt:lpstr>Wingdings</vt:lpstr>
      <vt:lpstr>Wingdings-Regular</vt:lpstr>
      <vt:lpstr>Office Theme</vt:lpstr>
      <vt:lpstr>Pemrograman Berorientasi Objek</vt:lpstr>
      <vt:lpstr>Lecturers</vt:lpstr>
      <vt:lpstr>Course Materials</vt:lpstr>
      <vt:lpstr>Assesments</vt:lpstr>
      <vt:lpstr>Introduction to Object Oriented Programming</vt:lpstr>
      <vt:lpstr>PowerPoint Presentation</vt:lpstr>
      <vt:lpstr>Procedural Programming</vt:lpstr>
      <vt:lpstr>PowerPoint Presentation</vt:lpstr>
      <vt:lpstr>Procedural Programming vs PBO</vt:lpstr>
      <vt:lpstr>What is an object?</vt:lpstr>
      <vt:lpstr>Ciri Utama PBO</vt:lpstr>
      <vt:lpstr>PowerPoint Presentation</vt:lpstr>
      <vt:lpstr>PowerPoint Presentation</vt:lpstr>
      <vt:lpstr>Kelas (Class)</vt:lpstr>
      <vt:lpstr>Kelas (Class)</vt:lpstr>
      <vt:lpstr>Kelas (Class)</vt:lpstr>
      <vt:lpstr>How Object Oriented Transform  the Procedural Programming</vt:lpstr>
      <vt:lpstr>Why Use classes?</vt:lpstr>
      <vt:lpstr>Why Use classes?</vt:lpstr>
      <vt:lpstr>Why use Classes?</vt:lpstr>
      <vt:lpstr>Why use Classes?</vt:lpstr>
      <vt:lpstr>Why use Classes?</vt:lpstr>
      <vt:lpstr>Why use Classes?</vt:lpstr>
      <vt:lpstr>Class Definition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Muhammad Fakhrurrifqi</cp:lastModifiedBy>
  <cp:revision>8</cp:revision>
  <dcterms:created xsi:type="dcterms:W3CDTF">2018-05-08T06:50:11Z</dcterms:created>
  <dcterms:modified xsi:type="dcterms:W3CDTF">2023-02-20T07:39:11Z</dcterms:modified>
</cp:coreProperties>
</file>