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27" r:id="rId3"/>
    <p:sldId id="257" r:id="rId4"/>
    <p:sldId id="318" r:id="rId5"/>
    <p:sldId id="283" r:id="rId6"/>
    <p:sldId id="328" r:id="rId7"/>
    <p:sldId id="330" r:id="rId8"/>
    <p:sldId id="331" r:id="rId9"/>
    <p:sldId id="319" r:id="rId10"/>
    <p:sldId id="314" r:id="rId11"/>
    <p:sldId id="269" r:id="rId12"/>
    <p:sldId id="268" r:id="rId13"/>
    <p:sldId id="273" r:id="rId14"/>
    <p:sldId id="274" r:id="rId15"/>
    <p:sldId id="289" r:id="rId16"/>
    <p:sldId id="290" r:id="rId17"/>
    <p:sldId id="291" r:id="rId18"/>
    <p:sldId id="292" r:id="rId19"/>
    <p:sldId id="339" r:id="rId20"/>
    <p:sldId id="332" r:id="rId21"/>
    <p:sldId id="315" r:id="rId22"/>
    <p:sldId id="321" r:id="rId23"/>
    <p:sldId id="322" r:id="rId24"/>
    <p:sldId id="320" r:id="rId25"/>
    <p:sldId id="323" r:id="rId26"/>
    <p:sldId id="324" r:id="rId27"/>
    <p:sldId id="325" r:id="rId28"/>
    <p:sldId id="338" r:id="rId29"/>
    <p:sldId id="31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02" d="100"/>
          <a:sy n="102"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681A0-3C39-F34B-BA2A-FA3BA1BEA259}" type="datetimeFigureOut">
              <a:rPr lang="en-US" smtClean="0"/>
              <a:t>2/20/2023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94D84-63BD-A74A-B28C-DCF4B88B68B5}" type="slidenum">
              <a:rPr lang="en-US" smtClean="0"/>
              <a:t>‹#›</a:t>
            </a:fld>
            <a:endParaRPr lang="en-US"/>
          </a:p>
        </p:txBody>
      </p:sp>
    </p:spTree>
    <p:extLst>
      <p:ext uri="{BB962C8B-B14F-4D97-AF65-F5344CB8AC3E}">
        <p14:creationId xmlns:p14="http://schemas.microsoft.com/office/powerpoint/2010/main" val="132095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d997de433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d997de433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4 </a:t>
            </a:r>
            <a:r>
              <a:rPr lang="en-US" err="1"/>
              <a:t>buah</a:t>
            </a:r>
            <a:r>
              <a:rPr lang="en-US"/>
              <a:t> titik							Titik		TitikLingkaran		TitikPersegi	TitikSegi3</a:t>
            </a:r>
            <a:endParaRPr dirty="0"/>
          </a:p>
          <a:p>
            <a:pPr marL="0" lvl="0" indent="457200" algn="l" rtl="0">
              <a:spcBef>
                <a:spcPts val="0"/>
              </a:spcBef>
              <a:spcAft>
                <a:spcPts val="0"/>
              </a:spcAft>
              <a:buNone/>
            </a:pPr>
            <a:r>
              <a:rPr lang="en-US" dirty="0" err="1"/>
              <a:t>Setiap</a:t>
            </a:r>
            <a:r>
              <a:rPr lang="en-US" dirty="0"/>
              <a:t> </a:t>
            </a:r>
            <a:r>
              <a:rPr lang="en-US" dirty="0" err="1"/>
              <a:t>titik</a:t>
            </a:r>
            <a:r>
              <a:rPr lang="en-US" dirty="0"/>
              <a:t> </a:t>
            </a:r>
            <a:r>
              <a:rPr lang="en-US" b="1" dirty="0"/>
              <a:t>punya</a:t>
            </a:r>
            <a:r>
              <a:rPr lang="en-US" dirty="0"/>
              <a:t> </a:t>
            </a:r>
            <a:r>
              <a:rPr lang="en-US" dirty="0" err="1"/>
              <a:t>koordinat</a:t>
            </a:r>
            <a:r>
              <a:rPr lang="en-US" dirty="0"/>
              <a:t> - </a:t>
            </a:r>
            <a:r>
              <a:rPr lang="en-US" dirty="0" err="1"/>
              <a:t>x</a:t>
            </a:r>
            <a:r>
              <a:rPr lang="en-US" err="1"/>
              <a:t>,</a:t>
            </a:r>
            <a:r>
              <a:rPr lang="en-US"/>
              <a:t>y			int x		x			x		x</a:t>
            </a:r>
            <a:endParaRPr dirty="0"/>
          </a:p>
          <a:p>
            <a:pPr marL="0" lvl="0" indent="0" algn="l" rtl="0">
              <a:spcBef>
                <a:spcPts val="0"/>
              </a:spcBef>
              <a:spcAft>
                <a:spcPts val="0"/>
              </a:spcAft>
              <a:buNone/>
            </a:pPr>
            <a:r>
              <a:rPr lang="en-US"/>
              <a:t>	Setiap </a:t>
            </a:r>
            <a:r>
              <a:rPr lang="en-US" dirty="0" err="1"/>
              <a:t>titik</a:t>
            </a:r>
            <a:r>
              <a:rPr lang="en-US" dirty="0"/>
              <a:t> </a:t>
            </a:r>
            <a:r>
              <a:rPr lang="en-US" b="1"/>
              <a:t>punya</a:t>
            </a:r>
            <a:r>
              <a:rPr lang="en-US"/>
              <a:t> warna				int y		y			y		y</a:t>
            </a:r>
            <a:endParaRPr dirty="0"/>
          </a:p>
          <a:p>
            <a:pPr marL="0" lvl="0" indent="0" algn="l" rtl="0">
              <a:spcBef>
                <a:spcPts val="0"/>
              </a:spcBef>
              <a:spcAft>
                <a:spcPts val="0"/>
              </a:spcAft>
              <a:buNone/>
            </a:pPr>
            <a:r>
              <a:rPr lang="en-US"/>
              <a:t>	Setiap </a:t>
            </a:r>
            <a:r>
              <a:rPr lang="en-US" dirty="0" err="1"/>
              <a:t>titik</a:t>
            </a:r>
            <a:r>
              <a:rPr lang="en-US" dirty="0"/>
              <a:t> </a:t>
            </a:r>
            <a:r>
              <a:rPr lang="en-US" b="1"/>
              <a:t>punya</a:t>
            </a:r>
            <a:r>
              <a:rPr lang="en-US"/>
              <a:t> bentuk				bentuk		r			s		a</a:t>
            </a:r>
            <a:endParaRPr dirty="0"/>
          </a:p>
          <a:p>
            <a:pPr marL="0" lvl="0" indent="457200" algn="l" rtl="0">
              <a:spcBef>
                <a:spcPts val="0"/>
              </a:spcBef>
              <a:spcAft>
                <a:spcPts val="0"/>
              </a:spcAft>
              <a:buNone/>
            </a:pPr>
            <a:r>
              <a:rPr lang="en-US" dirty="0" err="1"/>
              <a:t>Setiap</a:t>
            </a:r>
            <a:r>
              <a:rPr lang="en-US" dirty="0"/>
              <a:t> </a:t>
            </a:r>
            <a:r>
              <a:rPr lang="en-US" dirty="0" err="1"/>
              <a:t>titik</a:t>
            </a:r>
            <a:r>
              <a:rPr lang="en-US" dirty="0"/>
              <a:t> </a:t>
            </a:r>
            <a:r>
              <a:rPr lang="en-US" b="1"/>
              <a:t>punya</a:t>
            </a:r>
            <a:r>
              <a:rPr lang="en-US"/>
              <a:t> ukuran				ukuran							t</a:t>
            </a:r>
            <a:endParaRPr dirty="0"/>
          </a:p>
          <a:p>
            <a:pPr marL="0" lvl="0" indent="457200" algn="l" rtl="0">
              <a:spcBef>
                <a:spcPts val="0"/>
              </a:spcBef>
              <a:spcAft>
                <a:spcPts val="0"/>
              </a:spcAft>
              <a:buClr>
                <a:schemeClr val="dk1"/>
              </a:buClr>
              <a:buSzPts val="1100"/>
              <a:buFont typeface="Arial"/>
              <a:buNone/>
            </a:pPr>
            <a:r>
              <a:rPr lang="en-US"/>
              <a:t>							jumlahSudut</a:t>
            </a:r>
            <a:endParaRPr dirty="0"/>
          </a:p>
          <a:p>
            <a:pPr marL="0" lvl="0" indent="0" algn="l" rtl="0">
              <a:spcBef>
                <a:spcPts val="0"/>
              </a:spcBef>
              <a:spcAft>
                <a:spcPts val="0"/>
              </a:spcAft>
              <a:buNone/>
            </a:pPr>
            <a:r>
              <a:rPr lang="en-US"/>
              <a:t>	Setiap </a:t>
            </a:r>
            <a:r>
              <a:rPr lang="en-US" dirty="0" err="1"/>
              <a:t>titik</a:t>
            </a:r>
            <a:r>
              <a:rPr lang="en-US" dirty="0"/>
              <a:t> </a:t>
            </a:r>
            <a:r>
              <a:rPr lang="en-US" b="1" dirty="0" err="1"/>
              <a:t>bisa</a:t>
            </a:r>
            <a:r>
              <a:rPr lang="en-US" dirty="0"/>
              <a:t>: naik, </a:t>
            </a:r>
            <a:r>
              <a:rPr lang="en-US" dirty="0" err="1"/>
              <a:t>turun</a:t>
            </a:r>
            <a:r>
              <a:rPr lang="en-US" dirty="0"/>
              <a:t>, </a:t>
            </a:r>
            <a:r>
              <a:rPr lang="en-US" dirty="0" err="1"/>
              <a:t>kanan</a:t>
            </a:r>
            <a:r>
              <a:rPr lang="en-US" dirty="0"/>
              <a:t>, </a:t>
            </a:r>
            <a:r>
              <a:rPr lang="en-US" dirty="0" err="1"/>
              <a:t>kiri</a:t>
            </a:r>
            <a:endParaRPr dirty="0"/>
          </a:p>
        </p:txBody>
      </p:sp>
      <p:sp>
        <p:nvSpPr>
          <p:cNvPr id="332" name="Google Shape;332;gbd997de433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d997de433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d997de433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4 </a:t>
            </a:r>
            <a:r>
              <a:rPr lang="en-US" err="1"/>
              <a:t>buah</a:t>
            </a:r>
            <a:r>
              <a:rPr lang="en-US"/>
              <a:t> titik							Titik		TitikLingkaran		TitikPersegi	TitikSegi3</a:t>
            </a:r>
            <a:endParaRPr dirty="0"/>
          </a:p>
          <a:p>
            <a:pPr marL="0" lvl="0" indent="457200" algn="l" rtl="0">
              <a:spcBef>
                <a:spcPts val="0"/>
              </a:spcBef>
              <a:spcAft>
                <a:spcPts val="0"/>
              </a:spcAft>
              <a:buNone/>
            </a:pPr>
            <a:r>
              <a:rPr lang="en-US" dirty="0" err="1"/>
              <a:t>Setiap</a:t>
            </a:r>
            <a:r>
              <a:rPr lang="en-US" dirty="0"/>
              <a:t> </a:t>
            </a:r>
            <a:r>
              <a:rPr lang="en-US" dirty="0" err="1"/>
              <a:t>titik</a:t>
            </a:r>
            <a:r>
              <a:rPr lang="en-US" dirty="0"/>
              <a:t> </a:t>
            </a:r>
            <a:r>
              <a:rPr lang="en-US" b="1" dirty="0"/>
              <a:t>punya</a:t>
            </a:r>
            <a:r>
              <a:rPr lang="en-US" dirty="0"/>
              <a:t> </a:t>
            </a:r>
            <a:r>
              <a:rPr lang="en-US" dirty="0" err="1"/>
              <a:t>koordinat</a:t>
            </a:r>
            <a:r>
              <a:rPr lang="en-US" dirty="0"/>
              <a:t> - </a:t>
            </a:r>
            <a:r>
              <a:rPr lang="en-US" dirty="0" err="1"/>
              <a:t>x</a:t>
            </a:r>
            <a:r>
              <a:rPr lang="en-US" err="1"/>
              <a:t>,</a:t>
            </a:r>
            <a:r>
              <a:rPr lang="en-US"/>
              <a:t>y			int x		x			x		x</a:t>
            </a:r>
            <a:endParaRPr dirty="0"/>
          </a:p>
          <a:p>
            <a:pPr marL="0" lvl="0" indent="0" algn="l" rtl="0">
              <a:spcBef>
                <a:spcPts val="0"/>
              </a:spcBef>
              <a:spcAft>
                <a:spcPts val="0"/>
              </a:spcAft>
              <a:buNone/>
            </a:pPr>
            <a:r>
              <a:rPr lang="en-US"/>
              <a:t>	Setiap </a:t>
            </a:r>
            <a:r>
              <a:rPr lang="en-US" dirty="0" err="1"/>
              <a:t>titik</a:t>
            </a:r>
            <a:r>
              <a:rPr lang="en-US" dirty="0"/>
              <a:t> </a:t>
            </a:r>
            <a:r>
              <a:rPr lang="en-US" b="1"/>
              <a:t>punya</a:t>
            </a:r>
            <a:r>
              <a:rPr lang="en-US"/>
              <a:t> warna				int y		y			y		y</a:t>
            </a:r>
            <a:endParaRPr dirty="0"/>
          </a:p>
          <a:p>
            <a:pPr marL="0" lvl="0" indent="0" algn="l" rtl="0">
              <a:spcBef>
                <a:spcPts val="0"/>
              </a:spcBef>
              <a:spcAft>
                <a:spcPts val="0"/>
              </a:spcAft>
              <a:buNone/>
            </a:pPr>
            <a:r>
              <a:rPr lang="en-US"/>
              <a:t>	Setiap </a:t>
            </a:r>
            <a:r>
              <a:rPr lang="en-US" dirty="0" err="1"/>
              <a:t>titik</a:t>
            </a:r>
            <a:r>
              <a:rPr lang="en-US" dirty="0"/>
              <a:t> </a:t>
            </a:r>
            <a:r>
              <a:rPr lang="en-US" b="1"/>
              <a:t>punya</a:t>
            </a:r>
            <a:r>
              <a:rPr lang="en-US"/>
              <a:t> bentuk				bentuk		r			s		a</a:t>
            </a:r>
            <a:endParaRPr dirty="0"/>
          </a:p>
          <a:p>
            <a:pPr marL="0" lvl="0" indent="457200" algn="l" rtl="0">
              <a:spcBef>
                <a:spcPts val="0"/>
              </a:spcBef>
              <a:spcAft>
                <a:spcPts val="0"/>
              </a:spcAft>
              <a:buNone/>
            </a:pPr>
            <a:r>
              <a:rPr lang="en-US" dirty="0" err="1"/>
              <a:t>Setiap</a:t>
            </a:r>
            <a:r>
              <a:rPr lang="en-US" dirty="0"/>
              <a:t> </a:t>
            </a:r>
            <a:r>
              <a:rPr lang="en-US" dirty="0" err="1"/>
              <a:t>titik</a:t>
            </a:r>
            <a:r>
              <a:rPr lang="en-US" dirty="0"/>
              <a:t> </a:t>
            </a:r>
            <a:r>
              <a:rPr lang="en-US" b="1"/>
              <a:t>punya</a:t>
            </a:r>
            <a:r>
              <a:rPr lang="en-US"/>
              <a:t> ukuran				ukuran							t</a:t>
            </a:r>
            <a:endParaRPr dirty="0"/>
          </a:p>
          <a:p>
            <a:pPr marL="0" lvl="0" indent="457200" algn="l" rtl="0">
              <a:spcBef>
                <a:spcPts val="0"/>
              </a:spcBef>
              <a:spcAft>
                <a:spcPts val="0"/>
              </a:spcAft>
              <a:buClr>
                <a:schemeClr val="dk1"/>
              </a:buClr>
              <a:buSzPts val="1100"/>
              <a:buFont typeface="Arial"/>
              <a:buNone/>
            </a:pPr>
            <a:r>
              <a:rPr lang="en-US"/>
              <a:t>							jumlahSudut</a:t>
            </a:r>
            <a:endParaRPr dirty="0"/>
          </a:p>
          <a:p>
            <a:pPr marL="0" lvl="0" indent="0" algn="l" rtl="0">
              <a:spcBef>
                <a:spcPts val="0"/>
              </a:spcBef>
              <a:spcAft>
                <a:spcPts val="0"/>
              </a:spcAft>
              <a:buNone/>
            </a:pPr>
            <a:r>
              <a:rPr lang="en-US"/>
              <a:t>	Setiap </a:t>
            </a:r>
            <a:r>
              <a:rPr lang="en-US" dirty="0" err="1"/>
              <a:t>titik</a:t>
            </a:r>
            <a:r>
              <a:rPr lang="en-US" dirty="0"/>
              <a:t> </a:t>
            </a:r>
            <a:r>
              <a:rPr lang="en-US" b="1" dirty="0" err="1"/>
              <a:t>bisa</a:t>
            </a:r>
            <a:r>
              <a:rPr lang="en-US" dirty="0"/>
              <a:t>: naik, </a:t>
            </a:r>
            <a:r>
              <a:rPr lang="en-US" dirty="0" err="1"/>
              <a:t>turun</a:t>
            </a:r>
            <a:r>
              <a:rPr lang="en-US" dirty="0"/>
              <a:t>, </a:t>
            </a:r>
            <a:r>
              <a:rPr lang="en-US" dirty="0" err="1"/>
              <a:t>kanan</a:t>
            </a:r>
            <a:r>
              <a:rPr lang="en-US" dirty="0"/>
              <a:t>, </a:t>
            </a:r>
            <a:r>
              <a:rPr lang="en-US" dirty="0" err="1"/>
              <a:t>kiri</a:t>
            </a:r>
            <a:endParaRPr dirty="0"/>
          </a:p>
        </p:txBody>
      </p:sp>
      <p:sp>
        <p:nvSpPr>
          <p:cNvPr id="332" name="Google Shape;332;gbd997de433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3704497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987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3749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116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0182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61"/>
            <a:ext cx="9144000" cy="6856477"/>
          </a:xfrm>
          <a:prstGeom prst="rect">
            <a:avLst/>
          </a:prstGeom>
        </p:spPr>
      </p:pic>
      <p:sp>
        <p:nvSpPr>
          <p:cNvPr id="2" name="Title 1"/>
          <p:cNvSpPr>
            <a:spLocks noGrp="1"/>
          </p:cNvSpPr>
          <p:nvPr>
            <p:ph type="ctrTitle" hasCustomPrompt="1"/>
          </p:nvPr>
        </p:nvSpPr>
        <p:spPr>
          <a:xfrm>
            <a:off x="2674959" y="2509480"/>
            <a:ext cx="5783239" cy="1839037"/>
          </a:xfrm>
        </p:spPr>
        <p:txBody>
          <a:bodyPr anchor="b">
            <a:normAutofit/>
          </a:bodyPr>
          <a:lstStyle>
            <a:lvl1pPr algn="r">
              <a:defRPr sz="4000" baseline="0">
                <a:solidFill>
                  <a:schemeClr val="accent1">
                    <a:lumMod val="50000"/>
                  </a:schemeClr>
                </a:solidFill>
              </a:defRPr>
            </a:lvl1pPr>
          </a:lstStyle>
          <a:p>
            <a:r>
              <a:rPr lang="en-US" dirty="0"/>
              <a:t>Click to add title</a:t>
            </a:r>
          </a:p>
        </p:txBody>
      </p:sp>
      <p:sp>
        <p:nvSpPr>
          <p:cNvPr id="3" name="Subtitle 2"/>
          <p:cNvSpPr>
            <a:spLocks noGrp="1"/>
          </p:cNvSpPr>
          <p:nvPr>
            <p:ph type="subTitle" idx="1" hasCustomPrompt="1"/>
          </p:nvPr>
        </p:nvSpPr>
        <p:spPr>
          <a:xfrm>
            <a:off x="2674959" y="4708478"/>
            <a:ext cx="5783239" cy="1187355"/>
          </a:xfrm>
        </p:spPr>
        <p:txBody>
          <a:bodyPr/>
          <a:lstStyle>
            <a:lvl1pPr marL="0" indent="0" algn="r">
              <a:buNone/>
              <a:defRPr sz="24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47184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662"/>
            <a:ext cx="9144000" cy="6852675"/>
          </a:xfrm>
          <a:prstGeom prst="rect">
            <a:avLst/>
          </a:prstGeom>
        </p:spPr>
      </p:pic>
      <p:sp>
        <p:nvSpPr>
          <p:cNvPr id="7" name="Title 1"/>
          <p:cNvSpPr>
            <a:spLocks noGrp="1"/>
          </p:cNvSpPr>
          <p:nvPr>
            <p:ph type="title" hasCustomPrompt="1"/>
          </p:nvPr>
        </p:nvSpPr>
        <p:spPr>
          <a:xfrm>
            <a:off x="628650" y="159489"/>
            <a:ext cx="7886699" cy="669852"/>
          </a:xfrm>
        </p:spPr>
        <p:txBody>
          <a:bodyPr>
            <a:normAutofit/>
          </a:bodyPr>
          <a:lstStyle>
            <a:lvl1pPr marL="0" marR="0" indent="0" algn="l" defTabSz="914400" rtl="0" eaLnBrk="1" fontAlgn="auto" latinLnBrk="0" hangingPunct="1">
              <a:lnSpc>
                <a:spcPct val="90000"/>
              </a:lnSpc>
              <a:spcBef>
                <a:spcPct val="0"/>
              </a:spcBef>
              <a:spcAft>
                <a:spcPts val="0"/>
              </a:spcAft>
              <a:buClrTx/>
              <a:buSzTx/>
              <a:buFontTx/>
              <a:buNone/>
              <a:tabLst/>
              <a:defRPr sz="3600">
                <a:solidFill>
                  <a:schemeClr val="accent1">
                    <a:lumMod val="50000"/>
                  </a:schemeClr>
                </a:solidFill>
                <a:latin typeface="Segoe UI Light" panose="020B0502040204020203" pitchFamily="34" charset="0"/>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Click to add title</a:t>
            </a:r>
          </a:p>
        </p:txBody>
      </p:sp>
      <p:sp>
        <p:nvSpPr>
          <p:cNvPr id="8" name="Content Placeholder 2"/>
          <p:cNvSpPr>
            <a:spLocks noGrp="1"/>
          </p:cNvSpPr>
          <p:nvPr>
            <p:ph idx="1" hasCustomPrompt="1"/>
          </p:nvPr>
        </p:nvSpPr>
        <p:spPr>
          <a:xfrm>
            <a:off x="628650" y="1158949"/>
            <a:ext cx="7886700" cy="5018014"/>
          </a:xfrm>
        </p:spPr>
        <p:txBody>
          <a:bodyPr/>
          <a:lstStyle>
            <a:lvl1pPr>
              <a:defRPr>
                <a:latin typeface="Segoe UI Light" panose="020B0502040204020203" pitchFamily="34" charset="0"/>
                <a:cs typeface="Segoe UI Light" panose="020B0502040204020203" pitchFamily="34" charset="0"/>
              </a:defRPr>
            </a:lvl1pPr>
          </a:lstStyle>
          <a:p>
            <a:pPr lvl="0"/>
            <a:r>
              <a:rPr lang="en-US" dirty="0"/>
              <a:t>Click to add text</a:t>
            </a:r>
          </a:p>
        </p:txBody>
      </p:sp>
    </p:spTree>
    <p:extLst>
      <p:ext uri="{BB962C8B-B14F-4D97-AF65-F5344CB8AC3E}">
        <p14:creationId xmlns:p14="http://schemas.microsoft.com/office/powerpoint/2010/main" val="307534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title" hasCustomPrompt="1"/>
          </p:nvPr>
        </p:nvSpPr>
        <p:spPr>
          <a:xfrm>
            <a:off x="2264735" y="365127"/>
            <a:ext cx="6250614" cy="1165962"/>
          </a:xfrm>
        </p:spPr>
        <p:txBody>
          <a:bodyPr>
            <a:normAutofit/>
          </a:bodyPr>
          <a:lstStyle>
            <a:lvl1pPr marL="0" marR="0" indent="0" algn="l" defTabSz="914400" rtl="0" eaLnBrk="1" fontAlgn="auto" latinLnBrk="0" hangingPunct="1">
              <a:lnSpc>
                <a:spcPct val="90000"/>
              </a:lnSpc>
              <a:spcBef>
                <a:spcPct val="0"/>
              </a:spcBef>
              <a:spcAft>
                <a:spcPts val="0"/>
              </a:spcAft>
              <a:buClrTx/>
              <a:buSzTx/>
              <a:buFontTx/>
              <a:buNone/>
              <a:tabLst/>
              <a:defRPr sz="3600">
                <a:solidFill>
                  <a:schemeClr val="accent1">
                    <a:lumMod val="50000"/>
                  </a:schemeClr>
                </a:solidFill>
                <a:latin typeface="Segoe UI Light" panose="020B0502040204020203" pitchFamily="34" charset="0"/>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Click to add title</a:t>
            </a:r>
          </a:p>
        </p:txBody>
      </p:sp>
      <p:sp>
        <p:nvSpPr>
          <p:cNvPr id="3" name="Content Placeholder 2"/>
          <p:cNvSpPr>
            <a:spLocks noGrp="1"/>
          </p:cNvSpPr>
          <p:nvPr>
            <p:ph idx="1" hasCustomPrompt="1"/>
          </p:nvPr>
        </p:nvSpPr>
        <p:spPr/>
        <p:txBody>
          <a:bodyPr/>
          <a:lstStyle>
            <a:lvl1pPr>
              <a:defRPr>
                <a:latin typeface="Segoe UI Light" panose="020B0502040204020203" pitchFamily="34" charset="0"/>
                <a:cs typeface="Segoe UI Light" panose="020B0502040204020203" pitchFamily="34" charset="0"/>
              </a:defRPr>
            </a:lvl1pPr>
          </a:lstStyle>
          <a:p>
            <a:pPr lvl="0"/>
            <a:r>
              <a:rPr lang="en-US" dirty="0"/>
              <a:t>Click to add text</a:t>
            </a:r>
          </a:p>
        </p:txBody>
      </p:sp>
    </p:spTree>
    <p:extLst>
      <p:ext uri="{BB962C8B-B14F-4D97-AF65-F5344CB8AC3E}">
        <p14:creationId xmlns:p14="http://schemas.microsoft.com/office/powerpoint/2010/main" val="132216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97024"/>
            <a:ext cx="7886700" cy="1112800"/>
          </a:xfrm>
        </p:spPr>
        <p:txBody>
          <a:bodyPr>
            <a:normAutofit/>
          </a:bodyPr>
          <a:lstStyle>
            <a:lvl1pPr>
              <a:defRPr sz="36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dirty="0"/>
              <a:t>Click to add title</a:t>
            </a:r>
          </a:p>
        </p:txBody>
      </p:sp>
    </p:spTree>
    <p:extLst>
      <p:ext uri="{BB962C8B-B14F-4D97-AF65-F5344CB8AC3E}">
        <p14:creationId xmlns:p14="http://schemas.microsoft.com/office/powerpoint/2010/main" val="2024228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E8B0F-BBD0-4B95-98B7-8E152C9DE901}" type="datetimeFigureOut">
              <a:rPr lang="en-US" smtClean="0"/>
              <a:t>2/20/2023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AEDDC-D89C-4925-B9D8-F5BE119664D4}" type="slidenum">
              <a:rPr lang="en-US" smtClean="0"/>
              <a:t>‹#›</a:t>
            </a:fld>
            <a:endParaRPr lang="en-US"/>
          </a:p>
        </p:txBody>
      </p:sp>
    </p:spTree>
    <p:extLst>
      <p:ext uri="{BB962C8B-B14F-4D97-AF65-F5344CB8AC3E}">
        <p14:creationId xmlns:p14="http://schemas.microsoft.com/office/powerpoint/2010/main" val="2548662422"/>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911" y="2509480"/>
            <a:ext cx="6892288" cy="1839037"/>
          </a:xfrm>
        </p:spPr>
        <p:txBody>
          <a:bodyPr/>
          <a:lstStyle/>
          <a:p>
            <a:r>
              <a:rPr lang="en-US" dirty="0" err="1"/>
              <a:t>Pemrograman</a:t>
            </a:r>
            <a:r>
              <a:rPr lang="en-US" dirty="0"/>
              <a:t> </a:t>
            </a:r>
            <a:r>
              <a:rPr lang="en-US" dirty="0" err="1"/>
              <a:t>Berbasis</a:t>
            </a:r>
            <a:r>
              <a:rPr lang="en-US" dirty="0"/>
              <a:t> </a:t>
            </a:r>
            <a:r>
              <a:rPr lang="en-US" dirty="0" err="1"/>
              <a:t>Obyek</a:t>
            </a:r>
            <a:endParaRPr lang="en-US" dirty="0"/>
          </a:p>
        </p:txBody>
      </p:sp>
      <p:sp>
        <p:nvSpPr>
          <p:cNvPr id="3" name="Subtitle 2"/>
          <p:cNvSpPr>
            <a:spLocks noGrp="1"/>
          </p:cNvSpPr>
          <p:nvPr>
            <p:ph type="subTitle" idx="1"/>
          </p:nvPr>
        </p:nvSpPr>
        <p:spPr/>
        <p:txBody>
          <a:bodyPr/>
          <a:lstStyle/>
          <a:p>
            <a:r>
              <a:rPr lang="en-US" dirty="0" err="1"/>
              <a:t>Pertemuan</a:t>
            </a:r>
            <a:r>
              <a:rPr lang="en-US" dirty="0"/>
              <a:t> 2</a:t>
            </a:r>
          </a:p>
          <a:p>
            <a:r>
              <a:rPr lang="en-US" dirty="0"/>
              <a:t>PL1AB</a:t>
            </a:r>
          </a:p>
        </p:txBody>
      </p:sp>
    </p:spTree>
    <p:extLst>
      <p:ext uri="{BB962C8B-B14F-4D97-AF65-F5344CB8AC3E}">
        <p14:creationId xmlns:p14="http://schemas.microsoft.com/office/powerpoint/2010/main" val="37830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28650" y="346111"/>
            <a:ext cx="7886699" cy="669852"/>
          </a:xfrm>
        </p:spPr>
        <p:txBody>
          <a:bodyPr>
            <a:normAutofit fontScale="90000"/>
          </a:bodyPr>
          <a:lstStyle/>
          <a:p>
            <a:r>
              <a:rPr lang="en-US" b="1" dirty="0"/>
              <a:t>4th Example Case : Help Anna (Assignment</a:t>
            </a:r>
            <a:r>
              <a:rPr lang="en-US" dirty="0"/>
              <a:t>)</a:t>
            </a:r>
          </a:p>
        </p:txBody>
      </p:sp>
      <p:sp>
        <p:nvSpPr>
          <p:cNvPr id="3" name="Content Placeholder 2">
            <a:extLst>
              <a:ext uri="{FF2B5EF4-FFF2-40B4-BE49-F238E27FC236}">
                <a16:creationId xmlns:a16="http://schemas.microsoft.com/office/drawing/2014/main" id="{C5AF46C7-B209-7242-806A-75FEB6E0AD5E}"/>
              </a:ext>
            </a:extLst>
          </p:cNvPr>
          <p:cNvSpPr>
            <a:spLocks noGrp="1"/>
          </p:cNvSpPr>
          <p:nvPr>
            <p:ph idx="1"/>
          </p:nvPr>
        </p:nvSpPr>
        <p:spPr>
          <a:xfrm>
            <a:off x="628650" y="1540914"/>
            <a:ext cx="7886700" cy="4366400"/>
          </a:xfrm>
        </p:spPr>
        <p:txBody>
          <a:bodyPr>
            <a:normAutofit lnSpcReduction="10000"/>
          </a:bodyPr>
          <a:lstStyle/>
          <a:p>
            <a:pPr marL="0" indent="0" algn="just">
              <a:lnSpc>
                <a:spcPct val="150000"/>
              </a:lnSpc>
              <a:buNone/>
            </a:pPr>
            <a:r>
              <a:rPr lang="en-US" sz="2000" dirty="0"/>
              <a:t>Anna likes collecting branded bags. She usually keeps her bags in her inventory and logs the bag specifications in a piece of paper every time she buys a new bag. </a:t>
            </a:r>
          </a:p>
          <a:p>
            <a:pPr marL="0" indent="0" algn="just">
              <a:lnSpc>
                <a:spcPct val="150000"/>
              </a:lnSpc>
              <a:buNone/>
            </a:pPr>
            <a:r>
              <a:rPr lang="en-US" sz="2000" dirty="0"/>
              <a:t>Suddenly, Anna get bored. Not only buying bags, she wants to sell the bag as well. Help her to build an inventory management system to manage her bags and suggest some bags for customers depending on what they’re looking for. </a:t>
            </a:r>
          </a:p>
          <a:p>
            <a:pPr algn="just">
              <a:lnSpc>
                <a:spcPct val="150000"/>
              </a:lnSpc>
            </a:pPr>
            <a:r>
              <a:rPr lang="en-US" sz="2000" dirty="0"/>
              <a:t>Identify the class, attributes, and methods!</a:t>
            </a:r>
          </a:p>
          <a:p>
            <a:pPr algn="just">
              <a:lnSpc>
                <a:spcPct val="150000"/>
              </a:lnSpc>
            </a:pPr>
            <a:r>
              <a:rPr lang="en-US" sz="2000" dirty="0"/>
              <a:t>Draw the class diagram</a:t>
            </a:r>
          </a:p>
          <a:p>
            <a:pPr marL="0" indent="0" algn="just">
              <a:lnSpc>
                <a:spcPct val="150000"/>
              </a:lnSpc>
              <a:buNone/>
            </a:pPr>
            <a:endParaRPr lang="en-US" sz="2000" dirty="0"/>
          </a:p>
          <a:p>
            <a:pPr marL="0" indent="0">
              <a:lnSpc>
                <a:spcPct val="150000"/>
              </a:lnSpc>
              <a:buNone/>
            </a:pPr>
            <a:endParaRPr lang="en-US" sz="2000" dirty="0"/>
          </a:p>
        </p:txBody>
      </p:sp>
    </p:spTree>
    <p:extLst>
      <p:ext uri="{BB962C8B-B14F-4D97-AF65-F5344CB8AC3E}">
        <p14:creationId xmlns:p14="http://schemas.microsoft.com/office/powerpoint/2010/main" val="257366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446176" y="1825625"/>
            <a:ext cx="5594933" cy="4191000"/>
          </a:xfrm>
          <a:prstGeom prst="rect">
            <a:avLst/>
          </a:prstGeom>
          <a:ln w="38100">
            <a:headEnd/>
            <a:tailEnd/>
          </a:ln>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1957168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254966" y="1825625"/>
            <a:ext cx="6218261" cy="3429000"/>
          </a:xfrm>
          <a:prstGeom prst="rect">
            <a:avLst/>
          </a:prstGeom>
          <a:ln w="38100">
            <a:headEnd/>
            <a:tailEnd/>
          </a:ln>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44330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Baby siblings?</a:t>
            </a:r>
          </a:p>
        </p:txBody>
      </p:sp>
      <p:sp>
        <p:nvSpPr>
          <p:cNvPr id="3" name="Content Placeholder 2"/>
          <p:cNvSpPr>
            <a:spLocks noGrp="1"/>
          </p:cNvSpPr>
          <p:nvPr>
            <p:ph idx="1"/>
          </p:nvPr>
        </p:nvSpPr>
        <p:spPr/>
        <p:txBody>
          <a:bodyPr/>
          <a:lstStyle/>
          <a:p>
            <a:endParaRPr lang="en-US" dirty="0"/>
          </a:p>
        </p:txBody>
      </p:sp>
      <p:pic>
        <p:nvPicPr>
          <p:cNvPr id="5123" name="Picture 3"/>
          <p:cNvPicPr>
            <a:picLocks noChangeAspect="1" noChangeArrowheads="1"/>
          </p:cNvPicPr>
          <p:nvPr/>
        </p:nvPicPr>
        <p:blipFill>
          <a:blip r:embed="rId2"/>
          <a:srcRect/>
          <a:stretch>
            <a:fillRect/>
          </a:stretch>
        </p:blipFill>
        <p:spPr bwMode="auto">
          <a:xfrm>
            <a:off x="1543050" y="2057401"/>
            <a:ext cx="4457700" cy="2651843"/>
          </a:xfrm>
          <a:prstGeom prst="rect">
            <a:avLst/>
          </a:prstGeom>
          <a:ln w="38100">
            <a:solidFill>
              <a:schemeClr val="accent6"/>
            </a:solidFill>
            <a:headEnd/>
            <a:tailEnd/>
          </a:ln>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234836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 How to make baby?</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2171700" y="2971801"/>
            <a:ext cx="5009513" cy="60016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3300" dirty="0"/>
              <a:t>Baby </a:t>
            </a:r>
            <a:r>
              <a:rPr lang="en-US" sz="3300" dirty="0" err="1"/>
              <a:t>ourBaby</a:t>
            </a:r>
            <a:r>
              <a:rPr lang="en-US" sz="3300" dirty="0"/>
              <a:t> = new Baby();</a:t>
            </a:r>
          </a:p>
        </p:txBody>
      </p:sp>
      <p:sp>
        <p:nvSpPr>
          <p:cNvPr id="5" name="TextBox 4"/>
          <p:cNvSpPr txBox="1"/>
          <p:nvPr/>
        </p:nvSpPr>
        <p:spPr>
          <a:xfrm>
            <a:off x="2571750" y="4800601"/>
            <a:ext cx="4157100"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a:t>what about it’s name? it’s sex??</a:t>
            </a:r>
          </a:p>
        </p:txBody>
      </p:sp>
    </p:spTree>
    <p:extLst>
      <p:ext uri="{BB962C8B-B14F-4D97-AF65-F5344CB8AC3E}">
        <p14:creationId xmlns:p14="http://schemas.microsoft.com/office/powerpoint/2010/main" val="79000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Constructors</a:t>
            </a:r>
            <a:endParaRPr/>
          </a:p>
        </p:txBody>
      </p:sp>
      <p:sp>
        <p:nvSpPr>
          <p:cNvPr id="390" name="Google Shape;390;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91" name="Google Shape;391;p33"/>
          <p:cNvPicPr preferRelativeResize="0"/>
          <p:nvPr/>
        </p:nvPicPr>
        <p:blipFill rotWithShape="1">
          <a:blip r:embed="rId3">
            <a:alphaModFix/>
          </a:blip>
          <a:srcRect/>
          <a:stretch/>
        </p:blipFill>
        <p:spPr>
          <a:xfrm>
            <a:off x="891873" y="1676400"/>
            <a:ext cx="7196357" cy="4367212"/>
          </a:xfrm>
          <a:prstGeom prst="rect">
            <a:avLst/>
          </a:prstGeom>
          <a:solidFill>
            <a:schemeClr val="lt1"/>
          </a:solidFill>
          <a:ln w="38100" cap="flat" cmpd="sng">
            <a:solidFill>
              <a:schemeClr val="accent6"/>
            </a:solidFill>
            <a:prstDash val="solid"/>
            <a:round/>
            <a:headEnd type="none" w="sm" len="sm"/>
            <a:tailEnd type="none" w="sm" len="sm"/>
          </a:ln>
        </p:spPr>
      </p:pic>
    </p:spTree>
    <p:extLst>
      <p:ext uri="{BB962C8B-B14F-4D97-AF65-F5344CB8AC3E}">
        <p14:creationId xmlns:p14="http://schemas.microsoft.com/office/powerpoint/2010/main" val="3169257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Constructors</a:t>
            </a:r>
            <a:endParaRPr/>
          </a:p>
        </p:txBody>
      </p:sp>
      <p:sp>
        <p:nvSpPr>
          <p:cNvPr id="397" name="Google Shape;397;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Constructor name == the class name </a:t>
            </a:r>
            <a:endParaRPr dirty="0"/>
          </a:p>
          <a:p>
            <a:pPr marL="342900" lvl="0" indent="-342900" algn="l" rtl="0">
              <a:spcBef>
                <a:spcPts val="640"/>
              </a:spcBef>
              <a:spcAft>
                <a:spcPts val="0"/>
              </a:spcAft>
              <a:buClr>
                <a:schemeClr val="dk1"/>
              </a:buClr>
              <a:buSzPts val="3200"/>
              <a:buChar char="•"/>
            </a:pPr>
            <a:r>
              <a:rPr lang="en-US" dirty="0"/>
              <a:t>No return type – never returns anything</a:t>
            </a:r>
            <a:endParaRPr dirty="0"/>
          </a:p>
          <a:p>
            <a:pPr marL="342900" lvl="0" indent="-342900" algn="l" rtl="0">
              <a:spcBef>
                <a:spcPts val="640"/>
              </a:spcBef>
              <a:spcAft>
                <a:spcPts val="0"/>
              </a:spcAft>
              <a:buClr>
                <a:schemeClr val="dk1"/>
              </a:buClr>
              <a:buSzPts val="3200"/>
              <a:buChar char="•"/>
            </a:pPr>
            <a:r>
              <a:rPr lang="en-US" dirty="0"/>
              <a:t>Usually initialize fields </a:t>
            </a:r>
            <a:endParaRPr dirty="0"/>
          </a:p>
          <a:p>
            <a:pPr marL="342900" lvl="0" indent="-342900" algn="l" rtl="0">
              <a:spcBef>
                <a:spcPts val="640"/>
              </a:spcBef>
              <a:spcAft>
                <a:spcPts val="0"/>
              </a:spcAft>
              <a:buClr>
                <a:schemeClr val="dk1"/>
              </a:buClr>
              <a:buSzPts val="3200"/>
              <a:buChar char="•"/>
            </a:pPr>
            <a:r>
              <a:rPr lang="en-US" dirty="0"/>
              <a:t>All classes need at least one constructor</a:t>
            </a:r>
            <a:endParaRPr dirty="0"/>
          </a:p>
          <a:p>
            <a:pPr marL="342900" lvl="0" indent="-342900" algn="l" rtl="0">
              <a:spcBef>
                <a:spcPts val="640"/>
              </a:spcBef>
              <a:spcAft>
                <a:spcPts val="0"/>
              </a:spcAft>
              <a:buClr>
                <a:schemeClr val="dk1"/>
              </a:buClr>
              <a:buSzPts val="3200"/>
              <a:buNone/>
            </a:pPr>
            <a:r>
              <a:rPr lang="en-US"/>
              <a:t>	– </a:t>
            </a:r>
            <a:r>
              <a:rPr lang="en-US" dirty="0"/>
              <a:t>If you don’t write one, defaults to </a:t>
            </a:r>
            <a:endParaRPr dirty="0"/>
          </a:p>
        </p:txBody>
      </p:sp>
      <p:pic>
        <p:nvPicPr>
          <p:cNvPr id="398" name="Google Shape;398;p34"/>
          <p:cNvPicPr preferRelativeResize="0"/>
          <p:nvPr/>
        </p:nvPicPr>
        <p:blipFill rotWithShape="1">
          <a:blip r:embed="rId3">
            <a:alphaModFix/>
          </a:blip>
          <a:srcRect/>
          <a:stretch/>
        </p:blipFill>
        <p:spPr>
          <a:xfrm>
            <a:off x="1066800" y="4495800"/>
            <a:ext cx="4983480" cy="1600200"/>
          </a:xfrm>
          <a:prstGeom prst="rect">
            <a:avLst/>
          </a:prstGeom>
          <a:solidFill>
            <a:schemeClr val="lt1"/>
          </a:solidFill>
          <a:ln w="38100" cap="flat" cmpd="sng">
            <a:solidFill>
              <a:schemeClr val="accent6"/>
            </a:solidFill>
            <a:prstDash val="solid"/>
            <a:round/>
            <a:headEnd type="none" w="sm" len="sm"/>
            <a:tailEnd type="none" w="sm" len="sm"/>
          </a:ln>
        </p:spPr>
      </p:pic>
    </p:spTree>
    <p:extLst>
      <p:ext uri="{BB962C8B-B14F-4D97-AF65-F5344CB8AC3E}">
        <p14:creationId xmlns:p14="http://schemas.microsoft.com/office/powerpoint/2010/main" val="201997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Baby constructor</a:t>
            </a:r>
            <a:endParaRPr/>
          </a:p>
        </p:txBody>
      </p:sp>
      <p:sp>
        <p:nvSpPr>
          <p:cNvPr id="404" name="Google Shape;404;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405" name="Google Shape;405;p35"/>
          <p:cNvPicPr preferRelativeResize="0"/>
          <p:nvPr/>
        </p:nvPicPr>
        <p:blipFill rotWithShape="1">
          <a:blip r:embed="rId3">
            <a:alphaModFix/>
          </a:blip>
          <a:srcRect/>
          <a:stretch/>
        </p:blipFill>
        <p:spPr>
          <a:xfrm>
            <a:off x="533400" y="1752600"/>
            <a:ext cx="7738056" cy="3200400"/>
          </a:xfrm>
          <a:prstGeom prst="rect">
            <a:avLst/>
          </a:prstGeom>
          <a:solidFill>
            <a:schemeClr val="lt1"/>
          </a:solidFill>
          <a:ln w="38100" cap="flat" cmpd="sng">
            <a:solidFill>
              <a:schemeClr val="accent6"/>
            </a:solidFill>
            <a:prstDash val="solid"/>
            <a:round/>
            <a:headEnd type="none" w="sm" len="sm"/>
            <a:tailEnd type="none" w="sm" len="sm"/>
          </a:ln>
        </p:spPr>
      </p:pic>
    </p:spTree>
    <p:extLst>
      <p:ext uri="{BB962C8B-B14F-4D97-AF65-F5344CB8AC3E}">
        <p14:creationId xmlns:p14="http://schemas.microsoft.com/office/powerpoint/2010/main" val="3981779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Baby methods</a:t>
            </a:r>
            <a:endParaRPr/>
          </a:p>
        </p:txBody>
      </p:sp>
      <p:sp>
        <p:nvSpPr>
          <p:cNvPr id="411" name="Google Shape;411;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412" name="Google Shape;412;p36"/>
          <p:cNvPicPr preferRelativeResize="0"/>
          <p:nvPr/>
        </p:nvPicPr>
        <p:blipFill rotWithShape="1">
          <a:blip r:embed="rId3">
            <a:alphaModFix/>
          </a:blip>
          <a:srcRect/>
          <a:stretch/>
        </p:blipFill>
        <p:spPr>
          <a:xfrm>
            <a:off x="533399" y="1676400"/>
            <a:ext cx="6055141" cy="4343400"/>
          </a:xfrm>
          <a:prstGeom prst="rect">
            <a:avLst/>
          </a:prstGeom>
          <a:solidFill>
            <a:schemeClr val="lt1"/>
          </a:solidFill>
          <a:ln w="38100" cap="flat" cmpd="sng">
            <a:solidFill>
              <a:schemeClr val="accent6"/>
            </a:solidFill>
            <a:prstDash val="solid"/>
            <a:round/>
            <a:headEnd type="none" w="sm" len="sm"/>
            <a:tailEnd type="none" w="sm" len="sm"/>
          </a:ln>
        </p:spPr>
      </p:pic>
    </p:spTree>
    <p:extLst>
      <p:ext uri="{BB962C8B-B14F-4D97-AF65-F5344CB8AC3E}">
        <p14:creationId xmlns:p14="http://schemas.microsoft.com/office/powerpoint/2010/main" val="418240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604B-052E-3C3B-7DCC-085D62473569}"/>
              </a:ext>
            </a:extLst>
          </p:cNvPr>
          <p:cNvSpPr>
            <a:spLocks noGrp="1"/>
          </p:cNvSpPr>
          <p:nvPr>
            <p:ph type="title"/>
          </p:nvPr>
        </p:nvSpPr>
        <p:spPr>
          <a:xfrm>
            <a:off x="628651" y="2454820"/>
            <a:ext cx="7886699" cy="669852"/>
          </a:xfrm>
        </p:spPr>
        <p:txBody>
          <a:bodyPr/>
          <a:lstStyle/>
          <a:p>
            <a:r>
              <a:rPr lang="en-US" dirty="0"/>
              <a:t>Latihan</a:t>
            </a:r>
          </a:p>
        </p:txBody>
      </p:sp>
      <p:sp>
        <p:nvSpPr>
          <p:cNvPr id="3" name="Content Placeholder 2">
            <a:extLst>
              <a:ext uri="{FF2B5EF4-FFF2-40B4-BE49-F238E27FC236}">
                <a16:creationId xmlns:a16="http://schemas.microsoft.com/office/drawing/2014/main" id="{24B02C68-713C-4B6C-BA24-2546E829FB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961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28650" y="346111"/>
            <a:ext cx="7886699" cy="669852"/>
          </a:xfrm>
        </p:spPr>
        <p:txBody>
          <a:bodyPr/>
          <a:lstStyle/>
          <a:p>
            <a:r>
              <a:rPr lang="en-US" dirty="0"/>
              <a:t>Last Meeting Recap</a:t>
            </a:r>
          </a:p>
        </p:txBody>
      </p:sp>
      <p:sp>
        <p:nvSpPr>
          <p:cNvPr id="3" name="Content Placeholder 2">
            <a:extLst>
              <a:ext uri="{FF2B5EF4-FFF2-40B4-BE49-F238E27FC236}">
                <a16:creationId xmlns:a16="http://schemas.microsoft.com/office/drawing/2014/main" id="{C5AF46C7-B209-7242-806A-75FEB6E0AD5E}"/>
              </a:ext>
            </a:extLst>
          </p:cNvPr>
          <p:cNvSpPr>
            <a:spLocks noGrp="1"/>
          </p:cNvSpPr>
          <p:nvPr>
            <p:ph idx="1"/>
          </p:nvPr>
        </p:nvSpPr>
        <p:spPr>
          <a:xfrm>
            <a:off x="628650" y="1275328"/>
            <a:ext cx="7886700" cy="5018014"/>
          </a:xfrm>
        </p:spPr>
        <p:txBody>
          <a:bodyPr>
            <a:normAutofit/>
          </a:bodyPr>
          <a:lstStyle/>
          <a:p>
            <a:pPr algn="just"/>
            <a:r>
              <a:rPr lang="en-US" sz="2400" dirty="0"/>
              <a:t>What’s the different between OOP &amp; Procedural Programming in terms of the </a:t>
            </a:r>
            <a:r>
              <a:rPr lang="en-US" sz="2400" dirty="0" err="1"/>
              <a:t>behaviour</a:t>
            </a:r>
            <a:r>
              <a:rPr lang="en-US" sz="2400" dirty="0"/>
              <a:t> &amp; data ?</a:t>
            </a:r>
          </a:p>
          <a:p>
            <a:pPr algn="just"/>
            <a:endParaRPr lang="en-ID" sz="2400" dirty="0"/>
          </a:p>
          <a:p>
            <a:pPr algn="just"/>
            <a:endParaRPr lang="en-US" sz="2400" dirty="0"/>
          </a:p>
        </p:txBody>
      </p:sp>
    </p:spTree>
    <p:extLst>
      <p:ext uri="{BB962C8B-B14F-4D97-AF65-F5344CB8AC3E}">
        <p14:creationId xmlns:p14="http://schemas.microsoft.com/office/powerpoint/2010/main" val="3133297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F0EE-11BD-66D1-ED66-3813B54B29B0}"/>
              </a:ext>
            </a:extLst>
          </p:cNvPr>
          <p:cNvSpPr>
            <a:spLocks noGrp="1"/>
          </p:cNvSpPr>
          <p:nvPr>
            <p:ph type="title"/>
          </p:nvPr>
        </p:nvSpPr>
        <p:spPr/>
        <p:txBody>
          <a:bodyPr/>
          <a:lstStyle/>
          <a:p>
            <a:r>
              <a:rPr lang="en-US" dirty="0" err="1"/>
              <a:t>Membuat</a:t>
            </a:r>
            <a:r>
              <a:rPr lang="en-US" dirty="0"/>
              <a:t> Class </a:t>
            </a:r>
            <a:r>
              <a:rPr lang="en-US" dirty="0" err="1"/>
              <a:t>Titik</a:t>
            </a:r>
            <a:endParaRPr lang="en-US" dirty="0"/>
          </a:p>
        </p:txBody>
      </p:sp>
      <p:sp>
        <p:nvSpPr>
          <p:cNvPr id="3" name="Content Placeholder 2">
            <a:extLst>
              <a:ext uri="{FF2B5EF4-FFF2-40B4-BE49-F238E27FC236}">
                <a16:creationId xmlns:a16="http://schemas.microsoft.com/office/drawing/2014/main" id="{027C5478-A6EF-45DB-9F29-21267B7E8453}"/>
              </a:ext>
            </a:extLst>
          </p:cNvPr>
          <p:cNvSpPr>
            <a:spLocks noGrp="1"/>
          </p:cNvSpPr>
          <p:nvPr>
            <p:ph idx="1"/>
          </p:nvPr>
        </p:nvSpPr>
        <p:spPr/>
        <p:txBody>
          <a:bodyPr/>
          <a:lstStyle/>
          <a:p>
            <a:r>
              <a:rPr lang="en-US" dirty="0" err="1"/>
              <a:t>Kelas</a:t>
            </a:r>
            <a:r>
              <a:rPr lang="en-US" dirty="0"/>
              <a:t> </a:t>
            </a:r>
            <a:r>
              <a:rPr lang="en-US" dirty="0" err="1"/>
              <a:t>Titik</a:t>
            </a:r>
            <a:r>
              <a:rPr lang="en-US" dirty="0"/>
              <a:t> </a:t>
            </a:r>
          </a:p>
          <a:p>
            <a:pPr lvl="1"/>
            <a:r>
              <a:rPr lang="en-US" dirty="0" err="1"/>
              <a:t>attribut</a:t>
            </a:r>
            <a:r>
              <a:rPr lang="en-US" dirty="0"/>
              <a:t> x dan y</a:t>
            </a:r>
          </a:p>
          <a:p>
            <a:pPr lvl="1"/>
            <a:r>
              <a:rPr lang="en-US" dirty="0"/>
              <a:t>method</a:t>
            </a:r>
          </a:p>
          <a:p>
            <a:pPr lvl="2"/>
            <a:r>
              <a:rPr lang="en-US" dirty="0"/>
              <a:t>naik()//</a:t>
            </a:r>
            <a:r>
              <a:rPr lang="en-US" dirty="0" err="1"/>
              <a:t>isinya</a:t>
            </a:r>
            <a:r>
              <a:rPr lang="en-US" dirty="0"/>
              <a:t> : y++</a:t>
            </a:r>
          </a:p>
          <a:p>
            <a:pPr lvl="2"/>
            <a:r>
              <a:rPr lang="en-US" dirty="0" err="1"/>
              <a:t>kanan</a:t>
            </a:r>
            <a:r>
              <a:rPr lang="en-US" dirty="0"/>
              <a:t>()//</a:t>
            </a:r>
            <a:r>
              <a:rPr lang="en-US" dirty="0" err="1"/>
              <a:t>isinya</a:t>
            </a:r>
            <a:r>
              <a:rPr lang="en-US" dirty="0"/>
              <a:t> : x++</a:t>
            </a:r>
          </a:p>
          <a:p>
            <a:pPr lvl="2"/>
            <a:r>
              <a:rPr lang="en-US" dirty="0" err="1"/>
              <a:t>turun</a:t>
            </a:r>
            <a:r>
              <a:rPr lang="en-US" dirty="0"/>
              <a:t>()//</a:t>
            </a:r>
            <a:r>
              <a:rPr lang="en-US" dirty="0" err="1"/>
              <a:t>isinya</a:t>
            </a:r>
            <a:r>
              <a:rPr lang="en-US" dirty="0"/>
              <a:t> : y--</a:t>
            </a:r>
          </a:p>
          <a:p>
            <a:pPr lvl="2"/>
            <a:r>
              <a:rPr lang="en-US" dirty="0" err="1"/>
              <a:t>kiri</a:t>
            </a:r>
            <a:r>
              <a:rPr lang="en-US" dirty="0"/>
              <a:t>()//</a:t>
            </a:r>
            <a:r>
              <a:rPr lang="en-US" dirty="0" err="1"/>
              <a:t>isinya</a:t>
            </a:r>
            <a:r>
              <a:rPr lang="en-US" dirty="0"/>
              <a:t> : x--</a:t>
            </a:r>
          </a:p>
        </p:txBody>
      </p:sp>
    </p:spTree>
    <p:extLst>
      <p:ext uri="{BB962C8B-B14F-4D97-AF65-F5344CB8AC3E}">
        <p14:creationId xmlns:p14="http://schemas.microsoft.com/office/powerpoint/2010/main" val="3569865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28650" y="346111"/>
            <a:ext cx="7886699" cy="669852"/>
          </a:xfrm>
        </p:spPr>
        <p:txBody>
          <a:bodyPr/>
          <a:lstStyle/>
          <a:p>
            <a:r>
              <a:rPr lang="en-US" dirty="0"/>
              <a:t>Create the Class</a:t>
            </a:r>
          </a:p>
        </p:txBody>
      </p:sp>
      <p:sp>
        <p:nvSpPr>
          <p:cNvPr id="4" name="Content Placeholder 2">
            <a:extLst>
              <a:ext uri="{FF2B5EF4-FFF2-40B4-BE49-F238E27FC236}">
                <a16:creationId xmlns:a16="http://schemas.microsoft.com/office/drawing/2014/main" id="{67752F57-3C00-CA46-A294-5FE5D0C35355}"/>
              </a:ext>
            </a:extLst>
          </p:cNvPr>
          <p:cNvSpPr txBox="1">
            <a:spLocks/>
          </p:cNvSpPr>
          <p:nvPr/>
        </p:nvSpPr>
        <p:spPr>
          <a:xfrm>
            <a:off x="781049" y="4101297"/>
            <a:ext cx="7886700" cy="14352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public class </a:t>
            </a:r>
            <a:r>
              <a:rPr lang="en-US" dirty="0" err="1"/>
              <a:t>Titik</a:t>
            </a:r>
            <a:r>
              <a:rPr lang="en-US" dirty="0"/>
              <a:t> () {</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53C11A40-1CB8-9F4B-9AC9-51CB279C247B}"/>
              </a:ext>
            </a:extLst>
          </p:cNvPr>
          <p:cNvSpPr txBox="1">
            <a:spLocks/>
          </p:cNvSpPr>
          <p:nvPr/>
        </p:nvSpPr>
        <p:spPr>
          <a:xfrm>
            <a:off x="781049" y="1337445"/>
            <a:ext cx="7886700" cy="14352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FF0000"/>
                </a:solidFill>
              </a:rPr>
              <a:t>public class &lt;name&gt; () {</a:t>
            </a:r>
          </a:p>
          <a:p>
            <a:pPr marL="0" indent="0">
              <a:buFont typeface="Arial" panose="020B0604020202020204" pitchFamily="34" charset="0"/>
              <a:buNone/>
            </a:pPr>
            <a:r>
              <a:rPr lang="en-US" b="1" dirty="0">
                <a:solidFill>
                  <a:srgbClr val="FF0000"/>
                </a:solidFill>
              </a:rPr>
              <a:t>	</a:t>
            </a:r>
          </a:p>
          <a:p>
            <a:pPr marL="0" indent="0">
              <a:buFont typeface="Arial" panose="020B0604020202020204" pitchFamily="34" charset="0"/>
              <a:buNone/>
            </a:pPr>
            <a:r>
              <a:rPr lang="en-US" b="1" dirty="0">
                <a:solidFill>
                  <a:srgbClr val="FF0000"/>
                </a:solidFill>
              </a:rPr>
              <a:t>}</a:t>
            </a:r>
          </a:p>
          <a:p>
            <a:pPr marL="0" indent="0">
              <a:buFont typeface="Arial" panose="020B0604020202020204" pitchFamily="34" charset="0"/>
              <a:buNone/>
            </a:pPr>
            <a:endParaRPr lang="en-US" b="1" dirty="0">
              <a:solidFill>
                <a:srgbClr val="FF0000"/>
              </a:solidFill>
            </a:endParaRPr>
          </a:p>
          <a:p>
            <a:pPr marL="0" indent="0">
              <a:buFont typeface="Arial" panose="020B0604020202020204" pitchFamily="34" charset="0"/>
              <a:buNone/>
            </a:pPr>
            <a:endParaRPr lang="en-US" b="1" dirty="0">
              <a:solidFill>
                <a:srgbClr val="FF0000"/>
              </a:solidFill>
            </a:endParaRPr>
          </a:p>
        </p:txBody>
      </p:sp>
      <p:sp>
        <p:nvSpPr>
          <p:cNvPr id="6" name="Content Placeholder 2">
            <a:extLst>
              <a:ext uri="{FF2B5EF4-FFF2-40B4-BE49-F238E27FC236}">
                <a16:creationId xmlns:a16="http://schemas.microsoft.com/office/drawing/2014/main" id="{C8FFA075-4225-AE4A-8C4B-E9F45666A6CA}"/>
              </a:ext>
            </a:extLst>
          </p:cNvPr>
          <p:cNvSpPr txBox="1">
            <a:spLocks/>
          </p:cNvSpPr>
          <p:nvPr/>
        </p:nvSpPr>
        <p:spPr>
          <a:xfrm>
            <a:off x="781049" y="3367664"/>
            <a:ext cx="7886700" cy="1435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Example :</a:t>
            </a:r>
          </a:p>
        </p:txBody>
      </p:sp>
    </p:spTree>
    <p:extLst>
      <p:ext uri="{BB962C8B-B14F-4D97-AF65-F5344CB8AC3E}">
        <p14:creationId xmlns:p14="http://schemas.microsoft.com/office/powerpoint/2010/main" val="4265756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28650" y="346111"/>
            <a:ext cx="7886699" cy="669852"/>
          </a:xfrm>
        </p:spPr>
        <p:txBody>
          <a:bodyPr/>
          <a:lstStyle/>
          <a:p>
            <a:r>
              <a:rPr lang="en-US" dirty="0"/>
              <a:t>Define the Attributes</a:t>
            </a:r>
          </a:p>
        </p:txBody>
      </p:sp>
      <p:sp>
        <p:nvSpPr>
          <p:cNvPr id="6" name="Content Placeholder 2">
            <a:extLst>
              <a:ext uri="{FF2B5EF4-FFF2-40B4-BE49-F238E27FC236}">
                <a16:creationId xmlns:a16="http://schemas.microsoft.com/office/drawing/2014/main" id="{AA4732CE-D1A2-5B41-9CAB-332E9D451CED}"/>
              </a:ext>
            </a:extLst>
          </p:cNvPr>
          <p:cNvSpPr txBox="1">
            <a:spLocks/>
          </p:cNvSpPr>
          <p:nvPr/>
        </p:nvSpPr>
        <p:spPr>
          <a:xfrm>
            <a:off x="628650" y="1128674"/>
            <a:ext cx="7886700" cy="2187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FF0000"/>
                </a:solidFill>
              </a:rPr>
              <a:t>public class &lt;name&gt; () {</a:t>
            </a:r>
          </a:p>
          <a:p>
            <a:pPr marL="0" indent="0">
              <a:buFont typeface="Arial" panose="020B0604020202020204" pitchFamily="34" charset="0"/>
              <a:buNone/>
            </a:pPr>
            <a:r>
              <a:rPr lang="en-US" b="1" dirty="0">
                <a:solidFill>
                  <a:srgbClr val="FF0000"/>
                </a:solidFill>
              </a:rPr>
              <a:t>	&lt;type&gt; &lt;</a:t>
            </a:r>
            <a:r>
              <a:rPr lang="en-US" b="1" dirty="0" err="1">
                <a:solidFill>
                  <a:srgbClr val="FF0000"/>
                </a:solidFill>
              </a:rPr>
              <a:t>var_name</a:t>
            </a:r>
            <a:r>
              <a:rPr lang="en-US" b="1" dirty="0">
                <a:solidFill>
                  <a:srgbClr val="FF0000"/>
                </a:solidFill>
              </a:rPr>
              <a:t>&gt;;</a:t>
            </a:r>
          </a:p>
          <a:p>
            <a:pPr marL="0" indent="0">
              <a:buFont typeface="Arial" panose="020B0604020202020204" pitchFamily="34" charset="0"/>
              <a:buNone/>
            </a:pPr>
            <a:r>
              <a:rPr lang="en-US" b="1" dirty="0">
                <a:solidFill>
                  <a:srgbClr val="FF0000"/>
                </a:solidFill>
              </a:rPr>
              <a:t>	&lt;type&gt; &lt;</a:t>
            </a:r>
            <a:r>
              <a:rPr lang="en-US" b="1" dirty="0" err="1">
                <a:solidFill>
                  <a:srgbClr val="FF0000"/>
                </a:solidFill>
              </a:rPr>
              <a:t>var_name</a:t>
            </a:r>
            <a:r>
              <a:rPr lang="en-US" b="1" dirty="0">
                <a:solidFill>
                  <a:srgbClr val="FF0000"/>
                </a:solidFill>
              </a:rPr>
              <a:t>&gt; = &lt;</a:t>
            </a:r>
            <a:r>
              <a:rPr lang="en-US" b="1" dirty="0" err="1">
                <a:solidFill>
                  <a:srgbClr val="FF0000"/>
                </a:solidFill>
              </a:rPr>
              <a:t>default_value</a:t>
            </a:r>
            <a:r>
              <a:rPr lang="en-US" b="1" dirty="0">
                <a:solidFill>
                  <a:srgbClr val="FF0000"/>
                </a:solidFill>
              </a:rPr>
              <a:t>&gt;;</a:t>
            </a:r>
          </a:p>
          <a:p>
            <a:pPr marL="0" indent="0">
              <a:buFont typeface="Arial" panose="020B0604020202020204" pitchFamily="34" charset="0"/>
              <a:buNone/>
            </a:pPr>
            <a:r>
              <a:rPr lang="en-US" b="1" dirty="0">
                <a:solidFill>
                  <a:srgbClr val="FF0000"/>
                </a:solidFill>
              </a:rPr>
              <a:t>}</a:t>
            </a:r>
          </a:p>
          <a:p>
            <a:pPr marL="0" indent="0">
              <a:buFont typeface="Arial" panose="020B0604020202020204" pitchFamily="34" charset="0"/>
              <a:buNone/>
            </a:pPr>
            <a:endParaRPr lang="en-US" b="1" dirty="0">
              <a:solidFill>
                <a:srgbClr val="FF0000"/>
              </a:solidFill>
            </a:endParaRPr>
          </a:p>
          <a:p>
            <a:pPr marL="0" indent="0">
              <a:buFont typeface="Arial" panose="020B0604020202020204" pitchFamily="34" charset="0"/>
              <a:buNone/>
            </a:pPr>
            <a:endParaRPr lang="en-US" b="1" dirty="0">
              <a:solidFill>
                <a:srgbClr val="FF0000"/>
              </a:solidFill>
            </a:endParaRPr>
          </a:p>
        </p:txBody>
      </p:sp>
      <p:sp>
        <p:nvSpPr>
          <p:cNvPr id="8" name="Content Placeholder 2">
            <a:extLst>
              <a:ext uri="{FF2B5EF4-FFF2-40B4-BE49-F238E27FC236}">
                <a16:creationId xmlns:a16="http://schemas.microsoft.com/office/drawing/2014/main" id="{A606BCDA-4E95-B643-8C31-AE247B289CDA}"/>
              </a:ext>
            </a:extLst>
          </p:cNvPr>
          <p:cNvSpPr txBox="1">
            <a:spLocks/>
          </p:cNvSpPr>
          <p:nvPr/>
        </p:nvSpPr>
        <p:spPr>
          <a:xfrm>
            <a:off x="781049" y="3925748"/>
            <a:ext cx="7886700" cy="2187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public class </a:t>
            </a:r>
            <a:r>
              <a:rPr lang="en-US" dirty="0" err="1"/>
              <a:t>Titik</a:t>
            </a:r>
            <a:r>
              <a:rPr lang="en-US" dirty="0"/>
              <a:t> () {</a:t>
            </a:r>
          </a:p>
          <a:p>
            <a:pPr marL="0" indent="0">
              <a:buFont typeface="Arial" panose="020B0604020202020204" pitchFamily="34" charset="0"/>
              <a:buNone/>
            </a:pPr>
            <a:r>
              <a:rPr lang="en-US" dirty="0"/>
              <a:t>	double x;</a:t>
            </a:r>
          </a:p>
          <a:p>
            <a:pPr marL="0" indent="0">
              <a:buFont typeface="Arial" panose="020B0604020202020204" pitchFamily="34" charset="0"/>
              <a:buNone/>
            </a:pPr>
            <a:r>
              <a:rPr lang="en-US" dirty="0"/>
              <a:t>	double y;</a:t>
            </a:r>
          </a:p>
          <a:p>
            <a:pPr marL="0" indent="0">
              <a:buFont typeface="Arial" panose="020B0604020202020204" pitchFamily="34" charset="0"/>
              <a:buNone/>
            </a:pPr>
            <a:r>
              <a:rPr lang="en-US" dirty="0"/>
              <a:t>}</a:t>
            </a:r>
          </a:p>
        </p:txBody>
      </p:sp>
    </p:spTree>
    <p:extLst>
      <p:ext uri="{BB962C8B-B14F-4D97-AF65-F5344CB8AC3E}">
        <p14:creationId xmlns:p14="http://schemas.microsoft.com/office/powerpoint/2010/main" val="1904675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28650" y="346111"/>
            <a:ext cx="7886699" cy="669852"/>
          </a:xfrm>
        </p:spPr>
        <p:txBody>
          <a:bodyPr/>
          <a:lstStyle/>
          <a:p>
            <a:r>
              <a:rPr lang="en-US" dirty="0"/>
              <a:t>Determine the Methods</a:t>
            </a:r>
          </a:p>
        </p:txBody>
      </p:sp>
      <p:sp>
        <p:nvSpPr>
          <p:cNvPr id="6" name="Content Placeholder 2">
            <a:extLst>
              <a:ext uri="{FF2B5EF4-FFF2-40B4-BE49-F238E27FC236}">
                <a16:creationId xmlns:a16="http://schemas.microsoft.com/office/drawing/2014/main" id="{AA4732CE-D1A2-5B41-9CAB-332E9D451CED}"/>
              </a:ext>
            </a:extLst>
          </p:cNvPr>
          <p:cNvSpPr txBox="1">
            <a:spLocks/>
          </p:cNvSpPr>
          <p:nvPr/>
        </p:nvSpPr>
        <p:spPr>
          <a:xfrm>
            <a:off x="628650" y="1128674"/>
            <a:ext cx="7886700" cy="218761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FF0000"/>
                </a:solidFill>
              </a:rPr>
              <a:t>public class &lt;name&gt; () {</a:t>
            </a:r>
          </a:p>
          <a:p>
            <a:pPr marL="0" indent="0">
              <a:buFont typeface="Arial" panose="020B0604020202020204" pitchFamily="34" charset="0"/>
              <a:buNone/>
            </a:pPr>
            <a:endParaRPr lang="en-US" b="1" dirty="0">
              <a:solidFill>
                <a:srgbClr val="FF0000"/>
              </a:solidFill>
            </a:endParaRPr>
          </a:p>
          <a:p>
            <a:pPr marL="0" indent="0">
              <a:buFont typeface="Arial" panose="020B0604020202020204" pitchFamily="34" charset="0"/>
              <a:buNone/>
            </a:pPr>
            <a:r>
              <a:rPr lang="en-US" b="1" dirty="0">
                <a:solidFill>
                  <a:srgbClr val="FF0000"/>
                </a:solidFill>
              </a:rPr>
              <a:t>	//attributes</a:t>
            </a:r>
          </a:p>
          <a:p>
            <a:pPr marL="0" indent="0">
              <a:buFont typeface="Arial" panose="020B0604020202020204" pitchFamily="34" charset="0"/>
              <a:buNone/>
            </a:pPr>
            <a:endParaRPr lang="en-US" b="1" dirty="0">
              <a:solidFill>
                <a:srgbClr val="FF0000"/>
              </a:solidFill>
            </a:endParaRPr>
          </a:p>
          <a:p>
            <a:pPr marL="0" indent="0">
              <a:buFont typeface="Arial" panose="020B0604020202020204" pitchFamily="34" charset="0"/>
              <a:buNone/>
            </a:pPr>
            <a:r>
              <a:rPr lang="en-US" b="1" dirty="0">
                <a:solidFill>
                  <a:srgbClr val="FF0000"/>
                </a:solidFill>
              </a:rPr>
              <a:t>	void &lt;</a:t>
            </a:r>
            <a:r>
              <a:rPr lang="en-US" b="1" dirty="0" err="1">
                <a:solidFill>
                  <a:srgbClr val="FF0000"/>
                </a:solidFill>
              </a:rPr>
              <a:t>method_name</a:t>
            </a:r>
            <a:r>
              <a:rPr lang="en-US" b="1" dirty="0">
                <a:solidFill>
                  <a:srgbClr val="FF0000"/>
                </a:solidFill>
              </a:rPr>
              <a:t>&gt;();</a:t>
            </a:r>
          </a:p>
          <a:p>
            <a:pPr marL="0" indent="0">
              <a:buNone/>
            </a:pPr>
            <a:r>
              <a:rPr lang="en-US" b="1" dirty="0">
                <a:solidFill>
                  <a:srgbClr val="FF0000"/>
                </a:solidFill>
              </a:rPr>
              <a:t>	void &lt;</a:t>
            </a:r>
            <a:r>
              <a:rPr lang="en-US" b="1" dirty="0" err="1">
                <a:solidFill>
                  <a:srgbClr val="FF0000"/>
                </a:solidFill>
              </a:rPr>
              <a:t>method_name</a:t>
            </a:r>
            <a:r>
              <a:rPr lang="en-US" b="1" dirty="0">
                <a:solidFill>
                  <a:srgbClr val="FF0000"/>
                </a:solidFill>
              </a:rPr>
              <a:t>&gt;(&lt;type&gt; &lt;</a:t>
            </a:r>
            <a:r>
              <a:rPr lang="en-US" b="1" dirty="0" err="1">
                <a:solidFill>
                  <a:srgbClr val="FF0000"/>
                </a:solidFill>
              </a:rPr>
              <a:t>name_params</a:t>
            </a:r>
            <a:r>
              <a:rPr lang="en-US" b="1" dirty="0">
                <a:solidFill>
                  <a:srgbClr val="FF0000"/>
                </a:solidFill>
              </a:rPr>
              <a:t>&gt;);</a:t>
            </a:r>
          </a:p>
          <a:p>
            <a:pPr marL="0" indent="0">
              <a:buFont typeface="Arial" panose="020B0604020202020204" pitchFamily="34" charset="0"/>
              <a:buNone/>
            </a:pPr>
            <a:r>
              <a:rPr lang="en-US" b="1" dirty="0">
                <a:solidFill>
                  <a:srgbClr val="FF0000"/>
                </a:solidFill>
              </a:rPr>
              <a:t>}</a:t>
            </a:r>
          </a:p>
          <a:p>
            <a:pPr marL="0" indent="0">
              <a:buFont typeface="Arial" panose="020B0604020202020204" pitchFamily="34" charset="0"/>
              <a:buNone/>
            </a:pPr>
            <a:endParaRPr lang="en-US" b="1" dirty="0">
              <a:solidFill>
                <a:srgbClr val="FF0000"/>
              </a:solidFill>
            </a:endParaRPr>
          </a:p>
          <a:p>
            <a:pPr marL="0" indent="0">
              <a:buFont typeface="Arial" panose="020B0604020202020204" pitchFamily="34" charset="0"/>
              <a:buNone/>
            </a:pPr>
            <a:endParaRPr lang="en-US" b="1" dirty="0">
              <a:solidFill>
                <a:srgbClr val="FF0000"/>
              </a:solidFill>
            </a:endParaRPr>
          </a:p>
        </p:txBody>
      </p:sp>
      <p:sp>
        <p:nvSpPr>
          <p:cNvPr id="8" name="Content Placeholder 2">
            <a:extLst>
              <a:ext uri="{FF2B5EF4-FFF2-40B4-BE49-F238E27FC236}">
                <a16:creationId xmlns:a16="http://schemas.microsoft.com/office/drawing/2014/main" id="{A606BCDA-4E95-B643-8C31-AE247B289CDA}"/>
              </a:ext>
            </a:extLst>
          </p:cNvPr>
          <p:cNvSpPr txBox="1">
            <a:spLocks/>
          </p:cNvSpPr>
          <p:nvPr/>
        </p:nvSpPr>
        <p:spPr>
          <a:xfrm>
            <a:off x="2812013" y="3541712"/>
            <a:ext cx="7886700" cy="21876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public class </a:t>
            </a:r>
            <a:r>
              <a:rPr lang="en-US" sz="1800" dirty="0" err="1"/>
              <a:t>Titik</a:t>
            </a:r>
            <a:r>
              <a:rPr lang="en-US" sz="1800" dirty="0"/>
              <a:t> () {</a:t>
            </a:r>
          </a:p>
          <a:p>
            <a:pPr marL="0" indent="0">
              <a:buFont typeface="Arial" panose="020B0604020202020204" pitchFamily="34" charset="0"/>
              <a:buNone/>
            </a:pPr>
            <a:r>
              <a:rPr lang="en-US" sz="1800" dirty="0"/>
              <a:t>	double x;</a:t>
            </a:r>
          </a:p>
          <a:p>
            <a:pPr marL="0" indent="0">
              <a:buFont typeface="Arial" panose="020B0604020202020204" pitchFamily="34" charset="0"/>
              <a:buNone/>
            </a:pPr>
            <a:r>
              <a:rPr lang="en-US" sz="1800" dirty="0"/>
              <a:t>	double y;</a:t>
            </a:r>
          </a:p>
          <a:p>
            <a:pPr marL="0" indent="0">
              <a:buFont typeface="Arial" panose="020B0604020202020204" pitchFamily="34" charset="0"/>
              <a:buNone/>
            </a:pPr>
            <a:r>
              <a:rPr lang="en-US" sz="1800" dirty="0"/>
              <a:t>	void naik(){ y++;}</a:t>
            </a:r>
          </a:p>
          <a:p>
            <a:pPr marL="0" indent="0">
              <a:buFont typeface="Arial" panose="020B0604020202020204" pitchFamily="34" charset="0"/>
              <a:buNone/>
            </a:pPr>
            <a:r>
              <a:rPr lang="en-US" sz="1800" dirty="0"/>
              <a:t>	 void </a:t>
            </a:r>
            <a:r>
              <a:rPr lang="en-US" sz="1800" dirty="0" err="1"/>
              <a:t>turun</a:t>
            </a:r>
            <a:r>
              <a:rPr lang="en-US" sz="1800" dirty="0"/>
              <a:t>(){ y--;}</a:t>
            </a:r>
          </a:p>
          <a:p>
            <a:pPr marL="0" indent="0">
              <a:buFont typeface="Arial" panose="020B0604020202020204" pitchFamily="34" charset="0"/>
              <a:buNone/>
            </a:pPr>
            <a:r>
              <a:rPr lang="en-US" sz="1800" dirty="0"/>
              <a:t>	 void </a:t>
            </a:r>
            <a:r>
              <a:rPr lang="en-US" sz="1800" dirty="0" err="1"/>
              <a:t>kanan</a:t>
            </a:r>
            <a:r>
              <a:rPr lang="en-US" sz="1800" dirty="0"/>
              <a:t>(){ x++;} </a:t>
            </a:r>
          </a:p>
          <a:p>
            <a:pPr marL="0" indent="0">
              <a:buFont typeface="Arial" panose="020B0604020202020204" pitchFamily="34" charset="0"/>
              <a:buNone/>
            </a:pPr>
            <a:r>
              <a:rPr lang="en-US" sz="1800" dirty="0"/>
              <a:t>	 void </a:t>
            </a:r>
            <a:r>
              <a:rPr lang="en-US" sz="1800" dirty="0" err="1"/>
              <a:t>kiri</a:t>
            </a:r>
            <a:r>
              <a:rPr lang="en-US" sz="1800" dirty="0"/>
              <a:t>(){ x--;} 	</a:t>
            </a:r>
          </a:p>
          <a:p>
            <a:pPr marL="0" indent="0">
              <a:buFont typeface="Arial" panose="020B0604020202020204" pitchFamily="34" charset="0"/>
              <a:buNone/>
            </a:pPr>
            <a:r>
              <a:rPr lang="en-US" sz="1800" dirty="0"/>
              <a:t>}</a:t>
            </a:r>
          </a:p>
        </p:txBody>
      </p:sp>
      <p:sp>
        <p:nvSpPr>
          <p:cNvPr id="9" name="Content Placeholder 2">
            <a:extLst>
              <a:ext uri="{FF2B5EF4-FFF2-40B4-BE49-F238E27FC236}">
                <a16:creationId xmlns:a16="http://schemas.microsoft.com/office/drawing/2014/main" id="{9C95C1BA-7519-C745-95F3-1050743FE323}"/>
              </a:ext>
            </a:extLst>
          </p:cNvPr>
          <p:cNvSpPr txBox="1">
            <a:spLocks/>
          </p:cNvSpPr>
          <p:nvPr/>
        </p:nvSpPr>
        <p:spPr>
          <a:xfrm>
            <a:off x="628649" y="3432629"/>
            <a:ext cx="7886700" cy="395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Example :</a:t>
            </a:r>
          </a:p>
        </p:txBody>
      </p:sp>
    </p:spTree>
    <p:extLst>
      <p:ext uri="{BB962C8B-B14F-4D97-AF65-F5344CB8AC3E}">
        <p14:creationId xmlns:p14="http://schemas.microsoft.com/office/powerpoint/2010/main" val="287019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06878" y="186454"/>
            <a:ext cx="7886699" cy="669852"/>
          </a:xfrm>
        </p:spPr>
        <p:txBody>
          <a:bodyPr/>
          <a:lstStyle/>
          <a:p>
            <a:r>
              <a:rPr lang="en-US" dirty="0"/>
              <a:t>Constructor</a:t>
            </a:r>
          </a:p>
        </p:txBody>
      </p:sp>
      <p:sp>
        <p:nvSpPr>
          <p:cNvPr id="4" name="Content Placeholder 2">
            <a:extLst>
              <a:ext uri="{FF2B5EF4-FFF2-40B4-BE49-F238E27FC236}">
                <a16:creationId xmlns:a16="http://schemas.microsoft.com/office/drawing/2014/main" id="{67752F57-3C00-CA46-A294-5FE5D0C35355}"/>
              </a:ext>
            </a:extLst>
          </p:cNvPr>
          <p:cNvSpPr txBox="1">
            <a:spLocks/>
          </p:cNvSpPr>
          <p:nvPr/>
        </p:nvSpPr>
        <p:spPr>
          <a:xfrm>
            <a:off x="628648" y="856306"/>
            <a:ext cx="7886700" cy="29239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FF0000"/>
                </a:solidFill>
              </a:rPr>
              <a:t>public class &lt;</a:t>
            </a:r>
            <a:r>
              <a:rPr lang="en-US" sz="2400" b="1" dirty="0" err="1">
                <a:solidFill>
                  <a:srgbClr val="FF0000"/>
                </a:solidFill>
              </a:rPr>
              <a:t>class_name</a:t>
            </a:r>
            <a:r>
              <a:rPr lang="en-US" sz="2400" b="1" dirty="0">
                <a:solidFill>
                  <a:srgbClr val="FF0000"/>
                </a:solidFill>
              </a:rPr>
              <a:t>&gt; () {</a:t>
            </a:r>
          </a:p>
          <a:p>
            <a:pPr marL="0" indent="0">
              <a:buFont typeface="Arial" panose="020B0604020202020204" pitchFamily="34" charset="0"/>
              <a:buNone/>
            </a:pPr>
            <a:r>
              <a:rPr lang="en-US" sz="2400" b="1" dirty="0">
                <a:solidFill>
                  <a:srgbClr val="FF0000"/>
                </a:solidFill>
              </a:rPr>
              <a:t>	public &lt;</a:t>
            </a:r>
            <a:r>
              <a:rPr lang="en-US" sz="2400" b="1" dirty="0" err="1">
                <a:solidFill>
                  <a:srgbClr val="FF0000"/>
                </a:solidFill>
              </a:rPr>
              <a:t>class_name</a:t>
            </a:r>
            <a:r>
              <a:rPr lang="en-US" sz="2400" b="1" dirty="0">
                <a:solidFill>
                  <a:srgbClr val="FF0000"/>
                </a:solidFill>
              </a:rPr>
              <a:t>&gt;() {</a:t>
            </a:r>
          </a:p>
          <a:p>
            <a:pPr marL="0" indent="0">
              <a:buFont typeface="Arial" panose="020B0604020202020204" pitchFamily="34" charset="0"/>
              <a:buNone/>
            </a:pPr>
            <a:r>
              <a:rPr lang="en-US" sz="2400" b="1" dirty="0">
                <a:solidFill>
                  <a:srgbClr val="FF0000"/>
                </a:solidFill>
              </a:rPr>
              <a:t>	}</a:t>
            </a:r>
          </a:p>
          <a:p>
            <a:pPr marL="0" indent="0">
              <a:buNone/>
            </a:pPr>
            <a:r>
              <a:rPr lang="en-US" sz="2400" b="1" dirty="0">
                <a:solidFill>
                  <a:srgbClr val="FF0000"/>
                </a:solidFill>
              </a:rPr>
              <a:t>	public &lt;</a:t>
            </a:r>
            <a:r>
              <a:rPr lang="en-US" sz="2400" b="1" dirty="0" err="1">
                <a:solidFill>
                  <a:srgbClr val="FF0000"/>
                </a:solidFill>
              </a:rPr>
              <a:t>class_name</a:t>
            </a:r>
            <a:r>
              <a:rPr lang="en-US" sz="2400" b="1" dirty="0">
                <a:solidFill>
                  <a:srgbClr val="FF0000"/>
                </a:solidFill>
              </a:rPr>
              <a:t>&gt; ( &lt;type&gt; &lt;param1&gt; , </a:t>
            </a:r>
            <a:r>
              <a:rPr lang="en-US" sz="2400" b="1" dirty="0" err="1">
                <a:solidFill>
                  <a:srgbClr val="FF0000"/>
                </a:solidFill>
              </a:rPr>
              <a:t>etc</a:t>
            </a:r>
            <a:r>
              <a:rPr lang="en-US" sz="2400" b="1" dirty="0">
                <a:solidFill>
                  <a:srgbClr val="FF0000"/>
                </a:solidFill>
              </a:rPr>
              <a:t>) {</a:t>
            </a:r>
          </a:p>
          <a:p>
            <a:pPr marL="0" indent="0">
              <a:buNone/>
            </a:pPr>
            <a:r>
              <a:rPr lang="en-US" sz="2400" b="1" dirty="0">
                <a:solidFill>
                  <a:srgbClr val="FF0000"/>
                </a:solidFill>
              </a:rPr>
              <a:t>	}</a:t>
            </a:r>
          </a:p>
          <a:p>
            <a:pPr marL="0" indent="0">
              <a:buFont typeface="Arial" panose="020B0604020202020204" pitchFamily="34" charset="0"/>
              <a:buNone/>
            </a:pPr>
            <a:r>
              <a:rPr lang="en-US" sz="2400" b="1" dirty="0">
                <a:solidFill>
                  <a:srgbClr val="FF0000"/>
                </a:solidFill>
              </a:rPr>
              <a:t>}</a:t>
            </a:r>
          </a:p>
          <a:p>
            <a:pPr marL="0" indent="0">
              <a:buFont typeface="Arial" panose="020B0604020202020204" pitchFamily="34" charset="0"/>
              <a:buNone/>
            </a:pPr>
            <a:endParaRPr lang="en-US" dirty="0">
              <a:solidFill>
                <a:srgbClr val="FF0000"/>
              </a:solidFill>
            </a:endParaRPr>
          </a:p>
          <a:p>
            <a:pPr marL="0" indent="0">
              <a:buFont typeface="Arial" panose="020B0604020202020204" pitchFamily="34" charset="0"/>
              <a:buNone/>
            </a:pPr>
            <a:endParaRPr lang="en-US" dirty="0">
              <a:solidFill>
                <a:srgbClr val="FF0000"/>
              </a:solidFill>
            </a:endParaRPr>
          </a:p>
        </p:txBody>
      </p:sp>
      <p:sp>
        <p:nvSpPr>
          <p:cNvPr id="5" name="Content Placeholder 2">
            <a:extLst>
              <a:ext uri="{FF2B5EF4-FFF2-40B4-BE49-F238E27FC236}">
                <a16:creationId xmlns:a16="http://schemas.microsoft.com/office/drawing/2014/main" id="{4EFFBCD8-4640-0446-AF3C-A3F36F8AA432}"/>
              </a:ext>
            </a:extLst>
          </p:cNvPr>
          <p:cNvSpPr txBox="1">
            <a:spLocks/>
          </p:cNvSpPr>
          <p:nvPr/>
        </p:nvSpPr>
        <p:spPr>
          <a:xfrm>
            <a:off x="2711061" y="3180465"/>
            <a:ext cx="7886700" cy="25393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public class </a:t>
            </a:r>
            <a:r>
              <a:rPr lang="en-US" sz="1800" b="1" dirty="0" err="1"/>
              <a:t>Titik</a:t>
            </a:r>
            <a:r>
              <a:rPr lang="en-US" sz="1800" b="1" dirty="0"/>
              <a:t> () {</a:t>
            </a:r>
          </a:p>
          <a:p>
            <a:pPr marL="0" indent="0">
              <a:buFont typeface="Arial" panose="020B0604020202020204" pitchFamily="34" charset="0"/>
              <a:buNone/>
            </a:pPr>
            <a:r>
              <a:rPr lang="en-US" sz="1800" b="1" dirty="0"/>
              <a:t>	public </a:t>
            </a:r>
            <a:r>
              <a:rPr lang="en-US" sz="1800" b="1" dirty="0" err="1"/>
              <a:t>Titik</a:t>
            </a:r>
            <a:r>
              <a:rPr lang="en-US" sz="1800" b="1" dirty="0"/>
              <a:t> () {</a:t>
            </a:r>
          </a:p>
          <a:p>
            <a:pPr marL="0" indent="0">
              <a:buFont typeface="Arial" panose="020B0604020202020204" pitchFamily="34" charset="0"/>
              <a:buNone/>
            </a:pPr>
            <a:r>
              <a:rPr lang="en-US" sz="1800" b="1" dirty="0"/>
              <a:t>		x = 0;</a:t>
            </a:r>
          </a:p>
          <a:p>
            <a:pPr marL="0" indent="0">
              <a:buFont typeface="Arial" panose="020B0604020202020204" pitchFamily="34" charset="0"/>
              <a:buNone/>
            </a:pPr>
            <a:r>
              <a:rPr lang="en-US" sz="1800" b="1" dirty="0"/>
              <a:t>		y = 0;</a:t>
            </a:r>
          </a:p>
          <a:p>
            <a:pPr marL="0" indent="0">
              <a:buFont typeface="Arial" panose="020B0604020202020204" pitchFamily="34" charset="0"/>
              <a:buNone/>
            </a:pPr>
            <a:r>
              <a:rPr lang="en-US" sz="1800" b="1" dirty="0"/>
              <a:t>	}</a:t>
            </a:r>
          </a:p>
          <a:p>
            <a:pPr marL="0" indent="0">
              <a:buNone/>
            </a:pPr>
            <a:r>
              <a:rPr lang="en-US" sz="1800" b="1" dirty="0"/>
              <a:t>	public </a:t>
            </a:r>
            <a:r>
              <a:rPr lang="en-US" sz="1800" b="1" dirty="0" err="1"/>
              <a:t>Titik</a:t>
            </a:r>
            <a:r>
              <a:rPr lang="en-US" sz="1800" b="1" dirty="0"/>
              <a:t> (double x, double y) {</a:t>
            </a:r>
          </a:p>
          <a:p>
            <a:pPr marL="0" indent="0">
              <a:buNone/>
            </a:pPr>
            <a:r>
              <a:rPr lang="en-US" sz="1800" b="1" dirty="0"/>
              <a:t>		</a:t>
            </a:r>
            <a:r>
              <a:rPr lang="en-US" sz="1800" b="1" dirty="0" err="1"/>
              <a:t>this.x</a:t>
            </a:r>
            <a:r>
              <a:rPr lang="en-US" sz="1800" b="1" dirty="0"/>
              <a:t> = x;</a:t>
            </a:r>
          </a:p>
          <a:p>
            <a:pPr marL="0" indent="0">
              <a:buNone/>
            </a:pPr>
            <a:r>
              <a:rPr lang="en-US" sz="1800" b="1" dirty="0"/>
              <a:t>		</a:t>
            </a:r>
            <a:r>
              <a:rPr lang="en-US" sz="1800" b="1" dirty="0" err="1"/>
              <a:t>this.y</a:t>
            </a:r>
            <a:r>
              <a:rPr lang="en-US" sz="1800" b="1" dirty="0"/>
              <a:t> = y;</a:t>
            </a:r>
          </a:p>
          <a:p>
            <a:pPr marL="0" indent="0">
              <a:buNone/>
            </a:pPr>
            <a:r>
              <a:rPr lang="en-US" sz="1800" b="1" dirty="0"/>
              <a:t>	}</a:t>
            </a:r>
          </a:p>
          <a:p>
            <a:pPr marL="0" indent="0">
              <a:buFont typeface="Arial" panose="020B0604020202020204" pitchFamily="34" charset="0"/>
              <a:buNone/>
            </a:pPr>
            <a:r>
              <a:rPr lang="en-US" sz="1800" b="1" dirty="0"/>
              <a:t>}</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p:txBody>
      </p:sp>
      <p:sp>
        <p:nvSpPr>
          <p:cNvPr id="6" name="Content Placeholder 2">
            <a:extLst>
              <a:ext uri="{FF2B5EF4-FFF2-40B4-BE49-F238E27FC236}">
                <a16:creationId xmlns:a16="http://schemas.microsoft.com/office/drawing/2014/main" id="{DA1E27BD-05BE-FD4D-AF0B-E5EA4DA3E482}"/>
              </a:ext>
            </a:extLst>
          </p:cNvPr>
          <p:cNvSpPr txBox="1">
            <a:spLocks/>
          </p:cNvSpPr>
          <p:nvPr/>
        </p:nvSpPr>
        <p:spPr>
          <a:xfrm>
            <a:off x="606878" y="3701143"/>
            <a:ext cx="1671866" cy="551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Example :</a:t>
            </a:r>
          </a:p>
        </p:txBody>
      </p:sp>
    </p:spTree>
    <p:extLst>
      <p:ext uri="{BB962C8B-B14F-4D97-AF65-F5344CB8AC3E}">
        <p14:creationId xmlns:p14="http://schemas.microsoft.com/office/powerpoint/2010/main" val="1067697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28650" y="346111"/>
            <a:ext cx="7886699" cy="669852"/>
          </a:xfrm>
        </p:spPr>
        <p:txBody>
          <a:bodyPr/>
          <a:lstStyle/>
          <a:p>
            <a:r>
              <a:rPr lang="en-US" dirty="0"/>
              <a:t>Full Class Implementation</a:t>
            </a:r>
          </a:p>
        </p:txBody>
      </p:sp>
      <p:sp>
        <p:nvSpPr>
          <p:cNvPr id="4" name="Content Placeholder 2">
            <a:extLst>
              <a:ext uri="{FF2B5EF4-FFF2-40B4-BE49-F238E27FC236}">
                <a16:creationId xmlns:a16="http://schemas.microsoft.com/office/drawing/2014/main" id="{67752F57-3C00-CA46-A294-5FE5D0C35355}"/>
              </a:ext>
            </a:extLst>
          </p:cNvPr>
          <p:cNvSpPr txBox="1">
            <a:spLocks/>
          </p:cNvSpPr>
          <p:nvPr/>
        </p:nvSpPr>
        <p:spPr>
          <a:xfrm>
            <a:off x="628650" y="1015963"/>
            <a:ext cx="8152494" cy="585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152720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28649" y="186454"/>
            <a:ext cx="7886699" cy="669852"/>
          </a:xfrm>
        </p:spPr>
        <p:txBody>
          <a:bodyPr/>
          <a:lstStyle/>
          <a:p>
            <a:r>
              <a:rPr lang="en-US" dirty="0"/>
              <a:t>Create the object</a:t>
            </a:r>
          </a:p>
        </p:txBody>
      </p:sp>
      <p:sp>
        <p:nvSpPr>
          <p:cNvPr id="4" name="Content Placeholder 2">
            <a:extLst>
              <a:ext uri="{FF2B5EF4-FFF2-40B4-BE49-F238E27FC236}">
                <a16:creationId xmlns:a16="http://schemas.microsoft.com/office/drawing/2014/main" id="{67752F57-3C00-CA46-A294-5FE5D0C35355}"/>
              </a:ext>
            </a:extLst>
          </p:cNvPr>
          <p:cNvSpPr txBox="1">
            <a:spLocks/>
          </p:cNvSpPr>
          <p:nvPr/>
        </p:nvSpPr>
        <p:spPr>
          <a:xfrm>
            <a:off x="628648" y="856306"/>
            <a:ext cx="7886700" cy="29239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b="1" dirty="0"/>
          </a:p>
          <a:p>
            <a:pPr marL="0" indent="0">
              <a:buFont typeface="Arial" panose="020B0604020202020204" pitchFamily="34" charset="0"/>
              <a:buNone/>
            </a:pPr>
            <a:r>
              <a:rPr lang="en-US" sz="2400" b="1" dirty="0"/>
              <a:t>&lt;class name&gt; &lt;obj name&gt; = new &lt;class name&gt;();</a:t>
            </a:r>
          </a:p>
          <a:p>
            <a:pPr marL="0" indent="0">
              <a:buNone/>
            </a:pPr>
            <a:r>
              <a:rPr lang="en-US" sz="2400" b="1" dirty="0"/>
              <a:t>&lt;class name&gt; &lt;obj name&gt; = new &lt;class name&gt;(&lt;type&gt; &lt;</a:t>
            </a:r>
            <a:r>
              <a:rPr lang="en-US" sz="2400" b="1" dirty="0" err="1"/>
              <a:t>name_param</a:t>
            </a:r>
            <a:r>
              <a:rPr lang="en-US" sz="2400" b="1" dirty="0"/>
              <a:t>&gt;, </a:t>
            </a:r>
            <a:r>
              <a:rPr lang="en-US" sz="2400" b="1" dirty="0" err="1"/>
              <a:t>etc</a:t>
            </a:r>
            <a:r>
              <a:rPr lang="en-US" sz="2400" b="1" dirty="0"/>
              <a:t>);</a:t>
            </a:r>
          </a:p>
          <a:p>
            <a:pPr marL="0" indent="0">
              <a:buFont typeface="Arial" panose="020B0604020202020204" pitchFamily="34" charset="0"/>
              <a:buNone/>
            </a:pPr>
            <a:endParaRPr lang="en-US" sz="2400" b="1"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4EFFBCD8-4640-0446-AF3C-A3F36F8AA432}"/>
              </a:ext>
            </a:extLst>
          </p:cNvPr>
          <p:cNvSpPr txBox="1">
            <a:spLocks/>
          </p:cNvSpPr>
          <p:nvPr/>
        </p:nvSpPr>
        <p:spPr>
          <a:xfrm>
            <a:off x="2260597" y="2877457"/>
            <a:ext cx="5228773" cy="1572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Titik</a:t>
            </a:r>
            <a:r>
              <a:rPr lang="en-US" dirty="0"/>
              <a:t> </a:t>
            </a:r>
            <a:r>
              <a:rPr lang="en-US" dirty="0" err="1"/>
              <a:t>pojokKiri</a:t>
            </a:r>
            <a:r>
              <a:rPr lang="en-US" dirty="0"/>
              <a:t> = new </a:t>
            </a:r>
            <a:r>
              <a:rPr lang="en-US" dirty="0" err="1"/>
              <a:t>Titik</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err="1"/>
              <a:t>Titik</a:t>
            </a:r>
            <a:r>
              <a:rPr lang="en-US" dirty="0"/>
              <a:t> </a:t>
            </a:r>
            <a:r>
              <a:rPr lang="en-US" dirty="0" err="1"/>
              <a:t>pojokKanan</a:t>
            </a:r>
            <a:r>
              <a:rPr lang="en-US" dirty="0"/>
              <a:t> = new </a:t>
            </a:r>
            <a:r>
              <a:rPr lang="en-US" dirty="0" err="1"/>
              <a:t>Titik</a:t>
            </a:r>
            <a:r>
              <a:rPr lang="en-US" dirty="0"/>
              <a:t>(1, 4)</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6" name="Content Placeholder 2">
            <a:extLst>
              <a:ext uri="{FF2B5EF4-FFF2-40B4-BE49-F238E27FC236}">
                <a16:creationId xmlns:a16="http://schemas.microsoft.com/office/drawing/2014/main" id="{DA1E27BD-05BE-FD4D-AF0B-E5EA4DA3E482}"/>
              </a:ext>
            </a:extLst>
          </p:cNvPr>
          <p:cNvSpPr txBox="1">
            <a:spLocks/>
          </p:cNvSpPr>
          <p:nvPr/>
        </p:nvSpPr>
        <p:spPr>
          <a:xfrm>
            <a:off x="628647" y="2877457"/>
            <a:ext cx="1671866" cy="551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Example :</a:t>
            </a:r>
          </a:p>
        </p:txBody>
      </p:sp>
    </p:spTree>
    <p:extLst>
      <p:ext uri="{BB962C8B-B14F-4D97-AF65-F5344CB8AC3E}">
        <p14:creationId xmlns:p14="http://schemas.microsoft.com/office/powerpoint/2010/main" val="1243884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28649" y="521380"/>
            <a:ext cx="7886699" cy="669852"/>
          </a:xfrm>
        </p:spPr>
        <p:txBody>
          <a:bodyPr/>
          <a:lstStyle/>
          <a:p>
            <a:r>
              <a:rPr lang="en-US" dirty="0"/>
              <a:t>Assign the attribute &amp; call the method</a:t>
            </a:r>
          </a:p>
        </p:txBody>
      </p:sp>
      <p:sp>
        <p:nvSpPr>
          <p:cNvPr id="4" name="Content Placeholder 2">
            <a:extLst>
              <a:ext uri="{FF2B5EF4-FFF2-40B4-BE49-F238E27FC236}">
                <a16:creationId xmlns:a16="http://schemas.microsoft.com/office/drawing/2014/main" id="{67752F57-3C00-CA46-A294-5FE5D0C35355}"/>
              </a:ext>
            </a:extLst>
          </p:cNvPr>
          <p:cNvSpPr txBox="1">
            <a:spLocks/>
          </p:cNvSpPr>
          <p:nvPr/>
        </p:nvSpPr>
        <p:spPr>
          <a:xfrm>
            <a:off x="628649" y="1604150"/>
            <a:ext cx="7886700" cy="4423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Titik</a:t>
            </a:r>
            <a:r>
              <a:rPr lang="en-US" sz="2400" dirty="0"/>
              <a:t> t1 = new </a:t>
            </a:r>
            <a:r>
              <a:rPr lang="en-US" sz="2400" dirty="0" err="1"/>
              <a:t>Titik</a:t>
            </a:r>
            <a:r>
              <a:rPr lang="en-US" sz="2400" dirty="0"/>
              <a:t>();</a:t>
            </a:r>
          </a:p>
          <a:p>
            <a:pPr marL="0" indent="0">
              <a:buNone/>
            </a:pPr>
            <a:r>
              <a:rPr lang="en-US" sz="2400" dirty="0"/>
              <a:t>t1.x = 5;</a:t>
            </a:r>
          </a:p>
          <a:p>
            <a:pPr marL="0" indent="0">
              <a:buNone/>
            </a:pPr>
            <a:r>
              <a:rPr lang="en-US" sz="2400" dirty="0"/>
              <a:t>t1.y = 8;</a:t>
            </a:r>
          </a:p>
          <a:p>
            <a:pPr marL="0" indent="0">
              <a:buNone/>
            </a:pPr>
            <a:endParaRPr lang="en-US" sz="2400" dirty="0"/>
          </a:p>
          <a:p>
            <a:pPr marL="0" indent="0">
              <a:buNone/>
            </a:pPr>
            <a:r>
              <a:rPr lang="en-US" sz="2400" dirty="0"/>
              <a:t>t1.naik();</a:t>
            </a:r>
          </a:p>
          <a:p>
            <a:pPr marL="0" indent="0">
              <a:buNone/>
            </a:pPr>
            <a:r>
              <a:rPr lang="en-US" sz="2400" dirty="0"/>
              <a:t>t1.turun();</a:t>
            </a:r>
          </a:p>
          <a:p>
            <a:pPr marL="0" indent="0">
              <a:buNone/>
            </a:pPr>
            <a:r>
              <a:rPr lang="en-US" sz="2400" dirty="0"/>
              <a:t>t1.kanan();</a:t>
            </a:r>
          </a:p>
          <a:p>
            <a:pPr marL="0" indent="0">
              <a:buNone/>
            </a:pPr>
            <a:r>
              <a:rPr lang="en-US" sz="2400" dirty="0"/>
              <a:t>t1.kiri();</a:t>
            </a:r>
          </a:p>
        </p:txBody>
      </p:sp>
    </p:spTree>
    <p:extLst>
      <p:ext uri="{BB962C8B-B14F-4D97-AF65-F5344CB8AC3E}">
        <p14:creationId xmlns:p14="http://schemas.microsoft.com/office/powerpoint/2010/main" val="3173934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F0EE-11BD-66D1-ED66-3813B54B29B0}"/>
              </a:ext>
            </a:extLst>
          </p:cNvPr>
          <p:cNvSpPr>
            <a:spLocks noGrp="1"/>
          </p:cNvSpPr>
          <p:nvPr>
            <p:ph type="title"/>
          </p:nvPr>
        </p:nvSpPr>
        <p:spPr>
          <a:xfrm>
            <a:off x="283417" y="112836"/>
            <a:ext cx="7886699" cy="669852"/>
          </a:xfrm>
        </p:spPr>
        <p:txBody>
          <a:bodyPr/>
          <a:lstStyle/>
          <a:p>
            <a:r>
              <a:rPr lang="en-US" dirty="0" err="1"/>
              <a:t>Membuat</a:t>
            </a:r>
            <a:r>
              <a:rPr lang="en-US" dirty="0"/>
              <a:t> Class </a:t>
            </a:r>
            <a:r>
              <a:rPr lang="en-US" dirty="0" err="1"/>
              <a:t>Titik</a:t>
            </a:r>
            <a:r>
              <a:rPr lang="en-US" dirty="0"/>
              <a:t> dan Garis</a:t>
            </a:r>
          </a:p>
        </p:txBody>
      </p:sp>
      <p:sp>
        <p:nvSpPr>
          <p:cNvPr id="3" name="Content Placeholder 2">
            <a:extLst>
              <a:ext uri="{FF2B5EF4-FFF2-40B4-BE49-F238E27FC236}">
                <a16:creationId xmlns:a16="http://schemas.microsoft.com/office/drawing/2014/main" id="{027C5478-A6EF-45DB-9F29-21267B7E8453}"/>
              </a:ext>
            </a:extLst>
          </p:cNvPr>
          <p:cNvSpPr>
            <a:spLocks noGrp="1"/>
          </p:cNvSpPr>
          <p:nvPr>
            <p:ph idx="1"/>
          </p:nvPr>
        </p:nvSpPr>
        <p:spPr/>
        <p:txBody>
          <a:bodyPr>
            <a:normAutofit fontScale="92500" lnSpcReduction="20000"/>
          </a:bodyPr>
          <a:lstStyle/>
          <a:p>
            <a:r>
              <a:rPr lang="en-US" dirty="0" err="1"/>
              <a:t>Kelas</a:t>
            </a:r>
            <a:r>
              <a:rPr lang="en-US" dirty="0"/>
              <a:t> </a:t>
            </a:r>
            <a:r>
              <a:rPr lang="en-US" dirty="0" err="1"/>
              <a:t>Titik</a:t>
            </a:r>
            <a:r>
              <a:rPr lang="en-US" dirty="0"/>
              <a:t> </a:t>
            </a:r>
          </a:p>
          <a:p>
            <a:pPr lvl="1"/>
            <a:r>
              <a:rPr lang="en-US" dirty="0" err="1"/>
              <a:t>attribut</a:t>
            </a:r>
            <a:r>
              <a:rPr lang="en-US" dirty="0"/>
              <a:t> x dan y</a:t>
            </a:r>
          </a:p>
          <a:p>
            <a:pPr lvl="1"/>
            <a:r>
              <a:rPr lang="en-US" dirty="0"/>
              <a:t>method</a:t>
            </a:r>
          </a:p>
          <a:p>
            <a:pPr lvl="2"/>
            <a:r>
              <a:rPr lang="en-US" dirty="0"/>
              <a:t>naik()//</a:t>
            </a:r>
            <a:r>
              <a:rPr lang="en-US" dirty="0" err="1"/>
              <a:t>isinya</a:t>
            </a:r>
            <a:r>
              <a:rPr lang="en-US" dirty="0"/>
              <a:t> : y++</a:t>
            </a:r>
          </a:p>
          <a:p>
            <a:pPr lvl="2"/>
            <a:r>
              <a:rPr lang="en-US" dirty="0" err="1"/>
              <a:t>kanan</a:t>
            </a:r>
            <a:r>
              <a:rPr lang="en-US" dirty="0"/>
              <a:t>()//</a:t>
            </a:r>
            <a:r>
              <a:rPr lang="en-US" dirty="0" err="1"/>
              <a:t>isinya</a:t>
            </a:r>
            <a:r>
              <a:rPr lang="en-US" dirty="0"/>
              <a:t> : x++</a:t>
            </a:r>
          </a:p>
          <a:p>
            <a:pPr lvl="2"/>
            <a:r>
              <a:rPr lang="en-US" dirty="0" err="1"/>
              <a:t>turun</a:t>
            </a:r>
            <a:r>
              <a:rPr lang="en-US" dirty="0"/>
              <a:t>()//</a:t>
            </a:r>
            <a:r>
              <a:rPr lang="en-US" dirty="0" err="1"/>
              <a:t>isinya</a:t>
            </a:r>
            <a:r>
              <a:rPr lang="en-US" dirty="0"/>
              <a:t> : y--</a:t>
            </a:r>
          </a:p>
          <a:p>
            <a:pPr lvl="2"/>
            <a:r>
              <a:rPr lang="en-US" dirty="0" err="1"/>
              <a:t>kiri</a:t>
            </a:r>
            <a:r>
              <a:rPr lang="en-US" dirty="0"/>
              <a:t>()//</a:t>
            </a:r>
            <a:r>
              <a:rPr lang="en-US" dirty="0" err="1"/>
              <a:t>isinya</a:t>
            </a:r>
            <a:r>
              <a:rPr lang="en-US" dirty="0"/>
              <a:t> : x--</a:t>
            </a:r>
          </a:p>
          <a:p>
            <a:pPr lvl="2"/>
            <a:endParaRPr lang="en-US" dirty="0"/>
          </a:p>
          <a:p>
            <a:r>
              <a:rPr lang="en-US" dirty="0" err="1"/>
              <a:t>Kelas</a:t>
            </a:r>
            <a:r>
              <a:rPr lang="en-US" dirty="0"/>
              <a:t> Garis</a:t>
            </a:r>
          </a:p>
          <a:p>
            <a:pPr lvl="1"/>
            <a:r>
              <a:rPr lang="en-US" dirty="0" err="1"/>
              <a:t>attribut</a:t>
            </a:r>
            <a:r>
              <a:rPr lang="en-US" dirty="0"/>
              <a:t> </a:t>
            </a:r>
            <a:r>
              <a:rPr lang="en-US" dirty="0" err="1"/>
              <a:t>titikAwal</a:t>
            </a:r>
            <a:r>
              <a:rPr lang="en-US" dirty="0"/>
              <a:t> dan </a:t>
            </a:r>
            <a:r>
              <a:rPr lang="en-US" dirty="0" err="1"/>
              <a:t>titikAkhir</a:t>
            </a:r>
            <a:endParaRPr lang="en-US" dirty="0"/>
          </a:p>
          <a:p>
            <a:pPr lvl="1"/>
            <a:r>
              <a:rPr lang="en-US" dirty="0"/>
              <a:t>method</a:t>
            </a:r>
          </a:p>
          <a:p>
            <a:pPr lvl="2"/>
            <a:r>
              <a:rPr lang="en-US" dirty="0" err="1"/>
              <a:t>getPanjang</a:t>
            </a:r>
            <a:r>
              <a:rPr lang="en-US" dirty="0"/>
              <a:t>() //</a:t>
            </a:r>
            <a:r>
              <a:rPr lang="en-US" dirty="0" err="1"/>
              <a:t>isinya</a:t>
            </a:r>
            <a:r>
              <a:rPr lang="en-US" dirty="0"/>
              <a:t> :</a:t>
            </a:r>
          </a:p>
          <a:p>
            <a:pPr lvl="3"/>
            <a:r>
              <a:rPr lang="en-US" dirty="0" err="1"/>
              <a:t>jarakX</a:t>
            </a:r>
            <a:r>
              <a:rPr lang="en-US" dirty="0"/>
              <a:t> = </a:t>
            </a:r>
            <a:r>
              <a:rPr lang="en-US" dirty="0" err="1"/>
              <a:t>Math.pow</a:t>
            </a:r>
            <a:r>
              <a:rPr lang="en-US" dirty="0"/>
              <a:t>((</a:t>
            </a:r>
            <a:r>
              <a:rPr lang="en-US" dirty="0" err="1"/>
              <a:t>titikAkhir.x-titikAwal.x</a:t>
            </a:r>
            <a:r>
              <a:rPr lang="en-US" dirty="0"/>
              <a:t>),2);</a:t>
            </a:r>
          </a:p>
          <a:p>
            <a:pPr lvl="3"/>
            <a:r>
              <a:rPr lang="en-US" dirty="0" err="1"/>
              <a:t>jarakY</a:t>
            </a:r>
            <a:r>
              <a:rPr lang="en-US" dirty="0"/>
              <a:t> = </a:t>
            </a:r>
            <a:r>
              <a:rPr lang="en-US" dirty="0" err="1"/>
              <a:t>Math.pow</a:t>
            </a:r>
            <a:r>
              <a:rPr lang="en-US" dirty="0"/>
              <a:t>((</a:t>
            </a:r>
            <a:r>
              <a:rPr lang="en-US" dirty="0" err="1"/>
              <a:t>titikAkhir.y-titikAwal.y</a:t>
            </a:r>
            <a:r>
              <a:rPr lang="en-US" dirty="0"/>
              <a:t>),2);</a:t>
            </a:r>
          </a:p>
          <a:p>
            <a:pPr lvl="3"/>
            <a:r>
              <a:rPr lang="en-US" dirty="0" err="1"/>
              <a:t>jarak</a:t>
            </a:r>
            <a:r>
              <a:rPr lang="en-US" dirty="0"/>
              <a:t> = </a:t>
            </a:r>
            <a:r>
              <a:rPr lang="en-US" dirty="0" err="1"/>
              <a:t>Math.pow</a:t>
            </a:r>
            <a:r>
              <a:rPr lang="en-US" dirty="0"/>
              <a:t>((</a:t>
            </a:r>
            <a:r>
              <a:rPr lang="en-US" dirty="0" err="1"/>
              <a:t>jarakX+jarakY</a:t>
            </a:r>
            <a:r>
              <a:rPr lang="en-US" dirty="0"/>
              <a:t>),0.5);</a:t>
            </a:r>
          </a:p>
          <a:p>
            <a:pPr lvl="3"/>
            <a:r>
              <a:rPr lang="en-US" dirty="0"/>
              <a:t>return </a:t>
            </a:r>
            <a:r>
              <a:rPr lang="en-US" dirty="0" err="1"/>
              <a:t>jarak</a:t>
            </a:r>
            <a:r>
              <a:rPr lang="en-US" dirty="0"/>
              <a:t>;</a:t>
            </a:r>
          </a:p>
        </p:txBody>
      </p:sp>
    </p:spTree>
    <p:extLst>
      <p:ext uri="{BB962C8B-B14F-4D97-AF65-F5344CB8AC3E}">
        <p14:creationId xmlns:p14="http://schemas.microsoft.com/office/powerpoint/2010/main" val="2002936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40E4C316-E2DE-3749-A9F2-70450011FE5D}"/>
              </a:ext>
            </a:extLst>
          </p:cNvPr>
          <p:cNvSpPr>
            <a:spLocks noGrp="1"/>
          </p:cNvSpPr>
          <p:nvPr>
            <p:ph type="title"/>
          </p:nvPr>
        </p:nvSpPr>
        <p:spPr>
          <a:xfrm>
            <a:off x="936918" y="1847951"/>
            <a:ext cx="7270163" cy="2430683"/>
          </a:xfrm>
        </p:spPr>
        <p:txBody>
          <a:bodyPr>
            <a:normAutofit/>
          </a:bodyPr>
          <a:lstStyle/>
          <a:p>
            <a:pPr algn="ctr"/>
            <a:r>
              <a:rPr lang="en-US" sz="3200" dirty="0">
                <a:latin typeface="Segoe UI" panose="020B0502040204020203" pitchFamily="34" charset="0"/>
                <a:cs typeface="Segoe UI" panose="020B0502040204020203" pitchFamily="34" charset="0"/>
              </a:rPr>
              <a:t>Thank you </a:t>
            </a:r>
            <a:r>
              <a:rPr lang="en-US" sz="3200" dirty="0">
                <a:latin typeface="Segoe UI" panose="020B0502040204020203" pitchFamily="34" charset="0"/>
                <a:cs typeface="Segoe UI" panose="020B0502040204020203" pitchFamily="34" charset="0"/>
                <a:sym typeface="Wingdings" pitchFamily="2" charset="2"/>
              </a:rPr>
              <a:t></a:t>
            </a:r>
            <a:br>
              <a:rPr lang="en-US" sz="3200" dirty="0">
                <a:latin typeface="Segoe UI" panose="020B0502040204020203" pitchFamily="34" charset="0"/>
                <a:cs typeface="Segoe UI" panose="020B0502040204020203" pitchFamily="34" charset="0"/>
                <a:sym typeface="Wingdings" pitchFamily="2" charset="2"/>
              </a:rPr>
            </a:br>
            <a:br>
              <a:rPr lang="en-US" sz="3200" dirty="0">
                <a:latin typeface="Segoe UI" panose="020B0502040204020203" pitchFamily="34" charset="0"/>
                <a:cs typeface="Segoe UI" panose="020B0502040204020203" pitchFamily="34" charset="0"/>
                <a:sym typeface="Wingdings" pitchFamily="2" charset="2"/>
              </a:rPr>
            </a:br>
            <a:r>
              <a:rPr lang="en-US" sz="3200" dirty="0">
                <a:latin typeface="Segoe UI" panose="020B0502040204020203" pitchFamily="34" charset="0"/>
                <a:cs typeface="Segoe UI" panose="020B0502040204020203" pitchFamily="34" charset="0"/>
              </a:rPr>
              <a:t>Any Question ?</a:t>
            </a:r>
          </a:p>
        </p:txBody>
      </p:sp>
    </p:spTree>
    <p:extLst>
      <p:ext uri="{BB962C8B-B14F-4D97-AF65-F5344CB8AC3E}">
        <p14:creationId xmlns:p14="http://schemas.microsoft.com/office/powerpoint/2010/main" val="200592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28650" y="346111"/>
            <a:ext cx="7886699" cy="669852"/>
          </a:xfrm>
        </p:spPr>
        <p:txBody>
          <a:bodyPr/>
          <a:lstStyle/>
          <a:p>
            <a:r>
              <a:rPr lang="en-US" dirty="0"/>
              <a:t>Last Meeting Recap</a:t>
            </a:r>
          </a:p>
        </p:txBody>
      </p:sp>
      <p:sp>
        <p:nvSpPr>
          <p:cNvPr id="3" name="Content Placeholder 2">
            <a:extLst>
              <a:ext uri="{FF2B5EF4-FFF2-40B4-BE49-F238E27FC236}">
                <a16:creationId xmlns:a16="http://schemas.microsoft.com/office/drawing/2014/main" id="{C5AF46C7-B209-7242-806A-75FEB6E0AD5E}"/>
              </a:ext>
            </a:extLst>
          </p:cNvPr>
          <p:cNvSpPr>
            <a:spLocks noGrp="1"/>
          </p:cNvSpPr>
          <p:nvPr>
            <p:ph idx="1"/>
          </p:nvPr>
        </p:nvSpPr>
        <p:spPr>
          <a:xfrm>
            <a:off x="628650" y="1275328"/>
            <a:ext cx="7886700" cy="5018014"/>
          </a:xfrm>
        </p:spPr>
        <p:txBody>
          <a:bodyPr>
            <a:normAutofit/>
          </a:bodyPr>
          <a:lstStyle/>
          <a:p>
            <a:pPr marL="0" indent="0" algn="just">
              <a:buNone/>
            </a:pPr>
            <a:endParaRPr lang="en-ID" sz="2400" dirty="0"/>
          </a:p>
          <a:p>
            <a:pPr marL="0" indent="0" algn="just">
              <a:buNone/>
            </a:pPr>
            <a:r>
              <a:rPr lang="en-ID" sz="2400" dirty="0"/>
              <a:t>In procedural programming, data are referred to as </a:t>
            </a:r>
            <a:r>
              <a:rPr lang="en-ID" sz="2400" i="1" dirty="0"/>
              <a:t>variables</a:t>
            </a:r>
            <a:r>
              <a:rPr lang="en-ID" sz="2400" dirty="0"/>
              <a:t>, and behaviours are referred to as </a:t>
            </a:r>
            <a:r>
              <a:rPr lang="en-ID" sz="2400" i="1" dirty="0"/>
              <a:t>function</a:t>
            </a:r>
          </a:p>
          <a:p>
            <a:pPr marL="0" indent="0" algn="just">
              <a:buNone/>
            </a:pPr>
            <a:endParaRPr lang="en-ID" sz="2400" i="1" dirty="0"/>
          </a:p>
          <a:p>
            <a:pPr marL="0" indent="0" algn="just">
              <a:buNone/>
            </a:pPr>
            <a:r>
              <a:rPr lang="en-ID" sz="2400" dirty="0"/>
              <a:t>While in OO terminology, data are referred to as </a:t>
            </a:r>
            <a:r>
              <a:rPr lang="en-ID" sz="2400" i="1" dirty="0"/>
              <a:t>attributes</a:t>
            </a:r>
            <a:r>
              <a:rPr lang="en-ID" sz="2400" dirty="0"/>
              <a:t>, and behaviours are referred to as </a:t>
            </a:r>
            <a:r>
              <a:rPr lang="en-ID" sz="2400" i="1" dirty="0"/>
              <a:t>methods</a:t>
            </a:r>
            <a:r>
              <a:rPr lang="en-ID" sz="2400" dirty="0"/>
              <a:t>. </a:t>
            </a:r>
          </a:p>
          <a:p>
            <a:pPr marL="0" indent="0" algn="just">
              <a:buNone/>
            </a:pPr>
            <a:endParaRPr lang="en-ID" sz="2400" i="1" dirty="0"/>
          </a:p>
          <a:p>
            <a:pPr marL="0" indent="0" algn="just">
              <a:buNone/>
            </a:pPr>
            <a:endParaRPr lang="en-ID" sz="2400" dirty="0"/>
          </a:p>
          <a:p>
            <a:pPr algn="just"/>
            <a:endParaRPr lang="en-ID" sz="2400" dirty="0"/>
          </a:p>
          <a:p>
            <a:pPr algn="just"/>
            <a:endParaRPr lang="en-US" sz="2400" dirty="0"/>
          </a:p>
        </p:txBody>
      </p:sp>
    </p:spTree>
    <p:extLst>
      <p:ext uri="{BB962C8B-B14F-4D97-AF65-F5344CB8AC3E}">
        <p14:creationId xmlns:p14="http://schemas.microsoft.com/office/powerpoint/2010/main" val="83924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28651" y="597239"/>
            <a:ext cx="7886699" cy="669852"/>
          </a:xfrm>
        </p:spPr>
        <p:txBody>
          <a:bodyPr/>
          <a:lstStyle/>
          <a:p>
            <a:r>
              <a:rPr lang="en-US" dirty="0"/>
              <a:t>1st Example Case : Move a vertex</a:t>
            </a:r>
          </a:p>
        </p:txBody>
      </p:sp>
      <p:sp>
        <p:nvSpPr>
          <p:cNvPr id="4" name="Content Placeholder 2">
            <a:extLst>
              <a:ext uri="{FF2B5EF4-FFF2-40B4-BE49-F238E27FC236}">
                <a16:creationId xmlns:a16="http://schemas.microsoft.com/office/drawing/2014/main" id="{25E570D7-2982-CE4D-B73F-003A047FFD9D}"/>
              </a:ext>
            </a:extLst>
          </p:cNvPr>
          <p:cNvSpPr txBox="1">
            <a:spLocks/>
          </p:cNvSpPr>
          <p:nvPr/>
        </p:nvSpPr>
        <p:spPr>
          <a:xfrm>
            <a:off x="763929" y="1817225"/>
            <a:ext cx="7751421" cy="2905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1686" indent="-292325" algn="just">
              <a:buNone/>
              <a:tabLst>
                <a:tab pos="391686" algn="l"/>
                <a:tab pos="493928" algn="l"/>
                <a:tab pos="908654" algn="l"/>
                <a:tab pos="1323380" algn="l"/>
                <a:tab pos="1738106" algn="l"/>
                <a:tab pos="2152832" algn="l"/>
                <a:tab pos="2567558" algn="l"/>
                <a:tab pos="2982284" algn="l"/>
                <a:tab pos="3397011" algn="l"/>
                <a:tab pos="3811737" algn="l"/>
                <a:tab pos="4226463" algn="l"/>
                <a:tab pos="4641189" algn="l"/>
                <a:tab pos="5055915" algn="l"/>
                <a:tab pos="5470641" algn="l"/>
                <a:tab pos="5885367" algn="l"/>
                <a:tab pos="6300093" algn="l"/>
                <a:tab pos="6714820" algn="l"/>
                <a:tab pos="7129546" algn="l"/>
                <a:tab pos="7544272" algn="l"/>
                <a:tab pos="7958998" algn="l"/>
                <a:tab pos="8373724" algn="l"/>
              </a:tabLst>
            </a:pPr>
            <a:endParaRPr lang="en-US" dirty="0"/>
          </a:p>
        </p:txBody>
      </p:sp>
      <p:sp>
        <p:nvSpPr>
          <p:cNvPr id="5" name="Content Placeholder 2">
            <a:extLst>
              <a:ext uri="{FF2B5EF4-FFF2-40B4-BE49-F238E27FC236}">
                <a16:creationId xmlns:a16="http://schemas.microsoft.com/office/drawing/2014/main" id="{B2C2F96C-A3F8-F845-9364-8E314341C6F3}"/>
              </a:ext>
            </a:extLst>
          </p:cNvPr>
          <p:cNvSpPr>
            <a:spLocks noGrp="1"/>
          </p:cNvSpPr>
          <p:nvPr>
            <p:ph idx="1"/>
          </p:nvPr>
        </p:nvSpPr>
        <p:spPr>
          <a:xfrm>
            <a:off x="628650" y="1677094"/>
            <a:ext cx="7886700" cy="4084382"/>
          </a:xfrm>
        </p:spPr>
        <p:txBody>
          <a:bodyPr>
            <a:normAutofit/>
          </a:bodyPr>
          <a:lstStyle/>
          <a:p>
            <a:pPr marL="99361" indent="0" algn="just">
              <a:buNone/>
              <a:tabLst>
                <a:tab pos="391686" algn="l"/>
                <a:tab pos="493928" algn="l"/>
                <a:tab pos="908654" algn="l"/>
                <a:tab pos="1323380" algn="l"/>
                <a:tab pos="1738106" algn="l"/>
                <a:tab pos="2152832" algn="l"/>
                <a:tab pos="2567558" algn="l"/>
                <a:tab pos="2982284" algn="l"/>
                <a:tab pos="3397011" algn="l"/>
                <a:tab pos="3811737" algn="l"/>
                <a:tab pos="4226463" algn="l"/>
                <a:tab pos="4641189" algn="l"/>
                <a:tab pos="5055915" algn="l"/>
                <a:tab pos="5470641" algn="l"/>
                <a:tab pos="5885367" algn="l"/>
                <a:tab pos="6300093" algn="l"/>
                <a:tab pos="6714820" algn="l"/>
                <a:tab pos="7129546" algn="l"/>
                <a:tab pos="7544272" algn="l"/>
                <a:tab pos="7958998" algn="l"/>
                <a:tab pos="8373724" algn="l"/>
              </a:tabLst>
            </a:pPr>
            <a:r>
              <a:rPr lang="en-US" sz="2400" dirty="0"/>
              <a:t>You were asked to create a program which deals with 2D vertex. This program is able to move the vertex (up, down, left, right)</a:t>
            </a:r>
          </a:p>
          <a:p>
            <a:pPr marL="99361" indent="0" algn="just">
              <a:buNone/>
              <a:tabLst>
                <a:tab pos="391686" algn="l"/>
                <a:tab pos="493928" algn="l"/>
                <a:tab pos="908654" algn="l"/>
                <a:tab pos="1323380" algn="l"/>
                <a:tab pos="1738106" algn="l"/>
                <a:tab pos="2152832" algn="l"/>
                <a:tab pos="2567558" algn="l"/>
                <a:tab pos="2982284" algn="l"/>
                <a:tab pos="3397011" algn="l"/>
                <a:tab pos="3811737" algn="l"/>
                <a:tab pos="4226463" algn="l"/>
                <a:tab pos="4641189" algn="l"/>
                <a:tab pos="5055915" algn="l"/>
                <a:tab pos="5470641" algn="l"/>
                <a:tab pos="5885367" algn="l"/>
                <a:tab pos="6300093" algn="l"/>
                <a:tab pos="6714820" algn="l"/>
                <a:tab pos="7129546" algn="l"/>
                <a:tab pos="7544272" algn="l"/>
                <a:tab pos="7958998" algn="l"/>
                <a:tab pos="8373724" algn="l"/>
              </a:tabLst>
            </a:pPr>
            <a:r>
              <a:rPr lang="en-US" sz="2400" dirty="0"/>
              <a:t>So please :</a:t>
            </a:r>
          </a:p>
          <a:p>
            <a:pPr algn="just">
              <a:lnSpc>
                <a:spcPct val="150000"/>
              </a:lnSpc>
            </a:pPr>
            <a:r>
              <a:rPr lang="en-US" sz="2400" dirty="0"/>
              <a:t>Identify the class, attributes, and methods!</a:t>
            </a:r>
          </a:p>
          <a:p>
            <a:pPr algn="just">
              <a:lnSpc>
                <a:spcPct val="150000"/>
              </a:lnSpc>
            </a:pPr>
            <a:r>
              <a:rPr lang="en-US" sz="2400" dirty="0"/>
              <a:t>Draw the class diagram</a:t>
            </a:r>
          </a:p>
          <a:p>
            <a:pPr marL="0" indent="0">
              <a:buNone/>
            </a:pPr>
            <a:endParaRPr lang="en-US" sz="2400" dirty="0"/>
          </a:p>
        </p:txBody>
      </p:sp>
    </p:spTree>
    <p:extLst>
      <p:ext uri="{BB962C8B-B14F-4D97-AF65-F5344CB8AC3E}">
        <p14:creationId xmlns:p14="http://schemas.microsoft.com/office/powerpoint/2010/main" val="389211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bd997de433_1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visualisasi</a:t>
            </a:r>
            <a:endParaRPr/>
          </a:p>
        </p:txBody>
      </p:sp>
      <p:cxnSp>
        <p:nvCxnSpPr>
          <p:cNvPr id="335" name="Google Shape;335;gbd997de433_1_0"/>
          <p:cNvCxnSpPr/>
          <p:nvPr/>
        </p:nvCxnSpPr>
        <p:spPr>
          <a:xfrm>
            <a:off x="2797434" y="1900850"/>
            <a:ext cx="0" cy="3522300"/>
          </a:xfrm>
          <a:prstGeom prst="straightConnector1">
            <a:avLst/>
          </a:prstGeom>
          <a:noFill/>
          <a:ln w="38100" cap="flat" cmpd="sng">
            <a:solidFill>
              <a:schemeClr val="dk2"/>
            </a:solidFill>
            <a:prstDash val="solid"/>
            <a:round/>
            <a:headEnd type="none" w="med" len="med"/>
            <a:tailEnd type="none" w="med" len="med"/>
          </a:ln>
        </p:spPr>
      </p:cxnSp>
      <p:cxnSp>
        <p:nvCxnSpPr>
          <p:cNvPr id="336" name="Google Shape;336;gbd997de433_1_0"/>
          <p:cNvCxnSpPr/>
          <p:nvPr/>
        </p:nvCxnSpPr>
        <p:spPr>
          <a:xfrm rot="10800000" flipH="1">
            <a:off x="2312909" y="4901275"/>
            <a:ext cx="5721300" cy="18600"/>
          </a:xfrm>
          <a:prstGeom prst="straightConnector1">
            <a:avLst/>
          </a:prstGeom>
          <a:noFill/>
          <a:ln w="38100" cap="flat" cmpd="sng">
            <a:solidFill>
              <a:schemeClr val="dk2"/>
            </a:solidFill>
            <a:prstDash val="solid"/>
            <a:round/>
            <a:headEnd type="none" w="med" len="med"/>
            <a:tailEnd type="none" w="med" len="med"/>
          </a:ln>
        </p:spPr>
      </p:cxnSp>
      <p:sp>
        <p:nvSpPr>
          <p:cNvPr id="337" name="Google Shape;337;gbd997de433_1_0"/>
          <p:cNvSpPr/>
          <p:nvPr/>
        </p:nvSpPr>
        <p:spPr>
          <a:xfrm>
            <a:off x="3844259" y="3287300"/>
            <a:ext cx="410100" cy="484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gbd997de433_1_0"/>
          <p:cNvSpPr/>
          <p:nvPr/>
        </p:nvSpPr>
        <p:spPr>
          <a:xfrm>
            <a:off x="4757459" y="1792425"/>
            <a:ext cx="410100" cy="484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gbd997de433_1_0"/>
          <p:cNvSpPr txBox="1"/>
          <p:nvPr/>
        </p:nvSpPr>
        <p:spPr>
          <a:xfrm>
            <a:off x="2797434"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1</a:t>
            </a:r>
            <a:endParaRPr sz="2200">
              <a:latin typeface="Calibri"/>
              <a:ea typeface="Calibri"/>
              <a:cs typeface="Calibri"/>
              <a:sym typeface="Calibri"/>
            </a:endParaRPr>
          </a:p>
        </p:txBody>
      </p:sp>
      <p:sp>
        <p:nvSpPr>
          <p:cNvPr id="342" name="Google Shape;342;gbd997de433_1_0"/>
          <p:cNvSpPr txBox="1"/>
          <p:nvPr/>
        </p:nvSpPr>
        <p:spPr>
          <a:xfrm>
            <a:off x="3592709"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2</a:t>
            </a:r>
            <a:endParaRPr sz="2200">
              <a:latin typeface="Calibri"/>
              <a:ea typeface="Calibri"/>
              <a:cs typeface="Calibri"/>
              <a:sym typeface="Calibri"/>
            </a:endParaRPr>
          </a:p>
        </p:txBody>
      </p:sp>
      <p:sp>
        <p:nvSpPr>
          <p:cNvPr id="343" name="Google Shape;343;gbd997de433_1_0"/>
          <p:cNvSpPr txBox="1"/>
          <p:nvPr/>
        </p:nvSpPr>
        <p:spPr>
          <a:xfrm>
            <a:off x="4505909"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3</a:t>
            </a:r>
            <a:endParaRPr sz="2200">
              <a:latin typeface="Calibri"/>
              <a:ea typeface="Calibri"/>
              <a:cs typeface="Calibri"/>
              <a:sym typeface="Calibri"/>
            </a:endParaRPr>
          </a:p>
        </p:txBody>
      </p:sp>
      <p:sp>
        <p:nvSpPr>
          <p:cNvPr id="344" name="Google Shape;344;gbd997de433_1_0"/>
          <p:cNvSpPr txBox="1"/>
          <p:nvPr/>
        </p:nvSpPr>
        <p:spPr>
          <a:xfrm>
            <a:off x="5419109"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4</a:t>
            </a:r>
            <a:endParaRPr sz="2200">
              <a:latin typeface="Calibri"/>
              <a:ea typeface="Calibri"/>
              <a:cs typeface="Calibri"/>
              <a:sym typeface="Calibri"/>
            </a:endParaRPr>
          </a:p>
        </p:txBody>
      </p:sp>
      <p:sp>
        <p:nvSpPr>
          <p:cNvPr id="345" name="Google Shape;345;gbd997de433_1_0"/>
          <p:cNvSpPr txBox="1"/>
          <p:nvPr/>
        </p:nvSpPr>
        <p:spPr>
          <a:xfrm>
            <a:off x="6214384"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5</a:t>
            </a:r>
            <a:endParaRPr sz="2200">
              <a:latin typeface="Calibri"/>
              <a:ea typeface="Calibri"/>
              <a:cs typeface="Calibri"/>
              <a:sym typeface="Calibri"/>
            </a:endParaRPr>
          </a:p>
        </p:txBody>
      </p:sp>
      <p:sp>
        <p:nvSpPr>
          <p:cNvPr id="346" name="Google Shape;346;gbd997de433_1_0"/>
          <p:cNvSpPr txBox="1"/>
          <p:nvPr/>
        </p:nvSpPr>
        <p:spPr>
          <a:xfrm>
            <a:off x="7127584"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6</a:t>
            </a:r>
            <a:endParaRPr sz="2200">
              <a:latin typeface="Calibri"/>
              <a:ea typeface="Calibri"/>
              <a:cs typeface="Calibri"/>
              <a:sym typeface="Calibri"/>
            </a:endParaRPr>
          </a:p>
        </p:txBody>
      </p:sp>
      <p:sp>
        <p:nvSpPr>
          <p:cNvPr id="347" name="Google Shape;347;gbd997de433_1_0"/>
          <p:cNvSpPr txBox="1"/>
          <p:nvPr/>
        </p:nvSpPr>
        <p:spPr>
          <a:xfrm>
            <a:off x="1884234" y="4031250"/>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1</a:t>
            </a:r>
            <a:endParaRPr sz="2200">
              <a:latin typeface="Calibri"/>
              <a:ea typeface="Calibri"/>
              <a:cs typeface="Calibri"/>
              <a:sym typeface="Calibri"/>
            </a:endParaRPr>
          </a:p>
        </p:txBody>
      </p:sp>
      <p:sp>
        <p:nvSpPr>
          <p:cNvPr id="348" name="Google Shape;348;gbd997de433_1_0"/>
          <p:cNvSpPr txBox="1"/>
          <p:nvPr/>
        </p:nvSpPr>
        <p:spPr>
          <a:xfrm>
            <a:off x="1884234" y="3267950"/>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2</a:t>
            </a:r>
            <a:endParaRPr sz="2200">
              <a:latin typeface="Calibri"/>
              <a:ea typeface="Calibri"/>
              <a:cs typeface="Calibri"/>
              <a:sym typeface="Calibri"/>
            </a:endParaRPr>
          </a:p>
        </p:txBody>
      </p:sp>
      <p:sp>
        <p:nvSpPr>
          <p:cNvPr id="349" name="Google Shape;349;gbd997de433_1_0"/>
          <p:cNvSpPr txBox="1"/>
          <p:nvPr/>
        </p:nvSpPr>
        <p:spPr>
          <a:xfrm>
            <a:off x="1884234" y="25363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3</a:t>
            </a:r>
            <a:endParaRPr sz="2200">
              <a:latin typeface="Calibri"/>
              <a:ea typeface="Calibri"/>
              <a:cs typeface="Calibri"/>
              <a:sym typeface="Calibri"/>
            </a:endParaRPr>
          </a:p>
        </p:txBody>
      </p:sp>
      <p:sp>
        <p:nvSpPr>
          <p:cNvPr id="350" name="Google Shape;350;gbd997de433_1_0"/>
          <p:cNvSpPr txBox="1"/>
          <p:nvPr/>
        </p:nvSpPr>
        <p:spPr>
          <a:xfrm>
            <a:off x="1884234" y="17730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4</a:t>
            </a:r>
            <a:endParaRPr sz="2200">
              <a:latin typeface="Calibri"/>
              <a:ea typeface="Calibri"/>
              <a:cs typeface="Calibri"/>
              <a:sym typeface="Calibri"/>
            </a:endParaRPr>
          </a:p>
        </p:txBody>
      </p:sp>
      <p:sp>
        <p:nvSpPr>
          <p:cNvPr id="2" name="Google Shape;337;gbd997de433_1_0">
            <a:extLst>
              <a:ext uri="{FF2B5EF4-FFF2-40B4-BE49-F238E27FC236}">
                <a16:creationId xmlns:a16="http://schemas.microsoft.com/office/drawing/2014/main" id="{C358DA08-C1C6-42EC-D6E8-C88F48B5D60D}"/>
              </a:ext>
            </a:extLst>
          </p:cNvPr>
          <p:cNvSpPr/>
          <p:nvPr/>
        </p:nvSpPr>
        <p:spPr>
          <a:xfrm>
            <a:off x="6422623" y="4083511"/>
            <a:ext cx="410100" cy="484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37;gbd997de433_1_0">
            <a:extLst>
              <a:ext uri="{FF2B5EF4-FFF2-40B4-BE49-F238E27FC236}">
                <a16:creationId xmlns:a16="http://schemas.microsoft.com/office/drawing/2014/main" id="{7F2BCC2F-CDA9-F0C9-A332-149B0843B14E}"/>
              </a:ext>
            </a:extLst>
          </p:cNvPr>
          <p:cNvSpPr/>
          <p:nvPr/>
        </p:nvSpPr>
        <p:spPr>
          <a:xfrm>
            <a:off x="6465934" y="2432706"/>
            <a:ext cx="410100" cy="484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bd997de433_1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Jika </a:t>
            </a:r>
            <a:r>
              <a:rPr lang="en-US" dirty="0" err="1"/>
              <a:t>bertambah</a:t>
            </a:r>
            <a:r>
              <a:rPr lang="en-US" dirty="0"/>
              <a:t> object</a:t>
            </a:r>
            <a:endParaRPr dirty="0"/>
          </a:p>
        </p:txBody>
      </p:sp>
      <p:cxnSp>
        <p:nvCxnSpPr>
          <p:cNvPr id="335" name="Google Shape;335;gbd997de433_1_0"/>
          <p:cNvCxnSpPr/>
          <p:nvPr/>
        </p:nvCxnSpPr>
        <p:spPr>
          <a:xfrm>
            <a:off x="2797434" y="1900850"/>
            <a:ext cx="0" cy="3522300"/>
          </a:xfrm>
          <a:prstGeom prst="straightConnector1">
            <a:avLst/>
          </a:prstGeom>
          <a:noFill/>
          <a:ln w="38100" cap="flat" cmpd="sng">
            <a:solidFill>
              <a:schemeClr val="dk2"/>
            </a:solidFill>
            <a:prstDash val="solid"/>
            <a:round/>
            <a:headEnd type="none" w="med" len="med"/>
            <a:tailEnd type="none" w="med" len="med"/>
          </a:ln>
        </p:spPr>
      </p:cxnSp>
      <p:cxnSp>
        <p:nvCxnSpPr>
          <p:cNvPr id="336" name="Google Shape;336;gbd997de433_1_0"/>
          <p:cNvCxnSpPr/>
          <p:nvPr/>
        </p:nvCxnSpPr>
        <p:spPr>
          <a:xfrm rot="10800000" flipH="1">
            <a:off x="2312909" y="4901275"/>
            <a:ext cx="5721300" cy="18600"/>
          </a:xfrm>
          <a:prstGeom prst="straightConnector1">
            <a:avLst/>
          </a:prstGeom>
          <a:noFill/>
          <a:ln w="38100" cap="flat" cmpd="sng">
            <a:solidFill>
              <a:schemeClr val="dk2"/>
            </a:solidFill>
            <a:prstDash val="solid"/>
            <a:round/>
            <a:headEnd type="none" w="med" len="med"/>
            <a:tailEnd type="none" w="med" len="med"/>
          </a:ln>
        </p:spPr>
      </p:cxnSp>
      <p:sp>
        <p:nvSpPr>
          <p:cNvPr id="337" name="Google Shape;337;gbd997de433_1_0"/>
          <p:cNvSpPr/>
          <p:nvPr/>
        </p:nvSpPr>
        <p:spPr>
          <a:xfrm>
            <a:off x="3844259" y="3287300"/>
            <a:ext cx="410100" cy="484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gbd997de433_1_0"/>
          <p:cNvSpPr/>
          <p:nvPr/>
        </p:nvSpPr>
        <p:spPr>
          <a:xfrm>
            <a:off x="4757459" y="1792425"/>
            <a:ext cx="410100" cy="484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gbd997de433_1_0"/>
          <p:cNvSpPr/>
          <p:nvPr/>
        </p:nvSpPr>
        <p:spPr>
          <a:xfrm>
            <a:off x="4757458" y="4175813"/>
            <a:ext cx="410100" cy="4845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gbd997de433_1_0"/>
          <p:cNvSpPr/>
          <p:nvPr/>
        </p:nvSpPr>
        <p:spPr>
          <a:xfrm>
            <a:off x="7379134" y="2452993"/>
            <a:ext cx="410100" cy="4845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gbd997de433_1_0"/>
          <p:cNvSpPr txBox="1"/>
          <p:nvPr/>
        </p:nvSpPr>
        <p:spPr>
          <a:xfrm>
            <a:off x="2797434"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1</a:t>
            </a:r>
            <a:endParaRPr sz="2200">
              <a:latin typeface="Calibri"/>
              <a:ea typeface="Calibri"/>
              <a:cs typeface="Calibri"/>
              <a:sym typeface="Calibri"/>
            </a:endParaRPr>
          </a:p>
        </p:txBody>
      </p:sp>
      <p:sp>
        <p:nvSpPr>
          <p:cNvPr id="342" name="Google Shape;342;gbd997de433_1_0"/>
          <p:cNvSpPr txBox="1"/>
          <p:nvPr/>
        </p:nvSpPr>
        <p:spPr>
          <a:xfrm>
            <a:off x="3592709"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2</a:t>
            </a:r>
            <a:endParaRPr sz="2200">
              <a:latin typeface="Calibri"/>
              <a:ea typeface="Calibri"/>
              <a:cs typeface="Calibri"/>
              <a:sym typeface="Calibri"/>
            </a:endParaRPr>
          </a:p>
        </p:txBody>
      </p:sp>
      <p:sp>
        <p:nvSpPr>
          <p:cNvPr id="343" name="Google Shape;343;gbd997de433_1_0"/>
          <p:cNvSpPr txBox="1"/>
          <p:nvPr/>
        </p:nvSpPr>
        <p:spPr>
          <a:xfrm>
            <a:off x="4505909"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3</a:t>
            </a:r>
            <a:endParaRPr sz="2200">
              <a:latin typeface="Calibri"/>
              <a:ea typeface="Calibri"/>
              <a:cs typeface="Calibri"/>
              <a:sym typeface="Calibri"/>
            </a:endParaRPr>
          </a:p>
        </p:txBody>
      </p:sp>
      <p:sp>
        <p:nvSpPr>
          <p:cNvPr id="344" name="Google Shape;344;gbd997de433_1_0"/>
          <p:cNvSpPr txBox="1"/>
          <p:nvPr/>
        </p:nvSpPr>
        <p:spPr>
          <a:xfrm>
            <a:off x="5419109"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4</a:t>
            </a:r>
            <a:endParaRPr sz="2200">
              <a:latin typeface="Calibri"/>
              <a:ea typeface="Calibri"/>
              <a:cs typeface="Calibri"/>
              <a:sym typeface="Calibri"/>
            </a:endParaRPr>
          </a:p>
        </p:txBody>
      </p:sp>
      <p:sp>
        <p:nvSpPr>
          <p:cNvPr id="345" name="Google Shape;345;gbd997de433_1_0"/>
          <p:cNvSpPr txBox="1"/>
          <p:nvPr/>
        </p:nvSpPr>
        <p:spPr>
          <a:xfrm>
            <a:off x="6214384"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5</a:t>
            </a:r>
            <a:endParaRPr sz="2200">
              <a:latin typeface="Calibri"/>
              <a:ea typeface="Calibri"/>
              <a:cs typeface="Calibri"/>
              <a:sym typeface="Calibri"/>
            </a:endParaRPr>
          </a:p>
        </p:txBody>
      </p:sp>
      <p:sp>
        <p:nvSpPr>
          <p:cNvPr id="346" name="Google Shape;346;gbd997de433_1_0"/>
          <p:cNvSpPr txBox="1"/>
          <p:nvPr/>
        </p:nvSpPr>
        <p:spPr>
          <a:xfrm>
            <a:off x="7127584" y="49012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6</a:t>
            </a:r>
            <a:endParaRPr sz="2200">
              <a:latin typeface="Calibri"/>
              <a:ea typeface="Calibri"/>
              <a:cs typeface="Calibri"/>
              <a:sym typeface="Calibri"/>
            </a:endParaRPr>
          </a:p>
        </p:txBody>
      </p:sp>
      <p:sp>
        <p:nvSpPr>
          <p:cNvPr id="347" name="Google Shape;347;gbd997de433_1_0"/>
          <p:cNvSpPr txBox="1"/>
          <p:nvPr/>
        </p:nvSpPr>
        <p:spPr>
          <a:xfrm>
            <a:off x="1884234" y="4031250"/>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1</a:t>
            </a:r>
            <a:endParaRPr sz="2200">
              <a:latin typeface="Calibri"/>
              <a:ea typeface="Calibri"/>
              <a:cs typeface="Calibri"/>
              <a:sym typeface="Calibri"/>
            </a:endParaRPr>
          </a:p>
        </p:txBody>
      </p:sp>
      <p:sp>
        <p:nvSpPr>
          <p:cNvPr id="348" name="Google Shape;348;gbd997de433_1_0"/>
          <p:cNvSpPr txBox="1"/>
          <p:nvPr/>
        </p:nvSpPr>
        <p:spPr>
          <a:xfrm>
            <a:off x="1884234" y="3267950"/>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2</a:t>
            </a:r>
            <a:endParaRPr sz="2200">
              <a:latin typeface="Calibri"/>
              <a:ea typeface="Calibri"/>
              <a:cs typeface="Calibri"/>
              <a:sym typeface="Calibri"/>
            </a:endParaRPr>
          </a:p>
        </p:txBody>
      </p:sp>
      <p:sp>
        <p:nvSpPr>
          <p:cNvPr id="349" name="Google Shape;349;gbd997de433_1_0"/>
          <p:cNvSpPr txBox="1"/>
          <p:nvPr/>
        </p:nvSpPr>
        <p:spPr>
          <a:xfrm>
            <a:off x="1884234" y="25363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3</a:t>
            </a:r>
            <a:endParaRPr sz="2200">
              <a:latin typeface="Calibri"/>
              <a:ea typeface="Calibri"/>
              <a:cs typeface="Calibri"/>
              <a:sym typeface="Calibri"/>
            </a:endParaRPr>
          </a:p>
        </p:txBody>
      </p:sp>
      <p:sp>
        <p:nvSpPr>
          <p:cNvPr id="350" name="Google Shape;350;gbd997de433_1_0"/>
          <p:cNvSpPr txBox="1"/>
          <p:nvPr/>
        </p:nvSpPr>
        <p:spPr>
          <a:xfrm>
            <a:off x="1884234" y="1773075"/>
            <a:ext cx="913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a:latin typeface="Calibri"/>
                <a:ea typeface="Calibri"/>
                <a:cs typeface="Calibri"/>
                <a:sym typeface="Calibri"/>
              </a:rPr>
              <a:t>4</a:t>
            </a:r>
            <a:endParaRPr sz="2200">
              <a:latin typeface="Calibri"/>
              <a:ea typeface="Calibri"/>
              <a:cs typeface="Calibri"/>
              <a:sym typeface="Calibri"/>
            </a:endParaRPr>
          </a:p>
        </p:txBody>
      </p:sp>
      <p:sp>
        <p:nvSpPr>
          <p:cNvPr id="2" name="Google Shape;337;gbd997de433_1_0">
            <a:extLst>
              <a:ext uri="{FF2B5EF4-FFF2-40B4-BE49-F238E27FC236}">
                <a16:creationId xmlns:a16="http://schemas.microsoft.com/office/drawing/2014/main" id="{C358DA08-C1C6-42EC-D6E8-C88F48B5D60D}"/>
              </a:ext>
            </a:extLst>
          </p:cNvPr>
          <p:cNvSpPr/>
          <p:nvPr/>
        </p:nvSpPr>
        <p:spPr>
          <a:xfrm>
            <a:off x="6422623" y="4083511"/>
            <a:ext cx="410100" cy="484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37;gbd997de433_1_0">
            <a:extLst>
              <a:ext uri="{FF2B5EF4-FFF2-40B4-BE49-F238E27FC236}">
                <a16:creationId xmlns:a16="http://schemas.microsoft.com/office/drawing/2014/main" id="{7F2BCC2F-CDA9-F0C9-A332-149B0843B14E}"/>
              </a:ext>
            </a:extLst>
          </p:cNvPr>
          <p:cNvSpPr/>
          <p:nvPr/>
        </p:nvSpPr>
        <p:spPr>
          <a:xfrm>
            <a:off x="6465934" y="2432706"/>
            <a:ext cx="410100" cy="484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40;gbd997de433_1_0">
            <a:extLst>
              <a:ext uri="{FF2B5EF4-FFF2-40B4-BE49-F238E27FC236}">
                <a16:creationId xmlns:a16="http://schemas.microsoft.com/office/drawing/2014/main" id="{F38E20F8-E55B-FA8D-847D-C6CE44F468CD}"/>
              </a:ext>
            </a:extLst>
          </p:cNvPr>
          <p:cNvSpPr/>
          <p:nvPr/>
        </p:nvSpPr>
        <p:spPr>
          <a:xfrm>
            <a:off x="3036521" y="2449813"/>
            <a:ext cx="410100" cy="4845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47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87A7-F968-3515-EC5E-57BE4EF10C0E}"/>
              </a:ext>
            </a:extLst>
          </p:cNvPr>
          <p:cNvSpPr>
            <a:spLocks noGrp="1"/>
          </p:cNvSpPr>
          <p:nvPr>
            <p:ph type="title"/>
          </p:nvPr>
        </p:nvSpPr>
        <p:spPr/>
        <p:txBody>
          <a:bodyPr/>
          <a:lstStyle/>
          <a:p>
            <a:r>
              <a:rPr lang="en-US" dirty="0"/>
              <a:t>2nd Example Case</a:t>
            </a:r>
          </a:p>
        </p:txBody>
      </p:sp>
      <p:sp>
        <p:nvSpPr>
          <p:cNvPr id="3" name="Content Placeholder 2">
            <a:extLst>
              <a:ext uri="{FF2B5EF4-FFF2-40B4-BE49-F238E27FC236}">
                <a16:creationId xmlns:a16="http://schemas.microsoft.com/office/drawing/2014/main" id="{BFF56C45-20D4-C9FC-70B4-96AC0255C648}"/>
              </a:ext>
            </a:extLst>
          </p:cNvPr>
          <p:cNvSpPr>
            <a:spLocks noGrp="1"/>
          </p:cNvSpPr>
          <p:nvPr>
            <p:ph idx="1"/>
          </p:nvPr>
        </p:nvSpPr>
        <p:spPr/>
        <p:txBody>
          <a:bodyPr/>
          <a:lstStyle/>
          <a:p>
            <a:pPr marL="391686" lvl="0" indent="-292325" algn="l" rtl="0">
              <a:spcBef>
                <a:spcPts val="0"/>
              </a:spcBef>
              <a:spcAft>
                <a:spcPts val="0"/>
              </a:spcAft>
              <a:buClr>
                <a:schemeClr val="dk1"/>
              </a:buClr>
              <a:buSzPts val="3200"/>
              <a:buNone/>
            </a:pPr>
            <a:r>
              <a:rPr lang="en-US" dirty="0"/>
              <a:t>Anda </a:t>
            </a:r>
            <a:r>
              <a:rPr lang="en-US" dirty="0" err="1"/>
              <a:t>diminta</a:t>
            </a:r>
            <a:r>
              <a:rPr lang="en-US" dirty="0"/>
              <a:t> </a:t>
            </a:r>
            <a:r>
              <a:rPr lang="en-US" dirty="0" err="1"/>
              <a:t>untuk</a:t>
            </a:r>
            <a:r>
              <a:rPr lang="en-US" dirty="0"/>
              <a:t> </a:t>
            </a:r>
            <a:r>
              <a:rPr lang="en-US" dirty="0" err="1"/>
              <a:t>membuat</a:t>
            </a:r>
            <a:r>
              <a:rPr lang="en-US" dirty="0"/>
              <a:t> </a:t>
            </a:r>
            <a:r>
              <a:rPr lang="en-US" dirty="0" err="1"/>
              <a:t>aplikasi</a:t>
            </a:r>
            <a:r>
              <a:rPr lang="en-US" dirty="0"/>
              <a:t> </a:t>
            </a:r>
            <a:r>
              <a:rPr lang="en-US" dirty="0" err="1"/>
              <a:t>kalkulator</a:t>
            </a:r>
            <a:r>
              <a:rPr lang="en-US" dirty="0"/>
              <a:t> </a:t>
            </a:r>
            <a:r>
              <a:rPr lang="en-US" dirty="0" err="1"/>
              <a:t>waktu</a:t>
            </a:r>
            <a:r>
              <a:rPr lang="en-US" dirty="0"/>
              <a:t>. </a:t>
            </a:r>
            <a:r>
              <a:rPr lang="en-US" dirty="0" err="1"/>
              <a:t>Aplikasi</a:t>
            </a:r>
            <a:r>
              <a:rPr lang="en-US" dirty="0"/>
              <a:t> </a:t>
            </a:r>
            <a:r>
              <a:rPr lang="en-US" dirty="0" err="1"/>
              <a:t>ini</a:t>
            </a:r>
            <a:r>
              <a:rPr lang="en-US" dirty="0"/>
              <a:t> </a:t>
            </a:r>
            <a:r>
              <a:rPr lang="en-US" dirty="0" err="1"/>
              <a:t>dapat</a:t>
            </a:r>
            <a:r>
              <a:rPr lang="en-US" dirty="0"/>
              <a:t> </a:t>
            </a:r>
            <a:r>
              <a:rPr lang="en-US" dirty="0" err="1"/>
              <a:t>melakukan</a:t>
            </a:r>
            <a:r>
              <a:rPr lang="en-US" dirty="0"/>
              <a:t> </a:t>
            </a:r>
            <a:r>
              <a:rPr lang="en-US" dirty="0" err="1"/>
              <a:t>operasi</a:t>
            </a:r>
            <a:r>
              <a:rPr lang="en-US" dirty="0"/>
              <a:t> </a:t>
            </a:r>
            <a:r>
              <a:rPr lang="en-US" dirty="0" err="1"/>
              <a:t>penjumlahan</a:t>
            </a:r>
            <a:r>
              <a:rPr lang="en-US" dirty="0"/>
              <a:t> dan </a:t>
            </a:r>
            <a:r>
              <a:rPr lang="en-US" dirty="0" err="1"/>
              <a:t>pengurangan</a:t>
            </a:r>
            <a:r>
              <a:rPr lang="en-US" dirty="0"/>
              <a:t> </a:t>
            </a:r>
            <a:r>
              <a:rPr lang="en-US" dirty="0" err="1"/>
              <a:t>antara</a:t>
            </a:r>
            <a:r>
              <a:rPr lang="en-US" dirty="0"/>
              <a:t> 2 </a:t>
            </a:r>
            <a:r>
              <a:rPr lang="en-US" dirty="0" err="1"/>
              <a:t>buah</a:t>
            </a:r>
            <a:r>
              <a:rPr lang="en-US" dirty="0"/>
              <a:t> </a:t>
            </a:r>
            <a:r>
              <a:rPr lang="en-US" dirty="0" err="1"/>
              <a:t>waktu</a:t>
            </a:r>
            <a:r>
              <a:rPr lang="en-US" dirty="0"/>
              <a:t> yang </a:t>
            </a:r>
            <a:r>
              <a:rPr lang="en-US" dirty="0" err="1"/>
              <a:t>akan</a:t>
            </a:r>
            <a:r>
              <a:rPr lang="en-US" dirty="0"/>
              <a:t> </a:t>
            </a:r>
            <a:r>
              <a:rPr lang="en-US" dirty="0" err="1"/>
              <a:t>dimasukkan</a:t>
            </a:r>
            <a:r>
              <a:rPr lang="en-US" dirty="0"/>
              <a:t> oleh </a:t>
            </a:r>
            <a:r>
              <a:rPr lang="en-US" dirty="0" err="1"/>
              <a:t>pengguna</a:t>
            </a:r>
            <a:r>
              <a:rPr lang="en-US" dirty="0"/>
              <a:t>.</a:t>
            </a:r>
          </a:p>
          <a:p>
            <a:pPr marL="391686" lvl="0" indent="-292325" algn="l" rtl="0">
              <a:spcBef>
                <a:spcPts val="0"/>
              </a:spcBef>
              <a:spcAft>
                <a:spcPts val="0"/>
              </a:spcAft>
              <a:buClr>
                <a:schemeClr val="dk1"/>
              </a:buClr>
              <a:buSzPts val="3200"/>
              <a:buNone/>
            </a:pPr>
            <a:endParaRPr lang="en-US" dirty="0"/>
          </a:p>
          <a:p>
            <a:pPr marL="391686" lvl="0" indent="-292325" algn="l" rtl="0">
              <a:spcBef>
                <a:spcPts val="640"/>
              </a:spcBef>
              <a:spcAft>
                <a:spcPts val="0"/>
              </a:spcAft>
              <a:buClr>
                <a:srgbClr val="FF6309"/>
              </a:buClr>
              <a:buSzPts val="1440"/>
              <a:buFont typeface="Noto Sans Symbols"/>
              <a:buChar char="■"/>
            </a:pPr>
            <a:r>
              <a:rPr lang="en-US" dirty="0" err="1"/>
              <a:t>Identifikasikan</a:t>
            </a:r>
            <a:r>
              <a:rPr lang="en-US" dirty="0"/>
              <a:t> class, </a:t>
            </a:r>
            <a:r>
              <a:rPr lang="en-US" dirty="0" err="1"/>
              <a:t>atribut</a:t>
            </a:r>
            <a:r>
              <a:rPr lang="en-US" dirty="0"/>
              <a:t>, dan method </a:t>
            </a:r>
            <a:r>
              <a:rPr lang="en-US" dirty="0" err="1"/>
              <a:t>dari</a:t>
            </a:r>
            <a:r>
              <a:rPr lang="en-US" dirty="0"/>
              <a:t> </a:t>
            </a:r>
            <a:r>
              <a:rPr lang="en-US" dirty="0" err="1"/>
              <a:t>aplikasi</a:t>
            </a:r>
            <a:r>
              <a:rPr lang="en-US" dirty="0"/>
              <a:t> </a:t>
            </a:r>
            <a:r>
              <a:rPr lang="en-US" dirty="0" err="1"/>
              <a:t>tersebut</a:t>
            </a:r>
            <a:r>
              <a:rPr lang="en-US" dirty="0"/>
              <a:t>!</a:t>
            </a:r>
          </a:p>
          <a:p>
            <a:pPr marL="391686" lvl="0" indent="-292325" algn="l" rtl="0">
              <a:spcBef>
                <a:spcPts val="640"/>
              </a:spcBef>
              <a:spcAft>
                <a:spcPts val="0"/>
              </a:spcAft>
              <a:buClr>
                <a:srgbClr val="FF6309"/>
              </a:buClr>
              <a:buSzPts val="1440"/>
              <a:buFont typeface="Noto Sans Symbols"/>
              <a:buChar char="■"/>
            </a:pPr>
            <a:r>
              <a:rPr lang="en-US" dirty="0" err="1"/>
              <a:t>Gambarkan</a:t>
            </a:r>
            <a:r>
              <a:rPr lang="en-US" dirty="0"/>
              <a:t> class </a:t>
            </a:r>
            <a:r>
              <a:rPr lang="en-US" dirty="0" err="1"/>
              <a:t>diagramnya</a:t>
            </a:r>
            <a:r>
              <a:rPr lang="en-US" dirty="0"/>
              <a:t>!</a:t>
            </a:r>
          </a:p>
          <a:p>
            <a:pPr marL="391686" lvl="0" indent="-292325" algn="l" rtl="0">
              <a:spcBef>
                <a:spcPts val="640"/>
              </a:spcBef>
              <a:spcAft>
                <a:spcPts val="0"/>
              </a:spcAft>
              <a:buClr>
                <a:schemeClr val="dk1"/>
              </a:buClr>
              <a:buSzPts val="1440"/>
              <a:buNone/>
            </a:pPr>
            <a:endParaRPr lang="en-US" dirty="0"/>
          </a:p>
          <a:p>
            <a:endParaRPr lang="en-US" dirty="0"/>
          </a:p>
        </p:txBody>
      </p:sp>
    </p:spTree>
    <p:extLst>
      <p:ext uri="{BB962C8B-B14F-4D97-AF65-F5344CB8AC3E}">
        <p14:creationId xmlns:p14="http://schemas.microsoft.com/office/powerpoint/2010/main" val="1500833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39AC-B025-3BCD-CF66-2D2DBE4AB45F}"/>
              </a:ext>
            </a:extLst>
          </p:cNvPr>
          <p:cNvSpPr>
            <a:spLocks noGrp="1"/>
          </p:cNvSpPr>
          <p:nvPr>
            <p:ph type="title"/>
          </p:nvPr>
        </p:nvSpPr>
        <p:spPr/>
        <p:txBody>
          <a:bodyPr/>
          <a:lstStyle/>
          <a:p>
            <a:r>
              <a:rPr lang="en-US" dirty="0"/>
              <a:t>Try !!</a:t>
            </a:r>
          </a:p>
        </p:txBody>
      </p:sp>
      <p:sp>
        <p:nvSpPr>
          <p:cNvPr id="3" name="Content Placeholder 2">
            <a:extLst>
              <a:ext uri="{FF2B5EF4-FFF2-40B4-BE49-F238E27FC236}">
                <a16:creationId xmlns:a16="http://schemas.microsoft.com/office/drawing/2014/main" id="{603D6F5B-078D-6DFE-1D68-5B875E352A3C}"/>
              </a:ext>
            </a:extLst>
          </p:cNvPr>
          <p:cNvSpPr>
            <a:spLocks noGrp="1"/>
          </p:cNvSpPr>
          <p:nvPr>
            <p:ph idx="1"/>
          </p:nvPr>
        </p:nvSpPr>
        <p:spPr/>
        <p:txBody>
          <a:bodyPr/>
          <a:lstStyle/>
          <a:p>
            <a:pPr marL="391686" lvl="0" indent="-292325" algn="l" rtl="0">
              <a:spcBef>
                <a:spcPts val="0"/>
              </a:spcBef>
              <a:spcAft>
                <a:spcPts val="0"/>
              </a:spcAft>
              <a:buClr>
                <a:schemeClr val="dk1"/>
              </a:buClr>
              <a:buSzPts val="2960"/>
              <a:buNone/>
            </a:pPr>
            <a:r>
              <a:rPr lang="en-US" sz="2800" dirty="0"/>
              <a:t>Anda </a:t>
            </a:r>
            <a:r>
              <a:rPr lang="en-US" sz="2800" dirty="0" err="1"/>
              <a:t>diminta</a:t>
            </a:r>
            <a:r>
              <a:rPr lang="en-US" sz="2800" dirty="0"/>
              <a:t> </a:t>
            </a:r>
            <a:r>
              <a:rPr lang="en-US" sz="2800" dirty="0" err="1"/>
              <a:t>untuk</a:t>
            </a:r>
            <a:r>
              <a:rPr lang="en-US" sz="2800" dirty="0"/>
              <a:t> </a:t>
            </a:r>
            <a:r>
              <a:rPr lang="en-US" sz="2800" dirty="0" err="1"/>
              <a:t>membuat</a:t>
            </a:r>
            <a:r>
              <a:rPr lang="en-US" sz="2800" dirty="0"/>
              <a:t> </a:t>
            </a:r>
            <a:r>
              <a:rPr lang="en-US" sz="2800" dirty="0" err="1"/>
              <a:t>aplikasi</a:t>
            </a:r>
            <a:r>
              <a:rPr lang="en-US" sz="2800" dirty="0"/>
              <a:t> </a:t>
            </a:r>
            <a:r>
              <a:rPr lang="en-US" sz="2800" dirty="0" err="1"/>
              <a:t>kalkulator</a:t>
            </a:r>
            <a:r>
              <a:rPr lang="en-US" sz="2800" dirty="0"/>
              <a:t> </a:t>
            </a:r>
            <a:r>
              <a:rPr lang="en-US" sz="2800" dirty="0" err="1"/>
              <a:t>bilangan</a:t>
            </a:r>
            <a:r>
              <a:rPr lang="en-US" sz="2800" dirty="0"/>
              <a:t> </a:t>
            </a:r>
            <a:r>
              <a:rPr lang="en-US" sz="2800" dirty="0" err="1"/>
              <a:t>pecahan</a:t>
            </a:r>
            <a:r>
              <a:rPr lang="en-US" sz="2800" dirty="0"/>
              <a:t>. </a:t>
            </a:r>
            <a:r>
              <a:rPr lang="en-US" sz="2800" dirty="0" err="1"/>
              <a:t>Aplikasi</a:t>
            </a:r>
            <a:r>
              <a:rPr lang="en-US" sz="2800" dirty="0"/>
              <a:t> </a:t>
            </a:r>
            <a:r>
              <a:rPr lang="en-US" sz="2800" dirty="0" err="1"/>
              <a:t>ini</a:t>
            </a:r>
            <a:r>
              <a:rPr lang="en-US" sz="2800" dirty="0"/>
              <a:t> </a:t>
            </a:r>
            <a:r>
              <a:rPr lang="en-US" sz="2800" dirty="0" err="1"/>
              <a:t>dapat</a:t>
            </a:r>
            <a:r>
              <a:rPr lang="en-US" sz="2800" dirty="0"/>
              <a:t> </a:t>
            </a:r>
            <a:r>
              <a:rPr lang="en-US" sz="2800" dirty="0" err="1"/>
              <a:t>melakukan</a:t>
            </a:r>
            <a:r>
              <a:rPr lang="en-US" sz="2800" dirty="0"/>
              <a:t> </a:t>
            </a:r>
            <a:r>
              <a:rPr lang="en-US" sz="2800" dirty="0" err="1"/>
              <a:t>operasi</a:t>
            </a:r>
            <a:r>
              <a:rPr lang="en-US" sz="2800" dirty="0"/>
              <a:t> </a:t>
            </a:r>
            <a:r>
              <a:rPr lang="en-US" sz="2800" dirty="0" err="1"/>
              <a:t>penjumlahan</a:t>
            </a:r>
            <a:r>
              <a:rPr lang="en-US" sz="2800" dirty="0"/>
              <a:t> dan </a:t>
            </a:r>
            <a:r>
              <a:rPr lang="en-US" sz="2800" dirty="0" err="1"/>
              <a:t>pengurangan</a:t>
            </a:r>
            <a:r>
              <a:rPr lang="en-US" sz="2800" dirty="0"/>
              <a:t>, </a:t>
            </a:r>
            <a:r>
              <a:rPr lang="en-US" sz="2800" dirty="0" err="1"/>
              <a:t>perkalian</a:t>
            </a:r>
            <a:r>
              <a:rPr lang="en-US" sz="2800" dirty="0"/>
              <a:t>, dan </a:t>
            </a:r>
            <a:r>
              <a:rPr lang="en-US" sz="2800" dirty="0" err="1"/>
              <a:t>pembagian</a:t>
            </a:r>
            <a:r>
              <a:rPr lang="en-US" sz="2800" dirty="0"/>
              <a:t> </a:t>
            </a:r>
            <a:r>
              <a:rPr lang="en-US" sz="2800" dirty="0" err="1"/>
              <a:t>antara</a:t>
            </a:r>
            <a:r>
              <a:rPr lang="en-US" sz="2800" dirty="0"/>
              <a:t> 2 </a:t>
            </a:r>
            <a:r>
              <a:rPr lang="en-US" sz="2800" dirty="0" err="1"/>
              <a:t>buah</a:t>
            </a:r>
            <a:r>
              <a:rPr lang="en-US" sz="2800" dirty="0"/>
              <a:t> </a:t>
            </a:r>
            <a:r>
              <a:rPr lang="en-US" sz="2800" dirty="0" err="1"/>
              <a:t>bilangan</a:t>
            </a:r>
            <a:r>
              <a:rPr lang="en-US" sz="2800" dirty="0"/>
              <a:t> </a:t>
            </a:r>
            <a:r>
              <a:rPr lang="en-US" sz="2800" dirty="0" err="1"/>
              <a:t>pecahan</a:t>
            </a:r>
            <a:r>
              <a:rPr lang="en-US" sz="2800" dirty="0"/>
              <a:t> yang </a:t>
            </a:r>
            <a:r>
              <a:rPr lang="en-US" sz="2800" dirty="0" err="1"/>
              <a:t>akan</a:t>
            </a:r>
            <a:r>
              <a:rPr lang="en-US" sz="2800" dirty="0"/>
              <a:t> </a:t>
            </a:r>
            <a:r>
              <a:rPr lang="en-US" sz="2800" dirty="0" err="1"/>
              <a:t>dimasukkan</a:t>
            </a:r>
            <a:r>
              <a:rPr lang="en-US" sz="2800" dirty="0"/>
              <a:t> oleh </a:t>
            </a:r>
            <a:r>
              <a:rPr lang="en-US" sz="2800" dirty="0" err="1"/>
              <a:t>pengguna</a:t>
            </a:r>
            <a:r>
              <a:rPr lang="en-US" sz="2800" dirty="0"/>
              <a:t>.</a:t>
            </a:r>
            <a:endParaRPr lang="en-US" dirty="0"/>
          </a:p>
          <a:p>
            <a:pPr marL="391686" lvl="0" indent="-292325" algn="l" rtl="0">
              <a:spcBef>
                <a:spcPts val="592"/>
              </a:spcBef>
              <a:spcAft>
                <a:spcPts val="0"/>
              </a:spcAft>
              <a:buClr>
                <a:srgbClr val="FF6309"/>
              </a:buClr>
              <a:buSzPts val="1332"/>
              <a:buFont typeface="Noto Sans Symbols"/>
              <a:buChar char="■"/>
            </a:pPr>
            <a:r>
              <a:rPr lang="en-US" sz="2800" dirty="0" err="1"/>
              <a:t>Identifikasikan</a:t>
            </a:r>
            <a:r>
              <a:rPr lang="en-US" sz="2800" dirty="0"/>
              <a:t> class, </a:t>
            </a:r>
            <a:r>
              <a:rPr lang="en-US" sz="2800" dirty="0" err="1"/>
              <a:t>atribut,dan</a:t>
            </a:r>
            <a:r>
              <a:rPr lang="en-US" sz="2800" dirty="0"/>
              <a:t> method </a:t>
            </a:r>
            <a:r>
              <a:rPr lang="en-US" sz="2800" dirty="0" err="1"/>
              <a:t>dari</a:t>
            </a:r>
            <a:r>
              <a:rPr lang="en-US" sz="2800" dirty="0"/>
              <a:t> </a:t>
            </a:r>
            <a:r>
              <a:rPr lang="en-US" sz="2800" dirty="0" err="1"/>
              <a:t>aplikasi</a:t>
            </a:r>
            <a:r>
              <a:rPr lang="en-US" sz="2800" dirty="0"/>
              <a:t> </a:t>
            </a:r>
            <a:r>
              <a:rPr lang="en-US" sz="2800" dirty="0" err="1"/>
              <a:t>tersebut</a:t>
            </a:r>
            <a:r>
              <a:rPr lang="en-US" sz="2800" dirty="0"/>
              <a:t>!</a:t>
            </a:r>
            <a:endParaRPr lang="en-US" dirty="0"/>
          </a:p>
          <a:p>
            <a:pPr marL="391686" lvl="0" indent="-292325" algn="l" rtl="0">
              <a:spcBef>
                <a:spcPts val="592"/>
              </a:spcBef>
              <a:spcAft>
                <a:spcPts val="0"/>
              </a:spcAft>
              <a:buClr>
                <a:srgbClr val="FF6309"/>
              </a:buClr>
              <a:buSzPts val="1332"/>
              <a:buFont typeface="Noto Sans Symbols"/>
              <a:buChar char="■"/>
            </a:pPr>
            <a:r>
              <a:rPr lang="en-US" sz="2800" dirty="0" err="1"/>
              <a:t>Gambarkan</a:t>
            </a:r>
            <a:r>
              <a:rPr lang="en-US" sz="2800" dirty="0"/>
              <a:t> class </a:t>
            </a:r>
            <a:r>
              <a:rPr lang="en-US" sz="2800" dirty="0" err="1"/>
              <a:t>diagramnya</a:t>
            </a:r>
            <a:r>
              <a:rPr lang="en-US" sz="2800" dirty="0"/>
              <a:t>!</a:t>
            </a:r>
            <a:endParaRPr lang="en-US" dirty="0"/>
          </a:p>
          <a:p>
            <a:endParaRPr lang="en-US" dirty="0"/>
          </a:p>
        </p:txBody>
      </p:sp>
      <p:sp>
        <p:nvSpPr>
          <p:cNvPr id="4" name="Google Shape;370;p30">
            <a:extLst>
              <a:ext uri="{FF2B5EF4-FFF2-40B4-BE49-F238E27FC236}">
                <a16:creationId xmlns:a16="http://schemas.microsoft.com/office/drawing/2014/main" id="{7F5FFA6D-0D3E-2306-004B-1FBE23979F58}"/>
              </a:ext>
            </a:extLst>
          </p:cNvPr>
          <p:cNvSpPr txBox="1"/>
          <p:nvPr/>
        </p:nvSpPr>
        <p:spPr>
          <a:xfrm>
            <a:off x="807839" y="5050979"/>
            <a:ext cx="2215279" cy="948606"/>
          </a:xfrm>
          <a:prstGeom prst="rect">
            <a:avLst/>
          </a:prstGeom>
          <a:noFill/>
          <a:ln>
            <a:noFill/>
          </a:ln>
        </p:spPr>
        <p:txBody>
          <a:bodyPr spcFirstLastPara="1" wrap="square" lIns="0" tIns="25450" rIns="0" bIns="0" anchor="t" anchorCtr="0">
            <a:noAutofit/>
          </a:bodyPr>
          <a:lstStyle/>
          <a:p>
            <a:pPr marL="311045" marR="0" lvl="0" indent="-311045" algn="l" rtl="0">
              <a:spcBef>
                <a:spcPts val="0"/>
              </a:spcBef>
              <a:spcAft>
                <a:spcPts val="0"/>
              </a:spcAft>
              <a:buClr>
                <a:srgbClr val="000000"/>
              </a:buClr>
              <a:buSzPts val="2900"/>
              <a:buFont typeface="Times New Roman"/>
              <a:buChar char="•"/>
            </a:pPr>
            <a:r>
              <a:rPr lang="en-US" sz="3200" dirty="0">
                <a:solidFill>
                  <a:srgbClr val="000000"/>
                </a:solidFill>
                <a:latin typeface="Calibri"/>
                <a:ea typeface="Calibri"/>
                <a:cs typeface="Calibri"/>
                <a:sym typeface="Calibri"/>
              </a:rPr>
              <a:t>¾ - ½ = ¼ </a:t>
            </a:r>
            <a:endParaRPr sz="3200" dirty="0"/>
          </a:p>
          <a:p>
            <a:pPr marL="311045" marR="0" lvl="0" indent="-311045" algn="l" rtl="0">
              <a:spcBef>
                <a:spcPts val="1293"/>
              </a:spcBef>
              <a:spcAft>
                <a:spcPts val="0"/>
              </a:spcAft>
              <a:buClr>
                <a:srgbClr val="000000"/>
              </a:buClr>
              <a:buSzPts val="2900"/>
              <a:buFont typeface="Times New Roman"/>
              <a:buChar char="•"/>
            </a:pPr>
            <a:r>
              <a:rPr lang="en-US" sz="3200" dirty="0">
                <a:solidFill>
                  <a:srgbClr val="000000"/>
                </a:solidFill>
                <a:latin typeface="Calibri"/>
                <a:ea typeface="Calibri"/>
                <a:cs typeface="Calibri"/>
                <a:sym typeface="Calibri"/>
              </a:rPr>
              <a:t>¾ + ½ = 1 ½ </a:t>
            </a:r>
            <a:endParaRPr sz="3200" dirty="0"/>
          </a:p>
        </p:txBody>
      </p:sp>
      <p:sp>
        <p:nvSpPr>
          <p:cNvPr id="6" name="TextBox 5">
            <a:extLst>
              <a:ext uri="{FF2B5EF4-FFF2-40B4-BE49-F238E27FC236}">
                <a16:creationId xmlns:a16="http://schemas.microsoft.com/office/drawing/2014/main" id="{A979E998-7F40-A6B6-F110-22FD56FC633A}"/>
              </a:ext>
            </a:extLst>
          </p:cNvPr>
          <p:cNvSpPr txBox="1"/>
          <p:nvPr/>
        </p:nvSpPr>
        <p:spPr>
          <a:xfrm>
            <a:off x="4786604" y="5050979"/>
            <a:ext cx="4572000" cy="1243930"/>
          </a:xfrm>
          <a:prstGeom prst="rect">
            <a:avLst/>
          </a:prstGeom>
          <a:noFill/>
        </p:spPr>
        <p:txBody>
          <a:bodyPr wrap="square">
            <a:spAutoFit/>
          </a:bodyPr>
          <a:lstStyle/>
          <a:p>
            <a:pPr marL="311045" marR="0" lvl="0" indent="-311045" algn="l" rtl="0">
              <a:spcBef>
                <a:spcPts val="1293"/>
              </a:spcBef>
              <a:spcAft>
                <a:spcPts val="0"/>
              </a:spcAft>
              <a:buClr>
                <a:srgbClr val="000000"/>
              </a:buClr>
              <a:buSzPts val="2900"/>
              <a:buFont typeface="Times New Roman"/>
              <a:buChar char="•"/>
            </a:pPr>
            <a:r>
              <a:rPr lang="en-US" sz="3200" dirty="0">
                <a:solidFill>
                  <a:srgbClr val="000000"/>
                </a:solidFill>
                <a:latin typeface="Calibri"/>
                <a:ea typeface="Calibri"/>
                <a:cs typeface="Calibri"/>
                <a:sym typeface="Calibri"/>
              </a:rPr>
              <a:t>¾ x 2/3  = ½ </a:t>
            </a:r>
            <a:endParaRPr lang="en-US" sz="3200" dirty="0"/>
          </a:p>
          <a:p>
            <a:pPr marL="311045" marR="0" lvl="0" indent="-311045" algn="l" rtl="0">
              <a:spcBef>
                <a:spcPts val="1293"/>
              </a:spcBef>
              <a:spcAft>
                <a:spcPts val="0"/>
              </a:spcAft>
              <a:buClr>
                <a:srgbClr val="000000"/>
              </a:buClr>
              <a:buSzPts val="2900"/>
              <a:buFont typeface="Times New Roman"/>
              <a:buChar char="•"/>
            </a:pPr>
            <a:r>
              <a:rPr lang="en-US" sz="3200" dirty="0">
                <a:solidFill>
                  <a:srgbClr val="000000"/>
                </a:solidFill>
                <a:latin typeface="Calibri"/>
                <a:ea typeface="Calibri"/>
                <a:cs typeface="Calibri"/>
                <a:sym typeface="Calibri"/>
              </a:rPr>
              <a:t>4/5 : 3/10 = 2 2/3 </a:t>
            </a:r>
            <a:endParaRPr lang="en-US" sz="3200" dirty="0"/>
          </a:p>
        </p:txBody>
      </p:sp>
      <p:sp>
        <p:nvSpPr>
          <p:cNvPr id="8" name="TextBox 7">
            <a:extLst>
              <a:ext uri="{FF2B5EF4-FFF2-40B4-BE49-F238E27FC236}">
                <a16:creationId xmlns:a16="http://schemas.microsoft.com/office/drawing/2014/main" id="{BD1C232B-856E-BB92-98BA-6E85D17C026A}"/>
              </a:ext>
            </a:extLst>
          </p:cNvPr>
          <p:cNvSpPr txBox="1"/>
          <p:nvPr/>
        </p:nvSpPr>
        <p:spPr>
          <a:xfrm>
            <a:off x="1915478" y="733364"/>
            <a:ext cx="4679302" cy="369332"/>
          </a:xfrm>
          <a:prstGeom prst="rect">
            <a:avLst/>
          </a:prstGeom>
          <a:noFill/>
        </p:spPr>
        <p:txBody>
          <a:bodyPr wrap="square">
            <a:spAutoFit/>
          </a:bodyPr>
          <a:lstStyle/>
          <a:p>
            <a:r>
              <a:rPr lang="en-US" dirty="0"/>
              <a:t>http://ugm.id/pbo22genap</a:t>
            </a:r>
          </a:p>
        </p:txBody>
      </p:sp>
    </p:spTree>
    <p:extLst>
      <p:ext uri="{BB962C8B-B14F-4D97-AF65-F5344CB8AC3E}">
        <p14:creationId xmlns:p14="http://schemas.microsoft.com/office/powerpoint/2010/main" val="245510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16F5-9409-1C40-95C7-F8A1CFCD18B3}"/>
              </a:ext>
            </a:extLst>
          </p:cNvPr>
          <p:cNvSpPr>
            <a:spLocks noGrp="1"/>
          </p:cNvSpPr>
          <p:nvPr>
            <p:ph type="title"/>
          </p:nvPr>
        </p:nvSpPr>
        <p:spPr>
          <a:xfrm>
            <a:off x="628650" y="346111"/>
            <a:ext cx="7886699" cy="669852"/>
          </a:xfrm>
        </p:spPr>
        <p:txBody>
          <a:bodyPr/>
          <a:lstStyle/>
          <a:p>
            <a:r>
              <a:rPr lang="en-US" dirty="0"/>
              <a:t>3rd Example Case : Bookworm</a:t>
            </a:r>
          </a:p>
        </p:txBody>
      </p:sp>
      <p:sp>
        <p:nvSpPr>
          <p:cNvPr id="3" name="Content Placeholder 2">
            <a:extLst>
              <a:ext uri="{FF2B5EF4-FFF2-40B4-BE49-F238E27FC236}">
                <a16:creationId xmlns:a16="http://schemas.microsoft.com/office/drawing/2014/main" id="{C5AF46C7-B209-7242-806A-75FEB6E0AD5E}"/>
              </a:ext>
            </a:extLst>
          </p:cNvPr>
          <p:cNvSpPr>
            <a:spLocks noGrp="1"/>
          </p:cNvSpPr>
          <p:nvPr>
            <p:ph idx="1"/>
          </p:nvPr>
        </p:nvSpPr>
        <p:spPr>
          <a:xfrm>
            <a:off x="628650" y="1540914"/>
            <a:ext cx="7886700" cy="4084382"/>
          </a:xfrm>
        </p:spPr>
        <p:txBody>
          <a:bodyPr>
            <a:normAutofit/>
          </a:bodyPr>
          <a:lstStyle/>
          <a:p>
            <a:pPr marL="0" indent="0">
              <a:buNone/>
            </a:pPr>
            <a:r>
              <a:rPr lang="en-US" sz="2400" dirty="0"/>
              <a:t>The bookshelves in a university has an id number. Please help to write a program which can add and take a book to the bookshelves. We also would like to know how many books left in the shelves. </a:t>
            </a:r>
          </a:p>
          <a:p>
            <a:pPr algn="just">
              <a:lnSpc>
                <a:spcPct val="150000"/>
              </a:lnSpc>
            </a:pPr>
            <a:r>
              <a:rPr lang="en-US" sz="2400" dirty="0"/>
              <a:t>Identify the class, attributes, and methods!</a:t>
            </a:r>
          </a:p>
          <a:p>
            <a:pPr algn="just">
              <a:lnSpc>
                <a:spcPct val="150000"/>
              </a:lnSpc>
            </a:pPr>
            <a:r>
              <a:rPr lang="en-US" sz="2400" dirty="0"/>
              <a:t>Draw the class diagram</a:t>
            </a:r>
          </a:p>
        </p:txBody>
      </p:sp>
    </p:spTree>
    <p:extLst>
      <p:ext uri="{BB962C8B-B14F-4D97-AF65-F5344CB8AC3E}">
        <p14:creationId xmlns:p14="http://schemas.microsoft.com/office/powerpoint/2010/main" val="3569351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6537</TotalTime>
  <Words>1215</Words>
  <Application>Microsoft Office PowerPoint</Application>
  <PresentationFormat>On-screen Show (4:3)</PresentationFormat>
  <Paragraphs>191</Paragraphs>
  <Slides>29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Noto Sans Symbols</vt:lpstr>
      <vt:lpstr>Segoe UI</vt:lpstr>
      <vt:lpstr>Segoe UI Light</vt:lpstr>
      <vt:lpstr>Times New Roman</vt:lpstr>
      <vt:lpstr>Office Theme</vt:lpstr>
      <vt:lpstr>Pemrograman Berbasis Obyek</vt:lpstr>
      <vt:lpstr>Last Meeting Recap</vt:lpstr>
      <vt:lpstr>Last Meeting Recap</vt:lpstr>
      <vt:lpstr>1st Example Case : Move a vertex</vt:lpstr>
      <vt:lpstr>visualisasi</vt:lpstr>
      <vt:lpstr>Jika bertambah object</vt:lpstr>
      <vt:lpstr>2nd Example Case</vt:lpstr>
      <vt:lpstr>Try !!</vt:lpstr>
      <vt:lpstr>3rd Example Case : Bookworm</vt:lpstr>
      <vt:lpstr>4th Example Case : Help Anna (Assignment)</vt:lpstr>
      <vt:lpstr>Class Definition</vt:lpstr>
      <vt:lpstr>Class Definition</vt:lpstr>
      <vt:lpstr>Baby siblings?</vt:lpstr>
      <vt:lpstr>Next : How to make baby?</vt:lpstr>
      <vt:lpstr>Constructors</vt:lpstr>
      <vt:lpstr>Constructors</vt:lpstr>
      <vt:lpstr>Baby constructor</vt:lpstr>
      <vt:lpstr>Baby methods</vt:lpstr>
      <vt:lpstr>Latihan</vt:lpstr>
      <vt:lpstr>Membuat Class Titik</vt:lpstr>
      <vt:lpstr>Create the Class</vt:lpstr>
      <vt:lpstr>Define the Attributes</vt:lpstr>
      <vt:lpstr>Determine the Methods</vt:lpstr>
      <vt:lpstr>Constructor</vt:lpstr>
      <vt:lpstr>Full Class Implementation</vt:lpstr>
      <vt:lpstr>Create the object</vt:lpstr>
      <vt:lpstr>Assign the attribute &amp; call the method</vt:lpstr>
      <vt:lpstr>Membuat Class Titik dan Garis</vt:lpstr>
      <vt:lpstr>Thank you   Any 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Windows</dc:creator>
  <cp:lastModifiedBy>Muhammad Fakhrurrifqi</cp:lastModifiedBy>
  <cp:revision>94</cp:revision>
  <dcterms:created xsi:type="dcterms:W3CDTF">2018-09-20T06:27:05Z</dcterms:created>
  <dcterms:modified xsi:type="dcterms:W3CDTF">2023-02-20T07:38:12Z</dcterms:modified>
</cp:coreProperties>
</file>