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gi1ZaCzrUcCCoNsElUzjcYdzmg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1144588" y="693738"/>
            <a:ext cx="4568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4960" y="4342535"/>
            <a:ext cx="5486680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764" lvl="0" marL="391686" rtl="0" algn="l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"/>
              <a:buFont typeface="Noto Sans Symbols"/>
              <a:buChar char="■"/>
            </a:pPr>
            <a:r>
              <a:rPr lang="en-US"/>
              <a:t>Pemaketan data objek bersama variabel dan metode-metodenya</a:t>
            </a:r>
            <a:endParaRPr/>
          </a:p>
          <a:p>
            <a:pPr indent="-293764" lvl="0" marL="391686" rtl="0" algn="l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"/>
              <a:buFont typeface="Noto Sans Symbols"/>
              <a:buChar char="■"/>
            </a:pPr>
            <a:r>
              <a:rPr lang="en-US"/>
              <a:t>Penyembunyian rincian-rincian implementasi dari pemakai atau objek lain </a:t>
            </a:r>
            <a:endParaRPr/>
          </a:p>
          <a:p>
            <a:pPr indent="-293764" lvl="0" marL="391686" rtl="0" algn="l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"/>
              <a:buFont typeface="Noto Sans Symbols"/>
              <a:buChar char="■"/>
            </a:pPr>
            <a:r>
              <a:rPr lang="en-US"/>
              <a:t>Menjaga bagian internal dari pengaksesan eksternal yang tidak diinginkan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4588" y="693738"/>
            <a:ext cx="4568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4960" y="4342535"/>
            <a:ext cx="5486680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1"/>
            <a:ext cx="9144000" cy="685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7"/>
          <p:cNvSpPr txBox="1"/>
          <p:nvPr>
            <p:ph type="ctrTitle"/>
          </p:nvPr>
        </p:nvSpPr>
        <p:spPr>
          <a:xfrm>
            <a:off x="2674959" y="2509480"/>
            <a:ext cx="5783239" cy="1839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Calibri"/>
              <a:buNone/>
              <a:defRPr sz="4000">
                <a:solidFill>
                  <a:srgbClr val="1E4E7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2674959" y="4708478"/>
            <a:ext cx="5783239" cy="118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62"/>
            <a:ext cx="9144000" cy="68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8"/>
          <p:cNvSpPr txBox="1"/>
          <p:nvPr>
            <p:ph type="title"/>
          </p:nvPr>
        </p:nvSpPr>
        <p:spPr>
          <a:xfrm>
            <a:off x="628650" y="159489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628650" y="1158949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9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628650" y="397024"/>
            <a:ext cx="7886700" cy="11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b="1" sz="3600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565911" y="2509480"/>
            <a:ext cx="6892288" cy="1839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Calibri"/>
              <a:buNone/>
            </a:pPr>
            <a:r>
              <a:rPr lang="en-US"/>
              <a:t>Pemrograman Berbasis Obyek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74959" y="4708478"/>
            <a:ext cx="5783239" cy="118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PL1AB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Enkapsulasi</a:t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33400" y="1447800"/>
            <a:ext cx="4419600" cy="4876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33400" y="1524000"/>
            <a:ext cx="441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CLASS</a:t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914400" y="2057400"/>
            <a:ext cx="3733800" cy="1371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Variabel Instan</a:t>
            </a:r>
            <a:endParaRPr b="1" sz="24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2133600" y="4267200"/>
            <a:ext cx="3276600" cy="1676400"/>
          </a:xfrm>
          <a:prstGeom prst="rect">
            <a:avLst/>
          </a:prstGeom>
          <a:solidFill>
            <a:srgbClr val="F5F4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  <a:t>Method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533400" y="3810000"/>
            <a:ext cx="4419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0"/>
          <p:cNvCxnSpPr/>
          <p:nvPr/>
        </p:nvCxnSpPr>
        <p:spPr>
          <a:xfrm>
            <a:off x="4724400" y="2743200"/>
            <a:ext cx="1066800" cy="1588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3" name="Google Shape;183;p10"/>
          <p:cNvSpPr txBox="1"/>
          <p:nvPr/>
        </p:nvSpPr>
        <p:spPr>
          <a:xfrm>
            <a:off x="5791200" y="2369403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Tdk dapat diakses dari luar kelas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5562600" y="4724400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diakses dari luar kelas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2362200" y="3458980"/>
            <a:ext cx="1981200" cy="762000"/>
          </a:xfrm>
          <a:prstGeom prst="upDownArrow">
            <a:avLst>
              <a:gd fmla="val 50000" name="adj1"/>
              <a:gd fmla="val 26856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457200" y="1066800"/>
            <a:ext cx="5486400" cy="548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6339590" y="1417820"/>
            <a:ext cx="213360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ENKAPSULASI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-3703266">
            <a:off x="5084576" y="1699189"/>
            <a:ext cx="1704040" cy="131706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adalah method yang dijalankan secara otomatis pada saat obyek diciptakan.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Dengan </a:t>
            </a:r>
            <a:r>
              <a:rPr i="1" lang="en-US"/>
              <a:t>constructor</a:t>
            </a:r>
            <a:r>
              <a:rPr lang="en-US"/>
              <a:t> kita dapat memberikan nilai awal pada obyek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Nama </a:t>
            </a:r>
            <a:r>
              <a:rPr i="1" lang="en-US"/>
              <a:t>constructor </a:t>
            </a:r>
            <a:r>
              <a:rPr lang="en-US"/>
              <a:t>sama dengan nama kelas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class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Cat {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 int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weight;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Cat()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weight = 20;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9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 int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getWeight() {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weight;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void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setWeight(</a:t>
            </a:r>
            <a:r>
              <a:rPr b="1" lang="en-US" sz="20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newWeight) {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weight = newWeight;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1052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2295525" y="214312"/>
            <a:ext cx="4576763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838200" y="1981200"/>
            <a:ext cx="8001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public class TestCat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  Cat c = new Cat();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  System.out.println(“Berat kucing = “ +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       c.getWeight());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Constructor dgn argumen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class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Cat {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private int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weight; 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Cat()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weight = 20;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 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Cat(int initWeight)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weight = initWeight;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public int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getWeight() {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weight;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void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setWeight(</a:t>
            </a:r>
            <a:r>
              <a:rPr b="1" lang="en-US" sz="1600">
                <a:solidFill>
                  <a:schemeClr val="hlink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newWeight) {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weight = newWeight;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128777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Constructor dgn argumen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public class TestCat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Cat c  = new Cat();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Cat c2 = new Cat(35);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System.out.println("Berat kucing 1 = 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     + c.getWeight());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System.out.println("Berat kucing 2 = 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   + c2.getWeight());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 sz="21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Pre-requisite : Constructor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5857874" y="1344144"/>
            <a:ext cx="2657475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special class methods that are used to initialize objects of that class.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26" y="1014537"/>
            <a:ext cx="5252442" cy="521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public</a:t>
            </a:r>
            <a:r>
              <a:rPr lang="en-US"/>
              <a:t> : can be assessed by any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protected </a:t>
            </a:r>
            <a:r>
              <a:rPr lang="en-US"/>
              <a:t>: can be accessed by subclasses or classes in the same package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no modifier</a:t>
            </a:r>
            <a:r>
              <a:rPr lang="en-US"/>
              <a:t>: can be accessed by classes in the same package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private </a:t>
            </a:r>
            <a:r>
              <a:rPr lang="en-US"/>
              <a:t>:</a:t>
            </a:r>
            <a:r>
              <a:rPr i="1" lang="en-US"/>
              <a:t> c</a:t>
            </a:r>
            <a:r>
              <a:rPr lang="en-US"/>
              <a:t>an be accessed only from within the same class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Accessor methods : Getter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501329" y="1344144"/>
            <a:ext cx="3247343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Getters are used to access variables’ values for viewing only.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instance variables are set to private, and public getter methods are added for each one.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xt, letter&#10;&#10;Description automatically generated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993" y="1250804"/>
            <a:ext cx="6565927" cy="479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Accessor methods : Setter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501329" y="1344144"/>
            <a:ext cx="3247343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Getters are the methods used to modify the values of variables.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 : The example here provides the simplest setter</a:t>
            </a:r>
            <a:endParaRPr/>
          </a:p>
        </p:txBody>
      </p:sp>
      <p:pic>
        <p:nvPicPr>
          <p:cNvPr descr="Text&#10;&#10;Description automatically generated"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144" y="886522"/>
            <a:ext cx="5074856" cy="55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628650" y="159489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Konsep utama OOP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628650" y="1158949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1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260"/>
              <a:buFont typeface="Noto Sans Symbols"/>
              <a:buChar char="■"/>
            </a:pPr>
            <a:r>
              <a:rPr lang="en-US">
                <a:solidFill>
                  <a:srgbClr val="8296B0"/>
                </a:solidFill>
              </a:rPr>
              <a:t>Encapsulation</a:t>
            </a:r>
            <a:endParaRPr/>
          </a:p>
          <a:p>
            <a:pPr indent="-293764" lvl="0" marL="39168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309"/>
              </a:buClr>
              <a:buSzPts val="1260"/>
              <a:buFont typeface="Noto Sans Symbols"/>
              <a:buChar char="■"/>
            </a:pPr>
            <a:r>
              <a:rPr lang="en-US"/>
              <a:t>Polymorphism</a:t>
            </a:r>
            <a:endParaRPr/>
          </a:p>
          <a:p>
            <a:pPr indent="-293764" lvl="0" marL="39168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309"/>
              </a:buClr>
              <a:buSzPts val="1260"/>
              <a:buFont typeface="Noto Sans Symbols"/>
              <a:buChar char="■"/>
            </a:pPr>
            <a:r>
              <a:rPr lang="en-US"/>
              <a:t>Inheritance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628650" y="159489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b="1" lang="en-US" sz="3600"/>
              <a:t>GETTER &amp; SETTER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228600" y="1071562"/>
            <a:ext cx="82867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⦿"/>
            </a:pPr>
            <a:r>
              <a:rPr lang="en-US" sz="2800"/>
              <a:t>Dalam OOP, getter dan setter merupakan implementasi dari enkapsulasi.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⦿"/>
            </a:pPr>
            <a:r>
              <a:rPr lang="en-US" sz="2800"/>
              <a:t>Getter (accessor) 🡪 metode yang digunakan untuk mengambil nilai variabel pada suatu class.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⦿"/>
            </a:pPr>
            <a:r>
              <a:rPr lang="en-US" sz="2800"/>
              <a:t>Setter (mutator) 🡪 merupakan metode yang digunakan untuk mengubah nilai variabel.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⦿"/>
            </a:pPr>
            <a:r>
              <a:rPr lang="en-US" sz="2800"/>
              <a:t>Kedua metode tersebut menggunakn access modifier </a:t>
            </a:r>
            <a:r>
              <a:rPr b="1" lang="en-US" sz="2800"/>
              <a:t>public</a:t>
            </a:r>
            <a:r>
              <a:rPr lang="en-US" sz="2800"/>
              <a:t>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⦿"/>
            </a:pPr>
            <a:r>
              <a:rPr lang="en-US" sz="2800"/>
              <a:t>Variabel yang digunakan untuk getter dan setter menggunakan access modifier private.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/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52400"/>
            <a:ext cx="9411987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7ED8"/>
              </a:buClr>
              <a:buSzPts val="4400"/>
              <a:buFont typeface="Calibri"/>
              <a:buNone/>
            </a:pPr>
            <a:r>
              <a:rPr lang="en-US">
                <a:solidFill>
                  <a:srgbClr val="337ED8"/>
                </a:solidFill>
              </a:rPr>
              <a:t>...</a:t>
            </a:r>
            <a:endParaRPr>
              <a:solidFill>
                <a:srgbClr val="337ED8"/>
              </a:solidFill>
            </a:endParaRPr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"/>
            <a:ext cx="921715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7ED8"/>
              </a:buClr>
              <a:buSzPts val="4400"/>
              <a:buFont typeface="Calibri"/>
              <a:buNone/>
            </a:pPr>
            <a:r>
              <a:rPr lang="en-US">
                <a:solidFill>
                  <a:srgbClr val="337ED8"/>
                </a:solidFill>
              </a:rPr>
              <a:t>...</a:t>
            </a:r>
            <a:endParaRPr>
              <a:solidFill>
                <a:srgbClr val="337ED8"/>
              </a:solidFill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7239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Benefit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Promotes security; Provides safeguards to make sure the requested change is permitted by the owning object. 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Limiting the impact of changes in one class on other related classes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Getter dan Setter dapat membantu membuat program tetap aman.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Disarankan agar semua field pada class menggunakan access modifier private.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Untuk mengganti nilai variabel baru, kita definisikan metode getter dan setter dengan akses public.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281410" y="3647535"/>
            <a:ext cx="8781568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As we have discussed class, method, &amp; encapsulation……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Now let’s talk about Class Diagram </a:t>
            </a:r>
            <a:endParaRPr i="1"/>
          </a:p>
          <a:p>
            <a:pPr indent="-508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i="1" lang="en-US"/>
            </a:b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 class consists of :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en-US" sz="2000"/>
              <a:t>a unique name (conventionally starting with an uppercase letter)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en-US" sz="2000"/>
              <a:t> a list of attributes (int, double, boolean, String etc) 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en-US" sz="2000"/>
              <a:t>a list of method</a:t>
            </a:r>
            <a:endParaRPr sz="2000"/>
          </a:p>
        </p:txBody>
      </p:sp>
      <p:pic>
        <p:nvPicPr>
          <p:cNvPr descr="Table&#10;&#10;Description automatically generated" id="303" name="Google Shape;3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970" y="3455043"/>
            <a:ext cx="3683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attributes and methods, visibility modifiers are shown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+ for public access,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– for private access</a:t>
            </a:r>
            <a:endParaRPr sz="1800"/>
          </a:p>
        </p:txBody>
      </p:sp>
      <p:pic>
        <p:nvPicPr>
          <p:cNvPr descr="Table&#10;&#10;Description automatically generated"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628" y="2193804"/>
            <a:ext cx="345440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501329" y="344685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628650" y="1344144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Baesens, Bart, Backiel, Aimee, vanden Broucke, Seppe. Beginning Java Programming: The Object-Oriented Approach. 2015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Danny Poo, Derek Kiong and Swarnalatha Ashok. Object-Oriented Programming and Java, 2nd Ed. Springer. 2007. 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Kendal Simon. Object Oriented Programming using Java. Ventus Publishing. 2009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Matt Weisfeld . Object-Oriented Thought Process, 5th Edition. 2019.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640224" y="4455123"/>
            <a:ext cx="6165689" cy="1795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600"/>
              <a:buFont typeface="Quattrocento Sans"/>
              <a:buNone/>
            </a:pPr>
            <a:r>
              <a:rPr b="1" lang="en-US" sz="6600"/>
              <a:t>Encapsulation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936918" y="1847951"/>
            <a:ext cx="7270163" cy="2430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Quattrocento Sans"/>
              <a:buNone/>
            </a:pPr>
            <a:r>
              <a:rPr lang="en-US" sz="3200">
                <a:latin typeface="Quattrocento Sans"/>
                <a:ea typeface="Quattrocento Sans"/>
                <a:cs typeface="Quattrocento Sans"/>
                <a:sym typeface="Quattrocento Sans"/>
              </a:rPr>
              <a:t>Thank you ☺</a:t>
            </a:r>
            <a:br>
              <a:rPr lang="en-US" sz="3200"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32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3200">
                <a:latin typeface="Quattrocento Sans"/>
                <a:ea typeface="Quattrocento Sans"/>
                <a:cs typeface="Quattrocento Sans"/>
                <a:sym typeface="Quattrocento Sans"/>
              </a:rPr>
              <a:t>Any Question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628650" y="159489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628650" y="1158949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Kerjakan 4 soal berikut secara berkelompok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Link Kelas 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https://forms.gle/qi98Wgcw14gzNKkz7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Link Kelas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https://forms.gle/oAANZvEdnJXmMbJL9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1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Apa itu enkapsulasi?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Apa manfaat enkapsulasi?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Mengapa atribut/variabel sebaiknya Private?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Apa itu Constructor?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Bagaimana cara mengidentifikasi suatu method itu contructor atau bukan?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Getter dan Setter dapat membantu membuat program tetap aman. Mengapa?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String toString. Digunakan untuk apa?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457200" y="381000"/>
            <a:ext cx="82296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Kelas Titik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	attribut: X dan 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	method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 buah konstruktor : </a:t>
            </a:r>
            <a:endParaRPr/>
          </a:p>
          <a:p>
            <a:pPr indent="-342931" lvl="0" marL="3429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1. ketika membuat objek Titik baru,sekaligus memasukkan X dan Y</a:t>
            </a:r>
            <a:endParaRPr/>
          </a:p>
          <a:p>
            <a:pPr indent="-342931" lvl="0" marL="3429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2. ketika membuat objek Titik baru tidak perlu memasukkan X dan Y, defaultnya (0,0)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setter dan getter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naik()	//isinya : koordY++		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kanan()	//isinya : koordX++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turun()	//isinya : koordY--	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kiri()		//isinya : koordX—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toString() //isinya : "( "+koordX+" , "+koordY+" )"</a:t>
            </a:r>
            <a:endParaRPr/>
          </a:p>
        </p:txBody>
      </p:sp>
      <p:sp>
        <p:nvSpPr>
          <p:cNvPr id="341" name="Google Shape;341;p33"/>
          <p:cNvSpPr txBox="1"/>
          <p:nvPr>
            <p:ph type="title"/>
          </p:nvPr>
        </p:nvSpPr>
        <p:spPr>
          <a:xfrm>
            <a:off x="6149590" y="274638"/>
            <a:ext cx="25372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 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424801" y="0"/>
            <a:ext cx="8228160" cy="1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Motor</a:t>
            </a:r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457200" y="1066800"/>
            <a:ext cx="4014720" cy="205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0246" rtl="0" algn="l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305"/>
              <a:buFont typeface="Noto Sans Symbols"/>
              <a:buChar char="■"/>
            </a:pPr>
            <a:r>
              <a:rPr b="1" lang="en-US" sz="2900"/>
              <a:t>Atribut:</a:t>
            </a:r>
            <a:endParaRPr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</a:pPr>
            <a:r>
              <a:rPr lang="en-US" sz="2500"/>
              <a:t>noPlat</a:t>
            </a:r>
            <a:endParaRPr sz="2500"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</a:pPr>
            <a:r>
              <a:rPr lang="en-US" sz="2500"/>
              <a:t>gigi</a:t>
            </a:r>
            <a:endParaRPr sz="2500"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</a:pPr>
            <a:r>
              <a:rPr lang="en-US" sz="2500"/>
              <a:t>kecepatan</a:t>
            </a:r>
            <a:endParaRPr sz="2500"/>
          </a:p>
        </p:txBody>
      </p:sp>
      <p:sp>
        <p:nvSpPr>
          <p:cNvPr id="349" name="Google Shape;349;p34"/>
          <p:cNvSpPr txBox="1"/>
          <p:nvPr>
            <p:ph idx="2" type="body"/>
          </p:nvPr>
        </p:nvSpPr>
        <p:spPr>
          <a:xfrm>
            <a:off x="4572000" y="1066800"/>
            <a:ext cx="4014720" cy="243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0246" rtl="0" algn="l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305"/>
              <a:buNone/>
            </a:pPr>
            <a:r>
              <a:rPr b="1" lang="en-US" sz="2900"/>
              <a:t>Metode:</a:t>
            </a:r>
            <a:endParaRPr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2500"/>
              <a:t>gas</a:t>
            </a:r>
            <a:endParaRPr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2500"/>
              <a:t>rem</a:t>
            </a:r>
            <a:endParaRPr sz="2500"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2500"/>
              <a:t>naikkan gigi</a:t>
            </a:r>
            <a:endParaRPr sz="2500"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2500"/>
              <a:t>turunkan gigi</a:t>
            </a:r>
            <a:endParaRPr sz="2500"/>
          </a:p>
          <a:p>
            <a:pPr indent="-292325" lvl="1" marL="781932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sz="2500"/>
          </a:p>
        </p:txBody>
      </p:sp>
      <p:sp>
        <p:nvSpPr>
          <p:cNvPr id="350" name="Google Shape;350;p34"/>
          <p:cNvSpPr txBox="1"/>
          <p:nvPr/>
        </p:nvSpPr>
        <p:spPr>
          <a:xfrm>
            <a:off x="0" y="3200400"/>
            <a:ext cx="8915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6108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AutoNum type="arabicPeriod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Buat Diagram Class.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AutoNum type="arabicPeriod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Buat Class Motor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406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AutoNum type="arabicPeriod"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Bagaimana cara membuat objek motor? Misal objek kita beri nama “bebek”.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noPlat ditentukan user saat membuat objek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gigi dan kecepatan nilai awalnya 0 (tanpa ditentukan user)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gigi bernilai 0-4. 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Untuk naikkan gigi: Jika kecepatan=0 dan gigi sebelumnya 4 maka menjadi 0. Jika kecepatan &gt;0 maka tetap 4.</a:t>
            </a:r>
            <a:endParaRPr/>
          </a:p>
          <a:p>
            <a:pPr indent="-514350" lvl="0" marL="610832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FF6309"/>
              </a:buClr>
              <a:buSzPct val="450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Untuk turunkan gigi: jika gigi 0 maka menjadi 4.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6682154" y="274638"/>
            <a:ext cx="20046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QUIZ 4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304800" y="9906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Buat Diagram Class kemudian buat class </a:t>
            </a:r>
            <a:r>
              <a:rPr lang="en-US">
                <a:solidFill>
                  <a:srgbClr val="FF0000"/>
                </a:solidFill>
              </a:rPr>
              <a:t>RekeningBank</a:t>
            </a:r>
            <a:endParaRPr/>
          </a:p>
          <a:p>
            <a:pPr indent="-514350" lvl="1" marL="8636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Buat konstruktor dengan parameter: </a:t>
            </a:r>
            <a:r>
              <a:rPr lang="en-US">
                <a:solidFill>
                  <a:srgbClr val="C00000"/>
                </a:solidFill>
              </a:rPr>
              <a:t>saldo</a:t>
            </a:r>
            <a:endParaRPr>
              <a:solidFill>
                <a:srgbClr val="C00000"/>
              </a:solidFill>
            </a:endParaRPr>
          </a:p>
          <a:p>
            <a:pPr indent="-514350" lvl="1" marL="8636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Buat method: </a:t>
            </a:r>
            <a:r>
              <a:rPr lang="en-US">
                <a:solidFill>
                  <a:srgbClr val="C00000"/>
                </a:solidFill>
              </a:rPr>
              <a:t>simpanUang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ambilUang</a:t>
            </a:r>
            <a:r>
              <a:rPr lang="en-US"/>
              <a:t>, dan </a:t>
            </a:r>
            <a:r>
              <a:rPr lang="en-US">
                <a:solidFill>
                  <a:srgbClr val="C00000"/>
                </a:solidFill>
              </a:rPr>
              <a:t>getSaldo</a:t>
            </a:r>
            <a:endParaRPr>
              <a:solidFill>
                <a:srgbClr val="C00000"/>
              </a:solidFill>
            </a:endParaRPr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Buat objek </a:t>
            </a:r>
            <a:r>
              <a:rPr lang="en-US">
                <a:solidFill>
                  <a:srgbClr val="C00000"/>
                </a:solidFill>
              </a:rPr>
              <a:t>BankBeraksi</a:t>
            </a:r>
            <a:r>
              <a:rPr lang="en-US"/>
              <a:t>, tetapkan saldo awal lewat konstruktur Rp. 100.000, jalankan 3 method di atas, dan tampilkan proses sebagai berikut:</a:t>
            </a:r>
            <a:br>
              <a:rPr lang="en-US"/>
            </a:br>
            <a:br>
              <a:rPr lang="en-US" sz="1600"/>
            </a:br>
            <a:r>
              <a:rPr lang="en-US"/>
              <a:t>	</a:t>
            </a:r>
            <a:r>
              <a:rPr lang="en-US" sz="2000"/>
              <a:t>Selamat Datang di Bank ABC</a:t>
            </a:r>
            <a:br>
              <a:rPr lang="en-US" sz="2000"/>
            </a:br>
            <a:r>
              <a:rPr lang="en-US" sz="2000"/>
              <a:t>	Saldo saat ini: Rp. 100000</a:t>
            </a:r>
            <a:br>
              <a:rPr lang="en-US" sz="2000"/>
            </a:br>
            <a:br>
              <a:rPr lang="en-US" sz="2000"/>
            </a:br>
            <a:r>
              <a:rPr lang="en-US" sz="2000"/>
              <a:t>	Simpan uang: Rp. 500000</a:t>
            </a:r>
            <a:br>
              <a:rPr lang="en-US" sz="2000"/>
            </a:br>
            <a:r>
              <a:rPr lang="en-US" sz="2000"/>
              <a:t>	Saldo saat ini: Rp. 600000</a:t>
            </a:r>
            <a:br>
              <a:rPr lang="en-US" sz="2000"/>
            </a:br>
            <a:br>
              <a:rPr lang="en-US" sz="2000"/>
            </a:br>
            <a:r>
              <a:rPr lang="en-US" sz="2000"/>
              <a:t>	Ambil uang: Rp. 150000</a:t>
            </a:r>
            <a:br>
              <a:rPr lang="en-US" sz="2000"/>
            </a:br>
            <a:r>
              <a:rPr lang="en-US" sz="2000"/>
              <a:t>	Saldo saat ini: Rp. 450000</a:t>
            </a:r>
            <a:endParaRPr/>
          </a:p>
          <a:p>
            <a:pPr indent="-396875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000"/>
          </a:p>
          <a:p>
            <a:pPr indent="-32639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2639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76594" y="414134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Encapsulation</a:t>
            </a:r>
            <a:endParaRPr/>
          </a:p>
        </p:txBody>
      </p:sp>
      <p:pic>
        <p:nvPicPr>
          <p:cNvPr descr="A picture containing food, egg&#10;&#10;Description automatically generated"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411" y="1764948"/>
            <a:ext cx="3830542" cy="35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376594" y="1473000"/>
            <a:ext cx="4688424" cy="4129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Bundling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Bringing together of a set of attributes and methods into a class definition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Information hiding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Make member variables cannot directly be accessed from outside of the class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Illustration : The data of an object is like the yolk and the methods are like the white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628650" y="159489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3600"/>
              <a:buFont typeface="Quattrocento Sans"/>
              <a:buNone/>
            </a:pPr>
            <a:r>
              <a:rPr b="1" lang="en-US">
                <a:solidFill>
                  <a:srgbClr val="FF7300"/>
                </a:solidFill>
              </a:rPr>
              <a:t>Ilustrasi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28650" y="1158949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motor. Bagaimana cara menghidupkan motor? </a:t>
            </a:r>
            <a:endParaRPr b="1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Masukkan kunci, tekan tombol starter dan gas atau kalo tidak ada, pakai kick starter.</a:t>
            </a:r>
            <a:endParaRPr b="1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Kita tidak perlu tahu apa yang terjadi sebenarnya waktu kita menekan starter atau kick starter. Yang penting motor hidup dan bisa dijalankan. </a:t>
            </a:r>
            <a:endParaRPr b="1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remote control tanpa kabel pada mobil-mobilan. </a:t>
            </a:r>
            <a:endParaRPr b="1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Kita tidak perduli kerja remote control itu yang sebenarnya, yang penting begitu dihidupkan dan dan stiknya digerakkan ke atas dia akan maju. Begitu digerakkan ke kanan, dia akan belok, dst.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339326" y="257175"/>
            <a:ext cx="5161612" cy="1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Manfaat encapsulation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56481" y="1771649"/>
            <a:ext cx="8228160" cy="43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764" lvl="0" marL="391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260"/>
              <a:buFont typeface="Noto Sans Symbols"/>
              <a:buChar char="■"/>
            </a:pPr>
            <a:r>
              <a:rPr lang="en-US"/>
              <a:t>Penyembunyian informasi</a:t>
            </a:r>
            <a:endParaRPr/>
          </a:p>
          <a:p>
            <a:pPr indent="-293764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/>
              <a:t>Penyembunyian implementasi (</a:t>
            </a:r>
            <a:r>
              <a:rPr i="1" lang="en-US"/>
              <a:t>implementation hiding</a:t>
            </a:r>
            <a:r>
              <a:rPr lang="en-US"/>
              <a:t>)</a:t>
            </a:r>
            <a:endParaRPr/>
          </a:p>
          <a:p>
            <a:pPr indent="-293764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/>
              <a:t>Bagian internal objek: </a:t>
            </a:r>
            <a:r>
              <a:rPr i="1" lang="en-US"/>
              <a:t>private</a:t>
            </a:r>
            <a:endParaRPr/>
          </a:p>
          <a:p>
            <a:pPr indent="-293764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/>
              <a:t>Bagian eksternal objek: </a:t>
            </a:r>
            <a:r>
              <a:rPr i="1" lang="en-US"/>
              <a:t>public</a:t>
            </a:r>
            <a:endParaRPr/>
          </a:p>
          <a:p>
            <a:pPr indent="-225183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i="1"/>
          </a:p>
          <a:p>
            <a:pPr indent="-293764" lvl="0" marL="39168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309"/>
              </a:buClr>
              <a:buSzPts val="1260"/>
              <a:buFont typeface="Noto Sans Symbols"/>
              <a:buChar char="■"/>
            </a:pPr>
            <a:r>
              <a:rPr lang="en-US"/>
              <a:t>Modularitas</a:t>
            </a:r>
            <a:endParaRPr/>
          </a:p>
          <a:p>
            <a:pPr indent="-293764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/>
              <a:t>Objek dapat dikelola secara independen</a:t>
            </a:r>
            <a:endParaRPr/>
          </a:p>
          <a:p>
            <a:pPr indent="-293764" lvl="1" marL="78337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/>
              <a:t>Modifikasi pada salah satu bagian tidak menyebabkan masalah pada bagian 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628650" y="346111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What’s the issue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628650" y="1158949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ext, application, letter, email&#10;&#10;Description automatically generated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58355"/>
            <a:ext cx="7162800" cy="349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4793841"/>
            <a:ext cx="7086600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28650" y="531306"/>
            <a:ext cx="7886699" cy="669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How to implement encapsulation 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628650" y="1493875"/>
            <a:ext cx="7886700" cy="5018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the attributes </a:t>
            </a:r>
            <a:r>
              <a:rPr i="1" lang="en-US"/>
              <a:t>private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the </a:t>
            </a:r>
            <a:r>
              <a:rPr i="1" lang="en-US"/>
              <a:t>accessor methods</a:t>
            </a:r>
            <a:r>
              <a:rPr lang="en-US"/>
              <a:t> to access the attribute</a:t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2264735" y="365127"/>
            <a:ext cx="6250614" cy="116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b="0" i="0" lang="en-US" sz="3600" u="none" cap="none" strike="noStrike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Enkapsulasi??</a:t>
            </a:r>
            <a:endParaRPr b="0" i="0" sz="3600" u="none" cap="none" strike="noStrike">
              <a:solidFill>
                <a:srgbClr val="1E4E7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304800" y="609600"/>
            <a:ext cx="249972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artis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nama;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alamat;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umur;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rot="1143008">
            <a:off x="3085555" y="483654"/>
            <a:ext cx="609600" cy="266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4165290" y="1524000"/>
            <a:ext cx="505491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artis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 String nama;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 String alamat;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private int umur;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void setUmur (int umur){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this.umur = umur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int getUmur(){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this.umur;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Gbr.jpg"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975931"/>
            <a:ext cx="3886200" cy="273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1447800" y="2286000"/>
            <a:ext cx="6858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 rot="5400000">
            <a:off x="3848100" y="4000500"/>
            <a:ext cx="685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br.jpg"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2971800"/>
            <a:ext cx="3846534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6934200" y="1167134"/>
            <a:ext cx="213360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Tdk dpt diakses scr langsung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419600" y="1905000"/>
            <a:ext cx="3276600" cy="1219200"/>
          </a:xfrm>
          <a:prstGeom prst="roundRect">
            <a:avLst>
              <a:gd fmla="val 16667" name="adj"/>
            </a:avLst>
          </a:prstGeom>
          <a:solidFill>
            <a:srgbClr val="768D5A">
              <a:alpha val="29803"/>
            </a:srgbClr>
          </a:solidFill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4404610" y="3352800"/>
            <a:ext cx="4724400" cy="2743200"/>
          </a:xfrm>
          <a:prstGeom prst="roundRect">
            <a:avLst>
              <a:gd fmla="val 16667" name="adj"/>
            </a:avLst>
          </a:prstGeom>
          <a:solidFill>
            <a:schemeClr val="dk1">
              <a:alpha val="29803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5638800" y="5867400"/>
            <a:ext cx="213360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Hrs diakses melalui method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2018-09-20T06:27:05Z</dcterms:created>
  <dc:creator>My Windows</dc:creator>
</cp:coreProperties>
</file>