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37" r:id="rId4"/>
    <p:sldId id="258" r:id="rId5"/>
    <p:sldId id="313" r:id="rId6"/>
    <p:sldId id="317" r:id="rId7"/>
    <p:sldId id="338" r:id="rId8"/>
    <p:sldId id="332" r:id="rId9"/>
    <p:sldId id="334" r:id="rId10"/>
    <p:sldId id="335" r:id="rId11"/>
    <p:sldId id="336" r:id="rId12"/>
    <p:sldId id="328" r:id="rId13"/>
    <p:sldId id="329" r:id="rId14"/>
    <p:sldId id="322" r:id="rId15"/>
    <p:sldId id="331" r:id="rId16"/>
    <p:sldId id="325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C29D-B437-1342-8E60-16626E57FDD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0B4AB-2E2D-5A46-9942-21A79808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"/>
            <a:ext cx="9144000" cy="6856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959" y="2509480"/>
            <a:ext cx="5783239" cy="1839037"/>
          </a:xfrm>
        </p:spPr>
        <p:txBody>
          <a:bodyPr anchor="b">
            <a:normAutofit/>
          </a:bodyPr>
          <a:lstStyle>
            <a:lvl1pPr algn="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959" y="4708478"/>
            <a:ext cx="5783239" cy="1187355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18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"/>
            <a:ext cx="9144000" cy="6852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9489"/>
            <a:ext cx="7886699" cy="6698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58949"/>
            <a:ext cx="7886700" cy="501801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753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35" y="365127"/>
            <a:ext cx="6250614" cy="11659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221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97024"/>
            <a:ext cx="7886700" cy="11128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42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8B0F-BBD0-4B95-98B7-8E152C9DE901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EDDC-D89C-4925-B9D8-F5BE1196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911" y="2509480"/>
            <a:ext cx="6892288" cy="1839037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PL1AB</a:t>
            </a:r>
          </a:p>
        </p:txBody>
      </p:sp>
    </p:spTree>
    <p:extLst>
      <p:ext uri="{BB962C8B-B14F-4D97-AF65-F5344CB8AC3E}">
        <p14:creationId xmlns:p14="http://schemas.microsoft.com/office/powerpoint/2010/main" val="37830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What’s the issue</a:t>
            </a:r>
          </a:p>
        </p:txBody>
      </p:sp>
      <p:sp>
        <p:nvSpPr>
          <p:cNvPr id="4" name="Google Shape;144;p4">
            <a:extLst>
              <a:ext uri="{FF2B5EF4-FFF2-40B4-BE49-F238E27FC236}">
                <a16:creationId xmlns:a16="http://schemas.microsoft.com/office/drawing/2014/main" id="{ECB04A53-9357-9942-A92C-48FAD0F54E76}"/>
              </a:ext>
            </a:extLst>
          </p:cNvPr>
          <p:cNvSpPr txBox="1">
            <a:spLocks/>
          </p:cNvSpPr>
          <p:nvPr/>
        </p:nvSpPr>
        <p:spPr>
          <a:xfrm>
            <a:off x="3763232" y="1767615"/>
            <a:ext cx="4014720" cy="45263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482" indent="0">
              <a:spcBef>
                <a:spcPts val="0"/>
              </a:spcBef>
              <a:buClr>
                <a:srgbClr val="FF6309"/>
              </a:buClr>
              <a:buSzPts val="1305"/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145;p4">
            <a:extLst>
              <a:ext uri="{FF2B5EF4-FFF2-40B4-BE49-F238E27FC236}">
                <a16:creationId xmlns:a16="http://schemas.microsoft.com/office/drawing/2014/main" id="{6F3EAE69-78E0-194B-93E5-C3F4DB7E4193}"/>
              </a:ext>
            </a:extLst>
          </p:cNvPr>
          <p:cNvSpPr txBox="1">
            <a:spLocks/>
          </p:cNvSpPr>
          <p:nvPr/>
        </p:nvSpPr>
        <p:spPr>
          <a:xfrm>
            <a:off x="268917" y="1767615"/>
            <a:ext cx="4014720" cy="452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607" lvl="1" indent="0">
              <a:spcBef>
                <a:spcPts val="324"/>
              </a:spcBef>
              <a:buSzPts val="1125"/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onStart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onBrake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onStop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honk()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turnLeft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turnRight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moveForward</a:t>
            </a:r>
            <a:endParaRPr lang="en-US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00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moveBackward</a:t>
            </a:r>
            <a:r>
              <a:rPr lang="en-US" dirty="0">
                <a:highlight>
                  <a:srgbClr val="00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00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startWiper</a:t>
            </a:r>
            <a:r>
              <a:rPr lang="en-US" dirty="0">
                <a:highlight>
                  <a:srgbClr val="00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00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stopWiper</a:t>
            </a:r>
            <a:r>
              <a:rPr lang="en-US" dirty="0">
                <a:highlight>
                  <a:srgbClr val="00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Arial" panose="020B0604020202020204" pitchFamily="34" charset="0"/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9C3B1-CED9-5D40-92EF-49F48A4C4EB1}"/>
              </a:ext>
            </a:extLst>
          </p:cNvPr>
          <p:cNvSpPr txBox="1"/>
          <p:nvPr/>
        </p:nvSpPr>
        <p:spPr>
          <a:xfrm>
            <a:off x="718566" y="912493"/>
            <a:ext cx="45720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Car</a:t>
            </a:r>
          </a:p>
        </p:txBody>
      </p:sp>
      <p:sp>
        <p:nvSpPr>
          <p:cNvPr id="9" name="Google Shape;145;p4">
            <a:extLst>
              <a:ext uri="{FF2B5EF4-FFF2-40B4-BE49-F238E27FC236}">
                <a16:creationId xmlns:a16="http://schemas.microsoft.com/office/drawing/2014/main" id="{0AA2A4DE-9ECC-DE4D-8C2A-E57B5941AF5D}"/>
              </a:ext>
            </a:extLst>
          </p:cNvPr>
          <p:cNvSpPr txBox="1">
            <a:spLocks/>
          </p:cNvSpPr>
          <p:nvPr/>
        </p:nvSpPr>
        <p:spPr>
          <a:xfrm>
            <a:off x="4283637" y="1785264"/>
            <a:ext cx="4014720" cy="452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607" lvl="1" indent="0">
              <a:spcBef>
                <a:spcPts val="324"/>
              </a:spcBef>
              <a:buSzPts val="1125"/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onStart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onBrake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onStop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honk()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turnLeft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turnRight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moveForward</a:t>
            </a:r>
            <a:endParaRPr lang="en-US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00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putDownKickstand</a:t>
            </a:r>
            <a:r>
              <a:rPr lang="en-US" dirty="0">
                <a:highlight>
                  <a:srgbClr val="FF00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highlight>
                  <a:srgbClr val="FF00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putUpKickstand</a:t>
            </a:r>
            <a:r>
              <a:rPr lang="en-US" dirty="0">
                <a:highlight>
                  <a:srgbClr val="FF00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Arial" panose="020B0604020202020204" pitchFamily="34" charset="0"/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EEBC9-2951-E745-8B8A-48834AE1A80D}"/>
              </a:ext>
            </a:extLst>
          </p:cNvPr>
          <p:cNvSpPr txBox="1"/>
          <p:nvPr/>
        </p:nvSpPr>
        <p:spPr>
          <a:xfrm>
            <a:off x="4733286" y="947791"/>
            <a:ext cx="45720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Motorcycle</a:t>
            </a:r>
          </a:p>
        </p:txBody>
      </p:sp>
    </p:spTree>
    <p:extLst>
      <p:ext uri="{BB962C8B-B14F-4D97-AF65-F5344CB8AC3E}">
        <p14:creationId xmlns:p14="http://schemas.microsoft.com/office/powerpoint/2010/main" val="42740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553077"/>
            <a:ext cx="7886699" cy="669852"/>
          </a:xfrm>
        </p:spPr>
        <p:txBody>
          <a:bodyPr/>
          <a:lstStyle/>
          <a:p>
            <a:r>
              <a:rPr lang="en-US" dirty="0"/>
              <a:t>Solution for Car &amp; Motorcycle ?</a:t>
            </a:r>
          </a:p>
        </p:txBody>
      </p:sp>
    </p:spTree>
    <p:extLst>
      <p:ext uri="{BB962C8B-B14F-4D97-AF65-F5344CB8AC3E}">
        <p14:creationId xmlns:p14="http://schemas.microsoft.com/office/powerpoint/2010/main" val="39988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1306"/>
            <a:ext cx="7886699" cy="669852"/>
          </a:xfrm>
        </p:spPr>
        <p:txBody>
          <a:bodyPr/>
          <a:lstStyle/>
          <a:p>
            <a:r>
              <a:rPr lang="en-US" dirty="0"/>
              <a:t>Superclass/parent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335"/>
            <a:ext cx="7886700" cy="1728128"/>
          </a:xfrm>
        </p:spPr>
        <p:txBody>
          <a:bodyPr>
            <a:normAutofit/>
          </a:bodyPr>
          <a:lstStyle/>
          <a:p>
            <a:pPr marL="0" indent="0" fontAlgn="ctr">
              <a:lnSpc>
                <a:spcPct val="170000"/>
              </a:lnSpc>
              <a:buNone/>
            </a:pPr>
            <a:r>
              <a:rPr lang="en-ID" sz="2000" dirty="0"/>
              <a:t>Contains all the attributes and </a:t>
            </a:r>
            <a:r>
              <a:rPr lang="en-ID" sz="2000" dirty="0" err="1"/>
              <a:t>behaviors</a:t>
            </a:r>
            <a:r>
              <a:rPr lang="en-ID" sz="2000" dirty="0"/>
              <a:t> that are common to classes that inherit from it.</a:t>
            </a:r>
            <a:br>
              <a:rPr lang="en-ID" sz="2000" dirty="0"/>
            </a:br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17AE54-101B-EF42-A722-6A87B183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0" y="2816105"/>
            <a:ext cx="2362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1306"/>
            <a:ext cx="7886699" cy="669852"/>
          </a:xfrm>
        </p:spPr>
        <p:txBody>
          <a:bodyPr/>
          <a:lstStyle/>
          <a:p>
            <a:r>
              <a:rPr lang="en-US" dirty="0"/>
              <a:t>Subclass/child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312"/>
            <a:ext cx="7886700" cy="1369313"/>
          </a:xfrm>
        </p:spPr>
        <p:txBody>
          <a:bodyPr>
            <a:noAutofit/>
          </a:bodyPr>
          <a:lstStyle/>
          <a:p>
            <a:r>
              <a:rPr lang="en-ID" sz="2400" dirty="0"/>
              <a:t>A</a:t>
            </a:r>
            <a:r>
              <a:rPr lang="en-ID" sz="2400"/>
              <a:t>n </a:t>
            </a:r>
            <a:r>
              <a:rPr lang="en-ID" sz="2400" dirty="0"/>
              <a:t>extension of the superclass. </a:t>
            </a:r>
          </a:p>
          <a:p>
            <a:r>
              <a:rPr lang="en-ID" sz="2400" dirty="0">
                <a:effectLst/>
              </a:rPr>
              <a:t>It inherits </a:t>
            </a:r>
            <a:r>
              <a:rPr lang="en-ID" sz="2400" dirty="0"/>
              <a:t>those common attributes and </a:t>
            </a:r>
            <a:r>
              <a:rPr lang="en-ID" sz="2400" dirty="0" err="1"/>
              <a:t>behaviors</a:t>
            </a:r>
            <a:r>
              <a:rPr lang="en-ID" sz="2400" dirty="0"/>
              <a:t> from the parent</a:t>
            </a:r>
            <a:br>
              <a:rPr lang="en-ID" sz="2400" dirty="0"/>
            </a:br>
            <a:endParaRPr lang="en-ID" sz="2400" dirty="0"/>
          </a:p>
          <a:p>
            <a:endParaRPr lang="en-ID" sz="2400" dirty="0">
              <a:effectLst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BD6256-774F-2E46-BD7E-BE1B2BFE6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"/>
          <a:stretch/>
        </p:blipFill>
        <p:spPr>
          <a:xfrm>
            <a:off x="457199" y="2997843"/>
            <a:ext cx="8229600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2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9" y="344685"/>
            <a:ext cx="7886699" cy="66985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54691-F3FC-DD43-8615-998FF215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4144"/>
            <a:ext cx="7886700" cy="50180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class Mammal {</a:t>
            </a:r>
          </a:p>
          <a:p>
            <a:pPr marL="0" indent="0">
              <a:buNone/>
            </a:pPr>
            <a:r>
              <a:rPr lang="en-ID" dirty="0"/>
              <a:t>  …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class Dog </a:t>
            </a:r>
            <a:r>
              <a:rPr lang="en-ID" dirty="0">
                <a:solidFill>
                  <a:srgbClr val="0070C0"/>
                </a:solidFill>
              </a:rPr>
              <a:t>extends</a:t>
            </a:r>
            <a:r>
              <a:rPr lang="en-ID" dirty="0"/>
              <a:t> Mammal { </a:t>
            </a:r>
          </a:p>
          <a:p>
            <a:pPr marL="0" indent="0">
              <a:buNone/>
            </a:pPr>
            <a:r>
              <a:rPr lang="en-ID" dirty="0"/>
              <a:t>   …</a:t>
            </a:r>
          </a:p>
          <a:p>
            <a:pPr marL="0" indent="0">
              <a:buNone/>
            </a:pPr>
            <a:r>
              <a:rPr lang="en-ID" dirty="0"/>
              <a:t>} </a:t>
            </a:r>
          </a:p>
          <a:p>
            <a:endParaRPr lang="en-US" dirty="0"/>
          </a:p>
          <a:p>
            <a:pPr marL="0" indent="0">
              <a:buNone/>
            </a:pPr>
            <a:r>
              <a:rPr lang="en-ID" dirty="0"/>
              <a:t>class Cat </a:t>
            </a:r>
            <a:r>
              <a:rPr lang="en-ID" dirty="0">
                <a:solidFill>
                  <a:srgbClr val="0070C0"/>
                </a:solidFill>
              </a:rPr>
              <a:t>extends</a:t>
            </a:r>
            <a:r>
              <a:rPr lang="en-ID" dirty="0"/>
              <a:t> Mammal { </a:t>
            </a:r>
          </a:p>
          <a:p>
            <a:pPr marL="0" indent="0">
              <a:buNone/>
            </a:pPr>
            <a:r>
              <a:rPr lang="en-ID" dirty="0"/>
              <a:t>   …</a:t>
            </a:r>
          </a:p>
          <a:p>
            <a:pPr marL="0" indent="0">
              <a:buNone/>
            </a:pPr>
            <a:r>
              <a:rPr lang="en-ID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8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9" y="344685"/>
            <a:ext cx="7886699" cy="669852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54691-F3FC-DD43-8615-998FF215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4144"/>
            <a:ext cx="7886700" cy="501801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You have several rooms that can be rented out. Each room has a room number, price, length and width of the room. </a:t>
            </a:r>
          </a:p>
          <a:p>
            <a:pPr marL="0" indent="0" algn="just">
              <a:buNone/>
            </a:pPr>
            <a:r>
              <a:rPr lang="en-US" dirty="0"/>
              <a:t>The rooms for rent consist of 2 types, namely regular and special rooms. The special room provides a toilet inside the room and a car park. While the regular room only provides a space to park a bike.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think about the encapsulation &amp; hierarchy of the classes to identify the classes, attributes &amp;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draw the class diagram !</a:t>
            </a:r>
          </a:p>
        </p:txBody>
      </p:sp>
    </p:spTree>
    <p:extLst>
      <p:ext uri="{BB962C8B-B14F-4D97-AF65-F5344CB8AC3E}">
        <p14:creationId xmlns:p14="http://schemas.microsoft.com/office/powerpoint/2010/main" val="205513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9" y="344685"/>
            <a:ext cx="7886699" cy="669852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54691-F3FC-DD43-8615-998FF215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4144"/>
            <a:ext cx="7886700" cy="501801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ID" sz="1600" dirty="0" err="1"/>
              <a:t>Baesens</a:t>
            </a:r>
            <a:r>
              <a:rPr lang="en-ID" sz="1600" dirty="0"/>
              <a:t>, Bart, </a:t>
            </a:r>
            <a:r>
              <a:rPr lang="en-ID" sz="1600" dirty="0" err="1"/>
              <a:t>Backiel</a:t>
            </a:r>
            <a:r>
              <a:rPr lang="en-ID" sz="1600" dirty="0"/>
              <a:t>, Aimee, </a:t>
            </a:r>
            <a:r>
              <a:rPr lang="en-ID" sz="1600" dirty="0" err="1"/>
              <a:t>vanden</a:t>
            </a:r>
            <a:r>
              <a:rPr lang="en-ID" sz="1600" dirty="0"/>
              <a:t> </a:t>
            </a:r>
            <a:r>
              <a:rPr lang="en-ID" sz="1600" dirty="0" err="1"/>
              <a:t>Broucke</a:t>
            </a:r>
            <a:r>
              <a:rPr lang="en-ID" sz="1600" dirty="0"/>
              <a:t>, </a:t>
            </a:r>
            <a:r>
              <a:rPr lang="en-ID" sz="1600" dirty="0" err="1"/>
              <a:t>Seppe</a:t>
            </a:r>
            <a:r>
              <a:rPr lang="en-ID" sz="1600" dirty="0"/>
              <a:t>. Beginning Java Programming: The Object-Oriented Approach. 2015</a:t>
            </a:r>
          </a:p>
          <a:p>
            <a:pPr>
              <a:lnSpc>
                <a:spcPct val="170000"/>
              </a:lnSpc>
            </a:pPr>
            <a:r>
              <a:rPr lang="en-ID" sz="1600" b="1" dirty="0"/>
              <a:t>Danny Poo, Derek </a:t>
            </a:r>
            <a:r>
              <a:rPr lang="en-ID" sz="1600" b="1" dirty="0" err="1"/>
              <a:t>Kiong</a:t>
            </a:r>
            <a:r>
              <a:rPr lang="en-ID" sz="1600" b="1" dirty="0"/>
              <a:t> and </a:t>
            </a:r>
            <a:r>
              <a:rPr lang="en-ID" sz="1600" b="1" dirty="0" err="1"/>
              <a:t>Swarnalatha</a:t>
            </a:r>
            <a:r>
              <a:rPr lang="en-ID" sz="1600" b="1" dirty="0"/>
              <a:t> Ashok. Object-Oriented Programming and Java, 2nd Ed. Springer. 2007. </a:t>
            </a:r>
          </a:p>
          <a:p>
            <a:pPr>
              <a:lnSpc>
                <a:spcPct val="170000"/>
              </a:lnSpc>
            </a:pPr>
            <a:r>
              <a:rPr lang="en-ID" sz="1600" dirty="0"/>
              <a:t>Kendal Simon. Object Oriented Programming using Java. </a:t>
            </a:r>
            <a:r>
              <a:rPr lang="en-ID" sz="1600" dirty="0" err="1"/>
              <a:t>Ventus</a:t>
            </a:r>
            <a:r>
              <a:rPr lang="en-ID" sz="1600" dirty="0"/>
              <a:t> Publishing. 2009</a:t>
            </a:r>
          </a:p>
          <a:p>
            <a:pPr>
              <a:lnSpc>
                <a:spcPct val="170000"/>
              </a:lnSpc>
            </a:pPr>
            <a:r>
              <a:rPr lang="en-ID" sz="1600" b="1" dirty="0"/>
              <a:t>Matt </a:t>
            </a:r>
            <a:r>
              <a:rPr lang="en-ID" sz="1600" b="1" dirty="0" err="1"/>
              <a:t>Weisfeld</a:t>
            </a:r>
            <a:r>
              <a:rPr lang="en-ID" sz="1600" b="1" dirty="0"/>
              <a:t> . Object-Oriented Thought Process, 5th Edition. 2019.  </a:t>
            </a:r>
          </a:p>
        </p:txBody>
      </p:sp>
    </p:spTree>
    <p:extLst>
      <p:ext uri="{BB962C8B-B14F-4D97-AF65-F5344CB8AC3E}">
        <p14:creationId xmlns:p14="http://schemas.microsoft.com/office/powerpoint/2010/main" val="99309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0E4C316-E2DE-3749-A9F2-70450011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18" y="1847951"/>
            <a:ext cx="7270163" cy="243068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</a:t>
            </a: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</a:b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</a:b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20059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24" y="4455123"/>
            <a:ext cx="6165689" cy="1795207"/>
          </a:xfrm>
        </p:spPr>
        <p:txBody>
          <a:bodyPr>
            <a:normAutofit/>
          </a:bodyPr>
          <a:lstStyle/>
          <a:p>
            <a:r>
              <a:rPr lang="en-US" sz="6600" b="1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83924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F83F-7E30-1C69-21AE-F364E5AF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464646"/>
                </a:solidFill>
                <a:effectLst/>
                <a:latin typeface="Lucida Sans" panose="020B0602030504020204" pitchFamily="34" charset="0"/>
              </a:rPr>
              <a:t>Konsep</a:t>
            </a:r>
            <a:r>
              <a:rPr lang="en-US" sz="1800" b="1" i="0" u="none" strike="noStrike" dirty="0">
                <a:solidFill>
                  <a:srgbClr val="464646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464646"/>
                </a:solidFill>
                <a:effectLst/>
                <a:latin typeface="Lucida Sans" panose="020B0602030504020204" pitchFamily="34" charset="0"/>
              </a:rPr>
              <a:t>utama</a:t>
            </a:r>
            <a:r>
              <a:rPr lang="en-US" sz="1800" b="1" i="0" u="none" strike="noStrike" dirty="0">
                <a:solidFill>
                  <a:srgbClr val="464646"/>
                </a:solidFill>
                <a:effectLst/>
                <a:latin typeface="Lucida Sans" panose="020B0602030504020204" pitchFamily="34" charset="0"/>
              </a:rPr>
              <a:t> 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3C1D-9333-E9F8-69E9-B0AE825B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Encapsulation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pembungkusan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)</a:t>
            </a:r>
            <a:endParaRPr lang="en-US" sz="1800" b="0" i="0" u="none" strike="noStrike" dirty="0">
              <a:solidFill>
                <a:srgbClr val="2DA2BF"/>
              </a:solidFill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B050"/>
                </a:solidFill>
                <a:effectLst/>
                <a:latin typeface="Lucida Sans" panose="020B0602030504020204" pitchFamily="34" charset="0"/>
              </a:rPr>
              <a:t>Inheritance (</a:t>
            </a:r>
            <a:r>
              <a:rPr lang="en-US" sz="1800" b="1" i="0" u="none" strike="noStrike" dirty="0" err="1">
                <a:solidFill>
                  <a:srgbClr val="00B050"/>
                </a:solidFill>
                <a:effectLst/>
                <a:latin typeface="Lucida Sans" panose="020B0602030504020204" pitchFamily="34" charset="0"/>
              </a:rPr>
              <a:t>pewarisan</a:t>
            </a:r>
            <a:r>
              <a:rPr lang="en-US" sz="1800" b="1" i="0" u="none" strike="noStrike" dirty="0">
                <a:solidFill>
                  <a:srgbClr val="00B050"/>
                </a:solidFill>
                <a:effectLst/>
                <a:latin typeface="Lucida Sans" panose="020B0602030504020204" pitchFamily="34" charset="0"/>
              </a:rPr>
              <a:t>)</a:t>
            </a:r>
            <a:endParaRPr lang="en-US" sz="1800" b="1" i="0" u="none" strike="noStrike" dirty="0">
              <a:solidFill>
                <a:srgbClr val="2DA2BF"/>
              </a:solidFill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Polymorphism</a:t>
            </a:r>
            <a:endParaRPr lang="en-US" sz="1800" b="0" i="0" u="none" strike="noStrike" dirty="0">
              <a:solidFill>
                <a:srgbClr val="2DA2BF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7CA5C-7EDE-0722-7706-0AE38D6C15A5}"/>
              </a:ext>
            </a:extLst>
          </p:cNvPr>
          <p:cNvSpPr txBox="1"/>
          <p:nvPr/>
        </p:nvSpPr>
        <p:spPr>
          <a:xfrm>
            <a:off x="2286000" y="32405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2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94" y="414134"/>
            <a:ext cx="7886699" cy="669852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376594" y="1473000"/>
            <a:ext cx="7720926" cy="412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A mechanism to design two or more different entities which share many common features </a:t>
            </a:r>
          </a:p>
          <a:p>
            <a:endParaRPr lang="en-ID" dirty="0"/>
          </a:p>
          <a:p>
            <a:r>
              <a:rPr lang="en-ID" dirty="0"/>
              <a:t>The ability of a class to inherit the attributes and methods of another class.</a:t>
            </a:r>
          </a:p>
          <a:p>
            <a:endParaRPr lang="en-ID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Penciptaan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kelas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baru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mewarisi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karakteristik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kelas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telah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ditambah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karakteristik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unik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kelas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baru</a:t>
            </a:r>
            <a:endParaRPr lang="en-US" sz="1800" b="0" i="0" u="none" strike="noStrike" dirty="0">
              <a:solidFill>
                <a:srgbClr val="FF6309"/>
              </a:solidFill>
              <a:effectLst/>
              <a:latin typeface="Noto Sans Symbols"/>
            </a:endParaRPr>
          </a:p>
          <a:p>
            <a:pPr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Sub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kelas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mewarisi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semua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metode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superkelas</a:t>
            </a:r>
            <a:endParaRPr lang="en-US" sz="1800" b="0" i="0" u="none" strike="noStrike" dirty="0">
              <a:solidFill>
                <a:srgbClr val="FF6309"/>
              </a:solidFill>
              <a:effectLst/>
              <a:latin typeface="Noto Sans Symbols"/>
            </a:endParaRPr>
          </a:p>
          <a:p>
            <a:pPr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Jika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sebuah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metode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sudah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didefinisikan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di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superkelas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metode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tersebut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tidak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harus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didefinisikan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ulang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di subclass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17930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What’s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1519"/>
            <a:ext cx="7886700" cy="41246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Dog has an eye color, fur color, breed, bark frequency and the ability to bark</a:t>
            </a:r>
          </a:p>
          <a:p>
            <a:pPr>
              <a:lnSpc>
                <a:spcPct val="150000"/>
              </a:lnSpc>
            </a:pPr>
            <a:r>
              <a:rPr lang="en-US" dirty="0"/>
              <a:t>Cat has an eye color, fur color, breed, meow frequency and the ability to meow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 do you design the classes?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3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1306"/>
            <a:ext cx="7886699" cy="669852"/>
          </a:xfrm>
        </p:spPr>
        <p:txBody>
          <a:bodyPr/>
          <a:lstStyle/>
          <a:p>
            <a:r>
              <a:rPr lang="en-US" dirty="0"/>
              <a:t>Solution : Dog &amp; 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78" y="5274555"/>
            <a:ext cx="7886700" cy="93876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000" dirty="0"/>
              <a:t>When the Dog or the Cat object is instantiated, it contains everything in its own class, as well as everything from the parent class.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E006E7-0327-9440-896A-E9448EAF2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" b="1043"/>
          <a:stretch/>
        </p:blipFill>
        <p:spPr>
          <a:xfrm>
            <a:off x="2384386" y="1114064"/>
            <a:ext cx="3708684" cy="38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EE3E-1914-E6CA-21C4-7B6EF037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E265-4157-4567-3AC5-B6599D6A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BEB189-C6FD-298F-0B6F-347A4F7D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1144"/>
            <a:ext cx="2207274" cy="35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692402-0C9B-34D2-2937-8138386C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11" y="2968052"/>
            <a:ext cx="2322296" cy="40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9F15506-B363-D86A-33B4-2B25DD2A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008" y="0"/>
            <a:ext cx="5330898" cy="602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E0D0A0A-96F6-A2A6-20AC-69802FFEFC84}"/>
              </a:ext>
            </a:extLst>
          </p:cNvPr>
          <p:cNvSpPr/>
          <p:nvPr/>
        </p:nvSpPr>
        <p:spPr>
          <a:xfrm>
            <a:off x="2264785" y="829341"/>
            <a:ext cx="2207274" cy="3577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Lucida Sans" panose="020B0602030504020204" pitchFamily="34" charset="0"/>
              </a:rPr>
              <a:t>Inheritance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01787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What’s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6" y="1587321"/>
            <a:ext cx="3461548" cy="43625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Attributes 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</a:t>
            </a:r>
          </a:p>
          <a:p>
            <a:pPr marL="781932" lvl="1" indent="-292325">
              <a:spcBef>
                <a:spcPts val="324"/>
              </a:spcBef>
              <a:buSzPts val="1125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Google Shape;144;p4">
            <a:extLst>
              <a:ext uri="{FF2B5EF4-FFF2-40B4-BE49-F238E27FC236}">
                <a16:creationId xmlns:a16="http://schemas.microsoft.com/office/drawing/2014/main" id="{ECB04A53-9357-9942-A92C-48FAD0F54E76}"/>
              </a:ext>
            </a:extLst>
          </p:cNvPr>
          <p:cNvSpPr txBox="1">
            <a:spLocks/>
          </p:cNvSpPr>
          <p:nvPr/>
        </p:nvSpPr>
        <p:spPr>
          <a:xfrm>
            <a:off x="3763232" y="1767615"/>
            <a:ext cx="4014720" cy="45263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482" indent="0">
              <a:spcBef>
                <a:spcPts val="0"/>
              </a:spcBef>
              <a:buClr>
                <a:srgbClr val="FF6309"/>
              </a:buClr>
              <a:buSzPts val="1305"/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145;p4">
            <a:extLst>
              <a:ext uri="{FF2B5EF4-FFF2-40B4-BE49-F238E27FC236}">
                <a16:creationId xmlns:a16="http://schemas.microsoft.com/office/drawing/2014/main" id="{6F3EAE69-78E0-194B-93E5-C3F4DB7E4193}"/>
              </a:ext>
            </a:extLst>
          </p:cNvPr>
          <p:cNvSpPr txBox="1">
            <a:spLocks/>
          </p:cNvSpPr>
          <p:nvPr/>
        </p:nvSpPr>
        <p:spPr>
          <a:xfrm>
            <a:off x="4296631" y="1767615"/>
            <a:ext cx="4014720" cy="452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607" lvl="1" indent="0">
              <a:spcBef>
                <a:spcPts val="324"/>
              </a:spcBef>
              <a:buSzPts val="1125"/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onStart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onBrake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onStop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honk()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turnLeft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turnRight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moveForward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moveBackward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putDownKickstand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putUpKickstand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Arial" panose="020B0604020202020204" pitchFamily="34" charset="0"/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9C3B1-CED9-5D40-92EF-49F48A4C4EB1}"/>
              </a:ext>
            </a:extLst>
          </p:cNvPr>
          <p:cNvSpPr txBox="1"/>
          <p:nvPr/>
        </p:nvSpPr>
        <p:spPr>
          <a:xfrm>
            <a:off x="718566" y="811033"/>
            <a:ext cx="45720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Motorcycle</a:t>
            </a:r>
          </a:p>
        </p:txBody>
      </p:sp>
    </p:spTree>
    <p:extLst>
      <p:ext uri="{BB962C8B-B14F-4D97-AF65-F5344CB8AC3E}">
        <p14:creationId xmlns:p14="http://schemas.microsoft.com/office/powerpoint/2010/main" val="335313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What’s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6" y="1767615"/>
            <a:ext cx="3044666" cy="43625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Attributes 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</a:t>
            </a:r>
          </a:p>
          <a:p>
            <a:pPr marL="781932" lvl="1" indent="-292325">
              <a:spcBef>
                <a:spcPts val="324"/>
              </a:spcBef>
              <a:buSzPts val="1125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Google Shape;144;p4">
            <a:extLst>
              <a:ext uri="{FF2B5EF4-FFF2-40B4-BE49-F238E27FC236}">
                <a16:creationId xmlns:a16="http://schemas.microsoft.com/office/drawing/2014/main" id="{ECB04A53-9357-9942-A92C-48FAD0F54E76}"/>
              </a:ext>
            </a:extLst>
          </p:cNvPr>
          <p:cNvSpPr txBox="1">
            <a:spLocks/>
          </p:cNvSpPr>
          <p:nvPr/>
        </p:nvSpPr>
        <p:spPr>
          <a:xfrm>
            <a:off x="3763232" y="1767615"/>
            <a:ext cx="4014720" cy="45263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482" indent="0">
              <a:spcBef>
                <a:spcPts val="0"/>
              </a:spcBef>
              <a:buClr>
                <a:srgbClr val="FF6309"/>
              </a:buClr>
              <a:buSzPts val="1305"/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145;p4">
            <a:extLst>
              <a:ext uri="{FF2B5EF4-FFF2-40B4-BE49-F238E27FC236}">
                <a16:creationId xmlns:a16="http://schemas.microsoft.com/office/drawing/2014/main" id="{6F3EAE69-78E0-194B-93E5-C3F4DB7E4193}"/>
              </a:ext>
            </a:extLst>
          </p:cNvPr>
          <p:cNvSpPr txBox="1">
            <a:spLocks/>
          </p:cNvSpPr>
          <p:nvPr/>
        </p:nvSpPr>
        <p:spPr>
          <a:xfrm>
            <a:off x="4122460" y="1582345"/>
            <a:ext cx="4014720" cy="452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607" lvl="1" indent="0">
              <a:spcBef>
                <a:spcPts val="324"/>
              </a:spcBef>
              <a:buSzPts val="1125"/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onStart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onBrake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onStop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honk()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turnLeft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turnRight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moveForward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moveBackward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startWiper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Noto Sans Symbols"/>
              <a:buChar char="●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stopWiper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781932" lvl="1" indent="-292325">
              <a:spcBef>
                <a:spcPts val="324"/>
              </a:spcBef>
              <a:buSzPts val="1125"/>
              <a:buFont typeface="Arial" panose="020B0604020202020204" pitchFamily="34" charset="0"/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9C3B1-CED9-5D40-92EF-49F48A4C4EB1}"/>
              </a:ext>
            </a:extLst>
          </p:cNvPr>
          <p:cNvSpPr txBox="1"/>
          <p:nvPr/>
        </p:nvSpPr>
        <p:spPr>
          <a:xfrm>
            <a:off x="718566" y="912493"/>
            <a:ext cx="45720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246374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517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Lucida Sans</vt:lpstr>
      <vt:lpstr>Noto Sans Symbols</vt:lpstr>
      <vt:lpstr>Segoe UI</vt:lpstr>
      <vt:lpstr>Segoe UI Light</vt:lpstr>
      <vt:lpstr>Office Theme</vt:lpstr>
      <vt:lpstr>Pemrograman Berbasis Obyek</vt:lpstr>
      <vt:lpstr>Inheritance</vt:lpstr>
      <vt:lpstr>Konsep utama OOP</vt:lpstr>
      <vt:lpstr>Inheritance</vt:lpstr>
      <vt:lpstr>What’s the issue</vt:lpstr>
      <vt:lpstr>Solution : Dog &amp; Cat</vt:lpstr>
      <vt:lpstr>PowerPoint Presentation</vt:lpstr>
      <vt:lpstr>What’s the issue</vt:lpstr>
      <vt:lpstr>What’s the issue</vt:lpstr>
      <vt:lpstr>What’s the issue</vt:lpstr>
      <vt:lpstr>Solution for Car &amp; Motorcycle ?</vt:lpstr>
      <vt:lpstr>Superclass/parent class</vt:lpstr>
      <vt:lpstr>Subclass/child class</vt:lpstr>
      <vt:lpstr>Implementation</vt:lpstr>
      <vt:lpstr>Assignment</vt:lpstr>
      <vt:lpstr>Reference</vt:lpstr>
      <vt:lpstr>Thank you   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Muhammad Fakhrurrifqi</cp:lastModifiedBy>
  <cp:revision>81</cp:revision>
  <dcterms:created xsi:type="dcterms:W3CDTF">2018-09-20T06:27:05Z</dcterms:created>
  <dcterms:modified xsi:type="dcterms:W3CDTF">2023-03-13T05:19:58Z</dcterms:modified>
</cp:coreProperties>
</file>