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54" r:id="rId3"/>
    <p:sldId id="355" r:id="rId4"/>
    <p:sldId id="331" r:id="rId5"/>
    <p:sldId id="333" r:id="rId6"/>
    <p:sldId id="257" r:id="rId7"/>
    <p:sldId id="258" r:id="rId8"/>
    <p:sldId id="313" r:id="rId9"/>
    <p:sldId id="334" r:id="rId10"/>
    <p:sldId id="260" r:id="rId11"/>
    <p:sldId id="335" r:id="rId12"/>
    <p:sldId id="336" r:id="rId13"/>
    <p:sldId id="337" r:id="rId14"/>
    <p:sldId id="315" r:id="rId15"/>
    <p:sldId id="330" r:id="rId16"/>
    <p:sldId id="338" r:id="rId17"/>
    <p:sldId id="339" r:id="rId18"/>
    <p:sldId id="340" r:id="rId19"/>
    <p:sldId id="317" r:id="rId20"/>
    <p:sldId id="329" r:id="rId21"/>
    <p:sldId id="322" r:id="rId22"/>
    <p:sldId id="328" r:id="rId23"/>
    <p:sldId id="332" r:id="rId24"/>
    <p:sldId id="341" r:id="rId25"/>
    <p:sldId id="342" r:id="rId26"/>
    <p:sldId id="343" r:id="rId27"/>
    <p:sldId id="344" r:id="rId28"/>
    <p:sldId id="345" r:id="rId29"/>
    <p:sldId id="347" r:id="rId30"/>
    <p:sldId id="348" r:id="rId31"/>
    <p:sldId id="350" r:id="rId32"/>
    <p:sldId id="349" r:id="rId33"/>
    <p:sldId id="351" r:id="rId34"/>
    <p:sldId id="352" r:id="rId35"/>
    <p:sldId id="353" r:id="rId36"/>
    <p:sldId id="284" r:id="rId37"/>
    <p:sldId id="31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3007" autoAdjust="0"/>
  </p:normalViewPr>
  <p:slideViewPr>
    <p:cSldViewPr snapToGrid="0">
      <p:cViewPr varScale="1">
        <p:scale>
          <a:sx n="68" d="100"/>
          <a:sy n="68" d="100"/>
        </p:scale>
        <p:origin x="19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FD62E-3334-447E-BCF7-BA0ADE1D87A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85034-30C7-4742-B3DB-6076C95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1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4960" y="4342535"/>
            <a:ext cx="5486680" cy="411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888d91f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888d91f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c888d91f0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juga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superclass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85034-30C7-4742-B3DB-6076C95655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4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AngkutanUmum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pengemudi</a:t>
            </a:r>
            <a:r>
              <a:rPr lang="en-US" baseline="0" dirty="0"/>
              <a:t>, </a:t>
            </a:r>
            <a:r>
              <a:rPr lang="en-US" baseline="0" dirty="0" err="1"/>
              <a:t>jumlahRoda</a:t>
            </a:r>
            <a:r>
              <a:rPr lang="en-US" baseline="0" dirty="0"/>
              <a:t>, </a:t>
            </a:r>
            <a:r>
              <a:rPr lang="en-US" baseline="0" dirty="0" err="1"/>
              <a:t>gettter-setter+toString</a:t>
            </a:r>
            <a:endParaRPr lang="en-US" baseline="0" dirty="0"/>
          </a:p>
          <a:p>
            <a:r>
              <a:rPr lang="en-US" baseline="0" dirty="0"/>
              <a:t>2. </a:t>
            </a:r>
            <a:r>
              <a:rPr lang="en-US" baseline="0" dirty="0" err="1"/>
              <a:t>AngkutanBermotor</a:t>
            </a:r>
            <a:r>
              <a:rPr lang="en-US" baseline="0" dirty="0"/>
              <a:t> extends </a:t>
            </a:r>
            <a:r>
              <a:rPr lang="en-US" baseline="0" dirty="0" err="1"/>
              <a:t>AngkutanUmum</a:t>
            </a:r>
            <a:endParaRPr lang="en-US" baseline="0" dirty="0"/>
          </a:p>
          <a:p>
            <a:r>
              <a:rPr lang="en-US" baseline="0" dirty="0"/>
              <a:t>   public </a:t>
            </a:r>
            <a:r>
              <a:rPr lang="en-US" baseline="0" dirty="0" err="1"/>
              <a:t>AngkutanBermotor</a:t>
            </a:r>
            <a:r>
              <a:rPr lang="en-US" baseline="0" dirty="0"/>
              <a:t>(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jumlahRoda</a:t>
            </a:r>
            <a:r>
              <a:rPr lang="en-US" baseline="0" dirty="0"/>
              <a:t>){</a:t>
            </a:r>
          </a:p>
          <a:p>
            <a:r>
              <a:rPr lang="en-US" baseline="0" dirty="0"/>
              <a:t>	 super(“</a:t>
            </a:r>
            <a:r>
              <a:rPr lang="en-US" baseline="0" dirty="0" err="1"/>
              <a:t>sopir</a:t>
            </a:r>
            <a:r>
              <a:rPr lang="en-US" baseline="0" dirty="0"/>
              <a:t>”, </a:t>
            </a:r>
            <a:r>
              <a:rPr lang="en-US" baseline="0" dirty="0" err="1"/>
              <a:t>jumlahRoda</a:t>
            </a:r>
            <a:r>
              <a:rPr lang="en-US" baseline="0" dirty="0"/>
              <a:t>);</a:t>
            </a:r>
          </a:p>
          <a:p>
            <a:r>
              <a:rPr lang="en-US" baseline="0" dirty="0"/>
              <a:t>  }</a:t>
            </a:r>
          </a:p>
          <a:p>
            <a:r>
              <a:rPr lang="en-US" dirty="0"/>
              <a:t>3. </a:t>
            </a:r>
            <a:r>
              <a:rPr lang="en-US" baseline="0" dirty="0" err="1"/>
              <a:t>AngkutanTidakBermotor</a:t>
            </a:r>
            <a:r>
              <a:rPr lang="en-US" baseline="0" dirty="0"/>
              <a:t> extends </a:t>
            </a:r>
            <a:r>
              <a:rPr lang="en-US" baseline="0" dirty="0" err="1"/>
              <a:t>AngkutanUmum</a:t>
            </a:r>
            <a:endParaRPr lang="en-US" baseline="0" dirty="0"/>
          </a:p>
          <a:p>
            <a:r>
              <a:rPr lang="en-US" baseline="0" dirty="0"/>
              <a:t>   public </a:t>
            </a:r>
            <a:r>
              <a:rPr lang="en-US" baseline="0" dirty="0" err="1"/>
              <a:t>AngkutanTidakBermotor</a:t>
            </a:r>
            <a:r>
              <a:rPr lang="en-US" baseline="0" dirty="0"/>
              <a:t>(String </a:t>
            </a:r>
            <a:r>
              <a:rPr lang="en-US" baseline="0" dirty="0" err="1"/>
              <a:t>pemilik</a:t>
            </a:r>
            <a:r>
              <a:rPr lang="en-US" baseline="0" dirty="0"/>
              <a:t>, String </a:t>
            </a:r>
            <a:r>
              <a:rPr lang="en-US" baseline="0" dirty="0" err="1"/>
              <a:t>pengemudi,int</a:t>
            </a:r>
            <a:r>
              <a:rPr lang="en-US" baseline="0" dirty="0"/>
              <a:t> </a:t>
            </a:r>
            <a:r>
              <a:rPr lang="en-US" baseline="0" dirty="0" err="1"/>
              <a:t>jumlahRoda</a:t>
            </a:r>
            <a:r>
              <a:rPr lang="en-US" baseline="0" dirty="0"/>
              <a:t>){</a:t>
            </a:r>
          </a:p>
          <a:p>
            <a:r>
              <a:rPr lang="en-US" baseline="0" dirty="0"/>
              <a:t>	 super(</a:t>
            </a:r>
            <a:r>
              <a:rPr lang="en-US" baseline="0" dirty="0" err="1"/>
              <a:t>pengemudi</a:t>
            </a:r>
            <a:r>
              <a:rPr lang="en-US" baseline="0" dirty="0"/>
              <a:t>, </a:t>
            </a:r>
            <a:r>
              <a:rPr lang="en-US" baseline="0" dirty="0" err="1"/>
              <a:t>jumlahRoda</a:t>
            </a:r>
            <a:r>
              <a:rPr lang="en-US" baseline="0" dirty="0"/>
              <a:t>);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this.pemilik</a:t>
            </a:r>
            <a:r>
              <a:rPr lang="en-US" baseline="0" dirty="0"/>
              <a:t> = </a:t>
            </a:r>
            <a:r>
              <a:rPr lang="en-US" baseline="0" dirty="0" err="1"/>
              <a:t>pemilik</a:t>
            </a:r>
            <a:r>
              <a:rPr lang="en-US" baseline="0" dirty="0"/>
              <a:t>;</a:t>
            </a:r>
          </a:p>
          <a:p>
            <a:r>
              <a:rPr lang="en-US" baseline="0" dirty="0"/>
              <a:t>  }</a:t>
            </a:r>
          </a:p>
          <a:p>
            <a:r>
              <a:rPr lang="en-US" baseline="0" dirty="0"/>
              <a:t>4. Bus extends </a:t>
            </a:r>
            <a:r>
              <a:rPr lang="en-US" baseline="0" dirty="0" err="1"/>
              <a:t>AngkutanBermotor</a:t>
            </a:r>
            <a:endParaRPr lang="en-US" baseline="0" dirty="0"/>
          </a:p>
          <a:p>
            <a:r>
              <a:rPr lang="en-US" baseline="0" dirty="0"/>
              <a:t>   public Bus(){</a:t>
            </a:r>
          </a:p>
          <a:p>
            <a:r>
              <a:rPr lang="en-US" baseline="0" dirty="0"/>
              <a:t>	super(6);</a:t>
            </a:r>
          </a:p>
          <a:p>
            <a:r>
              <a:rPr lang="en-US" baseline="0" dirty="0"/>
              <a:t>}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baseline="0" dirty="0" err="1"/>
              <a:t>Taksi</a:t>
            </a:r>
            <a:r>
              <a:rPr lang="en-US" baseline="0" dirty="0"/>
              <a:t> extends </a:t>
            </a:r>
            <a:r>
              <a:rPr lang="en-US" baseline="0" dirty="0" err="1"/>
              <a:t>AngkutanBermotor</a:t>
            </a:r>
            <a:endParaRPr lang="en-US" baseline="0" dirty="0"/>
          </a:p>
          <a:p>
            <a:r>
              <a:rPr lang="en-US" baseline="0" dirty="0"/>
              <a:t>   public </a:t>
            </a:r>
            <a:r>
              <a:rPr lang="en-US" baseline="0" dirty="0" err="1"/>
              <a:t>Taksi</a:t>
            </a:r>
            <a:r>
              <a:rPr lang="en-US" baseline="0" dirty="0"/>
              <a:t>(){</a:t>
            </a:r>
          </a:p>
          <a:p>
            <a:r>
              <a:rPr lang="en-US" baseline="0" dirty="0"/>
              <a:t>	super(4);</a:t>
            </a:r>
          </a:p>
          <a:p>
            <a:r>
              <a:rPr lang="en-US" baseline="0" dirty="0"/>
              <a:t>}</a:t>
            </a:r>
          </a:p>
          <a:p>
            <a:r>
              <a:rPr lang="en-US" dirty="0"/>
              <a:t>6. </a:t>
            </a:r>
            <a:r>
              <a:rPr lang="en-US" baseline="0" dirty="0" err="1"/>
              <a:t>Andong</a:t>
            </a:r>
            <a:r>
              <a:rPr lang="en-US" baseline="0" dirty="0"/>
              <a:t> extends </a:t>
            </a:r>
            <a:r>
              <a:rPr lang="en-US" baseline="0" dirty="0" err="1"/>
              <a:t>AngkutanTidakBermotor</a:t>
            </a:r>
            <a:endParaRPr lang="en-US" baseline="0" dirty="0"/>
          </a:p>
          <a:p>
            <a:r>
              <a:rPr lang="en-US" baseline="0" dirty="0"/>
              <a:t>   public </a:t>
            </a:r>
            <a:r>
              <a:rPr lang="en-US" baseline="0" dirty="0" err="1"/>
              <a:t>Andong</a:t>
            </a:r>
            <a:r>
              <a:rPr lang="en-US" baseline="0" dirty="0"/>
              <a:t>(String </a:t>
            </a:r>
            <a:r>
              <a:rPr lang="en-US" baseline="0" dirty="0" err="1"/>
              <a:t>pemilik</a:t>
            </a:r>
            <a:r>
              <a:rPr lang="en-US" baseline="0" dirty="0"/>
              <a:t>){</a:t>
            </a:r>
          </a:p>
          <a:p>
            <a:r>
              <a:rPr lang="en-US" baseline="0" dirty="0"/>
              <a:t>	super(</a:t>
            </a:r>
            <a:r>
              <a:rPr lang="en-US" baseline="0" dirty="0" err="1"/>
              <a:t>pemilik</a:t>
            </a:r>
            <a:r>
              <a:rPr lang="en-US" baseline="0" dirty="0"/>
              <a:t>, “</a:t>
            </a:r>
            <a:r>
              <a:rPr lang="en-US" baseline="0" dirty="0" err="1"/>
              <a:t>Kusir</a:t>
            </a:r>
            <a:r>
              <a:rPr lang="en-US" baseline="0" dirty="0"/>
              <a:t>”, 4);</a:t>
            </a:r>
          </a:p>
          <a:p>
            <a:r>
              <a:rPr lang="en-US" baseline="0" dirty="0"/>
              <a:t>}</a:t>
            </a:r>
          </a:p>
          <a:p>
            <a:endParaRPr lang="en-US" dirty="0"/>
          </a:p>
          <a:p>
            <a:r>
              <a:rPr lang="en-US" dirty="0"/>
              <a:t>7. </a:t>
            </a:r>
            <a:r>
              <a:rPr lang="en-US" baseline="0" dirty="0" err="1"/>
              <a:t>Becak</a:t>
            </a:r>
            <a:r>
              <a:rPr lang="en-US" baseline="0" dirty="0"/>
              <a:t> extends </a:t>
            </a:r>
            <a:r>
              <a:rPr lang="en-US" baseline="0" dirty="0" err="1"/>
              <a:t>AngkutanTidakBermotor</a:t>
            </a:r>
            <a:endParaRPr lang="en-US" baseline="0" dirty="0"/>
          </a:p>
          <a:p>
            <a:r>
              <a:rPr lang="en-US" baseline="0" dirty="0"/>
              <a:t>   public </a:t>
            </a:r>
            <a:r>
              <a:rPr lang="en-US" baseline="0" dirty="0" err="1"/>
              <a:t>Becak</a:t>
            </a:r>
            <a:r>
              <a:rPr lang="en-US" baseline="0" dirty="0"/>
              <a:t>(String </a:t>
            </a:r>
            <a:r>
              <a:rPr lang="en-US" baseline="0" dirty="0" err="1"/>
              <a:t>pemilik</a:t>
            </a:r>
            <a:r>
              <a:rPr lang="en-US" baseline="0" dirty="0"/>
              <a:t>){</a:t>
            </a:r>
          </a:p>
          <a:p>
            <a:r>
              <a:rPr lang="en-US" baseline="0" dirty="0"/>
              <a:t>	super(</a:t>
            </a:r>
            <a:r>
              <a:rPr lang="en-US" baseline="0" dirty="0" err="1"/>
              <a:t>pemilik</a:t>
            </a:r>
            <a:r>
              <a:rPr lang="en-US" baseline="0" dirty="0"/>
              <a:t>, “</a:t>
            </a:r>
            <a:r>
              <a:rPr lang="en-US" baseline="0" dirty="0" err="1"/>
              <a:t>Tukang</a:t>
            </a:r>
            <a:r>
              <a:rPr lang="en-US" baseline="0" dirty="0"/>
              <a:t> </a:t>
            </a:r>
            <a:r>
              <a:rPr lang="en-US" baseline="0" dirty="0" err="1"/>
              <a:t>Becak</a:t>
            </a:r>
            <a:r>
              <a:rPr lang="en-US" baseline="0" dirty="0"/>
              <a:t>”, 3);</a:t>
            </a:r>
          </a:p>
          <a:p>
            <a:r>
              <a:rPr lang="en-US" baseline="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33ECB-93E3-42B7-95C7-335EFF8F18A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"/>
            <a:ext cx="9144000" cy="6856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4959" y="2509480"/>
            <a:ext cx="5783239" cy="1839037"/>
          </a:xfrm>
        </p:spPr>
        <p:txBody>
          <a:bodyPr anchor="b">
            <a:normAutofit/>
          </a:bodyPr>
          <a:lstStyle>
            <a:lvl1pPr algn="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4959" y="4708478"/>
            <a:ext cx="5783239" cy="1187355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18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2"/>
            <a:ext cx="9144000" cy="68526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59489"/>
            <a:ext cx="7886699" cy="6698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158949"/>
            <a:ext cx="7886700" cy="5018014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7534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35" y="365127"/>
            <a:ext cx="6250614" cy="11659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221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97024"/>
            <a:ext cx="7886700" cy="11128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2422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8B0F-BBD0-4B95-98B7-8E152C9DE90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EDDC-D89C-4925-B9D8-F5BE1196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911" y="2509480"/>
            <a:ext cx="6892288" cy="1839037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PL1AB</a:t>
            </a:r>
          </a:p>
        </p:txBody>
      </p:sp>
    </p:spTree>
    <p:extLst>
      <p:ext uri="{BB962C8B-B14F-4D97-AF65-F5344CB8AC3E}">
        <p14:creationId xmlns:p14="http://schemas.microsoft.com/office/powerpoint/2010/main" val="37830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888d91f07_0_0"/>
          <p:cNvSpPr txBox="1">
            <a:spLocks noGrp="1"/>
          </p:cNvSpPr>
          <p:nvPr>
            <p:ph type="title"/>
          </p:nvPr>
        </p:nvSpPr>
        <p:spPr>
          <a:xfrm>
            <a:off x="2331350" y="274638"/>
            <a:ext cx="605065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dirty="0" err="1"/>
              <a:t>Contoh</a:t>
            </a:r>
            <a:r>
              <a:rPr lang="en-US" dirty="0"/>
              <a:t> Polymorphism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gc888d91f07_0_0"/>
          <p:cNvSpPr/>
          <p:nvPr/>
        </p:nvSpPr>
        <p:spPr>
          <a:xfrm>
            <a:off x="681050" y="2164550"/>
            <a:ext cx="1650300" cy="1971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</a:t>
            </a:r>
            <a:endParaRPr sz="3000"/>
          </a:p>
        </p:txBody>
      </p:sp>
      <p:sp>
        <p:nvSpPr>
          <p:cNvPr id="136" name="Google Shape;136;gc888d91f07_0_0"/>
          <p:cNvSpPr/>
          <p:nvPr/>
        </p:nvSpPr>
        <p:spPr>
          <a:xfrm>
            <a:off x="3102775" y="2336000"/>
            <a:ext cx="1650300" cy="18003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</a:t>
            </a:r>
            <a:endParaRPr sz="3000"/>
          </a:p>
        </p:txBody>
      </p:sp>
      <p:sp>
        <p:nvSpPr>
          <p:cNvPr id="137" name="Google Shape;137;gc888d91f07_0_0"/>
          <p:cNvSpPr/>
          <p:nvPr/>
        </p:nvSpPr>
        <p:spPr>
          <a:xfrm>
            <a:off x="5053025" y="2721775"/>
            <a:ext cx="2035950" cy="1414375"/>
          </a:xfrm>
          <a:prstGeom prst="flowChartExtra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</a:t>
            </a:r>
            <a:endParaRPr sz="3000"/>
          </a:p>
        </p:txBody>
      </p:sp>
      <p:sp>
        <p:nvSpPr>
          <p:cNvPr id="138" name="Google Shape;138;gc888d91f07_0_0"/>
          <p:cNvSpPr txBox="1"/>
          <p:nvPr/>
        </p:nvSpPr>
        <p:spPr>
          <a:xfrm>
            <a:off x="595325" y="4350550"/>
            <a:ext cx="2035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alas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tinggi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getLuas()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getKeliling()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getSisiMiring()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9" name="Google Shape;139;gc888d91f07_0_0"/>
          <p:cNvSpPr txBox="1"/>
          <p:nvPr/>
        </p:nvSpPr>
        <p:spPr>
          <a:xfrm>
            <a:off x="2957525" y="4350550"/>
            <a:ext cx="2035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alas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tinggi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getLuas()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getKeliling()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getSisiMiring()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0" name="Google Shape;140;gc888d91f07_0_0"/>
          <p:cNvSpPr txBox="1"/>
          <p:nvPr/>
        </p:nvSpPr>
        <p:spPr>
          <a:xfrm>
            <a:off x="5053100" y="4350550"/>
            <a:ext cx="20358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sisi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getLuas()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getKeliling()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1" name="Google Shape;141;gc888d91f07_0_0"/>
          <p:cNvSpPr/>
          <p:nvPr/>
        </p:nvSpPr>
        <p:spPr>
          <a:xfrm>
            <a:off x="7431875" y="2971850"/>
            <a:ext cx="1092900" cy="114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</a:t>
            </a:r>
            <a:endParaRPr sz="3000"/>
          </a:p>
        </p:txBody>
      </p:sp>
      <p:sp>
        <p:nvSpPr>
          <p:cNvPr id="142" name="Google Shape;142;gc888d91f07_0_0"/>
          <p:cNvSpPr txBox="1"/>
          <p:nvPr/>
        </p:nvSpPr>
        <p:spPr>
          <a:xfrm>
            <a:off x="7262900" y="4350550"/>
            <a:ext cx="20358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sisi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getLuas()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getKeliling()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8;gc888d91f07_0_14">
            <a:extLst>
              <a:ext uri="{FF2B5EF4-FFF2-40B4-BE49-F238E27FC236}">
                <a16:creationId xmlns:a16="http://schemas.microsoft.com/office/drawing/2014/main" id="{6FA9C55E-5B47-9412-5060-289B48C58553}"/>
              </a:ext>
            </a:extLst>
          </p:cNvPr>
          <p:cNvSpPr txBox="1">
            <a:spLocks/>
          </p:cNvSpPr>
          <p:nvPr/>
        </p:nvSpPr>
        <p:spPr>
          <a:xfrm>
            <a:off x="0" y="235750"/>
            <a:ext cx="9144000" cy="66222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public class SegitigaSamaKaki{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private double alas, tinggi;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public SegitigaSamaKaki(double a, double t){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	this.alas = a;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	this.tinggi = t;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}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setter-getter untuk alas dan tinggi;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public double getLuas(){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	return alas*tinggi/2;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public double getSisiMiring(){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return Math.sqrt(alas/2*alas/2+tinggi*tinggi);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public double getKeliling(){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return 2*getSisiMiring() + alas;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toString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gc888d91f07_0_20">
            <a:extLst>
              <a:ext uri="{FF2B5EF4-FFF2-40B4-BE49-F238E27FC236}">
                <a16:creationId xmlns:a16="http://schemas.microsoft.com/office/drawing/2014/main" id="{F6361C34-D5A6-9C11-708F-F532C33DF671}"/>
              </a:ext>
            </a:extLst>
          </p:cNvPr>
          <p:cNvSpPr txBox="1">
            <a:spLocks/>
          </p:cNvSpPr>
          <p:nvPr/>
        </p:nvSpPr>
        <p:spPr>
          <a:xfrm>
            <a:off x="0" y="235750"/>
            <a:ext cx="9144000" cy="66222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public class </a:t>
            </a:r>
            <a:r>
              <a:rPr lang="en-US" dirty="0" err="1">
                <a:solidFill>
                  <a:srgbClr val="FF0000"/>
                </a:solidFill>
              </a:rPr>
              <a:t>SegitigaSiku</a:t>
            </a:r>
            <a:r>
              <a:rPr lang="en-US" dirty="0"/>
              <a:t>{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	private double alas, </a:t>
            </a:r>
            <a:r>
              <a:rPr lang="en-US" dirty="0" err="1"/>
              <a:t>tinggi</a:t>
            </a:r>
            <a:r>
              <a:rPr lang="en-US" dirty="0"/>
              <a:t>;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	public </a:t>
            </a:r>
            <a:r>
              <a:rPr lang="en-US" dirty="0" err="1">
                <a:solidFill>
                  <a:srgbClr val="FF0000"/>
                </a:solidFill>
              </a:rPr>
              <a:t>SegitigaSiku</a:t>
            </a:r>
            <a:r>
              <a:rPr lang="en-US" dirty="0"/>
              <a:t>(double a, double t){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		</a:t>
            </a:r>
            <a:r>
              <a:rPr lang="en-US" dirty="0" err="1"/>
              <a:t>this.alas</a:t>
            </a:r>
            <a:r>
              <a:rPr lang="en-US" dirty="0"/>
              <a:t> = a;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		</a:t>
            </a:r>
            <a:r>
              <a:rPr lang="en-US" dirty="0" err="1"/>
              <a:t>this.tinggi</a:t>
            </a:r>
            <a:r>
              <a:rPr lang="en-US" dirty="0"/>
              <a:t> = t;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	setter-getter </a:t>
            </a:r>
            <a:r>
              <a:rPr lang="en-US" dirty="0" err="1"/>
              <a:t>untuk</a:t>
            </a:r>
            <a:r>
              <a:rPr lang="en-US" dirty="0"/>
              <a:t> alas dan </a:t>
            </a:r>
            <a:r>
              <a:rPr lang="en-US" dirty="0" err="1"/>
              <a:t>tinggi</a:t>
            </a:r>
            <a:r>
              <a:rPr lang="en-US" dirty="0"/>
              <a:t>;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	public double </a:t>
            </a:r>
            <a:r>
              <a:rPr lang="en-US" dirty="0" err="1"/>
              <a:t>getLuas</a:t>
            </a:r>
            <a:r>
              <a:rPr lang="en-US" dirty="0"/>
              <a:t>(){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		return alas*</a:t>
            </a:r>
            <a:r>
              <a:rPr lang="en-US" dirty="0" err="1"/>
              <a:t>tinggi</a:t>
            </a:r>
            <a:r>
              <a:rPr lang="en-US" dirty="0"/>
              <a:t>/2;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public double </a:t>
            </a:r>
            <a:r>
              <a:rPr lang="en-US" dirty="0" err="1"/>
              <a:t>getSisiMiring</a:t>
            </a:r>
            <a:r>
              <a:rPr lang="en-US" dirty="0"/>
              <a:t>(){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	return </a:t>
            </a:r>
            <a:r>
              <a:rPr lang="en-US" dirty="0" err="1">
                <a:solidFill>
                  <a:srgbClr val="FF0000"/>
                </a:solidFill>
              </a:rPr>
              <a:t>Math.sqrt</a:t>
            </a:r>
            <a:r>
              <a:rPr lang="en-US" dirty="0">
                <a:solidFill>
                  <a:srgbClr val="FF0000"/>
                </a:solidFill>
              </a:rPr>
              <a:t>(alas*</a:t>
            </a:r>
            <a:r>
              <a:rPr lang="en-US" dirty="0" err="1">
                <a:solidFill>
                  <a:srgbClr val="FF0000"/>
                </a:solidFill>
              </a:rPr>
              <a:t>alas+tinggi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tinggi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public double </a:t>
            </a:r>
            <a:r>
              <a:rPr lang="en-US" dirty="0" err="1"/>
              <a:t>getKeliling</a:t>
            </a:r>
            <a:r>
              <a:rPr lang="en-US" dirty="0"/>
              <a:t>(){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	return </a:t>
            </a:r>
            <a:r>
              <a:rPr lang="en-US" dirty="0" err="1">
                <a:solidFill>
                  <a:srgbClr val="FF0000"/>
                </a:solidFill>
              </a:rPr>
              <a:t>getSisiMiring</a:t>
            </a:r>
            <a:r>
              <a:rPr lang="en-US" dirty="0">
                <a:solidFill>
                  <a:srgbClr val="FF0000"/>
                </a:solidFill>
              </a:rPr>
              <a:t>() + alas + </a:t>
            </a:r>
            <a:r>
              <a:rPr lang="en-US" dirty="0" err="1">
                <a:solidFill>
                  <a:srgbClr val="FF0000"/>
                </a:solidFill>
              </a:rPr>
              <a:t>tinggi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 err="1"/>
              <a:t>toString</a:t>
            </a:r>
            <a:endParaRPr lang="en-US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3169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0;gc888d91f07_0_25">
            <a:extLst>
              <a:ext uri="{FF2B5EF4-FFF2-40B4-BE49-F238E27FC236}">
                <a16:creationId xmlns:a16="http://schemas.microsoft.com/office/drawing/2014/main" id="{CFE6FCD6-3341-9A2E-EE58-C456B35BEA42}"/>
              </a:ext>
            </a:extLst>
          </p:cNvPr>
          <p:cNvSpPr txBox="1">
            <a:spLocks/>
          </p:cNvSpPr>
          <p:nvPr/>
        </p:nvSpPr>
        <p:spPr>
          <a:xfrm>
            <a:off x="223935" y="819774"/>
            <a:ext cx="8229600" cy="57288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public class SegitigaSiku extends SegitigaSamaKaki{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public SegitigaSiku(double a, double t){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		super(a,t);</a:t>
            </a:r>
          </a:p>
          <a:p>
            <a:pPr marL="45720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endParaRPr lang="en-US"/>
          </a:p>
          <a:p>
            <a:pPr marL="0" indent="45720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 double getSisiMiring(){</a:t>
            </a:r>
          </a:p>
          <a:p>
            <a:pPr marL="0" indent="45720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return Math.sqrt(alas*alas+tinggi*tinggi);</a:t>
            </a:r>
          </a:p>
          <a:p>
            <a:pPr marL="0" indent="45720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</a:p>
          <a:p>
            <a:pPr marL="0" indent="45720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 double getKeliling(){</a:t>
            </a:r>
          </a:p>
          <a:p>
            <a:pPr marL="0" indent="45720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return getSisiMiring() + alas + tinggi;</a:t>
            </a:r>
          </a:p>
          <a:p>
            <a:pPr marL="0" indent="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457200"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toString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5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29" y="344685"/>
            <a:ext cx="7886699" cy="669852"/>
          </a:xfrm>
        </p:spPr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0B1163-BD02-FA4F-A829-13197F01D8BE}"/>
              </a:ext>
            </a:extLst>
          </p:cNvPr>
          <p:cNvSpPr txBox="1">
            <a:spLocks/>
          </p:cNvSpPr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ID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54691-F3FC-DD43-8615-998FF215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4144"/>
            <a:ext cx="7886700" cy="501801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ID" sz="2600" dirty="0"/>
              <a:t>This scenario is used when the child want to </a:t>
            </a:r>
            <a:r>
              <a:rPr lang="en-ID" sz="2600" dirty="0">
                <a:solidFill>
                  <a:srgbClr val="FF0000"/>
                </a:solidFill>
              </a:rPr>
              <a:t>redefine</a:t>
            </a:r>
            <a:r>
              <a:rPr lang="en-ID" sz="2600" dirty="0"/>
              <a:t> or </a:t>
            </a:r>
            <a:r>
              <a:rPr lang="en-ID" sz="2600" dirty="0">
                <a:solidFill>
                  <a:srgbClr val="FF0000"/>
                </a:solidFill>
              </a:rPr>
              <a:t>modify</a:t>
            </a:r>
            <a:r>
              <a:rPr lang="en-ID" sz="2600" dirty="0"/>
              <a:t> the </a:t>
            </a:r>
            <a:r>
              <a:rPr lang="en-ID" sz="2600" dirty="0" err="1"/>
              <a:t>behavior</a:t>
            </a:r>
            <a:r>
              <a:rPr lang="en-ID" sz="2600" dirty="0"/>
              <a:t> of the parent class.</a:t>
            </a:r>
          </a:p>
          <a:p>
            <a:pPr marL="0" indent="0">
              <a:lnSpc>
                <a:spcPct val="130000"/>
              </a:lnSpc>
              <a:buNone/>
            </a:pPr>
            <a:endParaRPr lang="en-ID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meng-</a:t>
            </a:r>
            <a:r>
              <a:rPr lang="en-US" i="1" dirty="0"/>
              <a:t>override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subclass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kembalian</a:t>
            </a:r>
            <a:r>
              <a:rPr lang="en-US" dirty="0"/>
              <a:t>, dan daftar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  <a:br>
              <a:rPr lang="en-ID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D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1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29" y="344685"/>
            <a:ext cx="7886699" cy="669852"/>
          </a:xfrm>
        </p:spPr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0B1163-BD02-FA4F-A829-13197F01D8BE}"/>
              </a:ext>
            </a:extLst>
          </p:cNvPr>
          <p:cNvSpPr txBox="1">
            <a:spLocks/>
          </p:cNvSpPr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ID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54691-F3FC-DD43-8615-998FF215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29" y="1053238"/>
            <a:ext cx="7886700" cy="21282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Public class Animal {</a:t>
            </a:r>
          </a:p>
          <a:p>
            <a:pPr marL="0" indent="0">
              <a:buNone/>
            </a:pPr>
            <a:r>
              <a:rPr lang="en-ID" dirty="0"/>
              <a:t>    private void sound() {</a:t>
            </a:r>
            <a:br>
              <a:rPr lang="en-ID" dirty="0"/>
            </a:br>
            <a:r>
              <a:rPr lang="en-ID" dirty="0"/>
              <a:t>        </a:t>
            </a:r>
            <a:r>
              <a:rPr lang="en-ID" dirty="0" err="1"/>
              <a:t>System.</a:t>
            </a:r>
            <a:r>
              <a:rPr lang="en-ID" i="1" dirty="0" err="1"/>
              <a:t>out</a:t>
            </a:r>
            <a:r>
              <a:rPr lang="en-ID" dirty="0" err="1"/>
              <a:t>.println</a:t>
            </a:r>
            <a:r>
              <a:rPr lang="en-ID" dirty="0"/>
              <a:t>(”</a:t>
            </a:r>
            <a:r>
              <a:rPr lang="en-ID" dirty="0" err="1"/>
              <a:t>Baaaaa</a:t>
            </a:r>
            <a:r>
              <a:rPr lang="en-ID" dirty="0"/>
              <a:t>");</a:t>
            </a:r>
            <a:br>
              <a:rPr lang="en-ID" dirty="0"/>
            </a:br>
            <a:r>
              <a:rPr lang="en-ID" dirty="0"/>
              <a:t>    }</a:t>
            </a:r>
          </a:p>
          <a:p>
            <a:pPr marL="0" indent="0">
              <a:buNone/>
            </a:pPr>
            <a:r>
              <a:rPr lang="en-ID" dirty="0"/>
              <a:t>}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BB4CFEB-12A2-644C-B3B8-1BB3F95E2A8C}"/>
              </a:ext>
            </a:extLst>
          </p:cNvPr>
          <p:cNvSpPr txBox="1">
            <a:spLocks/>
          </p:cNvSpPr>
          <p:nvPr/>
        </p:nvSpPr>
        <p:spPr>
          <a:xfrm>
            <a:off x="501328" y="3676527"/>
            <a:ext cx="7886700" cy="212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D" dirty="0"/>
              <a:t>Public class Cat extends Animal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dirty="0"/>
              <a:t>    private void sound() {</a:t>
            </a:r>
            <a:br>
              <a:rPr lang="en-ID" dirty="0"/>
            </a:br>
            <a:r>
              <a:rPr lang="en-ID" dirty="0"/>
              <a:t>        </a:t>
            </a:r>
            <a:r>
              <a:rPr lang="en-ID" dirty="0" err="1"/>
              <a:t>System.</a:t>
            </a:r>
            <a:r>
              <a:rPr lang="en-ID" i="1" dirty="0" err="1"/>
              <a:t>out</a:t>
            </a:r>
            <a:r>
              <a:rPr lang="en-ID" dirty="0" err="1"/>
              <a:t>.println</a:t>
            </a:r>
            <a:r>
              <a:rPr lang="en-ID" dirty="0"/>
              <a:t>(“</a:t>
            </a:r>
            <a:r>
              <a:rPr lang="en-ID" dirty="0" err="1"/>
              <a:t>Meyaw</a:t>
            </a:r>
            <a:r>
              <a:rPr lang="en-ID" dirty="0"/>
              <a:t>..");</a:t>
            </a:r>
            <a:br>
              <a:rPr lang="en-ID" dirty="0"/>
            </a:br>
            <a:r>
              <a:rPr lang="en-ID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B2F4-403D-5449-8A86-583AB63B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2E30-7BF4-2E42-2A4D-61764844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590837"/>
            <a:ext cx="7886700" cy="837318"/>
          </a:xfrm>
        </p:spPr>
        <p:txBody>
          <a:bodyPr>
            <a:normAutofit lnSpcReduction="10000"/>
          </a:bodyPr>
          <a:lstStyle/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en-US" dirty="0"/>
              <a:t>Employee </a:t>
            </a:r>
            <a:r>
              <a:rPr lang="en-US" dirty="0" err="1"/>
              <a:t>kevin</a:t>
            </a:r>
            <a:r>
              <a:rPr lang="en-US" dirty="0"/>
              <a:t> = new Manager():</a:t>
            </a:r>
          </a:p>
          <a:p>
            <a:pPr marL="365760" lvl="0" indent="-139446" algn="l" rtl="0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en-US" dirty="0"/>
              <a:t>print(</a:t>
            </a:r>
            <a:r>
              <a:rPr lang="en-US" dirty="0" err="1"/>
              <a:t>kevin.getDetails</a:t>
            </a:r>
            <a:r>
              <a:rPr lang="en-US" dirty="0"/>
              <a:t>());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172;p6">
            <a:extLst>
              <a:ext uri="{FF2B5EF4-FFF2-40B4-BE49-F238E27FC236}">
                <a16:creationId xmlns:a16="http://schemas.microsoft.com/office/drawing/2014/main" id="{AF52D7C2-D5C9-3638-45EA-F203EA7EDE9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889" y="829341"/>
            <a:ext cx="9031111" cy="4510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1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CFE4-7BF6-1DC7-80C7-77CC6BCA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90C7-CC69-67D0-0136-3117A1D0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definitif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-US" dirty="0"/>
              <a:t> </a:t>
            </a:r>
            <a:r>
              <a:rPr lang="en-US" dirty="0" err="1"/>
              <a:t>mempunya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getDetails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-US" dirty="0"/>
              <a:t> </a:t>
            </a:r>
            <a:r>
              <a:rPr lang="en-US" dirty="0" err="1"/>
              <a:t>mewarisinya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Employee.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 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Manager </a:t>
            </a:r>
            <a:r>
              <a:rPr lang="en-US" dirty="0" err="1"/>
              <a:t>memodifikasi</a:t>
            </a:r>
            <a:r>
              <a:rPr lang="en-US" dirty="0"/>
              <a:t> (me-</a:t>
            </a:r>
            <a:r>
              <a:rPr lang="en-US" i="1" dirty="0"/>
              <a:t>override</a:t>
            </a:r>
            <a:r>
              <a:rPr lang="en-US" dirty="0"/>
              <a:t>)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365760" lvl="0" indent="-139446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6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6388-D4B8-01A2-B46C-6F9321A4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Overiding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DA52-41A3-4B9D-E78B-47B6F609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0" indent="-457200" algn="l" rtl="0">
              <a:spcBef>
                <a:spcPts val="0"/>
              </a:spcBef>
              <a:spcAft>
                <a:spcPts val="0"/>
              </a:spcAft>
              <a:buSzPct val="68000"/>
              <a:buFont typeface="Wingdings" panose="05000000000000000000" pitchFamily="2" charset="2"/>
              <a:buChar char="ü"/>
            </a:pPr>
            <a:r>
              <a:rPr lang="en-US" dirty="0"/>
              <a:t>Daftar </a:t>
            </a:r>
            <a:r>
              <a:rPr lang="en-US" dirty="0" err="1"/>
              <a:t>argumen</a:t>
            </a:r>
            <a:r>
              <a:rPr lang="en-US" dirty="0"/>
              <a:t> pada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 (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dan </a:t>
            </a:r>
            <a:r>
              <a:rPr lang="en-US" dirty="0" err="1"/>
              <a:t>tipenya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yang di-</a:t>
            </a:r>
            <a:r>
              <a:rPr lang="en-US" i="1" dirty="0"/>
              <a:t>override</a:t>
            </a:r>
            <a:r>
              <a:rPr lang="en-US" dirty="0"/>
              <a:t>;</a:t>
            </a:r>
          </a:p>
          <a:p>
            <a:pPr marL="566928" lvl="0" indent="-457200" algn="l" rtl="0">
              <a:spcBef>
                <a:spcPts val="400"/>
              </a:spcBef>
              <a:spcAft>
                <a:spcPts val="0"/>
              </a:spcAft>
              <a:buSzPct val="68000"/>
              <a:buFont typeface="Wingdings" panose="05000000000000000000" pitchFamily="2" charset="2"/>
              <a:buChar char="ü"/>
            </a:pP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kembalian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yang di-</a:t>
            </a:r>
            <a:r>
              <a:rPr lang="en-US" i="1" dirty="0"/>
              <a:t>override</a:t>
            </a:r>
            <a:r>
              <a:rPr lang="en-US" dirty="0"/>
              <a:t>;</a:t>
            </a:r>
          </a:p>
          <a:p>
            <a:pPr marL="566928" lvl="0" indent="-457200" algn="l" rtl="0">
              <a:spcBef>
                <a:spcPts val="400"/>
              </a:spcBef>
              <a:spcAft>
                <a:spcPts val="0"/>
              </a:spcAft>
              <a:buSzPct val="68000"/>
              <a:buFont typeface="Wingdings" panose="05000000000000000000" pitchFamily="2" charset="2"/>
              <a:buChar char="ü"/>
            </a:pPr>
            <a:r>
              <a:rPr lang="en-US" i="1" dirty="0"/>
              <a:t>access specifier method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ketat</a:t>
            </a:r>
            <a:r>
              <a:rPr lang="en-US" dirty="0"/>
              <a:t> (</a:t>
            </a:r>
            <a:r>
              <a:rPr lang="en-US" i="1" dirty="0"/>
              <a:t>restrictive</a:t>
            </a:r>
            <a:r>
              <a:rPr lang="en-US" dirty="0"/>
              <a:t>) </a:t>
            </a:r>
            <a:r>
              <a:rPr lang="en-US" dirty="0" err="1"/>
              <a:t>daripada</a:t>
            </a:r>
            <a:r>
              <a:rPr lang="en-US" dirty="0"/>
              <a:t> method yang di-</a:t>
            </a:r>
            <a:r>
              <a:rPr lang="en-US" i="1" dirty="0"/>
              <a:t>override</a:t>
            </a:r>
            <a:r>
              <a:rPr lang="en-US" dirty="0"/>
              <a:t>;</a:t>
            </a:r>
          </a:p>
          <a:p>
            <a:pPr marL="566928" lvl="0" indent="-457200" algn="l" rtl="0">
              <a:spcBef>
                <a:spcPts val="400"/>
              </a:spcBef>
              <a:spcAft>
                <a:spcPts val="0"/>
              </a:spcAft>
              <a:buSzPct val="68000"/>
              <a:buFont typeface="Wingdings" panose="05000000000000000000" pitchFamily="2" charset="2"/>
              <a:buChar char="ü"/>
            </a:pPr>
            <a:r>
              <a:rPr lang="en-US" i="1" dirty="0"/>
              <a:t>method</a:t>
            </a:r>
            <a:r>
              <a:rPr lang="en-US" dirty="0"/>
              <a:t> yang meng-</a:t>
            </a:r>
            <a:r>
              <a:rPr lang="en-US" i="1" dirty="0"/>
              <a:t>override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melempar</a:t>
            </a:r>
            <a:r>
              <a:rPr lang="en-US" dirty="0"/>
              <a:t> exception di </a:t>
            </a:r>
            <a:r>
              <a:rPr lang="en-US" dirty="0" err="1"/>
              <a:t>luar</a:t>
            </a:r>
            <a:r>
              <a:rPr lang="en-US" dirty="0"/>
              <a:t> exception yang </a:t>
            </a:r>
            <a:r>
              <a:rPr lang="en-US" dirty="0" err="1"/>
              <a:t>dideklarasikan</a:t>
            </a:r>
            <a:r>
              <a:rPr lang="en-US" dirty="0"/>
              <a:t> pada </a:t>
            </a:r>
            <a:r>
              <a:rPr lang="en-US" i="1" dirty="0"/>
              <a:t>method</a:t>
            </a:r>
            <a:r>
              <a:rPr lang="en-US" dirty="0"/>
              <a:t> yang di-</a:t>
            </a:r>
            <a:r>
              <a:rPr lang="en-US" i="1" dirty="0"/>
              <a:t>override</a:t>
            </a:r>
            <a:r>
              <a:rPr lang="en-US" dirty="0"/>
              <a:t>.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exception </a:t>
            </a:r>
            <a:r>
              <a:rPr lang="en-US" dirty="0" err="1"/>
              <a:t>dibahas</a:t>
            </a:r>
            <a:r>
              <a:rPr lang="en-US" dirty="0"/>
              <a:t> pada </a:t>
            </a:r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1306"/>
            <a:ext cx="7886699" cy="669852"/>
          </a:xfrm>
        </p:spPr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3875"/>
            <a:ext cx="7886700" cy="5018014"/>
          </a:xfrm>
        </p:spPr>
        <p:txBody>
          <a:bodyPr/>
          <a:lstStyle/>
          <a:p>
            <a:endParaRPr lang="en-ID" dirty="0"/>
          </a:p>
          <a:p>
            <a:r>
              <a:rPr lang="en-ID" dirty="0"/>
              <a:t>Two or more methods within the same class can share the same, but the method signatures must be different. </a:t>
            </a:r>
          </a:p>
          <a:p>
            <a:endParaRPr lang="en-ID" dirty="0"/>
          </a:p>
          <a:p>
            <a:r>
              <a:rPr lang="en-ID" dirty="0"/>
              <a:t>The method signatures means the number, types, and order of the parameters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169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3B30-079E-888C-8FAE-6376FBBF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Review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EF187AC-1B0D-2F65-451D-A0E73BD40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9" y="968235"/>
            <a:ext cx="8714542" cy="5195498"/>
          </a:xfrm>
        </p:spPr>
      </p:pic>
    </p:spTree>
    <p:extLst>
      <p:ext uri="{BB962C8B-B14F-4D97-AF65-F5344CB8AC3E}">
        <p14:creationId xmlns:p14="http://schemas.microsoft.com/office/powerpoint/2010/main" val="337265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29" y="344685"/>
            <a:ext cx="7886699" cy="669852"/>
          </a:xfrm>
        </p:spPr>
        <p:txBody>
          <a:bodyPr/>
          <a:lstStyle/>
          <a:p>
            <a:r>
              <a:rPr lang="en-US" dirty="0"/>
              <a:t>Overloading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0B1163-BD02-FA4F-A829-13197F01D8BE}"/>
              </a:ext>
            </a:extLst>
          </p:cNvPr>
          <p:cNvSpPr txBox="1">
            <a:spLocks/>
          </p:cNvSpPr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F993E-B69F-8445-A010-85859261B2ED}"/>
              </a:ext>
            </a:extLst>
          </p:cNvPr>
          <p:cNvSpPr txBox="1"/>
          <p:nvPr/>
        </p:nvSpPr>
        <p:spPr>
          <a:xfrm>
            <a:off x="720785" y="1813173"/>
            <a:ext cx="697591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Avenir Book" panose="02000503020000020003" pitchFamily="2" charset="0"/>
              </a:rPr>
              <a:t>public class Dog {</a:t>
            </a:r>
            <a:br>
              <a:rPr lang="en-ID" sz="1600" dirty="0">
                <a:latin typeface="Avenir Book" panose="02000503020000020003" pitchFamily="2" charset="0"/>
              </a:rPr>
            </a:br>
            <a:br>
              <a:rPr lang="en-ID" sz="1600" dirty="0">
                <a:latin typeface="Avenir Book" panose="02000503020000020003" pitchFamily="2" charset="0"/>
              </a:rPr>
            </a:br>
            <a:r>
              <a:rPr lang="en-ID" sz="1600" dirty="0">
                <a:latin typeface="Avenir Book" panose="02000503020000020003" pitchFamily="2" charset="0"/>
              </a:rPr>
              <a:t>    private void sound() {</a:t>
            </a:r>
            <a:br>
              <a:rPr lang="en-ID" sz="1600" dirty="0">
                <a:latin typeface="Avenir Book" panose="02000503020000020003" pitchFamily="2" charset="0"/>
              </a:rPr>
            </a:br>
            <a:r>
              <a:rPr lang="en-ID" sz="1600" dirty="0">
                <a:latin typeface="Avenir Book" panose="02000503020000020003" pitchFamily="2" charset="0"/>
              </a:rPr>
              <a:t>        </a:t>
            </a:r>
            <a:r>
              <a:rPr lang="en-ID" sz="1600" dirty="0" err="1">
                <a:latin typeface="Avenir Book" panose="02000503020000020003" pitchFamily="2" charset="0"/>
              </a:rPr>
              <a:t>System.out.println</a:t>
            </a:r>
            <a:r>
              <a:rPr lang="en-ID" sz="1600" dirty="0">
                <a:latin typeface="Avenir Book" panose="02000503020000020003" pitchFamily="2" charset="0"/>
              </a:rPr>
              <a:t>("Woof woof");</a:t>
            </a:r>
            <a:br>
              <a:rPr lang="en-ID" sz="1600" dirty="0">
                <a:latin typeface="Avenir Book" panose="02000503020000020003" pitchFamily="2" charset="0"/>
              </a:rPr>
            </a:br>
            <a:r>
              <a:rPr lang="en-ID" sz="1600" dirty="0">
                <a:latin typeface="Avenir Book" panose="02000503020000020003" pitchFamily="2" charset="0"/>
              </a:rPr>
              <a:t>    }</a:t>
            </a:r>
            <a:br>
              <a:rPr lang="en-ID" sz="1600" dirty="0">
                <a:latin typeface="Avenir Book" panose="02000503020000020003" pitchFamily="2" charset="0"/>
              </a:rPr>
            </a:br>
            <a:br>
              <a:rPr lang="en-ID" sz="1600" dirty="0">
                <a:latin typeface="Avenir Book" panose="02000503020000020003" pitchFamily="2" charset="0"/>
              </a:rPr>
            </a:br>
            <a:r>
              <a:rPr lang="en-ID" sz="1600" dirty="0">
                <a:latin typeface="Avenir Book" panose="02000503020000020003" pitchFamily="2" charset="0"/>
              </a:rPr>
              <a:t>    private void sound(String </a:t>
            </a:r>
            <a:r>
              <a:rPr lang="en-ID" sz="1600" dirty="0" err="1">
                <a:latin typeface="Avenir Book" panose="02000503020000020003" pitchFamily="2" charset="0"/>
              </a:rPr>
              <a:t>personType</a:t>
            </a:r>
            <a:r>
              <a:rPr lang="en-ID" sz="1600" dirty="0">
                <a:latin typeface="Avenir Book" panose="02000503020000020003" pitchFamily="2" charset="0"/>
              </a:rPr>
              <a:t>) {</a:t>
            </a:r>
            <a:br>
              <a:rPr lang="en-ID" sz="1600" dirty="0">
                <a:latin typeface="Avenir Book" panose="02000503020000020003" pitchFamily="2" charset="0"/>
              </a:rPr>
            </a:br>
            <a:r>
              <a:rPr lang="en-ID" sz="1600" dirty="0">
                <a:latin typeface="Avenir Book" panose="02000503020000020003" pitchFamily="2" charset="0"/>
              </a:rPr>
              <a:t>        if (</a:t>
            </a:r>
            <a:r>
              <a:rPr lang="en-ID" sz="1600" dirty="0" err="1">
                <a:latin typeface="Avenir Book" panose="02000503020000020003" pitchFamily="2" charset="0"/>
              </a:rPr>
              <a:t>personType.equals</a:t>
            </a:r>
            <a:r>
              <a:rPr lang="en-ID" sz="1600" dirty="0">
                <a:latin typeface="Avenir Book" panose="02000503020000020003" pitchFamily="2" charset="0"/>
              </a:rPr>
              <a:t>("good")) {</a:t>
            </a:r>
            <a:br>
              <a:rPr lang="en-ID" sz="1600" dirty="0">
                <a:latin typeface="Avenir Book" panose="02000503020000020003" pitchFamily="2" charset="0"/>
              </a:rPr>
            </a:br>
            <a:r>
              <a:rPr lang="en-ID" sz="1600" dirty="0">
                <a:latin typeface="Avenir Book" panose="02000503020000020003" pitchFamily="2" charset="0"/>
              </a:rPr>
              <a:t>            </a:t>
            </a:r>
            <a:r>
              <a:rPr lang="en-ID" sz="1600" dirty="0" err="1">
                <a:latin typeface="Avenir Book" panose="02000503020000020003" pitchFamily="2" charset="0"/>
              </a:rPr>
              <a:t>System.out.println</a:t>
            </a:r>
            <a:r>
              <a:rPr lang="en-ID" sz="1600" dirty="0">
                <a:latin typeface="Avenir Book" panose="02000503020000020003" pitchFamily="2" charset="0"/>
              </a:rPr>
              <a:t>("</a:t>
            </a:r>
            <a:r>
              <a:rPr lang="en-ID" sz="1600" dirty="0" err="1">
                <a:latin typeface="Avenir Book" panose="02000503020000020003" pitchFamily="2" charset="0"/>
              </a:rPr>
              <a:t>wuuuuffff</a:t>
            </a:r>
            <a:r>
              <a:rPr lang="en-ID" sz="1600" dirty="0">
                <a:latin typeface="Avenir Book" panose="02000503020000020003" pitchFamily="2" charset="0"/>
              </a:rPr>
              <a:t>");</a:t>
            </a:r>
            <a:br>
              <a:rPr lang="en-ID" sz="1600" dirty="0">
                <a:latin typeface="Avenir Book" panose="02000503020000020003" pitchFamily="2" charset="0"/>
              </a:rPr>
            </a:br>
            <a:r>
              <a:rPr lang="en-ID" sz="1600" dirty="0">
                <a:latin typeface="Avenir Book" panose="02000503020000020003" pitchFamily="2" charset="0"/>
              </a:rPr>
              <a:t>        }</a:t>
            </a:r>
            <a:br>
              <a:rPr lang="en-ID" sz="1600" dirty="0">
                <a:latin typeface="Avenir Book" panose="02000503020000020003" pitchFamily="2" charset="0"/>
              </a:rPr>
            </a:br>
            <a:r>
              <a:rPr lang="en-ID" sz="1600" dirty="0">
                <a:latin typeface="Avenir Book" panose="02000503020000020003" pitchFamily="2" charset="0"/>
              </a:rPr>
              <a:t>        else {</a:t>
            </a:r>
            <a:br>
              <a:rPr lang="en-ID" sz="1600" dirty="0">
                <a:latin typeface="Avenir Book" panose="02000503020000020003" pitchFamily="2" charset="0"/>
              </a:rPr>
            </a:br>
            <a:r>
              <a:rPr lang="en-ID" sz="1600" dirty="0">
                <a:latin typeface="Avenir Book" panose="02000503020000020003" pitchFamily="2" charset="0"/>
              </a:rPr>
              <a:t>            </a:t>
            </a:r>
            <a:r>
              <a:rPr lang="en-ID" sz="1600" dirty="0" err="1">
                <a:latin typeface="Avenir Book" panose="02000503020000020003" pitchFamily="2" charset="0"/>
              </a:rPr>
              <a:t>System.out.println</a:t>
            </a:r>
            <a:r>
              <a:rPr lang="en-ID" sz="1600" dirty="0">
                <a:latin typeface="Avenir Book" panose="02000503020000020003" pitchFamily="2" charset="0"/>
              </a:rPr>
              <a:t>("</a:t>
            </a:r>
            <a:r>
              <a:rPr lang="en-ID" sz="1600" dirty="0" err="1">
                <a:latin typeface="Avenir Book" panose="02000503020000020003" pitchFamily="2" charset="0"/>
              </a:rPr>
              <a:t>grrrrrrr</a:t>
            </a:r>
            <a:r>
              <a:rPr lang="en-ID" sz="1600" dirty="0">
                <a:latin typeface="Avenir Book" panose="02000503020000020003" pitchFamily="2" charset="0"/>
              </a:rPr>
              <a:t>");</a:t>
            </a:r>
            <a:br>
              <a:rPr lang="en-ID" sz="1600" dirty="0">
                <a:latin typeface="Avenir Book" panose="02000503020000020003" pitchFamily="2" charset="0"/>
              </a:rPr>
            </a:br>
            <a:r>
              <a:rPr lang="en-ID" sz="1600" dirty="0">
                <a:latin typeface="Avenir Book" panose="02000503020000020003" pitchFamily="2" charset="0"/>
              </a:rPr>
              <a:t>        }</a:t>
            </a:r>
            <a:br>
              <a:rPr lang="en-ID" sz="1600" dirty="0">
                <a:latin typeface="Avenir Book" panose="02000503020000020003" pitchFamily="2" charset="0"/>
              </a:rPr>
            </a:br>
            <a:r>
              <a:rPr lang="en-ID" sz="1600" dirty="0">
                <a:latin typeface="Avenir Book" panose="02000503020000020003" pitchFamily="2" charset="0"/>
              </a:rPr>
              <a:t>    }</a:t>
            </a:r>
          </a:p>
          <a:p>
            <a:r>
              <a:rPr lang="en-ID" sz="1600" dirty="0">
                <a:latin typeface="Avenir Book" panose="02000503020000020003" pitchFamily="2" charset="0"/>
              </a:rPr>
              <a:t>}</a:t>
            </a:r>
            <a:br>
              <a:rPr lang="en-ID" sz="1600" dirty="0">
                <a:latin typeface="Avenir Book" panose="02000503020000020003" pitchFamily="2" charset="0"/>
              </a:rPr>
            </a:br>
            <a:br>
              <a:rPr lang="en-ID" sz="1600" dirty="0">
                <a:latin typeface="Avenir Book" panose="02000503020000020003" pitchFamily="2" charset="0"/>
              </a:rPr>
            </a:br>
            <a:r>
              <a:rPr lang="en-ID" sz="1600" dirty="0">
                <a:latin typeface="Avenir Book" panose="02000503020000020003" pitchFamily="2" charset="0"/>
              </a:rPr>
              <a:t>   </a:t>
            </a:r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0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29" y="344685"/>
            <a:ext cx="7886699" cy="669852"/>
          </a:xfrm>
        </p:spPr>
        <p:txBody>
          <a:bodyPr/>
          <a:lstStyle/>
          <a:p>
            <a:r>
              <a:rPr lang="en-US" dirty="0"/>
              <a:t>Is it Overloading?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0B1163-BD02-FA4F-A829-13197F01D8BE}"/>
              </a:ext>
            </a:extLst>
          </p:cNvPr>
          <p:cNvSpPr txBox="1">
            <a:spLocks/>
          </p:cNvSpPr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ID" sz="2000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E7BB54B0-903F-7145-8AC5-D14D8780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1327150"/>
            <a:ext cx="5600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7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29" y="344685"/>
            <a:ext cx="7886699" cy="669852"/>
          </a:xfrm>
        </p:spPr>
        <p:txBody>
          <a:bodyPr/>
          <a:lstStyle/>
          <a:p>
            <a:r>
              <a:rPr lang="en-US" dirty="0"/>
              <a:t>Is it Overloading?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0B1163-BD02-FA4F-A829-13197F01D8BE}"/>
              </a:ext>
            </a:extLst>
          </p:cNvPr>
          <p:cNvSpPr txBox="1">
            <a:spLocks/>
          </p:cNvSpPr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ID" sz="2000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60E4DDF8-5E12-CB47-857F-0EDB5ABFB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079500"/>
            <a:ext cx="76581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35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29" y="344685"/>
            <a:ext cx="7886699" cy="669852"/>
          </a:xfrm>
        </p:spPr>
        <p:txBody>
          <a:bodyPr/>
          <a:lstStyle/>
          <a:p>
            <a:r>
              <a:rPr lang="en-US" dirty="0"/>
              <a:t>Super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0B1163-BD02-FA4F-A829-13197F01D8BE}"/>
              </a:ext>
            </a:extLst>
          </p:cNvPr>
          <p:cNvSpPr txBox="1">
            <a:spLocks/>
          </p:cNvSpPr>
          <p:nvPr/>
        </p:nvSpPr>
        <p:spPr>
          <a:xfrm>
            <a:off x="5466868" y="1519301"/>
            <a:ext cx="3395722" cy="212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ID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B6D83-DB57-DF4F-A3CB-8BFF78C1D769}"/>
              </a:ext>
            </a:extLst>
          </p:cNvPr>
          <p:cNvSpPr txBox="1"/>
          <p:nvPr/>
        </p:nvSpPr>
        <p:spPr>
          <a:xfrm>
            <a:off x="501328" y="1339211"/>
            <a:ext cx="83612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altLang="ko-K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super keyword refers to the parent objects.</a:t>
            </a:r>
          </a:p>
          <a:p>
            <a:pPr algn="just"/>
            <a:endParaRPr lang="en-GB" altLang="ko-K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GB" altLang="ko-K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 is used </a:t>
            </a:r>
            <a:r>
              <a:rPr lang="en-GB" altLang="ko-KR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call superclass methods</a:t>
            </a:r>
            <a:r>
              <a:rPr lang="en-GB" altLang="ko-K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or to access the </a:t>
            </a:r>
            <a:r>
              <a:rPr lang="en-GB" altLang="ko-KR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parent’s constructor</a:t>
            </a:r>
            <a:r>
              <a:rPr lang="en-GB" altLang="ko-K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just"/>
            <a:endParaRPr lang="en-GB" altLang="ko-K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GB" altLang="ko-K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 is usually used </a:t>
            </a:r>
            <a:r>
              <a:rPr lang="en-GB" altLang="ko-KR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eliminate the confusion between parent and child that have methods with the same name</a:t>
            </a:r>
            <a:r>
              <a:rPr lang="en-GB" altLang="ko-K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altLang="ko-K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41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7046-E841-C985-A97A-96D26D24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9072-C131-F103-5CEC-2C4E750A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 Invocation (VMI)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polimorfisme</a:t>
            </a:r>
            <a:r>
              <a:rPr lang="en-US" dirty="0"/>
              <a:t> dan Overriding. </a:t>
            </a:r>
          </a:p>
          <a:p>
            <a:pPr>
              <a:lnSpc>
                <a:spcPct val="100000"/>
              </a:lnSpc>
            </a:pPr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overridden method pada parent class, </a:t>
            </a:r>
            <a:r>
              <a:rPr lang="en-US" dirty="0" err="1"/>
              <a:t>kompiler</a:t>
            </a:r>
            <a:r>
              <a:rPr lang="en-US" dirty="0"/>
              <a:t> Java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invocation (</a:t>
            </a:r>
            <a:r>
              <a:rPr lang="en-US" dirty="0" err="1"/>
              <a:t>pemanggilan</a:t>
            </a:r>
            <a:r>
              <a:rPr lang="en-US" dirty="0"/>
              <a:t>) </a:t>
            </a:r>
            <a:r>
              <a:rPr lang="en-US" dirty="0" err="1"/>
              <a:t>terhadap</a:t>
            </a:r>
            <a:r>
              <a:rPr lang="en-US" dirty="0"/>
              <a:t> Overriding method pada subclass, </a:t>
            </a:r>
            <a:r>
              <a:rPr lang="en-US" dirty="0" err="1"/>
              <a:t>dimana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overridden method.</a:t>
            </a:r>
          </a:p>
        </p:txBody>
      </p:sp>
    </p:spTree>
    <p:extLst>
      <p:ext uri="{BB962C8B-B14F-4D97-AF65-F5344CB8AC3E}">
        <p14:creationId xmlns:p14="http://schemas.microsoft.com/office/powerpoint/2010/main" val="3045150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2F6F-1D9A-CE6B-5572-8C06205F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4DFF-40C7-AA3F-5A28-6824C797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022" y="829342"/>
            <a:ext cx="2619022" cy="5723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err="1"/>
              <a:t>Setelah</a:t>
            </a:r>
            <a:r>
              <a:rPr lang="en-US" sz="2400" b="1" dirty="0"/>
              <a:t> </a:t>
            </a:r>
            <a:r>
              <a:rPr lang="en-US" sz="2400" b="1" dirty="0" err="1"/>
              <a:t>dijalankan</a:t>
            </a:r>
            <a:r>
              <a:rPr lang="en-US" sz="2400" b="1" dirty="0"/>
              <a:t>, </a:t>
            </a:r>
            <a:r>
              <a:rPr lang="en-US" sz="2400" b="1" dirty="0" err="1"/>
              <a:t>apa</a:t>
            </a:r>
            <a:r>
              <a:rPr lang="en-US" sz="2400" b="1" dirty="0"/>
              <a:t> output yang </a:t>
            </a:r>
            <a:r>
              <a:rPr lang="en-US" sz="2400" b="1" dirty="0" err="1"/>
              <a:t>dihasilkan</a:t>
            </a:r>
            <a:r>
              <a:rPr lang="en-US" sz="2400" b="1" dirty="0"/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Nilai x = 5, </a:t>
            </a:r>
            <a:r>
              <a:rPr lang="en-US" sz="2400" dirty="0" err="1"/>
              <a:t>Ini</a:t>
            </a:r>
            <a:r>
              <a:rPr lang="en-US" sz="2400" dirty="0"/>
              <a:t> class Parent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Nilai x = 5, </a:t>
            </a:r>
            <a:r>
              <a:rPr lang="en-US" sz="2400" dirty="0" err="1"/>
              <a:t>Ini</a:t>
            </a:r>
            <a:r>
              <a:rPr lang="en-US" sz="2400" dirty="0"/>
              <a:t> class Child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Nilai x = 10, </a:t>
            </a:r>
            <a:r>
              <a:rPr lang="en-US" sz="2400" dirty="0" err="1"/>
              <a:t>Ini</a:t>
            </a:r>
            <a:r>
              <a:rPr lang="en-US" sz="2400" dirty="0"/>
              <a:t> class Parent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Nilai x = 10, </a:t>
            </a:r>
            <a:r>
              <a:rPr lang="en-US" sz="2400" dirty="0" err="1"/>
              <a:t>Ini</a:t>
            </a:r>
            <a:r>
              <a:rPr lang="en-US" sz="2400" dirty="0"/>
              <a:t> class Child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lphaLcPeriod"/>
            </a:pPr>
            <a:endParaRPr lang="en-US" sz="2400" dirty="0"/>
          </a:p>
        </p:txBody>
      </p:sp>
      <p:pic>
        <p:nvPicPr>
          <p:cNvPr id="4" name="Google Shape;219;p14">
            <a:extLst>
              <a:ext uri="{FF2B5EF4-FFF2-40B4-BE49-F238E27FC236}">
                <a16:creationId xmlns:a16="http://schemas.microsoft.com/office/drawing/2014/main" id="{A1630011-D7FA-1E97-9383-9A957A1F0C3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019800" cy="6552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45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5556-322B-57E4-F886-BA168812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380E-ED59-6501-4B28-380B58F3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running program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 dirty="0"/>
              <a:t>	Nilai x = 5</a:t>
            </a: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 dirty="0"/>
              <a:t>	</a:t>
            </a:r>
            <a:r>
              <a:rPr lang="en-US" dirty="0" err="1"/>
              <a:t>Ini</a:t>
            </a:r>
            <a:r>
              <a:rPr lang="en-US" dirty="0"/>
              <a:t> class Child</a:t>
            </a: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lang="en-US" dirty="0"/>
          </a:p>
          <a:p>
            <a:pPr marL="365760" lvl="0" indent="-25603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 dirty="0"/>
              <a:t>	Pada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i="1" dirty="0"/>
              <a:t>runtime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 </a:t>
            </a:r>
            <a:r>
              <a:rPr lang="en-US" dirty="0" err="1"/>
              <a:t>obyeknya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86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C422-0143-C726-FAAC-61072F7E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96CE-BD96-1017-B491-C46D9A29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23" y="1158949"/>
            <a:ext cx="8850488" cy="5018014"/>
          </a:xfrm>
        </p:spPr>
        <p:txBody>
          <a:bodyPr>
            <a:normAutofit fontScale="92500" lnSpcReduction="10000"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2800" dirty="0"/>
              <a:t>main(){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800" dirty="0"/>
              <a:t>		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ugm</a:t>
            </a:r>
            <a:r>
              <a:rPr lang="en-US" sz="2800" dirty="0"/>
              <a:t> [] = new </a:t>
            </a:r>
            <a:r>
              <a:rPr lang="en-US" sz="2800" dirty="0" err="1"/>
              <a:t>Manusia</a:t>
            </a:r>
            <a:r>
              <a:rPr lang="en-US" sz="2800" dirty="0"/>
              <a:t>[20]; 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800" dirty="0"/>
              <a:t>		</a:t>
            </a:r>
            <a:r>
              <a:rPr lang="en-US" sz="2800" dirty="0" err="1"/>
              <a:t>ugm</a:t>
            </a:r>
            <a:r>
              <a:rPr lang="en-US" sz="2800" dirty="0"/>
              <a:t>[0] = new </a:t>
            </a:r>
            <a:r>
              <a:rPr lang="en-US" sz="2800" dirty="0" err="1"/>
              <a:t>Dosen</a:t>
            </a:r>
            <a:r>
              <a:rPr lang="en-US" sz="2800" dirty="0"/>
              <a:t>("09","Rifqi");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800" dirty="0"/>
              <a:t>		</a:t>
            </a:r>
            <a:r>
              <a:rPr lang="en-US" sz="2800" dirty="0" err="1"/>
              <a:t>ugm</a:t>
            </a:r>
            <a:r>
              <a:rPr lang="en-US" sz="2800" dirty="0"/>
              <a:t>[1] = new </a:t>
            </a:r>
            <a:r>
              <a:rPr lang="en-US" sz="2800" dirty="0" err="1"/>
              <a:t>Mahasiswa</a:t>
            </a:r>
            <a:r>
              <a:rPr lang="en-US" sz="2800" dirty="0"/>
              <a:t>("1234","Budi","Jogja");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800" dirty="0"/>
              <a:t>		</a:t>
            </a:r>
            <a:r>
              <a:rPr lang="en-US" sz="2800" dirty="0" err="1"/>
              <a:t>ugm</a:t>
            </a:r>
            <a:r>
              <a:rPr lang="en-US" sz="2800" dirty="0"/>
              <a:t>[2] = new </a:t>
            </a:r>
            <a:r>
              <a:rPr lang="en-US" sz="2800" dirty="0" err="1"/>
              <a:t>Mahasiswa</a:t>
            </a:r>
            <a:r>
              <a:rPr lang="en-US" sz="2800" dirty="0"/>
              <a:t>("2342","Susi","Pangandaran");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800" dirty="0"/>
              <a:t>		</a:t>
            </a:r>
            <a:r>
              <a:rPr lang="en-US" sz="2800" dirty="0" err="1"/>
              <a:t>ugm</a:t>
            </a:r>
            <a:r>
              <a:rPr lang="en-US" sz="2800" dirty="0"/>
              <a:t>[3] = new </a:t>
            </a:r>
            <a:r>
              <a:rPr lang="en-US" sz="2800" dirty="0" err="1"/>
              <a:t>Karyawan</a:t>
            </a:r>
            <a:r>
              <a:rPr lang="en-US" sz="2800" dirty="0"/>
              <a:t>("K21","Joko",20);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800" dirty="0"/>
              <a:t>		</a:t>
            </a:r>
            <a:r>
              <a:rPr lang="en-US" sz="2800" dirty="0" err="1"/>
              <a:t>dst</a:t>
            </a:r>
            <a:r>
              <a:rPr lang="en-US" sz="2800" dirty="0"/>
              <a:t>...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800" dirty="0"/>
              <a:t>		</a:t>
            </a: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800" dirty="0"/>
              <a:t>		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ugm</a:t>
            </a:r>
            <a:r>
              <a:rPr lang="en-US" sz="2800" dirty="0"/>
              <a:t>[1].</a:t>
            </a:r>
            <a:r>
              <a:rPr lang="en-US" sz="2800" dirty="0" err="1"/>
              <a:t>getNama</a:t>
            </a:r>
            <a:r>
              <a:rPr lang="en-US" sz="2800" dirty="0"/>
              <a:t>()); //</a:t>
            </a:r>
            <a:r>
              <a:rPr lang="en-US" sz="2800" dirty="0" err="1"/>
              <a:t>bisa</a:t>
            </a:r>
            <a:r>
              <a:rPr lang="en-US" sz="2800" dirty="0"/>
              <a:t>?</a:t>
            </a: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800" dirty="0"/>
              <a:t>		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ugm</a:t>
            </a:r>
            <a:r>
              <a:rPr lang="en-US" sz="2800" dirty="0"/>
              <a:t>[3].</a:t>
            </a:r>
            <a:r>
              <a:rPr lang="en-US" sz="2800" dirty="0" err="1"/>
              <a:t>getNama</a:t>
            </a:r>
            <a:r>
              <a:rPr lang="en-US" sz="2800" dirty="0"/>
              <a:t>());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800" dirty="0"/>
              <a:t>		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ugm</a:t>
            </a:r>
            <a:r>
              <a:rPr lang="en-US" sz="2800" dirty="0"/>
              <a:t>[0]); //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tampil</a:t>
            </a:r>
            <a:r>
              <a:rPr lang="en-US" sz="2800" dirty="0"/>
              <a:t>?</a:t>
            </a: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lang="en-US" sz="2800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8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A964-9335-7B83-68A3-FBEE81FB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72" y="442078"/>
            <a:ext cx="3220861" cy="563328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Polymorphic arguments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parameter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bertipe</a:t>
            </a:r>
            <a:r>
              <a:rPr lang="en-US" dirty="0"/>
              <a:t> subclass-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</p:txBody>
      </p:sp>
      <p:pic>
        <p:nvPicPr>
          <p:cNvPr id="4" name="Google Shape;242;p18">
            <a:extLst>
              <a:ext uri="{FF2B5EF4-FFF2-40B4-BE49-F238E27FC236}">
                <a16:creationId xmlns:a16="http://schemas.microsoft.com/office/drawing/2014/main" id="{BEA37268-FA71-69B7-5405-21C75BD7E02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7600" y="96636"/>
            <a:ext cx="6406512" cy="6324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212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2B15-6AAA-E25E-D0D7-C22D4D86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56" y="350872"/>
            <a:ext cx="4425243" cy="5826091"/>
          </a:xfrm>
        </p:spPr>
        <p:txBody>
          <a:bodyPr/>
          <a:lstStyle/>
          <a:p>
            <a:r>
              <a:rPr lang="en-US" dirty="0" err="1"/>
              <a:t>Pernyataan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instanceof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sangat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polymorphic arguments.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254;p20">
            <a:extLst>
              <a:ext uri="{FF2B5EF4-FFF2-40B4-BE49-F238E27FC236}">
                <a16:creationId xmlns:a16="http://schemas.microsoft.com/office/drawing/2014/main" id="{1570FB5B-821C-3992-FC66-89D0169EF54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1999" y="0"/>
            <a:ext cx="4535271" cy="6507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03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C541-E935-D022-8ED4-7B565A06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pelajari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A1A1C8F-427F-DBF0-B5DB-CEF69BE70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2" y="1027290"/>
            <a:ext cx="8505748" cy="5299108"/>
          </a:xfrm>
        </p:spPr>
      </p:pic>
    </p:spTree>
    <p:extLst>
      <p:ext uri="{BB962C8B-B14F-4D97-AF65-F5344CB8AC3E}">
        <p14:creationId xmlns:p14="http://schemas.microsoft.com/office/powerpoint/2010/main" val="4199106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10A9-C6B3-F120-8F83-38784B8F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AAFA-3393-4ABE-7C47-8A3296EE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dijumpai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di mana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dan program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aktualnya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i="1" dirty="0"/>
              <a:t>operator</a:t>
            </a:r>
            <a:r>
              <a:rPr lang="en-US" dirty="0"/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just"/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just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operator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aktualnya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subclass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me-</a:t>
            </a:r>
            <a:r>
              <a:rPr lang="en-US" i="1" dirty="0"/>
              <a:t>casting</a:t>
            </a:r>
            <a:r>
              <a:rPr lang="en-US" dirty="0"/>
              <a:t> </a:t>
            </a:r>
            <a:r>
              <a:rPr lang="en-US" dirty="0" err="1"/>
              <a:t>variabelnya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6700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3FBF-46D3-BA3F-7398-B2468326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FA55-C7E8-5DF6-F2F1-8D8F8E5F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72;p6">
            <a:extLst>
              <a:ext uri="{FF2B5EF4-FFF2-40B4-BE49-F238E27FC236}">
                <a16:creationId xmlns:a16="http://schemas.microsoft.com/office/drawing/2014/main" id="{644F65D7-C71C-25A6-DCDD-B47B603323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443" y="1412804"/>
            <a:ext cx="9031111" cy="4510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363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FD8C-8231-A3CF-7640-095E9436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02D0-F65F-56CD-9207-25A13F44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44" y="1158949"/>
            <a:ext cx="8703734" cy="5018014"/>
          </a:xfrm>
        </p:spPr>
        <p:txBody>
          <a:bodyPr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ct val="68000"/>
              <a:buNone/>
            </a:pP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doSomething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(Employee e) {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if(e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Manager) {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Manager m =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(Manager)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e;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(“this is the 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  manager of ” +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m.getDepartment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		//rest of operation</a:t>
            </a:r>
            <a:endParaRPr lang="en-US" dirty="0"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10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DC5E-BC15-EA99-16CA-ED3E98DF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7DFF-8510-C142-4DAE-04B5E20C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66928" indent="-457200">
              <a:spcBef>
                <a:spcPts val="0"/>
              </a:spcBef>
              <a:buSzPct val="68000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(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dirty="0"/>
              <a:t>)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dirty="0"/>
              <a:t>. </a:t>
            </a:r>
          </a:p>
          <a:p>
            <a:pPr marL="566928" indent="-457200">
              <a:spcBef>
                <a:spcPts val="0"/>
              </a:spcBef>
              <a:buSzPct val="68000"/>
            </a:pP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instance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-US" dirty="0"/>
              <a:t>. </a:t>
            </a:r>
          </a:p>
          <a:p>
            <a:pPr marL="566928" indent="-457200">
              <a:spcBef>
                <a:spcPts val="0"/>
              </a:spcBef>
              <a:buSzPct val="68000"/>
            </a:pPr>
            <a:r>
              <a:rPr lang="en-US" dirty="0"/>
              <a:t>Jika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di-</a:t>
            </a:r>
            <a:r>
              <a:rPr lang="en-US" i="1" dirty="0"/>
              <a:t>casting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Manager (m).  </a:t>
            </a:r>
          </a:p>
          <a:p>
            <a:pPr marL="566928" indent="-457200">
              <a:spcBef>
                <a:spcPts val="0"/>
              </a:spcBef>
              <a:buSzPct val="68000"/>
            </a:pP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i="1" dirty="0"/>
              <a:t> method </a:t>
            </a:r>
            <a:r>
              <a:rPr lang="en-US" dirty="0"/>
              <a:t>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method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getDepartment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(). </a:t>
            </a:r>
          </a:p>
          <a:p>
            <a:pPr marL="566928" indent="-457200">
              <a:spcBef>
                <a:spcPts val="0"/>
              </a:spcBef>
              <a:buSzPct val="68000"/>
            </a:pPr>
            <a:r>
              <a:rPr lang="en-US" dirty="0"/>
              <a:t>Jika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casting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e.getDepartment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i="1" dirty="0"/>
              <a:t>compiler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method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getDepartment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dirty="0"/>
              <a:t>.</a:t>
            </a:r>
          </a:p>
          <a:p>
            <a:pPr marL="365760" lvl="0" indent="-156933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20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ED02-D308-BA28-BD04-37002CEE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9489"/>
            <a:ext cx="1775883" cy="669852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6A00-2BA9-FED4-5FD0-F76356C1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8949"/>
            <a:ext cx="2588683" cy="5018014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class-class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programmnya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minimum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A9688-E33F-D29F-7CDA-6676D0AF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44" y="108297"/>
            <a:ext cx="5531556" cy="62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17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B325-2DBA-7278-97B9-0D5FBFDD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39" y="577178"/>
            <a:ext cx="7886699" cy="669852"/>
          </a:xfrm>
        </p:spPr>
        <p:txBody>
          <a:bodyPr/>
          <a:lstStyle/>
          <a:p>
            <a:r>
              <a:rPr lang="en-US" dirty="0" err="1"/>
              <a:t>Implmenetasikan</a:t>
            </a:r>
            <a:r>
              <a:rPr lang="en-US" dirty="0"/>
              <a:t> class diagram </a:t>
            </a:r>
            <a:r>
              <a:rPr lang="en-US" dirty="0" err="1"/>
              <a:t>berikut</a:t>
            </a:r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317AC0E-D598-FFC8-C90E-99AEC562A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59" y="1285517"/>
            <a:ext cx="4672282" cy="4995305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6B5D6B3-F488-0C8D-9310-0D0033DBF6B2}"/>
              </a:ext>
            </a:extLst>
          </p:cNvPr>
          <p:cNvSpPr txBox="1">
            <a:spLocks/>
          </p:cNvSpPr>
          <p:nvPr/>
        </p:nvSpPr>
        <p:spPr>
          <a:xfrm>
            <a:off x="335139" y="91756"/>
            <a:ext cx="1775883" cy="66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 err="1"/>
              <a:t>Tugas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96885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857957" y="135467"/>
            <a:ext cx="8116710" cy="2607733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ounded Rectangle 5"/>
          <p:cNvSpPr/>
          <p:nvPr/>
        </p:nvSpPr>
        <p:spPr>
          <a:xfrm>
            <a:off x="259644" y="2800349"/>
            <a:ext cx="7227006" cy="30021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3423" y="228600"/>
            <a:ext cx="7879644" cy="24574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/>
              <a:t>Angkutan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mode </a:t>
            </a:r>
            <a:r>
              <a:rPr lang="en-US" sz="1600" dirty="0" err="1"/>
              <a:t>transportasi</a:t>
            </a:r>
            <a:r>
              <a:rPr lang="en-US" sz="1600" dirty="0"/>
              <a:t> yang </a:t>
            </a:r>
            <a:r>
              <a:rPr lang="en-US" sz="1600" dirty="0" err="1"/>
              <a:t>biasa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. </a:t>
            </a:r>
            <a:r>
              <a:rPr lang="en-US" sz="1600" dirty="0" err="1"/>
              <a:t>Angkutan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2 </a:t>
            </a:r>
            <a:r>
              <a:rPr lang="en-US" sz="1600" dirty="0" err="1"/>
              <a:t>atribut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b="1" dirty="0" err="1"/>
              <a:t>pengemudi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b="1" dirty="0" err="1"/>
              <a:t>jumlahRoda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 err="1"/>
              <a:t>Terdapat</a:t>
            </a:r>
            <a:r>
              <a:rPr lang="en-US" sz="1600" dirty="0"/>
              <a:t> 2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Angkutan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AngkutanBermotor</a:t>
            </a:r>
            <a:r>
              <a:rPr lang="en-US" sz="1600" dirty="0"/>
              <a:t> (yang </a:t>
            </a:r>
            <a:r>
              <a:rPr lang="en-US" sz="1600" dirty="0" err="1"/>
              <a:t>selalu</a:t>
            </a:r>
            <a:r>
              <a:rPr lang="en-US" sz="1600" dirty="0"/>
              <a:t> </a:t>
            </a:r>
            <a:r>
              <a:rPr lang="en-US" sz="1600" dirty="0" err="1"/>
              <a:t>dikemudikan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sopir</a:t>
            </a:r>
            <a:r>
              <a:rPr lang="en-US" sz="1600" dirty="0"/>
              <a:t>)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AngkutanTidakBermotor</a:t>
            </a:r>
            <a:r>
              <a:rPr lang="en-US" sz="1600" dirty="0"/>
              <a:t> (yang </a:t>
            </a:r>
            <a:r>
              <a:rPr lang="en-US" sz="1600" dirty="0" err="1"/>
              <a:t>dimiliki</a:t>
            </a:r>
            <a:r>
              <a:rPr lang="en-US" sz="1600" dirty="0"/>
              <a:t> </a:t>
            </a:r>
            <a:r>
              <a:rPr lang="en-US" sz="1600" dirty="0" err="1"/>
              <a:t>perorangan</a:t>
            </a:r>
            <a:r>
              <a:rPr lang="en-US" sz="1600" dirty="0"/>
              <a:t>/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pemilik</a:t>
            </a:r>
            <a:r>
              <a:rPr lang="en-US" sz="1600" dirty="0"/>
              <a:t>).</a:t>
            </a:r>
          </a:p>
          <a:p>
            <a:pPr>
              <a:buNone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AngkutanBermotor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Bus(</a:t>
            </a:r>
            <a:r>
              <a:rPr lang="en-US" sz="1600" dirty="0" err="1"/>
              <a:t>selalu</a:t>
            </a:r>
            <a:r>
              <a:rPr lang="en-US" sz="1600" dirty="0"/>
              <a:t> </a:t>
            </a:r>
            <a:r>
              <a:rPr lang="en-US" sz="1600" dirty="0" err="1"/>
              <a:t>berroda</a:t>
            </a:r>
            <a:r>
              <a:rPr lang="en-US" sz="1600" dirty="0"/>
              <a:t> 6)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Taksi</a:t>
            </a:r>
            <a:r>
              <a:rPr lang="en-US" sz="1600" dirty="0"/>
              <a:t> (</a:t>
            </a:r>
            <a:r>
              <a:rPr lang="en-US" sz="1600" dirty="0" err="1"/>
              <a:t>selalu</a:t>
            </a:r>
            <a:r>
              <a:rPr lang="en-US" sz="1600" dirty="0"/>
              <a:t> </a:t>
            </a:r>
            <a:r>
              <a:rPr lang="en-US" sz="1600" dirty="0" err="1"/>
              <a:t>beroda</a:t>
            </a:r>
            <a:r>
              <a:rPr lang="en-US" sz="1600" dirty="0"/>
              <a:t> 4)</a:t>
            </a:r>
          </a:p>
          <a:p>
            <a:pPr>
              <a:buNone/>
            </a:pPr>
            <a:r>
              <a:rPr lang="en-US" sz="1600" dirty="0" err="1"/>
              <a:t>Angkutan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bermotor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Andong</a:t>
            </a:r>
            <a:r>
              <a:rPr lang="en-US" sz="1600" dirty="0"/>
              <a:t>(</a:t>
            </a:r>
            <a:r>
              <a:rPr lang="en-US" sz="1600" dirty="0" err="1"/>
              <a:t>beroda</a:t>
            </a:r>
            <a:r>
              <a:rPr lang="en-US" sz="1600" dirty="0"/>
              <a:t> 4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dikemudikan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Kusir</a:t>
            </a:r>
            <a:r>
              <a:rPr lang="en-US" sz="1600" dirty="0"/>
              <a:t>)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Becak</a:t>
            </a:r>
            <a:r>
              <a:rPr lang="en-US" sz="1600" dirty="0"/>
              <a:t>(</a:t>
            </a:r>
            <a:r>
              <a:rPr lang="en-US" sz="1600" dirty="0" err="1"/>
              <a:t>beroda</a:t>
            </a:r>
            <a:r>
              <a:rPr lang="en-US" sz="1600" dirty="0"/>
              <a:t> 3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dikemudikan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Tukang</a:t>
            </a:r>
            <a:r>
              <a:rPr lang="en-US" sz="1600" dirty="0"/>
              <a:t> </a:t>
            </a:r>
            <a:r>
              <a:rPr lang="en-US" sz="1600" dirty="0" err="1"/>
              <a:t>Becak</a:t>
            </a:r>
            <a:r>
              <a:rPr lang="en-US" sz="1600" dirty="0"/>
              <a:t>).</a:t>
            </a:r>
          </a:p>
        </p:txBody>
      </p:sp>
      <p:sp>
        <p:nvSpPr>
          <p:cNvPr id="9" name="Can 8"/>
          <p:cNvSpPr/>
          <p:nvPr/>
        </p:nvSpPr>
        <p:spPr>
          <a:xfrm>
            <a:off x="5314950" y="3028950"/>
            <a:ext cx="2686050" cy="17145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Cube 7"/>
          <p:cNvSpPr/>
          <p:nvPr/>
        </p:nvSpPr>
        <p:spPr>
          <a:xfrm>
            <a:off x="5314950" y="2571750"/>
            <a:ext cx="2400300" cy="62865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609600" y="2857501"/>
            <a:ext cx="65341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AngkutanUmum</a:t>
            </a:r>
            <a:r>
              <a:rPr lang="en-US" sz="1600" dirty="0"/>
              <a:t> [] </a:t>
            </a:r>
            <a:r>
              <a:rPr lang="en-US" sz="1600" dirty="0" err="1"/>
              <a:t>ang</a:t>
            </a:r>
            <a:r>
              <a:rPr lang="en-US" sz="1600" dirty="0"/>
              <a:t> = new </a:t>
            </a:r>
            <a:r>
              <a:rPr lang="en-US" sz="1600" dirty="0" err="1"/>
              <a:t>AngkutanUmum</a:t>
            </a:r>
            <a:r>
              <a:rPr lang="en-US" sz="1600" dirty="0"/>
              <a:t>[4];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ang</a:t>
            </a:r>
            <a:r>
              <a:rPr lang="en-US" sz="1600" dirty="0"/>
              <a:t>[0] = new </a:t>
            </a:r>
            <a:r>
              <a:rPr lang="en-US" sz="1600" dirty="0" err="1"/>
              <a:t>Andong</a:t>
            </a:r>
            <a:r>
              <a:rPr lang="en-US" sz="1600" dirty="0"/>
              <a:t>("</a:t>
            </a:r>
            <a:r>
              <a:rPr lang="en-US" sz="1600" dirty="0" err="1"/>
              <a:t>Agus</a:t>
            </a:r>
            <a:r>
              <a:rPr lang="en-US" sz="1600" dirty="0"/>
              <a:t>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ang</a:t>
            </a:r>
            <a:r>
              <a:rPr lang="en-US" sz="1600" dirty="0"/>
              <a:t>[1] = new </a:t>
            </a:r>
            <a:r>
              <a:rPr lang="en-US" sz="1600" dirty="0" err="1"/>
              <a:t>Becak</a:t>
            </a:r>
            <a:r>
              <a:rPr lang="en-US" sz="1600" dirty="0"/>
              <a:t>("</a:t>
            </a:r>
            <a:r>
              <a:rPr lang="en-US" sz="1600" dirty="0" err="1"/>
              <a:t>Joko</a:t>
            </a:r>
            <a:r>
              <a:rPr lang="en-US" sz="1600" dirty="0"/>
              <a:t>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ang</a:t>
            </a:r>
            <a:r>
              <a:rPr lang="en-US" sz="1600" dirty="0"/>
              <a:t>[2] = new Bus();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ang</a:t>
            </a:r>
            <a:r>
              <a:rPr lang="en-US" sz="1600" dirty="0"/>
              <a:t>[3] = new </a:t>
            </a:r>
            <a:r>
              <a:rPr lang="en-US" sz="1600" dirty="0" err="1"/>
              <a:t>Taksi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</a:t>
            </a:r>
            <a:r>
              <a:rPr lang="en-US" sz="1600" dirty="0" err="1"/>
              <a:t>ang.length;i</a:t>
            </a:r>
            <a:r>
              <a:rPr lang="en-US" sz="1600" dirty="0"/>
              <a:t>++){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ang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getPengemudi</a:t>
            </a:r>
            <a:r>
              <a:rPr lang="en-US" sz="1600" dirty="0"/>
              <a:t>()+"\t");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ang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getJumlahRoda</a:t>
            </a:r>
            <a:r>
              <a:rPr lang="en-US" sz="1600" dirty="0"/>
              <a:t>()+"\t");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650" y="2606278"/>
            <a:ext cx="2343150" cy="594122"/>
          </a:xfrm>
        </p:spPr>
        <p:txBody>
          <a:bodyPr>
            <a:normAutofit/>
          </a:bodyPr>
          <a:lstStyle/>
          <a:p>
            <a:pPr algn="ctr"/>
            <a:r>
              <a:rPr lang="en-US" sz="2100" dirty="0" err="1"/>
              <a:t>Tugas</a:t>
            </a:r>
            <a:r>
              <a:rPr lang="en-US" sz="2100" dirty="0"/>
              <a:t>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0700" y="3614604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Tulis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Source Code class yang </a:t>
            </a:r>
            <a:r>
              <a:rPr lang="en-US" b="1" dirty="0" err="1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ada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Selain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class Main)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2177" y="5230179"/>
            <a:ext cx="7086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8221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40E4C316-E2DE-3749-A9F2-70450011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918" y="1847951"/>
            <a:ext cx="7270163" cy="243068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</a:t>
            </a:r>
            <a:b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</a:br>
            <a:b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</a:b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200592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F84A-8C35-5945-944D-CEDC4C88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9097"/>
            <a:ext cx="7886699" cy="669852"/>
          </a:xfrm>
        </p:spPr>
        <p:txBody>
          <a:bodyPr/>
          <a:lstStyle/>
          <a:p>
            <a:r>
              <a:rPr lang="en-US" dirty="0"/>
              <a:t>Last week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8A7C-CA3B-F141-8D26-1671F263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D" dirty="0"/>
            </a:br>
            <a:r>
              <a:rPr lang="en-ID" dirty="0"/>
              <a:t>There are person, employee, salesman</a:t>
            </a:r>
            <a:r>
              <a:rPr lang="en-ID"/>
              <a:t>, manager</a:t>
            </a:r>
            <a:r>
              <a:rPr lang="en-ID" dirty="0"/>
              <a:t>, and customer class.</a:t>
            </a:r>
          </a:p>
          <a:p>
            <a:pPr marL="0" indent="0">
              <a:buNone/>
            </a:pPr>
            <a:br>
              <a:rPr lang="en-ID" dirty="0"/>
            </a:br>
            <a:r>
              <a:rPr lang="en-ID" dirty="0"/>
              <a:t>Define attributes, methods, &amp; the hierarchy of those classes!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4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2425959" y="0"/>
            <a:ext cx="6227002" cy="11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35250" rIns="82925" bIns="414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OOP</a:t>
            </a:r>
            <a:endParaRPr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456481" y="1604329"/>
            <a:ext cx="8228160" cy="452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rmAutofit/>
          </a:bodyPr>
          <a:lstStyle/>
          <a:p>
            <a:pPr marL="390246" lvl="0" indent="-293764" algn="l" rtl="0"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1215"/>
              <a:buFont typeface="Noto Sans Symbols"/>
              <a:buChar char="■"/>
            </a:pPr>
            <a:r>
              <a:rPr lang="en-US" dirty="0"/>
              <a:t>Encapsulation</a:t>
            </a:r>
            <a:endParaRPr dirty="0"/>
          </a:p>
          <a:p>
            <a:pPr marL="390246" lvl="0" indent="-293764" algn="l" rtl="0">
              <a:spcBef>
                <a:spcPts val="400"/>
              </a:spcBef>
              <a:spcAft>
                <a:spcPts val="0"/>
              </a:spcAft>
              <a:buClr>
                <a:srgbClr val="FF6309"/>
              </a:buClr>
              <a:buSzPts val="1215"/>
              <a:buFont typeface="Noto Sans Symbols"/>
              <a:buChar char="■"/>
            </a:pPr>
            <a:r>
              <a:rPr lang="en-US" dirty="0"/>
              <a:t>Inheritance</a:t>
            </a:r>
            <a:endParaRPr dirty="0"/>
          </a:p>
          <a:p>
            <a:pPr marL="390246" lvl="0" indent="-293764" algn="l" rtl="0">
              <a:spcBef>
                <a:spcPts val="400"/>
              </a:spcBef>
              <a:spcAft>
                <a:spcPts val="0"/>
              </a:spcAft>
              <a:buClr>
                <a:srgbClr val="FF6309"/>
              </a:buClr>
              <a:buSzPts val="1215"/>
              <a:buFont typeface="Noto Sans Symbols"/>
              <a:buChar char="■"/>
            </a:pPr>
            <a:r>
              <a:rPr lang="en-US" dirty="0">
                <a:solidFill>
                  <a:srgbClr val="FF0000"/>
                </a:solidFill>
              </a:rPr>
              <a:t>Polymorphism</a:t>
            </a:r>
            <a:endParaRPr dirty="0"/>
          </a:p>
          <a:p>
            <a:pPr marL="390246" lvl="0" indent="-216611" algn="l" rtl="0">
              <a:spcBef>
                <a:spcPts val="400"/>
              </a:spcBef>
              <a:spcAft>
                <a:spcPts val="0"/>
              </a:spcAft>
              <a:buClr>
                <a:srgbClr val="FF6309"/>
              </a:buClr>
              <a:buSzPts val="1215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24" y="4455123"/>
            <a:ext cx="6165689" cy="1795207"/>
          </a:xfrm>
        </p:spPr>
        <p:txBody>
          <a:bodyPr>
            <a:normAutofit/>
          </a:bodyPr>
          <a:lstStyle/>
          <a:p>
            <a:r>
              <a:rPr lang="en-US" sz="6600" b="1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83924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94" y="414134"/>
            <a:ext cx="7886699" cy="669852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0B1163-BD02-FA4F-A829-13197F01D8BE}"/>
              </a:ext>
            </a:extLst>
          </p:cNvPr>
          <p:cNvSpPr txBox="1">
            <a:spLocks/>
          </p:cNvSpPr>
          <p:nvPr/>
        </p:nvSpPr>
        <p:spPr>
          <a:xfrm>
            <a:off x="376593" y="1472999"/>
            <a:ext cx="8315993" cy="485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ID" sz="2400" dirty="0"/>
              <a:t>Based on the terms 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D" sz="2400" dirty="0"/>
              <a:t>Poly means</a:t>
            </a:r>
            <a:r>
              <a:rPr lang="en-ID" sz="2400" i="1" dirty="0"/>
              <a:t> many </a:t>
            </a:r>
            <a:r>
              <a:rPr lang="en-ID" sz="2400" i="1" dirty="0">
                <a:sym typeface="Wingdings" panose="05000000000000000000" pitchFamily="2" charset="2"/>
              </a:rPr>
              <a:t> </a:t>
            </a:r>
            <a:r>
              <a:rPr lang="en-ID" sz="2400" i="1" dirty="0" err="1">
                <a:sym typeface="Wingdings" panose="05000000000000000000" pitchFamily="2" charset="2"/>
              </a:rPr>
              <a:t>banyak</a:t>
            </a:r>
            <a:endParaRPr lang="en-ID" sz="2400" i="1" dirty="0"/>
          </a:p>
          <a:p>
            <a:pPr marL="0" indent="0">
              <a:lnSpc>
                <a:spcPct val="170000"/>
              </a:lnSpc>
              <a:buNone/>
            </a:pPr>
            <a:r>
              <a:rPr lang="en-ID" sz="2400" dirty="0"/>
              <a:t>Morphism means </a:t>
            </a:r>
            <a:r>
              <a:rPr lang="en-ID" sz="2400" i="1" dirty="0"/>
              <a:t>form </a:t>
            </a:r>
            <a:r>
              <a:rPr lang="en-ID" sz="2400" i="1" dirty="0">
                <a:sym typeface="Wingdings" panose="05000000000000000000" pitchFamily="2" charset="2"/>
              </a:rPr>
              <a:t> </a:t>
            </a:r>
            <a:r>
              <a:rPr lang="en-ID" sz="2400" i="1" dirty="0" err="1">
                <a:sym typeface="Wingdings" panose="05000000000000000000" pitchFamily="2" charset="2"/>
              </a:rPr>
              <a:t>bentuk</a:t>
            </a:r>
            <a:endParaRPr lang="en-ID" sz="2400" i="1" dirty="0"/>
          </a:p>
          <a:p>
            <a:pPr marL="0" indent="0">
              <a:lnSpc>
                <a:spcPct val="170000"/>
              </a:lnSpc>
              <a:buNone/>
            </a:pPr>
            <a:r>
              <a:rPr lang="en-ID" sz="2400" b="1" dirty="0"/>
              <a:t>So, It’s associated with one name with 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D" sz="2400" b="1" dirty="0"/>
              <a:t>	many forms </a:t>
            </a:r>
            <a:r>
              <a:rPr lang="en-ID" sz="2400" b="1" dirty="0">
                <a:sym typeface="Wingdings" panose="05000000000000000000" pitchFamily="2" charset="2"/>
              </a:rPr>
              <a:t> </a:t>
            </a:r>
            <a:r>
              <a:rPr lang="en-ID" sz="2400" b="1" dirty="0" err="1">
                <a:sym typeface="Wingdings" panose="05000000000000000000" pitchFamily="2" charset="2"/>
              </a:rPr>
              <a:t>banyak</a:t>
            </a:r>
            <a:r>
              <a:rPr lang="en-ID" sz="2400" b="1" dirty="0">
                <a:sym typeface="Wingdings" panose="05000000000000000000" pitchFamily="2" charset="2"/>
              </a:rPr>
              <a:t> </a:t>
            </a:r>
            <a:r>
              <a:rPr lang="en-ID" sz="2400" b="1" dirty="0" err="1">
                <a:sym typeface="Wingdings" panose="05000000000000000000" pitchFamily="2" charset="2"/>
              </a:rPr>
              <a:t>bentuk</a:t>
            </a:r>
            <a:endParaRPr lang="en-ID" sz="2400" b="1" dirty="0"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pl-PL" sz="2000" dirty="0">
                <a:solidFill>
                  <a:srgbClr val="FF0000"/>
                </a:solidFill>
              </a:rPr>
              <a:t>Dua objek atau lebih memiliki antarmuka identik namun perilaku berbeda</a:t>
            </a:r>
          </a:p>
          <a:p>
            <a:pPr marL="0" indent="0">
              <a:lnSpc>
                <a:spcPct val="170000"/>
              </a:lnSpc>
              <a:buNone/>
            </a:pP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417930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6F5-9409-1C40-95C7-F8A1CF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111"/>
            <a:ext cx="7886699" cy="669852"/>
          </a:xfrm>
        </p:spPr>
        <p:txBody>
          <a:bodyPr/>
          <a:lstStyle/>
          <a:p>
            <a:r>
              <a:rPr lang="en-US" dirty="0"/>
              <a:t>Background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46C7-B209-7242-806A-75FEB6E0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Animal has sound()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Class Dog and Cat inherit the Animal class.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Hence, they inherits the sound method as well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However, Cat &amp; Dog has different sound.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Whenever they meet different person, they make different noises as well. or they make sounds multiple times based on the frequency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EE8532-32D9-FF49-8E9C-B9AF205D1A11}"/>
              </a:ext>
            </a:extLst>
          </p:cNvPr>
          <p:cNvSpPr txBox="1">
            <a:spLocks/>
          </p:cNvSpPr>
          <p:nvPr/>
        </p:nvSpPr>
        <p:spPr>
          <a:xfrm>
            <a:off x="376593" y="1473000"/>
            <a:ext cx="8315993" cy="412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ID" sz="2400" i="1" dirty="0"/>
          </a:p>
        </p:txBody>
      </p:sp>
    </p:spTree>
    <p:extLst>
      <p:ext uri="{BB962C8B-B14F-4D97-AF65-F5344CB8AC3E}">
        <p14:creationId xmlns:p14="http://schemas.microsoft.com/office/powerpoint/2010/main" val="332273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4E71-F4E1-8CFF-033C-684C26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D132-582C-E626-8CE8-1A91E824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oogle Shape;128;p4">
            <a:extLst>
              <a:ext uri="{FF2B5EF4-FFF2-40B4-BE49-F238E27FC236}">
                <a16:creationId xmlns:a16="http://schemas.microsoft.com/office/drawing/2014/main" id="{ADE66C36-6CD2-17DD-436C-89705451F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878674"/>
              </p:ext>
            </p:extLst>
          </p:nvPr>
        </p:nvGraphicFramePr>
        <p:xfrm>
          <a:off x="456480" y="1604329"/>
          <a:ext cx="7953100" cy="2150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1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ucida Sans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Motor</a:t>
                      </a:r>
                      <a:endParaRPr dirty="0"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Mobil</a:t>
                      </a:r>
                      <a:endParaRPr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gas()</a:t>
                      </a:r>
                      <a:endParaRPr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Putar stang kanan</a:t>
                      </a:r>
                      <a:endParaRPr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Injak pedal kanan</a:t>
                      </a:r>
                      <a:endParaRPr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rem()</a:t>
                      </a:r>
                      <a:endParaRPr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Injak pedal kanan</a:t>
                      </a:r>
                      <a:endParaRPr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Injak pedal tengah</a:t>
                      </a:r>
                      <a:endParaRPr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naikkanGigi()</a:t>
                      </a:r>
                      <a:endParaRPr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Kurangi gas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Injak pedal kiri depan</a:t>
                      </a:r>
                      <a:endParaRPr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Injak kopling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Pindahkan gigi ke kiri/atas</a:t>
                      </a:r>
                      <a:endParaRPr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turunkanGigi()</a:t>
                      </a:r>
                      <a:endParaRPr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Kurangi gas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Injak pedal kiri belakang</a:t>
                      </a:r>
                      <a:endParaRPr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Injak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kopling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Pindahkan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gigi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kanan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bawah</a:t>
                      </a:r>
                      <a:endParaRPr dirty="0"/>
                    </a:p>
                  </a:txBody>
                  <a:tcPr marL="81650" marR="81650" marT="83575" marB="42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44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</TotalTime>
  <Words>1784</Words>
  <Application>Microsoft Office PowerPoint</Application>
  <PresentationFormat>On-screen Show (4:3)</PresentationFormat>
  <Paragraphs>268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Aharoni</vt:lpstr>
      <vt:lpstr>Arial</vt:lpstr>
      <vt:lpstr>Avenir Book</vt:lpstr>
      <vt:lpstr>Calibri</vt:lpstr>
      <vt:lpstr>Calibri Light</vt:lpstr>
      <vt:lpstr>Courier New</vt:lpstr>
      <vt:lpstr>Lucida Sans</vt:lpstr>
      <vt:lpstr>Noto Sans Symbols</vt:lpstr>
      <vt:lpstr>Segoe UI</vt:lpstr>
      <vt:lpstr>Segoe UI Light</vt:lpstr>
      <vt:lpstr>Wingdings</vt:lpstr>
      <vt:lpstr>Office Theme</vt:lpstr>
      <vt:lpstr>Pemrograman Berbasis Obyek</vt:lpstr>
      <vt:lpstr>Last week Review</vt:lpstr>
      <vt:lpstr>Yang akan kita pelajari</vt:lpstr>
      <vt:lpstr>Last week Review</vt:lpstr>
      <vt:lpstr>Konsep utama OOP</vt:lpstr>
      <vt:lpstr>Polymorphism</vt:lpstr>
      <vt:lpstr>Polymorphism</vt:lpstr>
      <vt:lpstr>Background case</vt:lpstr>
      <vt:lpstr>Contoh Polymorphism</vt:lpstr>
      <vt:lpstr>Contoh Polymorphism </vt:lpstr>
      <vt:lpstr>PowerPoint Presentation</vt:lpstr>
      <vt:lpstr>PowerPoint Presentation</vt:lpstr>
      <vt:lpstr>PowerPoint Presentation</vt:lpstr>
      <vt:lpstr>Overriding</vt:lpstr>
      <vt:lpstr>Overriding</vt:lpstr>
      <vt:lpstr>Contoh</vt:lpstr>
      <vt:lpstr>Penjelasan</vt:lpstr>
      <vt:lpstr>Aturan Overiding</vt:lpstr>
      <vt:lpstr>Overloading</vt:lpstr>
      <vt:lpstr>Overloading </vt:lpstr>
      <vt:lpstr>Is it Overloading?</vt:lpstr>
      <vt:lpstr>Is it Overloading?</vt:lpstr>
      <vt:lpstr>Super</vt:lpstr>
      <vt:lpstr>Virtual Method Invocation</vt:lpstr>
      <vt:lpstr>PowerPoint Presentation</vt:lpstr>
      <vt:lpstr>PowerPoint Presentation</vt:lpstr>
      <vt:lpstr>Contoh Penggunaan</vt:lpstr>
      <vt:lpstr>PowerPoint Presentation</vt:lpstr>
      <vt:lpstr>PowerPoint Presentation</vt:lpstr>
      <vt:lpstr>Casting Object</vt:lpstr>
      <vt:lpstr>PowerPoint Presentation</vt:lpstr>
      <vt:lpstr>Contoh</vt:lpstr>
      <vt:lpstr>Penjelasan</vt:lpstr>
      <vt:lpstr>Tugas 1</vt:lpstr>
      <vt:lpstr>Implmenetasikan class diagram berikut</vt:lpstr>
      <vt:lpstr>Tugas 3</vt:lpstr>
      <vt:lpstr>Thank you   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Muhammad Fakhrurrifqi</cp:lastModifiedBy>
  <cp:revision>72</cp:revision>
  <dcterms:created xsi:type="dcterms:W3CDTF">2018-09-20T06:27:05Z</dcterms:created>
  <dcterms:modified xsi:type="dcterms:W3CDTF">2023-03-20T04:54:39Z</dcterms:modified>
</cp:coreProperties>
</file>