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6" r:id="rId4"/>
    <p:sldId id="313" r:id="rId5"/>
    <p:sldId id="337" r:id="rId6"/>
    <p:sldId id="338" r:id="rId7"/>
    <p:sldId id="263" r:id="rId8"/>
    <p:sldId id="314" r:id="rId9"/>
    <p:sldId id="339" r:id="rId10"/>
    <p:sldId id="262" r:id="rId11"/>
    <p:sldId id="282" r:id="rId12"/>
    <p:sldId id="259" r:id="rId13"/>
    <p:sldId id="340" r:id="rId14"/>
    <p:sldId id="260" r:id="rId15"/>
    <p:sldId id="322" r:id="rId16"/>
    <p:sldId id="319" r:id="rId17"/>
    <p:sldId id="343" r:id="rId18"/>
    <p:sldId id="258" r:id="rId19"/>
    <p:sldId id="321" r:id="rId20"/>
    <p:sldId id="324" r:id="rId21"/>
    <p:sldId id="327" r:id="rId22"/>
    <p:sldId id="323" r:id="rId23"/>
    <p:sldId id="341" r:id="rId24"/>
    <p:sldId id="342" r:id="rId25"/>
    <p:sldId id="329" r:id="rId26"/>
    <p:sldId id="334" r:id="rId27"/>
    <p:sldId id="332" r:id="rId28"/>
    <p:sldId id="333" r:id="rId29"/>
    <p:sldId id="335" r:id="rId30"/>
    <p:sldId id="336" r:id="rId31"/>
    <p:sldId id="331" r:id="rId32"/>
    <p:sldId id="320" r:id="rId33"/>
    <p:sldId id="328" r:id="rId34"/>
    <p:sldId id="32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"/>
            <a:ext cx="9144000" cy="6856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959" y="2509480"/>
            <a:ext cx="5783239" cy="1839037"/>
          </a:xfrm>
        </p:spPr>
        <p:txBody>
          <a:bodyPr anchor="b">
            <a:normAutofit/>
          </a:bodyPr>
          <a:lstStyle>
            <a:lvl1pPr algn="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959" y="4708478"/>
            <a:ext cx="5783239" cy="1187355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18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2"/>
            <a:ext cx="9144000" cy="68526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9489"/>
            <a:ext cx="7886699" cy="6698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158949"/>
            <a:ext cx="7886700" cy="5018014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7534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35" y="365127"/>
            <a:ext cx="6250614" cy="11659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221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97024"/>
            <a:ext cx="7886700" cy="11128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2422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8B0F-BBD0-4B95-98B7-8E152C9DE9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EDDC-D89C-4925-B9D8-F5BE1196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911" y="2509480"/>
            <a:ext cx="6892288" cy="1839037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PL1AB</a:t>
            </a:r>
          </a:p>
        </p:txBody>
      </p:sp>
    </p:spTree>
    <p:extLst>
      <p:ext uri="{BB962C8B-B14F-4D97-AF65-F5344CB8AC3E}">
        <p14:creationId xmlns:p14="http://schemas.microsoft.com/office/powerpoint/2010/main" val="37830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0637-F9D8-43C8-98BC-50D961A1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Segitiga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BCFB-C851-4662-A043-38902B1A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Karena </a:t>
            </a:r>
            <a:r>
              <a:rPr lang="en-US" dirty="0" err="1"/>
              <a:t>getKeliling</a:t>
            </a:r>
            <a:r>
              <a:rPr lang="en-US" dirty="0"/>
              <a:t>() pada class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didefinisan</a:t>
            </a:r>
            <a:r>
              <a:rPr lang="en-US" dirty="0"/>
              <a:t> (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Segitiganya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method </a:t>
            </a:r>
            <a:r>
              <a:rPr lang="en-US" dirty="0" err="1"/>
              <a:t>getKeliling</a:t>
            </a:r>
            <a:r>
              <a:rPr lang="en-US" dirty="0"/>
              <a:t>() di-set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method abstract, </a:t>
            </a:r>
            <a:r>
              <a:rPr lang="en-US" dirty="0" err="1"/>
              <a:t>maka</a:t>
            </a:r>
            <a:r>
              <a:rPr lang="en-US" dirty="0"/>
              <a:t> class </a:t>
            </a:r>
            <a:r>
              <a:rPr lang="en-US" dirty="0" err="1"/>
              <a:t>Segitiga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00288-07CB-4AE7-B965-AD733F25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30" y="5637988"/>
            <a:ext cx="4879182" cy="295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D7351-0686-4369-A703-244D78EF2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30" y="3610173"/>
            <a:ext cx="5455492" cy="4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156D-C6A1-41BC-B3FB-2C4C5ABD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</a:t>
            </a:r>
            <a:r>
              <a:rPr lang="en-US" dirty="0" err="1"/>
              <a:t>Segitiga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CEB2-D12D-4314-A27F-DFDD13B4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1FCD0-80F1-44C2-B997-3BE0067C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467739" cy="6870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C7D318-E161-5FD2-6A35-D589679F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07" y="-1"/>
            <a:ext cx="5162193" cy="2782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DE9BE-D217-249A-DB3E-A8EC8CC08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139" y="3170363"/>
            <a:ext cx="5114778" cy="27825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07B8EB-F2F8-B58E-27EC-24073C0972CF}"/>
              </a:ext>
            </a:extLst>
          </p:cNvPr>
          <p:cNvSpPr/>
          <p:nvPr/>
        </p:nvSpPr>
        <p:spPr>
          <a:xfrm>
            <a:off x="177282" y="5561045"/>
            <a:ext cx="3132207" cy="3918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A7649A-4184-16CD-341B-4BB640DF6872}"/>
              </a:ext>
            </a:extLst>
          </p:cNvPr>
          <p:cNvCxnSpPr/>
          <p:nvPr/>
        </p:nvCxnSpPr>
        <p:spPr>
          <a:xfrm flipV="1">
            <a:off x="3309489" y="1287624"/>
            <a:ext cx="963931" cy="4273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2FA722-9665-BD05-86E8-4867D17D2757}"/>
              </a:ext>
            </a:extLst>
          </p:cNvPr>
          <p:cNvCxnSpPr>
            <a:cxnSpLocks/>
          </p:cNvCxnSpPr>
          <p:nvPr/>
        </p:nvCxnSpPr>
        <p:spPr>
          <a:xfrm flipV="1">
            <a:off x="3309489" y="4608192"/>
            <a:ext cx="898617" cy="952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E099420-F70E-4AC3-71CB-276C23588694}"/>
              </a:ext>
            </a:extLst>
          </p:cNvPr>
          <p:cNvSpPr/>
          <p:nvPr/>
        </p:nvSpPr>
        <p:spPr>
          <a:xfrm>
            <a:off x="746449" y="559837"/>
            <a:ext cx="187746" cy="410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58949"/>
            <a:ext cx="8191259" cy="5018014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You can also use abstract methods when  :</a:t>
            </a:r>
          </a:p>
          <a:p>
            <a:pPr marL="0" indent="0">
              <a:buNone/>
            </a:pPr>
            <a:endParaRPr lang="en-ID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D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subclass objects must perform an operation, but the superclass can’t provide a default implementation.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ID" sz="2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D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343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03" y="1722988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class yang meng-extends </a:t>
            </a:r>
            <a:r>
              <a:rPr lang="en-US" dirty="0" err="1"/>
              <a:t>suatu</a:t>
            </a:r>
            <a:r>
              <a:rPr lang="en-US" dirty="0"/>
              <a:t> abstract class, </a:t>
            </a:r>
            <a:r>
              <a:rPr lang="en-US" dirty="0" err="1"/>
              <a:t>maka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meng-override method abstract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superclassnya</a:t>
            </a:r>
            <a:r>
              <a:rPr lang="en-US" dirty="0"/>
              <a:t>.</a:t>
            </a:r>
          </a:p>
          <a:p>
            <a:r>
              <a:rPr lang="en-US" dirty="0" err="1"/>
              <a:t>Aturan</a:t>
            </a:r>
            <a:r>
              <a:rPr lang="en-US" dirty="0"/>
              <a:t> override</a:t>
            </a:r>
          </a:p>
          <a:p>
            <a:pPr lvl="1"/>
            <a:r>
              <a:rPr lang="en-US" dirty="0"/>
              <a:t>Nama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/>
              <a:t>Parameter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(</a:t>
            </a:r>
            <a:r>
              <a:rPr lang="en-US" dirty="0" err="1"/>
              <a:t>jumlah</a:t>
            </a:r>
            <a:r>
              <a:rPr lang="en-US" dirty="0"/>
              <a:t> dan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data)</a:t>
            </a:r>
          </a:p>
          <a:p>
            <a:pPr lvl="1"/>
            <a:r>
              <a:rPr lang="en-US" dirty="0"/>
              <a:t>Return type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/>
              <a:t>AM / AS 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naik/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endParaRPr lang="en-US" dirty="0"/>
          </a:p>
          <a:p>
            <a:pPr lvl="2"/>
            <a:r>
              <a:rPr lang="en-US" dirty="0"/>
              <a:t>Sama -&gt; ok</a:t>
            </a:r>
          </a:p>
          <a:p>
            <a:pPr lvl="2"/>
            <a:r>
              <a:rPr lang="en-US" dirty="0"/>
              <a:t>Naik -&gt; ok</a:t>
            </a:r>
          </a:p>
          <a:p>
            <a:pPr lvl="2"/>
            <a:r>
              <a:rPr lang="en-US" dirty="0" err="1"/>
              <a:t>Turun</a:t>
            </a:r>
            <a:r>
              <a:rPr lang="en-US" dirty="0"/>
              <a:t> -&gt; </a:t>
            </a:r>
            <a:r>
              <a:rPr lang="en-US" dirty="0" err="1"/>
              <a:t>nggak</a:t>
            </a:r>
            <a:r>
              <a:rPr lang="en-US" dirty="0"/>
              <a:t>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188D0-390B-DAFA-2937-F954C9C8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39" y="2354130"/>
            <a:ext cx="4070334" cy="41387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34" y="738802"/>
            <a:ext cx="7886699" cy="669852"/>
          </a:xfrm>
        </p:spPr>
        <p:txBody>
          <a:bodyPr/>
          <a:lstStyle/>
          <a:p>
            <a:r>
              <a:rPr lang="en-US" dirty="0"/>
              <a:t>Review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F055-C77A-C441-AE5F-1BBD8F2C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442" y="1839986"/>
            <a:ext cx="7886700" cy="5018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abstract class Vehicle {</a:t>
            </a:r>
          </a:p>
          <a:p>
            <a:pPr marL="0" indent="0">
              <a:buNone/>
            </a:pPr>
            <a:r>
              <a:rPr lang="en-ID" dirty="0"/>
              <a:t>	abstract String </a:t>
            </a:r>
            <a:r>
              <a:rPr lang="en-ID" dirty="0" err="1"/>
              <a:t>getVIN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Is it correct?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8985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34" y="738802"/>
            <a:ext cx="7886699" cy="669852"/>
          </a:xfrm>
        </p:spPr>
        <p:txBody>
          <a:bodyPr/>
          <a:lstStyle/>
          <a:p>
            <a:r>
              <a:rPr lang="en-ID" dirty="0"/>
              <a:t>Review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F055-C77A-C441-AE5F-1BBD8F2C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442" y="1839986"/>
            <a:ext cx="7886700" cy="5018014"/>
          </a:xfrm>
        </p:spPr>
        <p:txBody>
          <a:bodyPr>
            <a:normAutofit/>
          </a:bodyPr>
          <a:lstStyle/>
          <a:p>
            <a:r>
              <a:rPr lang="en-ID" dirty="0"/>
              <a:t>Can an abstract class contain fields? </a:t>
            </a:r>
          </a:p>
          <a:p>
            <a:r>
              <a:rPr lang="en-ID" dirty="0"/>
              <a:t>Suppose, in a class, I have more than ten methods, and out of those only one is an abstract method. Is it considered as an abstract class? </a:t>
            </a:r>
          </a:p>
          <a:p>
            <a:r>
              <a:rPr lang="en-ID" dirty="0"/>
              <a:t>Can you create an object from an abstract class? </a:t>
            </a:r>
          </a:p>
          <a:p>
            <a:r>
              <a:rPr lang="en-ID" dirty="0"/>
              <a:t>It appears that an abstract class has virtually no use if it is not extended. Is this correct?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29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D3FD3-E055-8848-8487-E22404E9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dirty="0"/>
              <a:t>An interface defines a </a:t>
            </a:r>
            <a:r>
              <a:rPr lang="en-ID" dirty="0" err="1"/>
              <a:t>behavior</a:t>
            </a:r>
            <a:r>
              <a:rPr lang="en-ID" dirty="0"/>
              <a:t>. It resembles something like a template for a class, as it specifies what a class must do, but not how to do it. </a:t>
            </a:r>
          </a:p>
          <a:p>
            <a:pPr algn="just"/>
            <a:r>
              <a:rPr lang="en-ID" dirty="0"/>
              <a:t>Interfaces contain headings for public methods without implementations. </a:t>
            </a:r>
          </a:p>
          <a:p>
            <a:pPr algn="just"/>
            <a:r>
              <a:rPr lang="en-ID" dirty="0"/>
              <a:t>The subclass need to follow the behaviour in interface. </a:t>
            </a:r>
          </a:p>
          <a:p>
            <a:pPr algn="just"/>
            <a:r>
              <a:rPr lang="en-ID" dirty="0"/>
              <a:t>When you use an interface, you may find many similarities with an abstract class. </a:t>
            </a:r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5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9E32-64F3-7C17-F2BF-9F589124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C1BA13-ABB0-FAA5-3F00-CDC0FEDC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8875"/>
            <a:ext cx="7886700" cy="5018088"/>
          </a:xfrm>
        </p:spPr>
        <p:txBody>
          <a:bodyPr>
            <a:normAutofit/>
          </a:bodyPr>
          <a:lstStyle/>
          <a:p>
            <a:pPr marL="142875" indent="-142875">
              <a:lnSpc>
                <a:spcPct val="80000"/>
              </a:lnSpc>
            </a:pPr>
            <a:r>
              <a:rPr lang="en-US" altLang="en-US" dirty="0" err="1"/>
              <a:t>jenis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blok</a:t>
            </a:r>
            <a:r>
              <a:rPr lang="en-US" altLang="en-US" dirty="0"/>
              <a:t> yang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berisi</a:t>
            </a:r>
            <a:r>
              <a:rPr lang="en-US" altLang="en-US" dirty="0"/>
              <a:t> method signature(</a:t>
            </a:r>
            <a:r>
              <a:rPr lang="en-US" altLang="en-US" dirty="0" err="1"/>
              <a:t>atau</a:t>
            </a:r>
            <a:r>
              <a:rPr lang="en-US" altLang="en-US" dirty="0"/>
              <a:t> constant).</a:t>
            </a:r>
          </a:p>
          <a:p>
            <a:pPr marL="142875" indent="-142875">
              <a:lnSpc>
                <a:spcPct val="80000"/>
              </a:lnSpc>
            </a:pPr>
            <a:r>
              <a:rPr lang="en-US" altLang="en-US" dirty="0"/>
              <a:t>Interface </a:t>
            </a:r>
            <a:r>
              <a:rPr lang="en-US" altLang="en-US" dirty="0" err="1"/>
              <a:t>mendefinisikan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(signature)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kumpulan</a:t>
            </a:r>
            <a:r>
              <a:rPr lang="en-US" altLang="en-US" dirty="0"/>
              <a:t> method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tubuh</a:t>
            </a:r>
            <a:r>
              <a:rPr lang="en-US" altLang="en-US" dirty="0"/>
              <a:t>.</a:t>
            </a:r>
          </a:p>
          <a:p>
            <a:pPr marL="142875" indent="-142875">
              <a:lnSpc>
                <a:spcPct val="80000"/>
              </a:lnSpc>
            </a:pPr>
            <a:r>
              <a:rPr lang="en-US" altLang="en-US" dirty="0"/>
              <a:t>Interface </a:t>
            </a:r>
            <a:r>
              <a:rPr lang="en-US" altLang="en-US" dirty="0" err="1"/>
              <a:t>mendefinisikan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standar</a:t>
            </a:r>
            <a:r>
              <a:rPr lang="en-US" altLang="en-US" dirty="0"/>
              <a:t> dan </a:t>
            </a:r>
            <a:r>
              <a:rPr lang="en-US" altLang="en-US" dirty="0" err="1"/>
              <a:t>umum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menetapkan</a:t>
            </a:r>
            <a:r>
              <a:rPr lang="en-US" altLang="en-US" dirty="0"/>
              <a:t> </a:t>
            </a:r>
            <a:r>
              <a:rPr lang="en-US" altLang="en-US" dirty="0" err="1"/>
              <a:t>sifat-sifat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class-class. </a:t>
            </a:r>
          </a:p>
          <a:p>
            <a:pPr marL="142875" indent="-142875">
              <a:lnSpc>
                <a:spcPct val="80000"/>
              </a:lnSpc>
            </a:pP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memperhatikan</a:t>
            </a:r>
            <a:r>
              <a:rPr lang="en-US" altLang="en-US" dirty="0"/>
              <a:t> </a:t>
            </a:r>
            <a:r>
              <a:rPr lang="en-US" altLang="en-US" dirty="0" err="1"/>
              <a:t>lokasinya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hirarki</a:t>
            </a:r>
            <a:r>
              <a:rPr lang="en-US" altLang="en-US" dirty="0"/>
              <a:t> class</a:t>
            </a:r>
          </a:p>
          <a:p>
            <a:pPr marL="142875" indent="-142875">
              <a:lnSpc>
                <a:spcPct val="80000"/>
              </a:lnSpc>
            </a:pPr>
            <a:r>
              <a:rPr lang="en-US" altLang="en-US" dirty="0" err="1"/>
              <a:t>Catatan</a:t>
            </a:r>
            <a:r>
              <a:rPr lang="en-US" altLang="en-US" dirty="0"/>
              <a:t>:</a:t>
            </a:r>
          </a:p>
          <a:p>
            <a:pPr marL="485775" lvl="1" indent="-142875">
              <a:lnSpc>
                <a:spcPct val="80000"/>
              </a:lnSpc>
            </a:pPr>
            <a:r>
              <a:rPr lang="en-US" altLang="en-US" dirty="0"/>
              <a:t>interface juga </a:t>
            </a:r>
            <a:r>
              <a:rPr lang="en-US" altLang="en-US" dirty="0" err="1"/>
              <a:t>menunjukkan</a:t>
            </a:r>
            <a:r>
              <a:rPr lang="en-US" altLang="en-US" dirty="0"/>
              <a:t> </a:t>
            </a:r>
            <a:r>
              <a:rPr lang="en-US" altLang="en-US" dirty="0" err="1"/>
              <a:t>polimorfisme</a:t>
            </a:r>
            <a:r>
              <a:rPr lang="en-US" altLang="en-US" dirty="0"/>
              <a:t>, </a:t>
            </a:r>
          </a:p>
          <a:p>
            <a:pPr marL="485775" lvl="1" indent="-142875">
              <a:lnSpc>
                <a:spcPct val="80000"/>
              </a:lnSpc>
            </a:pPr>
            <a:r>
              <a:rPr lang="en-US" altLang="en-US" dirty="0"/>
              <a:t>program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memanggil</a:t>
            </a:r>
            <a:r>
              <a:rPr lang="en-US" altLang="en-US" dirty="0"/>
              <a:t> method interface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menjalankan</a:t>
            </a:r>
            <a:r>
              <a:rPr lang="en-US" altLang="en-US" dirty="0"/>
              <a:t> </a:t>
            </a:r>
            <a:r>
              <a:rPr lang="en-US" altLang="en-US" dirty="0" err="1"/>
              <a:t>konsep</a:t>
            </a:r>
            <a:r>
              <a:rPr lang="en-US" altLang="en-US" dirty="0"/>
              <a:t> Virtual Method Invocation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9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983A-C65B-4FFC-B755-1B6F3E53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4857-5D5C-4179-BA37-68E653BD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2875" indent="-142875">
              <a:lnSpc>
                <a:spcPct val="80000"/>
              </a:lnSpc>
            </a:pPr>
            <a:r>
              <a:rPr lang="en-US" altLang="en-US" dirty="0" err="1"/>
              <a:t>jenis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blok</a:t>
            </a:r>
            <a:r>
              <a:rPr lang="en-US" altLang="en-US" dirty="0"/>
              <a:t> yang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berisi</a:t>
            </a:r>
            <a:r>
              <a:rPr lang="en-US" altLang="en-US" dirty="0"/>
              <a:t> method signature(</a:t>
            </a:r>
            <a:r>
              <a:rPr lang="en-US" altLang="en-US" dirty="0" err="1"/>
              <a:t>atau</a:t>
            </a:r>
            <a:r>
              <a:rPr lang="en-US" altLang="en-US" dirty="0"/>
              <a:t> constant).</a:t>
            </a:r>
          </a:p>
          <a:p>
            <a:pPr marL="142875" indent="-142875">
              <a:lnSpc>
                <a:spcPct val="80000"/>
              </a:lnSpc>
            </a:pPr>
            <a:r>
              <a:rPr lang="en-US" altLang="en-US" dirty="0"/>
              <a:t>Interface </a:t>
            </a:r>
            <a:r>
              <a:rPr lang="en-US" altLang="en-US" dirty="0" err="1"/>
              <a:t>mendefinisikan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(signature)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kumpulan</a:t>
            </a:r>
            <a:r>
              <a:rPr lang="en-US" altLang="en-US" dirty="0"/>
              <a:t> method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tubuh</a:t>
            </a:r>
            <a:r>
              <a:rPr lang="en-US" altLang="en-US" dirty="0"/>
              <a:t>.</a:t>
            </a:r>
          </a:p>
          <a:p>
            <a:pPr marL="142875" indent="-142875">
              <a:lnSpc>
                <a:spcPct val="80000"/>
              </a:lnSpc>
            </a:pPr>
            <a:r>
              <a:rPr lang="en-US" altLang="en-US" dirty="0"/>
              <a:t>Interface </a:t>
            </a:r>
            <a:r>
              <a:rPr lang="en-US" altLang="en-US" dirty="0" err="1"/>
              <a:t>mendefinisikan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standar</a:t>
            </a:r>
            <a:r>
              <a:rPr lang="en-US" altLang="en-US" dirty="0"/>
              <a:t> dan </a:t>
            </a:r>
            <a:r>
              <a:rPr lang="en-US" altLang="en-US" dirty="0" err="1"/>
              <a:t>umum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menetapkan</a:t>
            </a:r>
            <a:r>
              <a:rPr lang="en-US" altLang="en-US" dirty="0"/>
              <a:t> </a:t>
            </a:r>
            <a:r>
              <a:rPr lang="en-US" altLang="en-US" dirty="0" err="1"/>
              <a:t>sifat-sifat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class-class. </a:t>
            </a:r>
          </a:p>
          <a:p>
            <a:pPr marL="142875" indent="-142875">
              <a:lnSpc>
                <a:spcPct val="80000"/>
              </a:lnSpc>
            </a:pP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memperhatikan</a:t>
            </a:r>
            <a:r>
              <a:rPr lang="en-US" altLang="en-US" dirty="0"/>
              <a:t> </a:t>
            </a:r>
            <a:r>
              <a:rPr lang="en-US" altLang="en-US" dirty="0" err="1"/>
              <a:t>lokasinya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hirarki</a:t>
            </a:r>
            <a:r>
              <a:rPr lang="en-US" altLang="en-US" dirty="0"/>
              <a:t> class</a:t>
            </a:r>
          </a:p>
          <a:p>
            <a:pPr marL="142875" indent="-142875">
              <a:lnSpc>
                <a:spcPct val="80000"/>
              </a:lnSpc>
            </a:pPr>
            <a:r>
              <a:rPr lang="en-US" altLang="en-US" dirty="0" err="1"/>
              <a:t>Catatan</a:t>
            </a:r>
            <a:r>
              <a:rPr lang="en-US" altLang="en-US" dirty="0"/>
              <a:t>:</a:t>
            </a:r>
          </a:p>
          <a:p>
            <a:pPr marL="485775" lvl="1" indent="-142875">
              <a:lnSpc>
                <a:spcPct val="80000"/>
              </a:lnSpc>
            </a:pPr>
            <a:r>
              <a:rPr lang="en-US" altLang="en-US" dirty="0"/>
              <a:t>interface juga </a:t>
            </a:r>
            <a:r>
              <a:rPr lang="en-US" altLang="en-US" dirty="0" err="1"/>
              <a:t>menunjukkan</a:t>
            </a:r>
            <a:r>
              <a:rPr lang="en-US" altLang="en-US" dirty="0"/>
              <a:t> </a:t>
            </a:r>
            <a:r>
              <a:rPr lang="en-US" altLang="en-US" dirty="0" err="1"/>
              <a:t>polimorfisme</a:t>
            </a:r>
            <a:r>
              <a:rPr lang="en-US" altLang="en-US" dirty="0"/>
              <a:t>, </a:t>
            </a:r>
          </a:p>
          <a:p>
            <a:pPr marL="485775" lvl="1" indent="-142875">
              <a:lnSpc>
                <a:spcPct val="80000"/>
              </a:lnSpc>
            </a:pPr>
            <a:r>
              <a:rPr lang="en-US" altLang="en-US" dirty="0"/>
              <a:t>program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memanggil</a:t>
            </a:r>
            <a:r>
              <a:rPr lang="en-US" altLang="en-US" dirty="0"/>
              <a:t> method interface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menjalankan</a:t>
            </a:r>
            <a:r>
              <a:rPr lang="en-US" altLang="en-US" dirty="0"/>
              <a:t> </a:t>
            </a:r>
            <a:r>
              <a:rPr lang="en-US" altLang="en-US" dirty="0" err="1"/>
              <a:t>konsep</a:t>
            </a:r>
            <a:r>
              <a:rPr lang="en-US" altLang="en-US" dirty="0"/>
              <a:t> Virtual Method Invocation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0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D3FD3-E055-8848-8487-E22404E9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Implementation of an interface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0110958-CF73-234D-916B-2CC0BBBD5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10186"/>
            <a:ext cx="3378200" cy="800100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6C456536-2856-0D4D-9434-1BD24D0B6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10186"/>
            <a:ext cx="370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9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5328"/>
            <a:ext cx="7886700" cy="5018014"/>
          </a:xfrm>
        </p:spPr>
        <p:txBody>
          <a:bodyPr/>
          <a:lstStyle/>
          <a:p>
            <a:pPr algn="just"/>
            <a:r>
              <a:rPr lang="en-ID" dirty="0"/>
              <a:t>A class that are usually so general, so that there is really no intention to create objects from them.</a:t>
            </a:r>
          </a:p>
          <a:p>
            <a:pPr marL="0" indent="0" algn="just">
              <a:buNone/>
            </a:pPr>
            <a:endParaRPr lang="en-ID" dirty="0"/>
          </a:p>
          <a:p>
            <a:pPr algn="just"/>
            <a:r>
              <a:rPr lang="en-ID" dirty="0"/>
              <a:t>It contains common attributes &amp; methods for reuse purpose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924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8F891C66-BE9F-6F4C-81AA-C99CAF63D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03707"/>
            <a:ext cx="5915871" cy="3873601"/>
          </a:xfr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CF05C05-A34D-6143-B23E-D4846D74860E}"/>
              </a:ext>
            </a:extLst>
          </p:cNvPr>
          <p:cNvSpPr txBox="1">
            <a:spLocks/>
          </p:cNvSpPr>
          <p:nvPr/>
        </p:nvSpPr>
        <p:spPr>
          <a:xfrm>
            <a:off x="628650" y="919993"/>
            <a:ext cx="7886700" cy="5018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Implementation of using an interface</a:t>
            </a:r>
          </a:p>
        </p:txBody>
      </p:sp>
    </p:spTree>
    <p:extLst>
      <p:ext uri="{BB962C8B-B14F-4D97-AF65-F5344CB8AC3E}">
        <p14:creationId xmlns:p14="http://schemas.microsoft.com/office/powerpoint/2010/main" val="4080168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14B1FBA-64E9-BC4B-B17E-BB99EFD6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6" y="2037497"/>
            <a:ext cx="6083300" cy="3098800"/>
          </a:xfr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BBDA366-300C-134C-8E44-2DCF7A5D92E9}"/>
              </a:ext>
            </a:extLst>
          </p:cNvPr>
          <p:cNvSpPr txBox="1">
            <a:spLocks/>
          </p:cNvSpPr>
          <p:nvPr/>
        </p:nvSpPr>
        <p:spPr>
          <a:xfrm>
            <a:off x="628650" y="919993"/>
            <a:ext cx="7886700" cy="5018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Implementation of using an interface</a:t>
            </a:r>
          </a:p>
        </p:txBody>
      </p:sp>
    </p:spTree>
    <p:extLst>
      <p:ext uri="{BB962C8B-B14F-4D97-AF65-F5344CB8AC3E}">
        <p14:creationId xmlns:p14="http://schemas.microsoft.com/office/powerpoint/2010/main" val="3209528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5154"/>
            <a:ext cx="7886699" cy="669852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D3FD3-E055-8848-8487-E22404E9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5638"/>
            <a:ext cx="7886700" cy="50180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/>
              <a:t>If a class implements an interface, it must implement all methods defined in the interface. 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When you use an interface, you may find many similarities with an abstract class.</a:t>
            </a:r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33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7AF6-AD19-2EA8-0194-42145034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30A2F6-5855-9CD8-FC39-EAFD160E7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76" y="1158718"/>
            <a:ext cx="7886699" cy="5129320"/>
          </a:xfrm>
        </p:spPr>
      </p:pic>
    </p:spTree>
    <p:extLst>
      <p:ext uri="{BB962C8B-B14F-4D97-AF65-F5344CB8AC3E}">
        <p14:creationId xmlns:p14="http://schemas.microsoft.com/office/powerpoint/2010/main" val="283917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7AF6-AD19-2EA8-0194-42145034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BCF4518-3E31-7269-EACA-19F1A2EE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3" y="1369876"/>
            <a:ext cx="8726324" cy="425648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88DF5-394A-E07B-4B2C-91ACB2AB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07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BBDA366-300C-134C-8E44-2DCF7A5D92E9}"/>
              </a:ext>
            </a:extLst>
          </p:cNvPr>
          <p:cNvSpPr txBox="1">
            <a:spLocks/>
          </p:cNvSpPr>
          <p:nvPr/>
        </p:nvSpPr>
        <p:spPr>
          <a:xfrm>
            <a:off x="628650" y="919993"/>
            <a:ext cx="7886700" cy="5018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B1DF8-80C4-5148-B269-BEFB93C3C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45" y="1653779"/>
            <a:ext cx="4874228" cy="41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7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48045"/>
            <a:ext cx="7886699" cy="6698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Interface as a Callback</a:t>
            </a:r>
            <a:br>
              <a:rPr lang="en-US" dirty="0"/>
            </a:br>
            <a:r>
              <a:rPr lang="en-US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51336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774C-17B5-4E40-8F32-5B54C9E4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9647"/>
            <a:ext cx="7886699" cy="669852"/>
          </a:xfrm>
        </p:spPr>
        <p:txBody>
          <a:bodyPr/>
          <a:lstStyle/>
          <a:p>
            <a:r>
              <a:rPr lang="en-US" dirty="0"/>
              <a:t>Interface as a callback (Sample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D6E9-C899-8547-BE74-7A900E66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used to do something after make an asynchronous process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2318948-5966-5042-8C82-938A9F7E2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8" y="3541491"/>
            <a:ext cx="1977101" cy="197710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3EB974C-775F-674F-A249-6D42CE876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26" y="1974291"/>
            <a:ext cx="1345556" cy="134555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9B143E-D645-1448-A374-1EBBC5BFAFE0}"/>
              </a:ext>
            </a:extLst>
          </p:cNvPr>
          <p:cNvSpPr txBox="1">
            <a:spLocks/>
          </p:cNvSpPr>
          <p:nvPr/>
        </p:nvSpPr>
        <p:spPr>
          <a:xfrm>
            <a:off x="539548" y="5616706"/>
            <a:ext cx="3083329" cy="84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Profile Controller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7C6F13-EA24-0F42-9594-A654218FC2D9}"/>
              </a:ext>
            </a:extLst>
          </p:cNvPr>
          <p:cNvSpPr txBox="1">
            <a:spLocks/>
          </p:cNvSpPr>
          <p:nvPr/>
        </p:nvSpPr>
        <p:spPr>
          <a:xfrm>
            <a:off x="2240785" y="3639605"/>
            <a:ext cx="2123056" cy="111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Bro, give me my profile details.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I’ll do something else first, and let me know when the data is ready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05505C-C296-F646-9B1E-E9E9155BEB93}"/>
              </a:ext>
            </a:extLst>
          </p:cNvPr>
          <p:cNvSpPr/>
          <p:nvPr/>
        </p:nvSpPr>
        <p:spPr>
          <a:xfrm>
            <a:off x="1564142" y="4069746"/>
            <a:ext cx="127321" cy="14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A67AA8-88B8-D743-8689-A0D5F1F8243E}"/>
              </a:ext>
            </a:extLst>
          </p:cNvPr>
          <p:cNvSpPr/>
          <p:nvPr/>
        </p:nvSpPr>
        <p:spPr>
          <a:xfrm>
            <a:off x="1838803" y="4063544"/>
            <a:ext cx="127321" cy="14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C786AAE7-CBBA-4142-AD3C-5C40ECED1750}"/>
              </a:ext>
            </a:extLst>
          </p:cNvPr>
          <p:cNvSpPr/>
          <p:nvPr/>
        </p:nvSpPr>
        <p:spPr>
          <a:xfrm rot="11992769">
            <a:off x="1301603" y="4306648"/>
            <a:ext cx="652397" cy="58596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6BD878-5CEE-3249-BA79-A55A56096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63" y="3484651"/>
            <a:ext cx="1114981" cy="111498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E22A85-37B3-F84F-A122-15174F4D18B8}"/>
              </a:ext>
            </a:extLst>
          </p:cNvPr>
          <p:cNvSpPr txBox="1">
            <a:spLocks/>
          </p:cNvSpPr>
          <p:nvPr/>
        </p:nvSpPr>
        <p:spPr>
          <a:xfrm>
            <a:off x="5694963" y="4638533"/>
            <a:ext cx="1949123" cy="749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Sure!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I’ll make an API call.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Will keep you updated!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87C4E-EE89-7C46-B236-A632ED7D94BA}"/>
              </a:ext>
            </a:extLst>
          </p:cNvPr>
          <p:cNvSpPr txBox="1">
            <a:spLocks/>
          </p:cNvSpPr>
          <p:nvPr/>
        </p:nvSpPr>
        <p:spPr>
          <a:xfrm>
            <a:off x="7305197" y="4049790"/>
            <a:ext cx="1977101" cy="8478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Service</a:t>
            </a:r>
          </a:p>
        </p:txBody>
      </p:sp>
    </p:spTree>
    <p:extLst>
      <p:ext uri="{BB962C8B-B14F-4D97-AF65-F5344CB8AC3E}">
        <p14:creationId xmlns:p14="http://schemas.microsoft.com/office/powerpoint/2010/main" val="68302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774C-17B5-4E40-8F32-5B54C9E4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9647"/>
            <a:ext cx="7886699" cy="669852"/>
          </a:xfrm>
        </p:spPr>
        <p:txBody>
          <a:bodyPr/>
          <a:lstStyle/>
          <a:p>
            <a:r>
              <a:rPr lang="en-US" dirty="0"/>
              <a:t>Interface as a callback (Sample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D6E9-C899-8547-BE74-7A900E66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8557"/>
            <a:ext cx="7886700" cy="501801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 Profile Controller makes a request to retrieve user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User Service makes an API call (talk to the server)</a:t>
            </a:r>
          </a:p>
          <a:p>
            <a:pPr marL="0" indent="0">
              <a:buNone/>
            </a:pPr>
            <a:r>
              <a:rPr lang="en-US" sz="2400" dirty="0"/>
              <a:t>Due to a network call, this process requires some time (</a:t>
            </a:r>
            <a:r>
              <a:rPr lang="en-US" sz="2400" dirty="0" err="1"/>
              <a:t>Ioading</a:t>
            </a:r>
            <a:r>
              <a:rPr lang="en-US" sz="2400" dirty="0"/>
              <a:t> process)</a:t>
            </a:r>
          </a:p>
          <a:p>
            <a:pPr marL="0" indent="0">
              <a:buNone/>
            </a:pPr>
            <a:r>
              <a:rPr lang="en-US" sz="2400" dirty="0"/>
              <a:t>Because it’s async process, profile Controller could do something else while waiting the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Then, after the User Service receives the data, what will be happening?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D34A84-6791-4A40-B5E2-4DAF6D9CC164}"/>
              </a:ext>
            </a:extLst>
          </p:cNvPr>
          <p:cNvSpPr txBox="1">
            <a:spLocks/>
          </p:cNvSpPr>
          <p:nvPr/>
        </p:nvSpPr>
        <p:spPr>
          <a:xfrm>
            <a:off x="6432567" y="5658693"/>
            <a:ext cx="2269002" cy="84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57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774C-17B5-4E40-8F32-5B54C9E4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9647"/>
            <a:ext cx="7886699" cy="669852"/>
          </a:xfrm>
        </p:spPr>
        <p:txBody>
          <a:bodyPr/>
          <a:lstStyle/>
          <a:p>
            <a:r>
              <a:rPr lang="en-US" dirty="0"/>
              <a:t>Interface as a callback (Sample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D6E9-C899-8547-BE74-7A900E66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8557"/>
            <a:ext cx="7886700" cy="501801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User Service should tell the Profile Controller, so the Profile Controller could process the data.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how ?????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D34A84-6791-4A40-B5E2-4DAF6D9CC164}"/>
              </a:ext>
            </a:extLst>
          </p:cNvPr>
          <p:cNvSpPr txBox="1">
            <a:spLocks/>
          </p:cNvSpPr>
          <p:nvPr/>
        </p:nvSpPr>
        <p:spPr>
          <a:xfrm>
            <a:off x="6432567" y="5658693"/>
            <a:ext cx="2269002" cy="84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5328"/>
            <a:ext cx="7886700" cy="5018014"/>
          </a:xfrm>
        </p:spPr>
        <p:txBody>
          <a:bodyPr/>
          <a:lstStyle/>
          <a:p>
            <a:r>
              <a:rPr lang="en-ID" dirty="0"/>
              <a:t>It cannot be instantiated.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It’s meaningful in a superclass form, so it must be extended by the subclasses</a:t>
            </a:r>
          </a:p>
        </p:txBody>
      </p:sp>
    </p:spTree>
    <p:extLst>
      <p:ext uri="{BB962C8B-B14F-4D97-AF65-F5344CB8AC3E}">
        <p14:creationId xmlns:p14="http://schemas.microsoft.com/office/powerpoint/2010/main" val="2240764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774C-17B5-4E40-8F32-5B54C9E4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9647"/>
            <a:ext cx="7886699" cy="669852"/>
          </a:xfrm>
        </p:spPr>
        <p:txBody>
          <a:bodyPr/>
          <a:lstStyle/>
          <a:p>
            <a:r>
              <a:rPr lang="en-US" dirty="0"/>
              <a:t>Interface as a callback (Sample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D6E9-C899-8547-BE74-7A900E66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8557"/>
            <a:ext cx="7886700" cy="501801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You’ll probably need do this first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D34A84-6791-4A40-B5E2-4DAF6D9CC164}"/>
              </a:ext>
            </a:extLst>
          </p:cNvPr>
          <p:cNvSpPr txBox="1">
            <a:spLocks/>
          </p:cNvSpPr>
          <p:nvPr/>
        </p:nvSpPr>
        <p:spPr>
          <a:xfrm>
            <a:off x="6432567" y="5658693"/>
            <a:ext cx="2269002" cy="84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71683B7-F5FC-1145-AF8E-5DB948742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9" y="2469299"/>
            <a:ext cx="4216400" cy="1401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1424D2-21BB-B24B-BFCA-21308BC0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08" y="2083364"/>
            <a:ext cx="4698415" cy="35753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18DE0FD-A398-CE48-9FD3-B340AC972FF8}"/>
              </a:ext>
            </a:extLst>
          </p:cNvPr>
          <p:cNvSpPr txBox="1">
            <a:spLocks/>
          </p:cNvSpPr>
          <p:nvPr/>
        </p:nvSpPr>
        <p:spPr>
          <a:xfrm>
            <a:off x="1136341" y="4277512"/>
            <a:ext cx="2680594" cy="48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3117742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774C-17B5-4E40-8F32-5B54C9E4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as a 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D6E9-C899-8547-BE74-7A900E66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2318948-5966-5042-8C82-938A9F7E2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8" y="3541491"/>
            <a:ext cx="1977101" cy="197710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3EB974C-775F-674F-A249-6D42CE876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97" y="1964441"/>
            <a:ext cx="1345556" cy="1345556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52E146C-EAFB-9549-940E-D0E6C2C6F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50" y="3541490"/>
            <a:ext cx="1977101" cy="19771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9B143E-D645-1448-A374-1EBBC5BFAFE0}"/>
              </a:ext>
            </a:extLst>
          </p:cNvPr>
          <p:cNvSpPr txBox="1">
            <a:spLocks/>
          </p:cNvSpPr>
          <p:nvPr/>
        </p:nvSpPr>
        <p:spPr>
          <a:xfrm>
            <a:off x="146007" y="5621887"/>
            <a:ext cx="3083329" cy="84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Homescreen</a:t>
            </a:r>
            <a:r>
              <a:rPr lang="en-US" dirty="0"/>
              <a:t> page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D34A84-6791-4A40-B5E2-4DAF6D9CC164}"/>
              </a:ext>
            </a:extLst>
          </p:cNvPr>
          <p:cNvSpPr txBox="1">
            <a:spLocks/>
          </p:cNvSpPr>
          <p:nvPr/>
        </p:nvSpPr>
        <p:spPr>
          <a:xfrm>
            <a:off x="6432567" y="5658693"/>
            <a:ext cx="2269002" cy="84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Profile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7C6F13-EA24-0F42-9594-A654218FC2D9}"/>
              </a:ext>
            </a:extLst>
          </p:cNvPr>
          <p:cNvSpPr txBox="1">
            <a:spLocks/>
          </p:cNvSpPr>
          <p:nvPr/>
        </p:nvSpPr>
        <p:spPr>
          <a:xfrm>
            <a:off x="2240785" y="3639605"/>
            <a:ext cx="1977101" cy="847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Bro, give me my profile detail.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I’ll do something else first, and let me know when you finish. </a:t>
            </a:r>
          </a:p>
        </p:txBody>
      </p:sp>
    </p:spTree>
    <p:extLst>
      <p:ext uri="{BB962C8B-B14F-4D97-AF65-F5344CB8AC3E}">
        <p14:creationId xmlns:p14="http://schemas.microsoft.com/office/powerpoint/2010/main" val="2250623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9097"/>
            <a:ext cx="7886699" cy="669852"/>
          </a:xfrm>
        </p:spPr>
        <p:txBody>
          <a:bodyPr/>
          <a:lstStyle/>
          <a:p>
            <a:r>
              <a:rPr lang="en-US" dirty="0"/>
              <a:t>Interface vs Abstract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D3FD3-E055-8848-8487-E22404E9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is used to share common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Abstract can share common codes : data members &amp; body methods (non abstract methods)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class at most </a:t>
            </a:r>
            <a:r>
              <a:rPr lang="en-US" b="1" dirty="0"/>
              <a:t>extend 1 abstract class</a:t>
            </a:r>
          </a:p>
          <a:p>
            <a:r>
              <a:rPr lang="en-US" dirty="0"/>
              <a:t>A class can </a:t>
            </a:r>
            <a:r>
              <a:rPr lang="en-US" b="1" dirty="0"/>
              <a:t>implement multiple interfaces</a:t>
            </a:r>
          </a:p>
        </p:txBody>
      </p:sp>
    </p:spTree>
    <p:extLst>
      <p:ext uri="{BB962C8B-B14F-4D97-AF65-F5344CB8AC3E}">
        <p14:creationId xmlns:p14="http://schemas.microsoft.com/office/powerpoint/2010/main" val="3686286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9097"/>
            <a:ext cx="7886699" cy="669852"/>
          </a:xfrm>
        </p:spPr>
        <p:txBody>
          <a:bodyPr/>
          <a:lstStyle/>
          <a:p>
            <a:r>
              <a:rPr lang="en-US" dirty="0"/>
              <a:t>Interface vs Abstract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D3FD3-E055-8848-8487-E22404E9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4616"/>
            <a:ext cx="7886700" cy="5018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implement Animal as an Interface ?</a:t>
            </a:r>
          </a:p>
        </p:txBody>
      </p:sp>
    </p:spTree>
    <p:extLst>
      <p:ext uri="{BB962C8B-B14F-4D97-AF65-F5344CB8AC3E}">
        <p14:creationId xmlns:p14="http://schemas.microsoft.com/office/powerpoint/2010/main" val="250853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D3FD3-E055-8848-8487-E22404E9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597" y="2999323"/>
            <a:ext cx="7886700" cy="5018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855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Abstract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5328"/>
            <a:ext cx="7886700" cy="5018014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For example : </a:t>
            </a:r>
          </a:p>
          <a:p>
            <a:pPr marL="0" indent="0">
              <a:buNone/>
            </a:pPr>
            <a:r>
              <a:rPr lang="en-ID" dirty="0"/>
              <a:t>- Mammal</a:t>
            </a:r>
          </a:p>
          <a:p>
            <a:pPr>
              <a:buFontTx/>
              <a:buChar char="-"/>
            </a:pPr>
            <a:r>
              <a:rPr lang="en-ID" dirty="0"/>
              <a:t>Shape</a:t>
            </a:r>
          </a:p>
          <a:p>
            <a:pPr>
              <a:buFontTx/>
              <a:buChar char="-"/>
            </a:pPr>
            <a:r>
              <a:rPr lang="en-ID" dirty="0"/>
              <a:t>Electronic device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What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8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1229-70A8-A1C4-CFB5-A6D1C9FD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171C65-7FE0-16B9-AC0C-BC368DC5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341"/>
            <a:ext cx="8961341" cy="53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2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1229-70A8-A1C4-CFB5-A6D1C9FD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6236735-28E9-596D-8DE8-D6E95DD3D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7" y="1221733"/>
            <a:ext cx="7938645" cy="494580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060F3B-E6D5-55C0-6658-CFAE07F9DBB9}"/>
              </a:ext>
            </a:extLst>
          </p:cNvPr>
          <p:cNvSpPr/>
          <p:nvPr/>
        </p:nvSpPr>
        <p:spPr>
          <a:xfrm>
            <a:off x="3359020" y="2929812"/>
            <a:ext cx="1576874" cy="821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E60F-D32C-46C6-9D65-5F717F59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34" y="1536489"/>
            <a:ext cx="1819469" cy="690563"/>
          </a:xfrm>
        </p:spPr>
        <p:txBody>
          <a:bodyPr/>
          <a:lstStyle/>
          <a:p>
            <a:r>
              <a:rPr lang="en-US" dirty="0" err="1"/>
              <a:t>Segitiga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9C43-D5E2-4872-A75A-46EAAE95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5" y="2576129"/>
            <a:ext cx="2835485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Keliling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sisi</a:t>
            </a:r>
            <a:endParaRPr lang="en-US" dirty="0"/>
          </a:p>
          <a:p>
            <a:pPr lvl="2"/>
            <a:r>
              <a:rPr lang="en-US" dirty="0"/>
              <a:t>3 x </a:t>
            </a:r>
            <a:r>
              <a:rPr lang="en-US" dirty="0" err="1"/>
              <a:t>sisiMiring</a:t>
            </a:r>
            <a:endParaRPr lang="en-US" dirty="0"/>
          </a:p>
          <a:p>
            <a:pPr lvl="1"/>
            <a:r>
              <a:rPr lang="en-US" dirty="0" err="1"/>
              <a:t>Siku-siku</a:t>
            </a:r>
            <a:endParaRPr lang="en-US" dirty="0"/>
          </a:p>
          <a:p>
            <a:pPr lvl="2"/>
            <a:r>
              <a:rPr lang="en-US" dirty="0"/>
              <a:t>Alas + </a:t>
            </a:r>
            <a:r>
              <a:rPr lang="en-US" dirty="0" err="1"/>
              <a:t>tinggi</a:t>
            </a:r>
            <a:r>
              <a:rPr lang="en-US" dirty="0"/>
              <a:t> + </a:t>
            </a:r>
            <a:r>
              <a:rPr lang="en-US" dirty="0" err="1"/>
              <a:t>sisiMiring</a:t>
            </a:r>
            <a:endParaRPr lang="en-US" dirty="0"/>
          </a:p>
          <a:p>
            <a:pPr lvl="1"/>
            <a:r>
              <a:rPr lang="en-US" dirty="0"/>
              <a:t>Sama kaki</a:t>
            </a:r>
          </a:p>
          <a:p>
            <a:pPr lvl="2"/>
            <a:r>
              <a:rPr lang="en-US" dirty="0"/>
              <a:t>Alas + 2*</a:t>
            </a:r>
            <a:r>
              <a:rPr lang="en-US" dirty="0" err="1"/>
              <a:t>sisiMiring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CBA20-360B-41B2-86B1-19E20AC9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85" y="76918"/>
            <a:ext cx="5993915" cy="67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7C20-6913-7446-8649-83B5E15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8396-21C8-1B45-9318-5F1947E0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</a:t>
            </a:r>
            <a:r>
              <a:rPr lang="en-US" dirty="0">
                <a:solidFill>
                  <a:srgbClr val="FF0000"/>
                </a:solidFill>
              </a:rPr>
              <a:t>must contain </a:t>
            </a:r>
            <a:r>
              <a:rPr lang="en-US" dirty="0"/>
              <a:t>an </a:t>
            </a:r>
            <a:r>
              <a:rPr lang="en-US" i="1" dirty="0"/>
              <a:t>abstract method ?</a:t>
            </a:r>
          </a:p>
          <a:p>
            <a:endParaRPr lang="en-US" dirty="0"/>
          </a:p>
          <a:p>
            <a:r>
              <a:rPr lang="en-ID" i="1" dirty="0"/>
              <a:t>Abstract method </a:t>
            </a:r>
            <a:r>
              <a:rPr lang="en-ID" dirty="0"/>
              <a:t>means</a:t>
            </a:r>
            <a:r>
              <a:rPr lang="en-ID" i="1" dirty="0"/>
              <a:t> </a:t>
            </a:r>
            <a:r>
              <a:rPr lang="en-ID" dirty="0"/>
              <a:t>the method which has a declaration but has no implementation.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A class which extends an abstract class is called a concrete class</a:t>
            </a:r>
          </a:p>
          <a:p>
            <a:endParaRPr lang="en-ID" dirty="0"/>
          </a:p>
          <a:p>
            <a:r>
              <a:rPr lang="en-ID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subclass objects must perform an operation.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6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58949"/>
            <a:ext cx="8191259" cy="5018014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You can also use abstract methods when  :</a:t>
            </a:r>
          </a:p>
          <a:p>
            <a:pPr marL="0" indent="0">
              <a:buNone/>
            </a:pPr>
            <a:endParaRPr lang="en-ID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D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subclass objects must perform an operation, but the superclass can’t provide a default implementation.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ID" sz="2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D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41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920</Words>
  <Application>Microsoft Office PowerPoint</Application>
  <PresentationFormat>On-screen Show (4:3)</PresentationFormat>
  <Paragraphs>156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Segoe UI Light</vt:lpstr>
      <vt:lpstr>Office Theme</vt:lpstr>
      <vt:lpstr>Pemrograman Berbasis Obyek</vt:lpstr>
      <vt:lpstr>Abstract Class</vt:lpstr>
      <vt:lpstr>Abstract Class</vt:lpstr>
      <vt:lpstr>Abstract Class </vt:lpstr>
      <vt:lpstr>PowerPoint Presentation</vt:lpstr>
      <vt:lpstr>PowerPoint Presentation</vt:lpstr>
      <vt:lpstr>Segitiga</vt:lpstr>
      <vt:lpstr>Abstract Class</vt:lpstr>
      <vt:lpstr>Abstract Class</vt:lpstr>
      <vt:lpstr>Kelas Segitiga</vt:lpstr>
      <vt:lpstr>Kelas Segitiga</vt:lpstr>
      <vt:lpstr>Abstract Class</vt:lpstr>
      <vt:lpstr>Subclass</vt:lpstr>
      <vt:lpstr>Review (1)</vt:lpstr>
      <vt:lpstr>Review (2)</vt:lpstr>
      <vt:lpstr>Interface</vt:lpstr>
      <vt:lpstr>PowerPoint Presentation</vt:lpstr>
      <vt:lpstr>Interface</vt:lpstr>
      <vt:lpstr>Interface</vt:lpstr>
      <vt:lpstr>Interface</vt:lpstr>
      <vt:lpstr>Interface</vt:lpstr>
      <vt:lpstr>Interface</vt:lpstr>
      <vt:lpstr>PowerPoint Presentation</vt:lpstr>
      <vt:lpstr>PowerPoint Presentation</vt:lpstr>
      <vt:lpstr>Interface</vt:lpstr>
      <vt:lpstr>Interface as a Callback (optional)</vt:lpstr>
      <vt:lpstr>Interface as a callback (Sample Case)</vt:lpstr>
      <vt:lpstr>Interface as a callback (Sample Case)</vt:lpstr>
      <vt:lpstr>Interface as a callback (Sample Case)</vt:lpstr>
      <vt:lpstr>Interface as a callback (Sample Case)</vt:lpstr>
      <vt:lpstr>Interface as a callback</vt:lpstr>
      <vt:lpstr>Interface vs Abstract class</vt:lpstr>
      <vt:lpstr>Interface vs Abstract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Muhammad Fakhrurrifqi</cp:lastModifiedBy>
  <cp:revision>54</cp:revision>
  <dcterms:created xsi:type="dcterms:W3CDTF">2018-09-20T06:27:05Z</dcterms:created>
  <dcterms:modified xsi:type="dcterms:W3CDTF">2023-05-08T04:03:13Z</dcterms:modified>
</cp:coreProperties>
</file>