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3" r:id="rId5"/>
    <p:sldId id="280" r:id="rId6"/>
    <p:sldId id="285" r:id="rId7"/>
    <p:sldId id="286" r:id="rId8"/>
    <p:sldId id="287" r:id="rId9"/>
    <p:sldId id="288" r:id="rId10"/>
    <p:sldId id="289" r:id="rId11"/>
    <p:sldId id="281" r:id="rId12"/>
    <p:sldId id="279" r:id="rId13"/>
    <p:sldId id="292" r:id="rId14"/>
    <p:sldId id="293" r:id="rId15"/>
    <p:sldId id="294" r:id="rId16"/>
    <p:sldId id="295" r:id="rId17"/>
    <p:sldId id="278" r:id="rId18"/>
    <p:sldId id="274" r:id="rId1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66" d="100"/>
          <a:sy n="66" d="100"/>
        </p:scale>
        <p:origin x="-600" y="-16"/>
      </p:cViewPr>
      <p:guideLst>
        <p:guide orient="horz" pos="1224"/>
        <p:guide orient="horz" pos="2856"/>
        <p:guide orient="horz" pos="264"/>
        <p:guide orient="horz" pos="1584"/>
        <p:guide orient="horz" pos="2736"/>
        <p:guide orient="horz" pos="3648"/>
        <p:guide orient="horz" pos="864"/>
        <p:guide orient="horz" pos="3984"/>
        <p:guide orient="horz" pos="1920"/>
        <p:guide orient="horz" pos="2256"/>
        <p:guide orient="horz" pos="1704"/>
        <p:guide orient="horz" pos="2592"/>
        <p:guide pos="7368"/>
        <p:guide pos="312"/>
        <p:guide pos="5928"/>
        <p:guide pos="6168"/>
        <p:guide pos="1512"/>
        <p:guide pos="2496"/>
        <p:guide pos="2688"/>
        <p:guide pos="4536"/>
        <p:guide pos="4008"/>
        <p:guide pos="4944"/>
        <p:guide pos="5136"/>
        <p:guide pos="456"/>
        <p:guide pos="7248"/>
        <p:guide pos="7176"/>
        <p:guide pos="4176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12/31/2023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17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xmlns="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Rank Based </a:t>
            </a:r>
            <a:r>
              <a:rPr lang="en-US" dirty="0" smtClean="0"/>
              <a:t> </a:t>
            </a:r>
            <a:r>
              <a:rPr lang="en-US" dirty="0"/>
              <a:t>Percentile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Calculator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xmlns="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Anuj </a:t>
            </a:r>
            <a:r>
              <a:rPr lang="en-US" dirty="0"/>
              <a:t>K</a:t>
            </a:r>
            <a:r>
              <a:rPr lang="en-US" dirty="0" smtClean="0"/>
              <a:t>umar Pandey</a:t>
            </a:r>
            <a:endParaRPr 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149" y="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31319" y="12625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# Function for clearing the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# contents of all text entry boxes </a:t>
            </a:r>
          </a:p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Clear():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deleting the content from the entry box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rankField.delete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(0, END)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total_participantField.delete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(0, END)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percentileField.delete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(0, END)</a:t>
            </a:r>
          </a:p>
          <a:p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6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198668" y="0"/>
            <a:ext cx="590991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if __name__ == "__main__" :</a:t>
            </a:r>
          </a:p>
          <a:p>
            <a:endParaRPr lang="en-IN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# Create a GUI window 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= 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Tk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() 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# Set the background colour of GUI window 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gui.configure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(background = "light green") 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# set the name of 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tkinter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GUI window 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gui.title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("Rank Based- Percentile Calculator") 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# Set the configuration of GUI window 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gui.geometry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("650x200") </a:t>
            </a:r>
          </a:p>
          <a:p>
            <a:endParaRPr lang="en-IN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# Create a Rank: label 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rank = Label(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, text = "Rank", 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bg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= "blue")</a:t>
            </a:r>
          </a:p>
          <a:p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Create a And: label 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andl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Label(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text = "And", 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bg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"blue")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Create a Total Participants : label 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total_participant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Label(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gui,text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"Total 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Participants",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bg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"blue")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9739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6600" dirty="0" smtClean="0">
                <a:solidFill>
                  <a:schemeClr val="accent4">
                    <a:lumMod val="50000"/>
                  </a:schemeClr>
                </a:solidFill>
              </a:rPr>
              <a:t>#DRIVE</a:t>
            </a:r>
          </a:p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       CODE</a:t>
            </a:r>
            <a:endParaRPr lang="en-IN" sz="36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IN" sz="6600" dirty="0" smtClean="0"/>
              <a:t> 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658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36169" y="178617"/>
            <a:ext cx="71644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# Create a Find Percentile Button and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attached to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getPercentile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function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find = Button(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text = "Find Percentile", 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fg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"Black", </a:t>
            </a: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                       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bg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"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Red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",command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getPercentile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Create a Percentile : label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percentile = Label(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text = "Percentile",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bg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"blue") 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Create a Clear Button and attached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to Clear function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clear = Button(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text = "Clear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",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fg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"Black",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bg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"Red",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		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command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Clear) 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grid method is used for placing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the widgets at respective positions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in table like structure .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padx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attributed provide x-axis margin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from the root window to the widget.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rank.grid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(row = 1, column = 1,padx = 10)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andl.grid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(row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1, column = 4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total_participant.grid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(row = 1, column = 6,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padx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10)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38298" y="335846"/>
            <a:ext cx="699114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# 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pady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attributed provide y-axis 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margin from the widget. 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find.grid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(row = 3, column = 4,pady = 10)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percentile.grid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(row = 4, column = 3,padx = 10)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clear.grid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(row = 5, column = 4,pady = 10)</a:t>
            </a:r>
          </a:p>
          <a:p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Create a text entry box for filling or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typing the information. 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rankField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Entry(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total_participantField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Entry(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percentileField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Entry(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grid method is used for placing 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the widgets at respective positions 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in table like structure . 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rankField.grid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(row = 1, column = 2)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total_participantField.grid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(row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1, column = 7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 </a:t>
            </a:r>
            <a:r>
              <a:rPr lang="en-I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percentileField.grid</a:t>
            </a: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(row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4, column = 4)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Start the GUI 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gui.mainloop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 </a:t>
            </a:r>
          </a:p>
          <a:p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7162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2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3" y="1501807"/>
            <a:ext cx="7813720" cy="417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8314280" y="1608660"/>
            <a:ext cx="3664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 smtClean="0"/>
              <a:t>You!!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41" y="2515486"/>
            <a:ext cx="2914800" cy="32323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0126" y="295867"/>
            <a:ext cx="72189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STEP 1:</a:t>
            </a:r>
            <a:r>
              <a:rPr lang="en-US" dirty="0" smtClean="0"/>
              <a:t>The </a:t>
            </a:r>
            <a:r>
              <a:rPr lang="en-US" dirty="0"/>
              <a:t>code starts by getting the number of students and the rank of those students.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2:</a:t>
            </a:r>
            <a:r>
              <a:rPr lang="en-US" dirty="0" smtClean="0"/>
              <a:t>The </a:t>
            </a:r>
            <a:r>
              <a:rPr lang="en-US" dirty="0"/>
              <a:t>code then creates two variables, students and rank.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3:</a:t>
            </a:r>
            <a:r>
              <a:rPr lang="en-US" dirty="0" smtClean="0"/>
              <a:t>The </a:t>
            </a:r>
            <a:r>
              <a:rPr lang="en-US" dirty="0" err="1"/>
              <a:t>getPercentile</a:t>
            </a:r>
            <a:r>
              <a:rPr lang="en-US" dirty="0"/>
              <a:t>() function will take these numbers as input and calculate their percentile according to a set formula.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4</a:t>
            </a:r>
            <a:r>
              <a:rPr lang="en-US" dirty="0" smtClean="0"/>
              <a:t>The </a:t>
            </a:r>
            <a:r>
              <a:rPr lang="en-US" dirty="0" err="1"/>
              <a:t>getPercentile</a:t>
            </a:r>
            <a:r>
              <a:rPr lang="en-US" dirty="0"/>
              <a:t>() function first takes the value from the </a:t>
            </a:r>
            <a:r>
              <a:rPr lang="en-US" dirty="0" err="1" smtClean="0"/>
              <a:t>total_prticipantField</a:t>
            </a:r>
            <a:r>
              <a:rPr lang="en-US" dirty="0" smtClean="0"/>
              <a:t> </a:t>
            </a:r>
            <a:r>
              <a:rPr lang="en-US" dirty="0"/>
              <a:t>box.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5:</a:t>
            </a:r>
            <a:r>
              <a:rPr lang="en-US" dirty="0" smtClean="0"/>
              <a:t>This </a:t>
            </a:r>
            <a:r>
              <a:rPr lang="en-US" dirty="0"/>
              <a:t>is the total number of participants in the study.</a:t>
            </a:r>
          </a:p>
          <a:p>
            <a:pPr fontAlgn="base"/>
            <a:r>
              <a:rPr lang="en-US" b="1" dirty="0"/>
              <a:t>STEP 6</a:t>
            </a:r>
            <a:r>
              <a:rPr lang="en-US" b="1" dirty="0" smtClean="0"/>
              <a:t>:</a:t>
            </a:r>
            <a:r>
              <a:rPr lang="en-US" dirty="0" smtClean="0"/>
              <a:t>Next</a:t>
            </a:r>
            <a:r>
              <a:rPr lang="en-US" dirty="0"/>
              <a:t>, it gets the value from the </a:t>
            </a:r>
            <a:r>
              <a:rPr lang="en-US" dirty="0" err="1"/>
              <a:t>rankField</a:t>
            </a:r>
            <a:r>
              <a:rPr lang="en-US" dirty="0"/>
              <a:t> box.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7:</a:t>
            </a:r>
            <a:r>
              <a:rPr lang="en-US" dirty="0" smtClean="0"/>
              <a:t>This </a:t>
            </a:r>
            <a:r>
              <a:rPr lang="en-US" dirty="0"/>
              <a:t>is how many people have a particular rank in this study.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8:</a:t>
            </a:r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 err="1"/>
              <a:t>getPercentile</a:t>
            </a:r>
            <a:r>
              <a:rPr lang="en-US" dirty="0"/>
              <a:t>() calculates each student’s percentile according to this set formula: where x is equal to the value from </a:t>
            </a:r>
            <a:r>
              <a:rPr lang="en-US" dirty="0" err="1"/>
              <a:t>total_participantField</a:t>
            </a:r>
            <a:r>
              <a:rPr lang="en-US" dirty="0"/>
              <a:t>, y is equal to the value from </a:t>
            </a:r>
            <a:r>
              <a:rPr lang="en-US" dirty="0" err="1"/>
              <a:t>rankField</a:t>
            </a:r>
            <a:r>
              <a:rPr lang="en-US" dirty="0"/>
              <a:t>, and z is equal to 100%.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9:</a:t>
            </a:r>
            <a:r>
              <a:rPr lang="en-US" dirty="0" smtClean="0"/>
              <a:t>The </a:t>
            </a:r>
            <a:r>
              <a:rPr lang="en-US" dirty="0"/>
              <a:t>code calculates the percentile for a given set of values.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10:</a:t>
            </a:r>
            <a:r>
              <a:rPr lang="en-US" dirty="0" smtClean="0"/>
              <a:t>The </a:t>
            </a:r>
            <a:r>
              <a:rPr lang="en-US" dirty="0"/>
              <a:t>first step is to get the number of students and rank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11:</a:t>
            </a:r>
            <a:r>
              <a:rPr lang="en-US" dirty="0" smtClean="0"/>
              <a:t>Next</a:t>
            </a:r>
            <a:r>
              <a:rPr lang="en-US" dirty="0"/>
              <a:t>, the code calculates the median and mode for these two values.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12:</a:t>
            </a:r>
            <a:r>
              <a:rPr lang="en-US" dirty="0" smtClean="0"/>
              <a:t>The </a:t>
            </a:r>
            <a:r>
              <a:rPr lang="en-US" dirty="0" err="1"/>
              <a:t>getPercentile</a:t>
            </a:r>
            <a:r>
              <a:rPr lang="en-US" dirty="0"/>
              <a:t>() function then takes these two values as input and stores them in a new variable called students and rank respectively.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13171" y="233760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/>
              <a:t>STEP 13:</a:t>
            </a:r>
            <a:r>
              <a:rPr lang="en-US" dirty="0"/>
              <a:t>Next, the percentile is calculated using the following equation: (students/</a:t>
            </a:r>
            <a:r>
              <a:rPr lang="en-US" dirty="0" err="1"/>
              <a:t>total_participantField.get</a:t>
            </a:r>
            <a:r>
              <a:rPr lang="en-US" dirty="0"/>
              <a:t>()) * 100</a:t>
            </a:r>
          </a:p>
          <a:p>
            <a:pPr fontAlgn="base"/>
            <a:r>
              <a:rPr lang="en-US" b="1" dirty="0" smtClean="0"/>
              <a:t>STEP </a:t>
            </a:r>
            <a:r>
              <a:rPr lang="en-US" b="1" dirty="0"/>
              <a:t>14:</a:t>
            </a:r>
            <a:r>
              <a:rPr lang="en-US" dirty="0"/>
              <a:t>The code starts by creating a window called </a:t>
            </a:r>
            <a:r>
              <a:rPr lang="en-US" dirty="0" smtClean="0"/>
              <a:t>“</a:t>
            </a:r>
            <a:r>
              <a:rPr lang="en-US" i="1" u="sng" dirty="0" smtClean="0"/>
              <a:t>GUI”.</a:t>
            </a:r>
            <a:endParaRPr lang="en-US" i="1" u="sng" dirty="0"/>
          </a:p>
          <a:p>
            <a:pPr fontAlgn="base"/>
            <a:r>
              <a:rPr lang="en-US" b="1" dirty="0"/>
              <a:t>STEP 15:</a:t>
            </a:r>
            <a:r>
              <a:rPr lang="en-US" dirty="0"/>
              <a:t>The window has a green background </a:t>
            </a:r>
            <a:r>
              <a:rPr lang="en-US" dirty="0" smtClean="0"/>
              <a:t>color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16: </a:t>
            </a:r>
            <a:r>
              <a:rPr lang="en-US" dirty="0" smtClean="0"/>
              <a:t>Next</a:t>
            </a:r>
            <a:r>
              <a:rPr lang="en-US" dirty="0"/>
              <a:t>, the code sets up some basic properties of the window.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17: </a:t>
            </a:r>
            <a:r>
              <a:rPr lang="en-US" dirty="0" smtClean="0"/>
              <a:t>It </a:t>
            </a:r>
            <a:r>
              <a:rPr lang="en-US" dirty="0"/>
              <a:t>specifies that the title of the window is “Analyze” and that it should be displayed in a floating panel on the left side of the screen.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18: </a:t>
            </a:r>
            <a:r>
              <a:rPr lang="en-US" dirty="0" smtClean="0"/>
              <a:t>The </a:t>
            </a:r>
            <a:r>
              <a:rPr lang="en-US" dirty="0"/>
              <a:t>next line of code creates an instance of </a:t>
            </a:r>
            <a:r>
              <a:rPr lang="en-US" dirty="0" err="1"/>
              <a:t>Tkinter</a:t>
            </a:r>
            <a:r>
              <a:rPr lang="en-US" dirty="0"/>
              <a:t>, which is Python’s built-in GUI library.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19: </a:t>
            </a:r>
            <a:r>
              <a:rPr lang="en-US" dirty="0" smtClean="0"/>
              <a:t>Next</a:t>
            </a:r>
            <a:r>
              <a:rPr lang="en-US" dirty="0"/>
              <a:t>, the code sets up some basic properties for the window.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20: </a:t>
            </a:r>
            <a:r>
              <a:rPr lang="en-US" dirty="0" smtClean="0"/>
              <a:t>It </a:t>
            </a:r>
            <a:r>
              <a:rPr lang="en-US" dirty="0"/>
              <a:t>specifies that it should have a border around it and that its title bar should be hidden.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21: </a:t>
            </a:r>
            <a:r>
              <a:rPr lang="en-US" dirty="0" smtClean="0"/>
              <a:t>Finally</a:t>
            </a:r>
            <a:r>
              <a:rPr lang="en-US" dirty="0"/>
              <a:t>, the code assigns values to two variables: </a:t>
            </a:r>
            <a:r>
              <a:rPr lang="en-US" dirty="0" err="1"/>
              <a:t>rankField</a:t>
            </a:r>
            <a:r>
              <a:rPr lang="en-US" dirty="0"/>
              <a:t> and </a:t>
            </a:r>
            <a:r>
              <a:rPr lang="en-US" dirty="0" err="1"/>
              <a:t>total_participantField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22: </a:t>
            </a:r>
            <a:r>
              <a:rPr lang="en-US" dirty="0" err="1" smtClean="0"/>
              <a:t>rankField</a:t>
            </a:r>
            <a:r>
              <a:rPr lang="en-US" dirty="0" smtClean="0"/>
              <a:t> </a:t>
            </a:r>
            <a:r>
              <a:rPr lang="en-US" dirty="0"/>
              <a:t>stores information about students’ ranks while </a:t>
            </a:r>
            <a:r>
              <a:rPr lang="en-US" dirty="0" err="1"/>
              <a:t>total_participantField</a:t>
            </a:r>
            <a:r>
              <a:rPr lang="en-US" dirty="0"/>
              <a:t> stores information about all participants in the study (i.e., both students and non-students</a:t>
            </a:r>
            <a:r>
              <a:rPr lang="en-US" dirty="0" smtClean="0"/>
              <a:t>).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9132"/>
            <a:ext cx="3022333" cy="71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13171" y="23376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/>
              <a:t>STEP 23:</a:t>
            </a:r>
            <a:r>
              <a:rPr lang="en-US" dirty="0"/>
              <a:t> Next, the code calculates student ranks using round() function and inserts them into </a:t>
            </a:r>
            <a:r>
              <a:rPr lang="en-US" dirty="0" err="1"/>
              <a:t>rankField</a:t>
            </a:r>
            <a:r>
              <a:rPr lang="en-US" dirty="0"/>
              <a:t> variable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b="1" dirty="0" smtClean="0"/>
              <a:t>STEP 24: </a:t>
            </a:r>
            <a:r>
              <a:rPr lang="en-US" dirty="0" smtClean="0"/>
              <a:t>Then</a:t>
            </a:r>
            <a:r>
              <a:rPr lang="en-US" dirty="0"/>
              <a:t>, it calculates participant counts using count() function and inserts them into </a:t>
            </a:r>
            <a:r>
              <a:rPr lang="en-US" dirty="0" err="1"/>
              <a:t>total_participantField</a:t>
            </a:r>
            <a:r>
              <a:rPr lang="en-US" dirty="0"/>
              <a:t> variable.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25: </a:t>
            </a:r>
            <a:r>
              <a:rPr lang="en-US" dirty="0" smtClean="0"/>
              <a:t>Finally</a:t>
            </a:r>
            <a:r>
              <a:rPr lang="en-US" dirty="0"/>
              <a:t>, it uses percentile() function to calculate percentage distributions for each rank group (i.e., 1st through 10th grades).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26: </a:t>
            </a:r>
            <a:r>
              <a:rPr lang="en-US" dirty="0" smtClean="0"/>
              <a:t>The </a:t>
            </a:r>
            <a:r>
              <a:rPr lang="en-US" dirty="0"/>
              <a:t>code creates a window and sets the background color to light green.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27: </a:t>
            </a:r>
            <a:r>
              <a:rPr lang="en-US" dirty="0" smtClean="0"/>
              <a:t>Next</a:t>
            </a:r>
            <a:r>
              <a:rPr lang="en-US" dirty="0"/>
              <a:t>, it sets the name of the window to “Comprehend”.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28: </a:t>
            </a:r>
            <a:r>
              <a:rPr lang="en-US" dirty="0" smtClean="0"/>
              <a:t>Finally</a:t>
            </a:r>
            <a:r>
              <a:rPr lang="en-US" dirty="0"/>
              <a:t>, it creates an instance of </a:t>
            </a:r>
            <a:r>
              <a:rPr lang="en-US" dirty="0" err="1"/>
              <a:t>Tkinter</a:t>
            </a:r>
            <a:r>
              <a:rPr lang="en-US" dirty="0"/>
              <a:t> and begins setting up its various properties.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29: </a:t>
            </a:r>
            <a:r>
              <a:rPr lang="en-US" dirty="0" smtClean="0"/>
              <a:t>The </a:t>
            </a:r>
            <a:r>
              <a:rPr lang="en-US" dirty="0"/>
              <a:t>next block of code creates two text entry boxes – one for the rank field and one for the </a:t>
            </a:r>
            <a:r>
              <a:rPr lang="en-US" dirty="0" err="1"/>
              <a:t>total_participant</a:t>
            </a:r>
            <a:r>
              <a:rPr lang="en-US" dirty="0"/>
              <a:t> field.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30: </a:t>
            </a:r>
            <a:r>
              <a:rPr lang="en-US" dirty="0" smtClean="0"/>
              <a:t>The </a:t>
            </a:r>
            <a:r>
              <a:rPr lang="en-US" dirty="0"/>
              <a:t>code then calculates the percentage of students who are lower than the student’s rank and stores this value in the </a:t>
            </a:r>
            <a:r>
              <a:rPr lang="en-US" dirty="0" err="1"/>
              <a:t>percentileField</a:t>
            </a:r>
            <a:r>
              <a:rPr lang="en-US" dirty="0"/>
              <a:t> text entry box.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31: </a:t>
            </a:r>
            <a:r>
              <a:rPr lang="en-US" dirty="0" smtClean="0"/>
              <a:t>The </a:t>
            </a:r>
            <a:r>
              <a:rPr lang="en-US" dirty="0"/>
              <a:t>last block of code clears all of the text entry boxes by deleting their contents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61297" y="457802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/>
              <a:t>STEP 32: </a:t>
            </a:r>
            <a:r>
              <a:rPr lang="en-US" dirty="0"/>
              <a:t>The code creates three labels: rank, </a:t>
            </a:r>
            <a:r>
              <a:rPr lang="en-US" dirty="0" err="1"/>
              <a:t>andl</a:t>
            </a:r>
            <a:r>
              <a:rPr lang="en-US" dirty="0"/>
              <a:t>, and </a:t>
            </a:r>
            <a:r>
              <a:rPr lang="en-US" dirty="0" err="1"/>
              <a:t>total_participant</a:t>
            </a:r>
            <a:r>
              <a:rPr lang="en-US" dirty="0"/>
              <a:t>.</a:t>
            </a:r>
          </a:p>
          <a:p>
            <a:pPr fontAlgn="base"/>
            <a:r>
              <a:rPr lang="en-US" b="1" dirty="0" smtClean="0"/>
              <a:t>STEP 33: </a:t>
            </a:r>
            <a:r>
              <a:rPr lang="en-US" dirty="0" smtClean="0"/>
              <a:t>The </a:t>
            </a:r>
            <a:r>
              <a:rPr lang="en-US" dirty="0"/>
              <a:t>rank label has the text “Rank” and is blue.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34: </a:t>
            </a:r>
            <a:r>
              <a:rPr lang="en-US" dirty="0" smtClean="0"/>
              <a:t>The </a:t>
            </a:r>
            <a:r>
              <a:rPr lang="en-US" dirty="0" err="1"/>
              <a:t>andl</a:t>
            </a:r>
            <a:r>
              <a:rPr lang="en-US" dirty="0"/>
              <a:t> label has the text “And” and is blue.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35: </a:t>
            </a:r>
            <a:r>
              <a:rPr lang="en-US" dirty="0" smtClean="0"/>
              <a:t>The </a:t>
            </a:r>
            <a:r>
              <a:rPr lang="en-US" dirty="0" err="1"/>
              <a:t>total_participant</a:t>
            </a:r>
            <a:r>
              <a:rPr lang="en-US" dirty="0"/>
              <a:t> label has the text “Total Participants” and is blue.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36: </a:t>
            </a:r>
            <a:r>
              <a:rPr lang="en-US" dirty="0" smtClean="0"/>
              <a:t>The </a:t>
            </a:r>
            <a:r>
              <a:rPr lang="en-US" dirty="0"/>
              <a:t>code sets up the GUI window with a geometry of 650×200 pixels.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37: </a:t>
            </a:r>
            <a:r>
              <a:rPr lang="en-US" dirty="0" smtClean="0"/>
              <a:t>It </a:t>
            </a:r>
            <a:r>
              <a:rPr lang="en-US" dirty="0"/>
              <a:t>creates two Label objects, one for the rank label and one for the </a:t>
            </a:r>
            <a:r>
              <a:rPr lang="en-US" dirty="0" err="1"/>
              <a:t>andl</a:t>
            </a:r>
            <a:r>
              <a:rPr lang="en-US" dirty="0"/>
              <a:t> label.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38: </a:t>
            </a:r>
            <a:r>
              <a:rPr lang="en-US" dirty="0" smtClean="0"/>
              <a:t>The </a:t>
            </a:r>
            <a:r>
              <a:rPr lang="en-US" dirty="0"/>
              <a:t>rank object has the text “Rank” as its value, while the </a:t>
            </a:r>
            <a:r>
              <a:rPr lang="en-US" dirty="0" err="1"/>
              <a:t>andl</a:t>
            </a:r>
            <a:r>
              <a:rPr lang="en-US" dirty="0"/>
              <a:t> object has the text “And” as its value.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39: </a:t>
            </a:r>
            <a:r>
              <a:rPr lang="en-US" dirty="0" smtClean="0"/>
              <a:t>Finally</a:t>
            </a:r>
            <a:r>
              <a:rPr lang="en-US" dirty="0"/>
              <a:t>, the code creates a Total Participant object with the text “Total Participants” as its value.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40: </a:t>
            </a:r>
            <a:r>
              <a:rPr lang="en-US" dirty="0" smtClean="0"/>
              <a:t>The </a:t>
            </a:r>
            <a:r>
              <a:rPr lang="en-US" dirty="0"/>
              <a:t>code creates a Rank: label, an And: label, and a Total Participants: label.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41</a:t>
            </a:r>
            <a:r>
              <a:rPr lang="en-US" b="1" dirty="0"/>
              <a:t>: </a:t>
            </a:r>
            <a:r>
              <a:rPr lang="en-US" dirty="0" smtClean="0"/>
              <a:t>The </a:t>
            </a:r>
            <a:r>
              <a:rPr lang="en-US" dirty="0"/>
              <a:t>Rank: label will display the rank of the data set, while the And: label will display whether all data sets have an equal number of participants or not.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42: </a:t>
            </a:r>
            <a:r>
              <a:rPr lang="en-US" dirty="0" smtClean="0"/>
              <a:t>The </a:t>
            </a:r>
            <a:r>
              <a:rPr lang="en-US" dirty="0"/>
              <a:t>Total Participants: label will display the total number of participants in each data set.</a:t>
            </a:r>
          </a:p>
          <a:p>
            <a:pPr fontAlgn="base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97668" y="43371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/>
              <a:t>STEP 43: </a:t>
            </a:r>
            <a:r>
              <a:rPr lang="en-US" dirty="0"/>
              <a:t>The code starts with the creation of three widgets: a find percentile button, a percentile label, and a clear </a:t>
            </a:r>
            <a:r>
              <a:rPr lang="en-US" dirty="0" smtClean="0"/>
              <a:t>button. </a:t>
            </a:r>
          </a:p>
          <a:p>
            <a:pPr fontAlgn="base"/>
            <a:r>
              <a:rPr lang="en-US" b="1" dirty="0" smtClean="0"/>
              <a:t>STEP 44: </a:t>
            </a:r>
            <a:r>
              <a:rPr lang="en-US" dirty="0" smtClean="0"/>
              <a:t>The </a:t>
            </a:r>
            <a:r>
              <a:rPr lang="en-US" dirty="0"/>
              <a:t>find percentile button is attached to the </a:t>
            </a:r>
            <a:r>
              <a:rPr lang="en-US" dirty="0" err="1"/>
              <a:t>getPercentile</a:t>
            </a:r>
            <a:r>
              <a:rPr lang="en-US" dirty="0"/>
              <a:t> function.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45: </a:t>
            </a:r>
            <a:r>
              <a:rPr lang="en-US" dirty="0" smtClean="0"/>
              <a:t>This </a:t>
            </a:r>
            <a:r>
              <a:rPr lang="en-US" dirty="0"/>
              <a:t>function takes two arguments: the </a:t>
            </a:r>
            <a:r>
              <a:rPr lang="en-US" dirty="0" err="1"/>
              <a:t>dataframe</a:t>
            </a:r>
            <a:r>
              <a:rPr lang="en-US" dirty="0"/>
              <a:t> and the percentile rank.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46: </a:t>
            </a:r>
            <a:r>
              <a:rPr lang="en-US" dirty="0" smtClean="0"/>
              <a:t>The </a:t>
            </a:r>
            <a:r>
              <a:rPr lang="en-US" dirty="0"/>
              <a:t>code creates an instance of the Button class </a:t>
            </a:r>
            <a:r>
              <a:rPr lang="en-US" dirty="0" smtClean="0"/>
              <a:t>and </a:t>
            </a:r>
            <a:r>
              <a:rPr lang="en-US" dirty="0"/>
              <a:t>sets its properties accordingly.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47: </a:t>
            </a:r>
            <a:r>
              <a:rPr lang="en-US" dirty="0" smtClean="0"/>
              <a:t>The </a:t>
            </a:r>
            <a:r>
              <a:rPr lang="en-US" dirty="0" err="1"/>
              <a:t>fg</a:t>
            </a:r>
            <a:r>
              <a:rPr lang="en-US" dirty="0"/>
              <a:t> property specifies the foreground color, while </a:t>
            </a:r>
            <a:r>
              <a:rPr lang="en-US" dirty="0" err="1"/>
              <a:t>bg</a:t>
            </a:r>
            <a:r>
              <a:rPr lang="en-US" dirty="0"/>
              <a:t> specifies the background color.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48: </a:t>
            </a:r>
            <a:r>
              <a:rPr lang="en-US" dirty="0" smtClean="0"/>
              <a:t>The </a:t>
            </a:r>
            <a:r>
              <a:rPr lang="en-US" dirty="0"/>
              <a:t>command property specifies how to execute the function when clicked.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49: </a:t>
            </a:r>
            <a:r>
              <a:rPr lang="en-US" dirty="0" smtClean="0"/>
              <a:t>The </a:t>
            </a:r>
            <a:r>
              <a:rPr lang="en-US" dirty="0"/>
              <a:t>percentile label is created next and attached to the </a:t>
            </a:r>
            <a:r>
              <a:rPr lang="en-US" dirty="0" err="1"/>
              <a:t>getPercentile</a:t>
            </a:r>
            <a:r>
              <a:rPr lang="en-US" dirty="0"/>
              <a:t> function as well.</a:t>
            </a:r>
          </a:p>
          <a:p>
            <a:pPr fontAlgn="base"/>
            <a:r>
              <a:rPr lang="en-US" dirty="0"/>
              <a:t>Like the find percentile button, it also has a command property that allows you to specify how to execute it when clicked.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50: </a:t>
            </a:r>
            <a:r>
              <a:rPr lang="en-US" dirty="0" smtClean="0"/>
              <a:t>Finally</a:t>
            </a:r>
            <a:r>
              <a:rPr lang="en-US" dirty="0"/>
              <a:t>, we create a grid method that will help us place all of our widgets in table-like structure onscreen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97668" y="241205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/>
              <a:t>STEP 51: </a:t>
            </a:r>
            <a:r>
              <a:rPr lang="en-US" dirty="0"/>
              <a:t>We use this grid method to position both buttons at 0% (the first column) and 100% (the last column).</a:t>
            </a:r>
          </a:p>
          <a:p>
            <a:pPr fontAlgn="base"/>
            <a:r>
              <a:rPr lang="en-US" b="1" dirty="0" smtClean="0"/>
              <a:t>STEP 52: </a:t>
            </a:r>
            <a:r>
              <a:rPr lang="en-US" dirty="0" smtClean="0"/>
              <a:t>We use this grid method to position both buttons at 0% (the first column) and 100% (the last column).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53: </a:t>
            </a:r>
            <a:r>
              <a:rPr lang="en-US" dirty="0" smtClean="0"/>
              <a:t>The </a:t>
            </a:r>
            <a:r>
              <a:rPr lang="en-US" dirty="0"/>
              <a:t>code creates a Find Percentile button and attached to it is a </a:t>
            </a:r>
            <a:r>
              <a:rPr lang="en-US" dirty="0" err="1"/>
              <a:t>getPercentile</a:t>
            </a:r>
            <a:r>
              <a:rPr lang="en-US" dirty="0"/>
              <a:t> function.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54: </a:t>
            </a:r>
            <a:r>
              <a:rPr lang="en-US" dirty="0" smtClean="0"/>
              <a:t>The </a:t>
            </a:r>
            <a:r>
              <a:rPr lang="en-US" dirty="0"/>
              <a:t>find widget will display the text “Find </a:t>
            </a:r>
            <a:r>
              <a:rPr lang="en-US" dirty="0" smtClean="0"/>
              <a:t>Percentile</a:t>
            </a:r>
            <a:r>
              <a:rPr lang="en-US" dirty="0"/>
              <a:t>” and have a black background.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55: </a:t>
            </a:r>
            <a:r>
              <a:rPr lang="en-US" dirty="0" smtClean="0"/>
              <a:t>The </a:t>
            </a:r>
            <a:r>
              <a:rPr lang="en-US" dirty="0"/>
              <a:t>percentile label will also be created and have a blue background.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56: </a:t>
            </a:r>
            <a:r>
              <a:rPr lang="en-US" dirty="0" smtClean="0"/>
              <a:t>Finally</a:t>
            </a:r>
            <a:r>
              <a:rPr lang="en-US" dirty="0"/>
              <a:t>, two buttons are created, Clear and Percentile.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57: </a:t>
            </a:r>
            <a:r>
              <a:rPr lang="en-US" dirty="0" smtClean="0"/>
              <a:t>Clear </a:t>
            </a:r>
            <a:r>
              <a:rPr lang="en-US" dirty="0"/>
              <a:t>will have a black background and have the command “Clear” associated with it, while Percentile will have a red background and the command “Get Percentile” associated with it.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58: </a:t>
            </a:r>
            <a:r>
              <a:rPr lang="en-US" dirty="0" smtClean="0"/>
              <a:t>The </a:t>
            </a:r>
            <a:r>
              <a:rPr lang="en-US" dirty="0"/>
              <a:t>code then uses the grid method to place the widgets at respective positions in table like structure .</a:t>
            </a:r>
          </a:p>
          <a:p>
            <a:pPr fontAlgn="base"/>
            <a:r>
              <a:rPr lang="en-US" b="1" dirty="0"/>
              <a:t>STEP </a:t>
            </a:r>
            <a:r>
              <a:rPr lang="en-US" b="1" dirty="0" smtClean="0"/>
              <a:t>59: </a:t>
            </a:r>
            <a:r>
              <a:rPr lang="en-US" dirty="0" smtClean="0"/>
              <a:t>This </a:t>
            </a:r>
            <a:r>
              <a:rPr lang="en-US" dirty="0"/>
              <a:t>allows for easy positioning of all of the widgets on the screen.</a:t>
            </a:r>
          </a:p>
          <a:p>
            <a:pPr fontAlgn="base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58114" cy="30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L</a:t>
            </a:r>
            <a:r>
              <a:rPr lang="en-US" dirty="0" smtClean="0"/>
              <a:t>ibrary Module “TINKER”</a:t>
            </a: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dirty="0" err="1" smtClean="0"/>
              <a:t>explaination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52" y="3105389"/>
            <a:ext cx="5789519" cy="361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12067" y="61497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# import all functions from the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tkinter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tkinter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import *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# Function to calculate the percentile </a:t>
            </a:r>
          </a:p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getPercentile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 :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take a value from the respective entry boxes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get method returns current text as string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students=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int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total_participantField.get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rank =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int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rankField.get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())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variable to store the result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upto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3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decimal points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result = round((students - rank) / students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100,3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insert method inserting the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# value in the text entry box. 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percentileField.insert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(10,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str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(result)) </a:t>
            </a:r>
          </a:p>
          <a:p>
            <a:r>
              <a:rPr lang="en-US" dirty="0"/>
              <a:t>	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16642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600" dirty="0" smtClean="0">
                <a:solidFill>
                  <a:schemeClr val="accent4">
                    <a:lumMod val="50000"/>
                  </a:schemeClr>
                </a:solidFill>
              </a:rPr>
              <a:t>SOURCE </a:t>
            </a:r>
          </a:p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CODE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1304</Words>
  <Application>Microsoft Office PowerPoint</Application>
  <PresentationFormat>Custom</PresentationFormat>
  <Paragraphs>188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Rank Based  Percentile Gui Calculator</vt:lpstr>
      <vt:lpstr>Approach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 explaination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2022-06-28T06:29:45Z</dcterms:created>
  <dcterms:modified xsi:type="dcterms:W3CDTF">2023-12-31T11:31:47Z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