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7" r:id="rId4"/>
    <p:sldId id="268" r:id="rId5"/>
    <p:sldId id="269" r:id="rId6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0" autoAdjust="0"/>
    <p:restoredTop sz="96327" autoAdjust="0"/>
  </p:normalViewPr>
  <p:slideViewPr>
    <p:cSldViewPr>
      <p:cViewPr varScale="1">
        <p:scale>
          <a:sx n="160" d="100"/>
          <a:sy n="160" d="100"/>
        </p:scale>
        <p:origin x="1072" y="1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ranpearce/Documents/UWE/Third%20Year/Computer%20Science/ESD/Assignment/In%20progress:Complete/ESD%20-%20Burndown%20Chart%20-%20Sprint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Sprint</a:t>
            </a:r>
            <a:r>
              <a:rPr lang="en-US" baseline="0"/>
              <a:t>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Sheet1!$A$11</c:f>
              <c:strCache>
                <c:ptCount val="1"/>
                <c:pt idx="0">
                  <c:v>Remaining Effort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Sheet1!$B$8:$P$8</c:f>
              <c:strCache>
                <c:ptCount val="15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strCache>
            </c:strRef>
          </c:cat>
          <c:val>
            <c:numRef>
              <c:f>Sheet1!$B$11:$P$11</c:f>
              <c:numCache>
                <c:formatCode>General</c:formatCode>
                <c:ptCount val="15"/>
                <c:pt idx="0">
                  <c:v>840</c:v>
                </c:pt>
                <c:pt idx="1">
                  <c:v>750</c:v>
                </c:pt>
                <c:pt idx="2">
                  <c:v>690</c:v>
                </c:pt>
                <c:pt idx="3">
                  <c:v>660</c:v>
                </c:pt>
                <c:pt idx="4">
                  <c:v>600</c:v>
                </c:pt>
                <c:pt idx="5">
                  <c:v>540</c:v>
                </c:pt>
                <c:pt idx="6">
                  <c:v>420</c:v>
                </c:pt>
                <c:pt idx="7">
                  <c:v>360</c:v>
                </c:pt>
                <c:pt idx="8">
                  <c:v>240</c:v>
                </c:pt>
                <c:pt idx="9">
                  <c:v>120</c:v>
                </c:pt>
                <c:pt idx="10">
                  <c:v>60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C9-A948-B39D-03CFE89C27F1}"/>
            </c:ext>
          </c:extLst>
        </c:ser>
        <c:ser>
          <c:idx val="3"/>
          <c:order val="1"/>
          <c:tx>
            <c:strRef>
              <c:f>Sheet1!$A$12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lg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Sheet1!$B$8:$P$8</c:f>
              <c:strCache>
                <c:ptCount val="15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strCache>
            </c:strRef>
          </c:cat>
          <c:val>
            <c:numRef>
              <c:f>Sheet1!$B$12:$P$12</c:f>
              <c:numCache>
                <c:formatCode>General</c:formatCode>
                <c:ptCount val="15"/>
                <c:pt idx="0">
                  <c:v>840</c:v>
                </c:pt>
                <c:pt idx="1">
                  <c:v>750</c:v>
                </c:pt>
                <c:pt idx="2">
                  <c:v>660</c:v>
                </c:pt>
                <c:pt idx="3">
                  <c:v>570</c:v>
                </c:pt>
                <c:pt idx="4">
                  <c:v>480</c:v>
                </c:pt>
                <c:pt idx="5">
                  <c:v>390</c:v>
                </c:pt>
                <c:pt idx="6">
                  <c:v>390</c:v>
                </c:pt>
                <c:pt idx="7">
                  <c:v>390</c:v>
                </c:pt>
                <c:pt idx="8">
                  <c:v>300</c:v>
                </c:pt>
                <c:pt idx="9">
                  <c:v>210</c:v>
                </c:pt>
                <c:pt idx="10">
                  <c:v>130</c:v>
                </c:pt>
                <c:pt idx="11">
                  <c:v>60</c:v>
                </c:pt>
                <c:pt idx="12">
                  <c:v>60</c:v>
                </c:pt>
                <c:pt idx="13">
                  <c:v>60</c:v>
                </c:pt>
                <c:pt idx="14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C9-A948-B39D-03CFE89C2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6459152"/>
        <c:axId val="69504576"/>
      </c:lineChart>
      <c:catAx>
        <c:axId val="2046459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04576"/>
        <c:crosses val="autoZero"/>
        <c:auto val="1"/>
        <c:lblAlgn val="ctr"/>
        <c:lblOffset val="100"/>
        <c:noMultiLvlLbl val="0"/>
      </c:catAx>
      <c:valAx>
        <c:axId val="6950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45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DEEBB-8103-4905-BFA7-1AABD791E139}" type="datetime1">
              <a:rPr lang="en-GB" smtClean="0"/>
              <a:t>03/12/2020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9FB856-3FCA-4EC2-AB16-994754ED6FD3}" type="datetime1">
              <a:rPr lang="en-GB" noProof="0" smtClean="0"/>
              <a:t>03/12/2020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18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12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19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36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48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A6065-5E4F-4300-9D6C-C2C56B44B0CF}" type="datetime1">
              <a:rPr lang="en-GB" noProof="0" smtClean="0"/>
              <a:t>03/12/2020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39ABCB-B213-48A2-AE44-D574A85F055F}" type="datetime1">
              <a:rPr lang="en-GB" noProof="0" smtClean="0"/>
              <a:t>03/12/2020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4C2B27-CDC4-4488-B4F8-08B7920E8965}" type="datetime1">
              <a:rPr lang="en-GB" noProof="0" smtClean="0"/>
              <a:t>03/12/2020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7E428-61DC-401C-9C5A-7D8110D5B815}" type="datetime1">
              <a:rPr lang="en-GB" noProof="0" smtClean="0"/>
              <a:t>03/12/2020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E4A326-1B2F-4DFD-B6CF-B7D121B9D37C}" type="datetime1">
              <a:rPr lang="en-GB" noProof="0" smtClean="0"/>
              <a:t>03/12/2020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4C2D23-B5DD-433B-AF9B-C46AEEBA1205}" type="datetime1">
              <a:rPr lang="en-GB" noProof="0" smtClean="0"/>
              <a:t>03/12/2020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CADDC3-2727-4063-BB81-E3F3203602F5}" type="datetime1">
              <a:rPr lang="en-GB" noProof="0" smtClean="0"/>
              <a:t>03/12/2020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72DB9-C9B8-44AB-B475-8FBE6654A9DF}" type="datetime1">
              <a:rPr lang="en-GB" noProof="0" smtClean="0"/>
              <a:t>03/12/2020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015E44-3F42-42C6-ABAA-208DD0AA14FA}" type="datetime1">
              <a:rPr lang="en-GB" noProof="0" smtClean="0"/>
              <a:t>03/12/2020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677632-CA4B-4713-9C71-8235A90B37CA}" type="datetime1">
              <a:rPr lang="en-GB" noProof="0" smtClean="0"/>
              <a:t>03/12/2020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BE58C63-4303-4FBA-9190-6BCFBC223E4B}" type="datetime1">
              <a:rPr lang="en-GB" noProof="0" smtClean="0"/>
              <a:t>03/12/2020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Enterprise Systems Development – Sprint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4869160"/>
            <a:ext cx="9143999" cy="1368152"/>
          </a:xfrm>
        </p:spPr>
        <p:txBody>
          <a:bodyPr rtlCol="0">
            <a:normAutofit fontScale="92500"/>
          </a:bodyPr>
          <a:lstStyle/>
          <a:p>
            <a:pPr rtl="0"/>
            <a:r>
              <a:rPr lang="en-GB" dirty="0"/>
              <a:t>Group Members:</a:t>
            </a:r>
          </a:p>
          <a:p>
            <a:pPr rtl="0"/>
            <a:r>
              <a:rPr lang="en-GB" dirty="0"/>
              <a:t>Austin Harper, Conran Pearce, Harrison </a:t>
            </a:r>
            <a:r>
              <a:rPr lang="en-GB" dirty="0" err="1"/>
              <a:t>Bennion</a:t>
            </a:r>
            <a:r>
              <a:rPr lang="en-GB" dirty="0"/>
              <a:t>, Morgan Welch and Sam Kirk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/m3-welch/ESD-Group-3-CW1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Progress 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Initial task planning and interaction between group members.</a:t>
            </a:r>
          </a:p>
          <a:p>
            <a:pPr rtl="0"/>
            <a:r>
              <a:rPr lang="en-GB" dirty="0"/>
              <a:t>Scheduling of tasks was carried out through finding out strengths of individuals.</a:t>
            </a:r>
          </a:p>
          <a:p>
            <a:pPr rtl="0"/>
            <a:r>
              <a:rPr lang="en-GB" dirty="0"/>
              <a:t>Created a database and Java classes that are connected, allowing querying to be carried out.</a:t>
            </a:r>
          </a:p>
          <a:p>
            <a:pPr rtl="0"/>
            <a:r>
              <a:rPr lang="en-GB" dirty="0"/>
              <a:t>Basic front-end created with the ability to log in a user.</a:t>
            </a:r>
          </a:p>
          <a:p>
            <a:pPr rtl="0"/>
            <a:r>
              <a:rPr lang="en-GB" dirty="0"/>
              <a:t>Determining user permission by establishing interaction between the front-end log in page and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Project Plan (Gantt Chart)</a:t>
            </a:r>
          </a:p>
        </p:txBody>
      </p:sp>
      <p:pic>
        <p:nvPicPr>
          <p:cNvPr id="8" name="Picture 7" descr="A picture containing cabinet, crossword, screen, player&#10;&#10;Description automatically generated">
            <a:extLst>
              <a:ext uri="{FF2B5EF4-FFF2-40B4-BE49-F238E27FC236}">
                <a16:creationId xmlns:a16="http://schemas.microsoft.com/office/drawing/2014/main" id="{F0F02F10-388A-E544-B1C7-E008F533E5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" t="2637" r="481" b="2424"/>
          <a:stretch/>
        </p:blipFill>
        <p:spPr>
          <a:xfrm>
            <a:off x="333772" y="2492896"/>
            <a:ext cx="1152128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Task Delivery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85370" y="4984927"/>
            <a:ext cx="8241490" cy="1818928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GB" sz="1800" b="1" dirty="0"/>
              <a:t>List of Task: </a:t>
            </a:r>
            <a:br>
              <a:rPr lang="en-GB" sz="1800" b="1" dirty="0"/>
            </a:br>
            <a:r>
              <a:rPr lang="en-GB" sz="1800" dirty="0"/>
              <a:t>T1.	Schedule Tasks </a:t>
            </a:r>
            <a:br>
              <a:rPr lang="en-GB" sz="1800" dirty="0"/>
            </a:br>
            <a:r>
              <a:rPr lang="en-GB" sz="1800" dirty="0"/>
              <a:t>T2.	Initial project plan with Gantt chart </a:t>
            </a:r>
            <a:br>
              <a:rPr lang="en-GB" sz="1800" dirty="0"/>
            </a:br>
            <a:r>
              <a:rPr lang="en-GB" sz="1800" dirty="0"/>
              <a:t>T3.	Basic Login Front-end </a:t>
            </a:r>
            <a:br>
              <a:rPr lang="en-GB" sz="1800" dirty="0"/>
            </a:br>
            <a:r>
              <a:rPr lang="en-GB" sz="1800" dirty="0"/>
              <a:t>T4.	Login permission handling </a:t>
            </a:r>
            <a:br>
              <a:rPr lang="en-GB" sz="1800" dirty="0"/>
            </a:br>
            <a:r>
              <a:rPr lang="en-GB" sz="1800" dirty="0"/>
              <a:t>T5.	Provided database to be connected </a:t>
            </a:r>
            <a:br>
              <a:rPr lang="en-GB" sz="1800" dirty="0"/>
            </a:br>
            <a:r>
              <a:rPr lang="en-GB" sz="1800" dirty="0"/>
              <a:t>T6.	Burn down chart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9AF385A-FDCE-C04E-B6B1-1650E6FBECE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8027313"/>
              </p:ext>
            </p:extLst>
          </p:nvPr>
        </p:nvGraphicFramePr>
        <p:xfrm>
          <a:off x="1885370" y="1707547"/>
          <a:ext cx="7926402" cy="3089605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44591">
                  <a:extLst>
                    <a:ext uri="{9D8B030D-6E8A-4147-A177-3AD203B41FA5}">
                      <a16:colId xmlns:a16="http://schemas.microsoft.com/office/drawing/2014/main" val="3603429628"/>
                    </a:ext>
                  </a:extLst>
                </a:gridCol>
                <a:gridCol w="548162">
                  <a:extLst>
                    <a:ext uri="{9D8B030D-6E8A-4147-A177-3AD203B41FA5}">
                      <a16:colId xmlns:a16="http://schemas.microsoft.com/office/drawing/2014/main" val="1725552064"/>
                    </a:ext>
                  </a:extLst>
                </a:gridCol>
                <a:gridCol w="548162">
                  <a:extLst>
                    <a:ext uri="{9D8B030D-6E8A-4147-A177-3AD203B41FA5}">
                      <a16:colId xmlns:a16="http://schemas.microsoft.com/office/drawing/2014/main" val="998817030"/>
                    </a:ext>
                  </a:extLst>
                </a:gridCol>
                <a:gridCol w="548162">
                  <a:extLst>
                    <a:ext uri="{9D8B030D-6E8A-4147-A177-3AD203B41FA5}">
                      <a16:colId xmlns:a16="http://schemas.microsoft.com/office/drawing/2014/main" val="4163954820"/>
                    </a:ext>
                  </a:extLst>
                </a:gridCol>
                <a:gridCol w="548162">
                  <a:extLst>
                    <a:ext uri="{9D8B030D-6E8A-4147-A177-3AD203B41FA5}">
                      <a16:colId xmlns:a16="http://schemas.microsoft.com/office/drawing/2014/main" val="2958216177"/>
                    </a:ext>
                  </a:extLst>
                </a:gridCol>
                <a:gridCol w="548162">
                  <a:extLst>
                    <a:ext uri="{9D8B030D-6E8A-4147-A177-3AD203B41FA5}">
                      <a16:colId xmlns:a16="http://schemas.microsoft.com/office/drawing/2014/main" val="3773461260"/>
                    </a:ext>
                  </a:extLst>
                </a:gridCol>
                <a:gridCol w="431448">
                  <a:extLst>
                    <a:ext uri="{9D8B030D-6E8A-4147-A177-3AD203B41FA5}">
                      <a16:colId xmlns:a16="http://schemas.microsoft.com/office/drawing/2014/main" val="4165408480"/>
                    </a:ext>
                  </a:extLst>
                </a:gridCol>
                <a:gridCol w="404361">
                  <a:extLst>
                    <a:ext uri="{9D8B030D-6E8A-4147-A177-3AD203B41FA5}">
                      <a16:colId xmlns:a16="http://schemas.microsoft.com/office/drawing/2014/main" val="3600638013"/>
                    </a:ext>
                  </a:extLst>
                </a:gridCol>
                <a:gridCol w="346596">
                  <a:extLst>
                    <a:ext uri="{9D8B030D-6E8A-4147-A177-3AD203B41FA5}">
                      <a16:colId xmlns:a16="http://schemas.microsoft.com/office/drawing/2014/main" val="4094647786"/>
                    </a:ext>
                  </a:extLst>
                </a:gridCol>
                <a:gridCol w="175860">
                  <a:extLst>
                    <a:ext uri="{9D8B030D-6E8A-4147-A177-3AD203B41FA5}">
                      <a16:colId xmlns:a16="http://schemas.microsoft.com/office/drawing/2014/main" val="3278526338"/>
                    </a:ext>
                  </a:extLst>
                </a:gridCol>
                <a:gridCol w="207077">
                  <a:extLst>
                    <a:ext uri="{9D8B030D-6E8A-4147-A177-3AD203B41FA5}">
                      <a16:colId xmlns:a16="http://schemas.microsoft.com/office/drawing/2014/main" val="829366786"/>
                    </a:ext>
                  </a:extLst>
                </a:gridCol>
                <a:gridCol w="1475659">
                  <a:extLst>
                    <a:ext uri="{9D8B030D-6E8A-4147-A177-3AD203B41FA5}">
                      <a16:colId xmlns:a16="http://schemas.microsoft.com/office/drawing/2014/main" val="2374387485"/>
                    </a:ext>
                  </a:extLst>
                </a:gridCol>
              </a:tblGrid>
              <a:tr h="369882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Tasks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677" marR="181677" marT="90838" marB="90838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2510551"/>
                  </a:ext>
                </a:extLst>
              </a:tr>
              <a:tr h="369882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Group Members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</a:t>
                      </a:r>
                      <a:r>
                        <a:rPr lang="en-GB" sz="1400" baseline="-250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</a:t>
                      </a:r>
                      <a:r>
                        <a:rPr lang="en-GB" sz="1400" baseline="-250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T</a:t>
                      </a:r>
                      <a:r>
                        <a:rPr lang="en-GB" sz="1400" baseline="-25000" dirty="0">
                          <a:effectLst/>
                        </a:rPr>
                        <a:t>3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</a:t>
                      </a:r>
                      <a:r>
                        <a:rPr lang="en-GB" sz="1400" baseline="-25000">
                          <a:effectLst/>
                        </a:rPr>
                        <a:t>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</a:t>
                      </a:r>
                      <a:r>
                        <a:rPr lang="en-GB" sz="1400" baseline="-25000">
                          <a:effectLst/>
                        </a:rPr>
                        <a:t>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T</a:t>
                      </a:r>
                      <a:r>
                        <a:rPr lang="en-GB" sz="1400" baseline="-25000" dirty="0">
                          <a:effectLst/>
                        </a:rPr>
                        <a:t>6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Signature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ctr"/>
                </a:tc>
                <a:extLst>
                  <a:ext uri="{0D108BD9-81ED-4DB2-BD59-A6C34878D82A}">
                    <a16:rowId xmlns:a16="http://schemas.microsoft.com/office/drawing/2014/main" val="3099481698"/>
                  </a:ext>
                </a:extLst>
              </a:tr>
              <a:tr h="348289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Austin Harper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r>
                        <a:rPr lang="en-GB" sz="1400" dirty="0">
                          <a:effectLst/>
                        </a:rPr>
                        <a:t> 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/>
                </a:tc>
                <a:extLst>
                  <a:ext uri="{0D108BD9-81ED-4DB2-BD59-A6C34878D82A}">
                    <a16:rowId xmlns:a16="http://schemas.microsoft.com/office/drawing/2014/main" val="28306805"/>
                  </a:ext>
                </a:extLst>
              </a:tr>
              <a:tr h="348289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Conran Pearce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gridSpan="5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/>
                </a:tc>
                <a:extLst>
                  <a:ext uri="{0D108BD9-81ED-4DB2-BD59-A6C34878D82A}">
                    <a16:rowId xmlns:a16="http://schemas.microsoft.com/office/drawing/2014/main" val="2062291985"/>
                  </a:ext>
                </a:extLst>
              </a:tr>
              <a:tr h="348289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Harrison </a:t>
                      </a:r>
                      <a:r>
                        <a:rPr lang="en-GB" sz="1400" dirty="0" err="1">
                          <a:effectLst/>
                        </a:rPr>
                        <a:t>Bennion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gridSpan="4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/>
                </a:tc>
                <a:extLst>
                  <a:ext uri="{0D108BD9-81ED-4DB2-BD59-A6C34878D82A}">
                    <a16:rowId xmlns:a16="http://schemas.microsoft.com/office/drawing/2014/main" val="2486253522"/>
                  </a:ext>
                </a:extLst>
              </a:tr>
              <a:tr h="348289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Morgan Welch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r>
                        <a:rPr lang="en-GB" sz="1400" dirty="0">
                          <a:effectLst/>
                        </a:rPr>
                        <a:t> 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gridSpan="5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/>
                </a:tc>
                <a:extLst>
                  <a:ext uri="{0D108BD9-81ED-4DB2-BD59-A6C34878D82A}">
                    <a16:rowId xmlns:a16="http://schemas.microsoft.com/office/drawing/2014/main" val="3267027807"/>
                  </a:ext>
                </a:extLst>
              </a:tr>
              <a:tr h="348289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Sam Kirk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r>
                        <a:rPr lang="en-GB" sz="1400" dirty="0">
                          <a:effectLst/>
                        </a:rPr>
                        <a:t> 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gridSpan="3"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gridSpan="2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/>
                </a:tc>
                <a:extLst>
                  <a:ext uri="{0D108BD9-81ED-4DB2-BD59-A6C34878D82A}">
                    <a16:rowId xmlns:a16="http://schemas.microsoft.com/office/drawing/2014/main" val="3362005271"/>
                  </a:ext>
                </a:extLst>
              </a:tr>
              <a:tr h="369882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Status of Completion (%)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gridSpan="5"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30" marR="75230" marT="0" marB="0" anchor="b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7441246"/>
                  </a:ext>
                </a:extLst>
              </a:tr>
            </a:tbl>
          </a:graphicData>
        </a:graphic>
      </p:graphicFrame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0AFDA6-FB06-F04F-9E14-DE86FD6EE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2731269"/>
            <a:ext cx="781124" cy="277590"/>
          </a:xfrm>
          <a:prstGeom prst="rect">
            <a:avLst/>
          </a:prstGeom>
        </p:spPr>
      </p:pic>
      <p:pic>
        <p:nvPicPr>
          <p:cNvPr id="4" name="Picture 3" descr="A star in the dark&#10;&#10;Description automatically generated">
            <a:extLst>
              <a:ext uri="{FF2B5EF4-FFF2-40B4-BE49-F238E27FC236}">
                <a16:creationId xmlns:a16="http://schemas.microsoft.com/office/drawing/2014/main" id="{DF407863-4032-4A41-A075-40B2E8F8D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064" y="3698147"/>
            <a:ext cx="837687" cy="434850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51935F5-58D5-5C4E-A0BB-1F56A7D54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994" y="4025889"/>
            <a:ext cx="489000" cy="418301"/>
          </a:xfrm>
          <a:prstGeom prst="rect">
            <a:avLst/>
          </a:prstGeom>
        </p:spPr>
      </p:pic>
      <p:pic>
        <p:nvPicPr>
          <p:cNvPr id="6" name="Picture 5" descr="A picture containing sport, game, basketball&#10;&#10;Description automatically generated">
            <a:extLst>
              <a:ext uri="{FF2B5EF4-FFF2-40B4-BE49-F238E27FC236}">
                <a16:creationId xmlns:a16="http://schemas.microsoft.com/office/drawing/2014/main" id="{F6713770-C53E-1149-A74B-EAB8E5636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873" y="3417579"/>
            <a:ext cx="682650" cy="30669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6B295C7-A22A-C94C-8CAB-CB1466625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02" y="3086466"/>
            <a:ext cx="433592" cy="2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Burn Down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5C47F7-1722-4B52-B41F-67C6361A2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371844"/>
              </p:ext>
            </p:extLst>
          </p:nvPr>
        </p:nvGraphicFramePr>
        <p:xfrm>
          <a:off x="2217102" y="1844824"/>
          <a:ext cx="7754620" cy="43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685059_TF02804846.potx" id="{5FC608FB-EB47-41F6-B4AB-C331438455D3}" vid="{8D8D95A3-2BEA-4434-A677-D4343B8F79BF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452</TotalTime>
  <Words>247</Words>
  <Application>Microsoft Macintosh PowerPoint</Application>
  <PresentationFormat>Custom</PresentationFormat>
  <Paragraphs>85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Corbel</vt:lpstr>
      <vt:lpstr>Chalkboard 16x9</vt:lpstr>
      <vt:lpstr>Enterprise Systems Development – Sprint 1</vt:lpstr>
      <vt:lpstr>Progress Summary</vt:lpstr>
      <vt:lpstr>Project Plan (Gantt Chart)</vt:lpstr>
      <vt:lpstr>Task Delivery Form</vt:lpstr>
      <vt:lpstr>Burn Down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Conran Pearce (Student)</dc:creator>
  <cp:lastModifiedBy>Conran Pearce (Student)</cp:lastModifiedBy>
  <cp:revision>20</cp:revision>
  <dcterms:created xsi:type="dcterms:W3CDTF">2020-11-25T10:50:28Z</dcterms:created>
  <dcterms:modified xsi:type="dcterms:W3CDTF">2020-12-03T13:14:33Z</dcterms:modified>
</cp:coreProperties>
</file>