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 Medium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Medium-bold.fntdata"/><Relationship Id="rId14" Type="http://schemas.openxmlformats.org/officeDocument/2006/relationships/font" Target="fonts/OpenSansMedium-regular.fntdata"/><Relationship Id="rId17" Type="http://schemas.openxmlformats.org/officeDocument/2006/relationships/font" Target="fonts/OpenSansMedium-boldItalic.fntdata"/><Relationship Id="rId16" Type="http://schemas.openxmlformats.org/officeDocument/2006/relationships/font" Target="fonts/OpenSansMedium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fd06c39bc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fd06c39b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fd06c39b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fd06c39b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fd06c39b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fd06c39b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fd06c39b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fd06c39b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fd06c39b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fd06c39b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clanthology.org/2021.wassa-1.2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1732800" y="617850"/>
            <a:ext cx="62484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90" u="sng">
                <a:solidFill>
                  <a:schemeClr val="accent1"/>
                </a:solidFill>
              </a:rPr>
              <a:t>TEAM: 01</a:t>
            </a:r>
            <a:endParaRPr b="1" sz="2090" u="sng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89"/>
          </a:p>
        </p:txBody>
      </p:sp>
      <p:sp>
        <p:nvSpPr>
          <p:cNvPr id="67" name="Google Shape;67;p13"/>
          <p:cNvSpPr txBox="1"/>
          <p:nvPr/>
        </p:nvSpPr>
        <p:spPr>
          <a:xfrm>
            <a:off x="3147093" y="1335475"/>
            <a:ext cx="30054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300"/>
            </a:br>
            <a:r>
              <a:rPr lang="en-GB" sz="1300"/>
              <a:t>MD JUNAIED HOSSAIN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20101204 </a:t>
            </a:r>
            <a:br>
              <a:rPr lang="en-GB" sz="1300"/>
            </a:br>
            <a:r>
              <a:rPr lang="en-GB" sz="1300"/>
              <a:t>Section: 01 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470279" y="1169572"/>
            <a:ext cx="17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latin typeface="Calibri"/>
                <a:ea typeface="Calibri"/>
                <a:cs typeface="Calibri"/>
                <a:sym typeface="Calibri"/>
              </a:rPr>
              <a:t>Presenter</a:t>
            </a:r>
            <a:r>
              <a:rPr b="1" lang="en-GB" u="sng">
                <a:latin typeface="Calibri"/>
                <a:ea typeface="Calibri"/>
                <a:cs typeface="Calibri"/>
                <a:sym typeface="Calibri"/>
              </a:rPr>
              <a:t>: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427276" y="2707400"/>
            <a:ext cx="2831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>
                <a:latin typeface="Calibri"/>
                <a:ea typeface="Calibri"/>
                <a:cs typeface="Calibri"/>
                <a:sym typeface="Calibri"/>
              </a:rPr>
              <a:t>ST: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GB"/>
              <a:t>Md Mustakin Alam</a:t>
            </a:r>
            <a:br>
              <a:rPr lang="en-GB"/>
            </a:br>
            <a:r>
              <a:rPr b="1" lang="en-GB" u="sng"/>
              <a:t>RA</a:t>
            </a:r>
            <a:r>
              <a:rPr lang="en-GB"/>
              <a:t>: Md Humaion Kabir Mehedi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11925" y="1016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40" u="sng"/>
              <a:t> Introduction</a:t>
            </a:r>
            <a:endParaRPr sz="2440" u="sng"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723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16,000 tweets strong Marathi Sentiment Analysis Dataset, manually tagged into three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provide a comprehensive annotation policy useful for tagging sentences by their sentiment.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present the result of our experiments on this dataset on recent deep learning approaches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474775" y="209875"/>
            <a:ext cx="839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44654"/>
                </a:solidFill>
                <a:latin typeface="Open Sans"/>
                <a:ea typeface="Open Sans"/>
                <a:cs typeface="Open Sans"/>
                <a:sym typeface="Open Sans"/>
              </a:rPr>
              <a:t>L3CubeMahaSent: A Marathi Tweet­based Sentiment Analysis Dataset</a:t>
            </a:r>
            <a:endParaRPr b="1" sz="1800">
              <a:solidFill>
                <a:srgbClr val="4446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475" y="3592201"/>
            <a:ext cx="3502400" cy="13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597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/>
              <a:t>Dataset</a:t>
            </a:r>
            <a:endParaRPr sz="2400" u="sng"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</a:t>
            </a:r>
            <a:r>
              <a:rPr lang="en-GB"/>
              <a:t>abeled the entire dataset - positive, negative, and neutral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Dataset consists of ∼16,000 distinct tweets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2,355 positive and 159 negative tweets.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These extra tweets have not been used for model evaluation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60756" l="0" r="0" t="0"/>
          <a:stretch/>
        </p:blipFill>
        <p:spPr>
          <a:xfrm>
            <a:off x="1318675" y="3055225"/>
            <a:ext cx="3192625" cy="13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0" l="0" r="0" t="44370"/>
          <a:stretch/>
        </p:blipFill>
        <p:spPr>
          <a:xfrm>
            <a:off x="4679300" y="2823000"/>
            <a:ext cx="2890300" cy="17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597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/>
              <a:t>Evaluation</a:t>
            </a:r>
            <a:endParaRPr sz="2400" u="sng"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performed 2­ class and 3­ class sentiment analysis on our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text is tokenized as words or sub­words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passed to the 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CNN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BiLSTM+GlobalMaxPool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ULMFiT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BERT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3996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/>
              <a:t>Results</a:t>
            </a:r>
            <a:endParaRPr sz="2400" u="sng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07000"/>
            <a:ext cx="4790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Open Sans Medium"/>
              <a:buChar char="●"/>
            </a:pPr>
            <a:r>
              <a:rPr lang="en-GB" sz="1150">
                <a:latin typeface="Open Sans Medium"/>
                <a:ea typeface="Open Sans Medium"/>
                <a:cs typeface="Open Sans Medium"/>
                <a:sym typeface="Open Sans Medium"/>
              </a:rPr>
              <a:t>Pretrained word embeddings provide an advantage over random initializations.</a:t>
            </a:r>
            <a:endParaRPr sz="115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016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Open Sans Medium"/>
              <a:buChar char="●"/>
            </a:pPr>
            <a:r>
              <a:rPr lang="en-GB" sz="1150">
                <a:latin typeface="Open Sans Medium"/>
                <a:ea typeface="Open Sans Medium"/>
                <a:cs typeface="Open Sans Medium"/>
                <a:sym typeface="Open Sans Medium"/>
              </a:rPr>
              <a:t>CNN-based models slightly outperform BiLSTM-based models.</a:t>
            </a:r>
            <a:endParaRPr sz="115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016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Open Sans Medium"/>
              <a:buChar char="●"/>
            </a:pPr>
            <a:r>
              <a:rPr lang="en-GB" sz="1150">
                <a:latin typeface="Open Sans Medium"/>
                <a:ea typeface="Open Sans Medium"/>
                <a:cs typeface="Open Sans Medium"/>
                <a:sym typeface="Open Sans Medium"/>
              </a:rPr>
              <a:t>Models using random initializations tend to overfit quickly during training.</a:t>
            </a:r>
            <a:endParaRPr sz="115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016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Open Sans Medium"/>
              <a:buChar char="●"/>
            </a:pPr>
            <a:r>
              <a:rPr lang="en-GB" sz="1150">
                <a:latin typeface="Open Sans Medium"/>
                <a:ea typeface="Open Sans Medium"/>
                <a:cs typeface="Open Sans Medium"/>
                <a:sym typeface="Open Sans Medium"/>
              </a:rPr>
              <a:t>Using pretrained embeddings significantly reduces overfitting.</a:t>
            </a:r>
            <a:endParaRPr sz="115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016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Open Sans Medium"/>
              <a:buChar char="●"/>
            </a:pPr>
            <a:r>
              <a:rPr lang="en-GB" sz="1150">
                <a:latin typeface="Open Sans Medium"/>
                <a:ea typeface="Open Sans Medium"/>
                <a:cs typeface="Open Sans Medium"/>
                <a:sym typeface="Open Sans Medium"/>
              </a:rPr>
              <a:t>The Marathi word embeddings provided by IndicNLP outperform the original versions released by Facebook.</a:t>
            </a:r>
            <a:endParaRPr sz="115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016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Open Sans Medium"/>
              <a:buChar char="●"/>
            </a:pPr>
            <a:r>
              <a:rPr lang="en-GB" sz="1150">
                <a:latin typeface="Open Sans Medium"/>
                <a:ea typeface="Open Sans Medium"/>
                <a:cs typeface="Open Sans Medium"/>
                <a:sym typeface="Open Sans Medium"/>
              </a:rPr>
              <a:t>Keeping word embeddings trainable further increases accuracy.</a:t>
            </a:r>
            <a:endParaRPr sz="115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016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Open Sans Medium"/>
              <a:buChar char="●"/>
            </a:pPr>
            <a:r>
              <a:rPr lang="en-GB" sz="1150">
                <a:latin typeface="Open Sans Medium"/>
                <a:ea typeface="Open Sans Medium"/>
                <a:cs typeface="Open Sans Medium"/>
                <a:sym typeface="Open Sans Medium"/>
              </a:rPr>
              <a:t>The ULMFiT model gives results comparable to simple CNN and BiLSTM models.</a:t>
            </a:r>
            <a:endParaRPr sz="115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016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Open Sans Medium"/>
              <a:buChar char="●"/>
            </a:pPr>
            <a:r>
              <a:rPr lang="en-GB" sz="1150">
                <a:latin typeface="Open Sans Medium"/>
                <a:ea typeface="Open Sans Medium"/>
                <a:cs typeface="Open Sans Medium"/>
                <a:sym typeface="Open Sans Medium"/>
              </a:rPr>
              <a:t>The CNN model combined with trainable Indic fastText word embeddings performs best in the 2-class classification experiments, slightly outperforming IndicBERT.</a:t>
            </a:r>
            <a:endParaRPr sz="115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016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Open Sans Medium"/>
              <a:buChar char="●"/>
            </a:pPr>
            <a:r>
              <a:rPr lang="en-GB" sz="1150">
                <a:latin typeface="Open Sans Medium"/>
                <a:ea typeface="Open Sans Medium"/>
                <a:cs typeface="Open Sans Medium"/>
                <a:sym typeface="Open Sans Medium"/>
              </a:rPr>
              <a:t>IndicBERT is the best performing model for the more difficult 3-class classification experiments.</a:t>
            </a:r>
            <a:endParaRPr sz="115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36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275" y="835287"/>
            <a:ext cx="3637026" cy="392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597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/>
              <a:t>Conclusion</a:t>
            </a:r>
            <a:endParaRPr sz="2400" u="sng"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 Medium"/>
              <a:buChar char="●"/>
            </a:pPr>
            <a:r>
              <a:rPr lang="en-GB" sz="1500">
                <a:latin typeface="Open Sans Medium"/>
                <a:ea typeface="Open Sans Medium"/>
                <a:cs typeface="Open Sans Medium"/>
                <a:sym typeface="Open Sans Medium"/>
              </a:rPr>
              <a:t>L3CubeMahaSent is the first public dataset for Marathi Sentiment Analysis.</a:t>
            </a:r>
            <a:endParaRPr sz="15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 Medium"/>
              <a:buChar char="●"/>
            </a:pPr>
            <a:r>
              <a:rPr lang="en-GB" sz="1500">
                <a:latin typeface="Open Sans Medium"/>
                <a:ea typeface="Open Sans Medium"/>
                <a:cs typeface="Open Sans Medium"/>
                <a:sym typeface="Open Sans Medium"/>
              </a:rPr>
              <a:t>The dataset contains around 16,000 distinct tweets and was manually labeled.</a:t>
            </a:r>
            <a:endParaRPr sz="15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 Medium"/>
              <a:buChar char="●"/>
            </a:pPr>
            <a:r>
              <a:rPr lang="en-GB" sz="1500">
                <a:latin typeface="Open Sans Medium"/>
                <a:ea typeface="Open Sans Medium"/>
                <a:cs typeface="Open Sans Medium"/>
                <a:sym typeface="Open Sans Medium"/>
              </a:rPr>
              <a:t>The study performed 2-class and 3-class sentiment classification using various deep learning models.</a:t>
            </a:r>
            <a:endParaRPr sz="15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 Medium"/>
              <a:buChar char="●"/>
            </a:pPr>
            <a:r>
              <a:rPr lang="en-GB" sz="1500">
                <a:latin typeface="Open Sans Medium"/>
                <a:ea typeface="Open Sans Medium"/>
                <a:cs typeface="Open Sans Medium"/>
                <a:sym typeface="Open Sans Medium"/>
              </a:rPr>
              <a:t>Models used for sentiment prediction included CNN, BiLSTM, ULMFiT, mBERT, and IndicBERT.</a:t>
            </a:r>
            <a:endParaRPr sz="15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 Medium"/>
              <a:buChar char="●"/>
            </a:pPr>
            <a:r>
              <a:rPr lang="en-GB" sz="1500">
                <a:latin typeface="Open Sans Medium"/>
                <a:ea typeface="Open Sans Medium"/>
                <a:cs typeface="Open Sans Medium"/>
                <a:sym typeface="Open Sans Medium"/>
              </a:rPr>
              <a:t>Pre-trained Marathi fastText embeddings were used in word-based models.</a:t>
            </a:r>
            <a:endParaRPr sz="15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 Medium"/>
              <a:buChar char="●"/>
            </a:pPr>
            <a:r>
              <a:rPr lang="en-GB" sz="1500">
                <a:latin typeface="Open Sans Medium"/>
                <a:ea typeface="Open Sans Medium"/>
                <a:cs typeface="Open Sans Medium"/>
                <a:sym typeface="Open Sans Medium"/>
              </a:rPr>
              <a:t>IndicBERT and CNN with Indic fastText word embeddings achieved the highest accuracy.</a:t>
            </a:r>
            <a:endParaRPr sz="15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 Medium"/>
              <a:buChar char="●"/>
            </a:pPr>
            <a:r>
              <a:rPr lang="en-GB" sz="1500">
                <a:latin typeface="Open Sans Medium"/>
                <a:ea typeface="Open Sans Medium"/>
                <a:cs typeface="Open Sans Medium"/>
                <a:sym typeface="Open Sans Medium"/>
              </a:rPr>
              <a:t>The study shows the potential for NLP research in the Marathi language.</a:t>
            </a:r>
            <a:endParaRPr sz="15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3218550" y="4699675"/>
            <a:ext cx="580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Reference: </a:t>
            </a: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https://aclanthology.org/2021.wassa-1.23/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